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735763" cy="98694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3B0A2F26-5904-49A3-8B43-9DCAC30F7421}" type="datetimeFigureOut">
              <a:rPr lang="ru-RU" smtClean="0"/>
              <a:t>27.10.2014</a:t>
            </a:fld>
            <a:endParaRPr lang="ru-RU"/>
          </a:p>
        </p:txBody>
      </p:sp>
      <p:sp>
        <p:nvSpPr>
          <p:cNvPr id="4" name="Образ слайда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ED9A70BF-791B-4465-8C66-9E86AD9D6091}" type="slidenum">
              <a:rPr lang="ru-RU" smtClean="0"/>
              <a:t>‹#›</a:t>
            </a:fld>
            <a:endParaRPr lang="ru-RU"/>
          </a:p>
        </p:txBody>
      </p:sp>
    </p:spTree>
    <p:extLst>
      <p:ext uri="{BB962C8B-B14F-4D97-AF65-F5344CB8AC3E}">
        <p14:creationId xmlns:p14="http://schemas.microsoft.com/office/powerpoint/2010/main" val="252558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D9A70BF-791B-4465-8C66-9E86AD9D6091}" type="slidenum">
              <a:rPr lang="ru-RU" smtClean="0"/>
              <a:t>1</a:t>
            </a:fld>
            <a:endParaRPr lang="ru-RU"/>
          </a:p>
        </p:txBody>
      </p:sp>
    </p:spTree>
    <p:extLst>
      <p:ext uri="{BB962C8B-B14F-4D97-AF65-F5344CB8AC3E}">
        <p14:creationId xmlns:p14="http://schemas.microsoft.com/office/powerpoint/2010/main" val="181218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D9A70BF-791B-4465-8C66-9E86AD9D6091}" type="slidenum">
              <a:rPr lang="ru-RU" smtClean="0"/>
              <a:t>2</a:t>
            </a:fld>
            <a:endParaRPr lang="ru-RU"/>
          </a:p>
        </p:txBody>
      </p:sp>
    </p:spTree>
    <p:extLst>
      <p:ext uri="{BB962C8B-B14F-4D97-AF65-F5344CB8AC3E}">
        <p14:creationId xmlns:p14="http://schemas.microsoft.com/office/powerpoint/2010/main" val="74884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7665120-30FB-41F5-B0E5-BA5535A01E3B}" type="datetime1">
              <a:rPr lang="ru-RU" smtClean="0"/>
              <a:t>27.10.2014</a:t>
            </a:fld>
            <a:endParaRPr lang="ru-RU"/>
          </a:p>
        </p:txBody>
      </p:sp>
      <p:sp>
        <p:nvSpPr>
          <p:cNvPr id="5" name="Footer Placeholder 4"/>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12"/>
          </p:nvPr>
        </p:nvSpPr>
        <p:spPr/>
        <p:txBody>
          <a:bodyPr/>
          <a:lstStyle/>
          <a:p>
            <a:fld id="{B535FF55-1024-460C-B83A-C7EE229899A1}"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64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5A2DF1-9A3D-4019-9D4F-59464BC15F5E}" type="datetime1">
              <a:rPr lang="ru-RU" smtClean="0"/>
              <a:t>27.10.2014</a:t>
            </a:fld>
            <a:endParaRPr lang="ru-RU"/>
          </a:p>
        </p:txBody>
      </p:sp>
      <p:sp>
        <p:nvSpPr>
          <p:cNvPr id="5" name="Footer Placeholder 4"/>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22981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7335209-065A-4A54-B283-44E13B7C3C11}" type="datetime1">
              <a:rPr lang="ru-RU" smtClean="0"/>
              <a:t>27.10.2014</a:t>
            </a:fld>
            <a:endParaRPr lang="ru-RU"/>
          </a:p>
        </p:txBody>
      </p:sp>
      <p:sp>
        <p:nvSpPr>
          <p:cNvPr id="5" name="Footer Placeholder 4"/>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417092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D98E80-6B9F-4334-A954-CF55904E70C5}" type="datetime1">
              <a:rPr lang="ru-RU" smtClean="0"/>
              <a:t>27.10.2014</a:t>
            </a:fld>
            <a:endParaRPr lang="ru-RU"/>
          </a:p>
        </p:txBody>
      </p:sp>
      <p:sp>
        <p:nvSpPr>
          <p:cNvPr id="5" name="Footer Placeholder 4"/>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344107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0E975E-3BAE-4DED-B2B7-B6FCCE8777B2}" type="datetime1">
              <a:rPr lang="ru-RU" smtClean="0"/>
              <a:t>27.10.2014</a:t>
            </a:fld>
            <a:endParaRPr lang="ru-RU"/>
          </a:p>
        </p:txBody>
      </p:sp>
      <p:sp>
        <p:nvSpPr>
          <p:cNvPr id="5" name="Footer Placeholder 4"/>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12"/>
          </p:nvPr>
        </p:nvSpPr>
        <p:spPr/>
        <p:txBody>
          <a:bodyPr/>
          <a:lstStyle/>
          <a:p>
            <a:fld id="{B535FF55-1024-460C-B83A-C7EE229899A1}"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56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4E924E-A4E8-4532-BFF8-7DFD46D436F6}" type="datetime1">
              <a:rPr lang="ru-RU" smtClean="0"/>
              <a:t>27.10.2014</a:t>
            </a:fld>
            <a:endParaRPr lang="ru-RU"/>
          </a:p>
        </p:txBody>
      </p:sp>
      <p:sp>
        <p:nvSpPr>
          <p:cNvPr id="6" name="Footer Placeholder 5"/>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7" name="Slide Number Placeholder 6"/>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26916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C8D04A1-DE6E-4A2E-ABF2-331BB3D931CF}" type="datetime1">
              <a:rPr lang="ru-RU" smtClean="0"/>
              <a:t>27.10.2014</a:t>
            </a:fld>
            <a:endParaRPr lang="ru-RU"/>
          </a:p>
        </p:txBody>
      </p:sp>
      <p:sp>
        <p:nvSpPr>
          <p:cNvPr id="8" name="Footer Placeholder 7"/>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9" name="Slide Number Placeholder 8"/>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246117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1ABD648-1EDC-4F54-9CBA-593CFC071860}" type="datetime1">
              <a:rPr lang="ru-RU" smtClean="0"/>
              <a:t>27.10.2014</a:t>
            </a:fld>
            <a:endParaRPr lang="ru-RU"/>
          </a:p>
        </p:txBody>
      </p:sp>
      <p:sp>
        <p:nvSpPr>
          <p:cNvPr id="4" name="Footer Placeholder 3"/>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5" name="Slide Number Placeholder 4"/>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288027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20C2A3-C2DB-4D94-B9A6-CC45B11E1FF1}" type="datetime1">
              <a:rPr lang="ru-RU" smtClean="0"/>
              <a:t>27.10.2014</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9" name="Slide Number Placeholder 8"/>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265177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9C56675-1CEE-4026-AAED-17E390A80CB3}" type="datetime1">
              <a:rPr lang="ru-RU" smtClean="0"/>
              <a:t>27.10.2014</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35FF55-1024-460C-B83A-C7EE229899A1}" type="slidenum">
              <a:rPr lang="ru-RU" smtClean="0"/>
              <a:t>‹#›</a:t>
            </a:fld>
            <a:endParaRPr lang="ru-RU"/>
          </a:p>
        </p:txBody>
      </p:sp>
    </p:spTree>
    <p:extLst>
      <p:ext uri="{BB962C8B-B14F-4D97-AF65-F5344CB8AC3E}">
        <p14:creationId xmlns:p14="http://schemas.microsoft.com/office/powerpoint/2010/main" val="368579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A0801C-9B0B-4F36-87F1-4A8B869FBFB3}" type="datetime1">
              <a:rPr lang="ru-RU" smtClean="0"/>
              <a:t>27.10.2014</a:t>
            </a:fld>
            <a:endParaRPr lang="ru-RU"/>
          </a:p>
        </p:txBody>
      </p:sp>
      <p:sp>
        <p:nvSpPr>
          <p:cNvPr id="6" name="Footer Placeholder 5"/>
          <p:cNvSpPr>
            <a:spLocks noGrp="1"/>
          </p:cNvSpPr>
          <p:nvPr>
            <p:ph type="ftr" sz="quarter" idx="11"/>
          </p:nvPr>
        </p:nvSpPr>
        <p:spPr/>
        <p:txBody>
          <a:body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7" name="Slide Number Placeholder 6"/>
          <p:cNvSpPr>
            <a:spLocks noGrp="1"/>
          </p:cNvSpPr>
          <p:nvPr>
            <p:ph type="sldNum" sz="quarter" idx="12"/>
          </p:nvPr>
        </p:nvSpPr>
        <p:spPr/>
        <p:txBody>
          <a:bodyPr/>
          <a:lstStyle/>
          <a:p>
            <a:fld id="{B535FF55-1024-460C-B83A-C7EE229899A1}" type="slidenum">
              <a:rPr lang="ru-RU" smtClean="0"/>
              <a:t>‹#›</a:t>
            </a:fld>
            <a:endParaRPr lang="ru-RU"/>
          </a:p>
        </p:txBody>
      </p:sp>
    </p:spTree>
    <p:extLst>
      <p:ext uri="{BB962C8B-B14F-4D97-AF65-F5344CB8AC3E}">
        <p14:creationId xmlns:p14="http://schemas.microsoft.com/office/powerpoint/2010/main" val="114972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8A89C03-F0A8-4BF1-AC84-6FF84BFEAE68}" type="datetime1">
              <a:rPr lang="ru-RU" smtClean="0"/>
              <a:t>27.10.2014</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ru-RU" smtClean="0"/>
              <a:t>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27 октября 2014 года</a:t>
            </a:r>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35FF55-1024-460C-B83A-C7EE229899A1}"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795118"/>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79" y="758952"/>
            <a:ext cx="10128183" cy="4330406"/>
          </a:xfrm>
          <a:ln>
            <a:solidFill>
              <a:srgbClr val="FF0000"/>
            </a:solidFill>
          </a:ln>
        </p:spPr>
        <p:txBody>
          <a:bodyPr>
            <a:normAutofit/>
          </a:bodyPr>
          <a:lstStyle/>
          <a:p>
            <a:r>
              <a:rPr lang="ru-RU" sz="2800" b="1" dirty="0">
                <a:latin typeface="Times New Roman" panose="02020603050405020304" pitchFamily="18" charset="0"/>
                <a:cs typeface="Times New Roman" panose="02020603050405020304" pitchFamily="18" charset="0"/>
              </a:rPr>
              <a:t>Максимова </a:t>
            </a:r>
            <a:r>
              <a:rPr lang="ru-RU" sz="2800" b="1" dirty="0" smtClean="0">
                <a:latin typeface="Times New Roman" panose="02020603050405020304" pitchFamily="18" charset="0"/>
                <a:cs typeface="Times New Roman" panose="02020603050405020304" pitchFamily="18" charset="0"/>
              </a:rPr>
              <a:t>Марина  Александровна</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на тему</a:t>
            </a:r>
            <a:r>
              <a:rPr lang="ru-RU" sz="2800" b="1" dirty="0" smtClean="0">
                <a:latin typeface="Times New Roman" panose="02020603050405020304" pitchFamily="18" charset="0"/>
                <a:cs typeface="Times New Roman" panose="02020603050405020304" pitchFamily="18" charset="0"/>
              </a:rPr>
              <a:t>:</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i="1" dirty="0">
                <a:latin typeface="Times New Roman" panose="02020603050405020304" pitchFamily="18" charset="0"/>
                <a:cs typeface="Times New Roman" panose="02020603050405020304" pitchFamily="18" charset="0"/>
              </a:rPr>
              <a:t>«Отдельные вопросы технического регулирования требований к товарам, работам, услугам при описании объекта закупки»</a:t>
            </a: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27 октября 2014 года</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842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803" y="174662"/>
            <a:ext cx="11416617" cy="6093792"/>
          </a:xfrm>
          <a:solidFill>
            <a:schemeClr val="accent2">
              <a:lumMod val="20000"/>
              <a:lumOff val="80000"/>
            </a:schemeClr>
          </a:solidFill>
        </p:spPr>
        <p:txBody>
          <a:bodyPr>
            <a:normAutofit fontScale="70000" lnSpcReduction="20000"/>
          </a:bodyPr>
          <a:lstStyle/>
          <a:p>
            <a:pPr marL="0" indent="360000" algn="just">
              <a:lnSpc>
                <a:spcPct val="120000"/>
              </a:lnSpc>
              <a:spcBef>
                <a:spcPts val="0"/>
              </a:spcBef>
              <a:spcAft>
                <a:spcPts val="0"/>
              </a:spcAft>
            </a:pPr>
            <a:r>
              <a:rPr lang="ru-RU" b="1" i="1" u="sng" kern="50" dirty="0">
                <a:latin typeface="Times New Roman" panose="02020603050405020304" pitchFamily="18" charset="0"/>
                <a:ea typeface="SimSun" panose="02010600030101010101" pitchFamily="2" charset="-122"/>
                <a:cs typeface="Calibri" panose="020F0502020204030204" pitchFamily="34" charset="0"/>
              </a:rPr>
              <a:t>6) Постановление Арбитражного Суда г. Москва 13 октября 2014 года Дело № А40-24316/14</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Calibri" panose="020F0502020204030204" pitchFamily="34" charset="0"/>
              </a:rPr>
              <a:t>Как </a:t>
            </a:r>
            <a:r>
              <a:rPr lang="ru-RU" kern="50" dirty="0">
                <a:latin typeface="Times New Roman" panose="02020603050405020304" pitchFamily="18" charset="0"/>
                <a:ea typeface="SimSun" panose="02010600030101010101" pitchFamily="2" charset="-122"/>
                <a:cs typeface="Calibri" panose="020F0502020204030204" pitchFamily="34" charset="0"/>
              </a:rPr>
              <a:t>следует из содержания протокола рассмотрения заявок на участие в открытом аукционе в электронной форме, заявка истца была отклонена, как не соответствующая </a:t>
            </a:r>
            <a:r>
              <a:rPr lang="ru-RU" kern="50" dirty="0" err="1">
                <a:latin typeface="Times New Roman" panose="02020603050405020304" pitchFamily="18" charset="0"/>
                <a:ea typeface="SimSun" panose="02010600030101010101" pitchFamily="2" charset="-122"/>
                <a:cs typeface="Calibri" panose="020F0502020204030204" pitchFamily="34" charset="0"/>
              </a:rPr>
              <a:t>п.п</a:t>
            </a:r>
            <a:r>
              <a:rPr lang="ru-RU" kern="50" dirty="0">
                <a:latin typeface="Times New Roman" panose="02020603050405020304" pitchFamily="18" charset="0"/>
                <a:ea typeface="SimSun" panose="02010600030101010101" pitchFamily="2" charset="-122"/>
                <a:cs typeface="Calibri" panose="020F0502020204030204" pitchFamily="34" charset="0"/>
              </a:rPr>
              <a:t>. 3 п. 1.2.1 аукционной документации. </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Calibri" panose="020F0502020204030204" pitchFamily="34" charset="0"/>
              </a:rPr>
              <a:t>В </a:t>
            </a:r>
            <a:r>
              <a:rPr lang="ru-RU" kern="50" dirty="0">
                <a:latin typeface="Times New Roman" panose="02020603050405020304" pitchFamily="18" charset="0"/>
                <a:ea typeface="SimSun" panose="02010600030101010101" pitchFamily="2" charset="-122"/>
                <a:cs typeface="Calibri" panose="020F0502020204030204" pitchFamily="34" charset="0"/>
              </a:rPr>
              <a:t>аукционной заявке участника размещения заказа отсутствует указание на товарный знак (его словесное обозначение) предлагаемого для использования товара (шины, аккумуляторные батареи, ГУ, проблесковые маяки, комплект бортового навигационно-связного оборудования), что не позволяет определить какая конкретно продукция будет использована при выполнении работ. 	</a:t>
            </a:r>
            <a:r>
              <a:rPr lang="ru-RU" b="1" kern="50" dirty="0">
                <a:latin typeface="Times New Roman" panose="02020603050405020304" pitchFamily="18" charset="0"/>
                <a:ea typeface="SimSun" panose="02010600030101010101" pitchFamily="2" charset="-122"/>
                <a:cs typeface="Calibri" panose="020F0502020204030204" pitchFamily="34" charset="0"/>
              </a:rPr>
              <a:t>При этом в соответствии с требованиями ГОСТ 5513-97 шины в обязательном порядке должны иметь товарный знак и (или) наименование изготовителя.</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b="1" kern="50" dirty="0">
                <a:latin typeface="Times New Roman" panose="02020603050405020304" pitchFamily="18" charset="0"/>
                <a:ea typeface="SimSun" panose="02010600030101010101" pitchFamily="2" charset="-122"/>
                <a:cs typeface="Calibri" panose="020F0502020204030204" pitchFamily="34" charset="0"/>
              </a:rPr>
              <a:t>Довод апелляционной жалобы истца о том, что товар автошины - могут и не иметь товарного знака, основан на неверном толковании норм материального права </a:t>
            </a:r>
            <a:r>
              <a:rPr lang="ru-RU" kern="50" dirty="0">
                <a:latin typeface="Times New Roman" panose="02020603050405020304" pitchFamily="18" charset="0"/>
                <a:ea typeface="SimSun" panose="02010600030101010101" pitchFamily="2" charset="-122"/>
                <a:cs typeface="Calibri" panose="020F0502020204030204" pitchFamily="34" charset="0"/>
              </a:rPr>
              <a:t>(ст.ст.1477, 1480, 1481 ГК РФ) и опровергается требованиями п.2.1. (Маркировка шин) "Правила эксплуатации шин для большегрузных автомобилей, строительных, дорожных и подъемно-транспортных машин"(утв. </a:t>
            </a:r>
            <a:r>
              <a:rPr lang="ru-RU" kern="50" dirty="0" err="1">
                <a:latin typeface="Times New Roman" panose="02020603050405020304" pitchFamily="18" charset="0"/>
                <a:ea typeface="SimSun" panose="02010600030101010101" pitchFamily="2" charset="-122"/>
                <a:cs typeface="Calibri" panose="020F0502020204030204" pitchFamily="34" charset="0"/>
              </a:rPr>
              <a:t>Миннефтехимпромом</a:t>
            </a:r>
            <a:r>
              <a:rPr lang="ru-RU" kern="50" dirty="0">
                <a:latin typeface="Times New Roman" panose="02020603050405020304" pitchFamily="18" charset="0"/>
                <a:ea typeface="SimSun" panose="02010600030101010101" pitchFamily="2" charset="-122"/>
                <a:cs typeface="Calibri" panose="020F0502020204030204" pitchFamily="34" charset="0"/>
              </a:rPr>
              <a:t> СССР 19.11.1976), согласно которым на каждой шине (покрышке) должно быть четко указано наименование или товарный знак завода-изготовителя,</a:t>
            </a:r>
            <a:r>
              <a:rPr lang="ru-RU" b="1" kern="50" dirty="0">
                <a:latin typeface="Times New Roman" panose="02020603050405020304" pitchFamily="18" charset="0"/>
                <a:ea typeface="SimSun" panose="02010600030101010101" pitchFamily="2" charset="-122"/>
                <a:cs typeface="Calibri" panose="020F0502020204030204" pitchFamily="34" charset="0"/>
              </a:rPr>
              <a:t> </a:t>
            </a:r>
            <a:r>
              <a:rPr lang="ru-RU" b="1" u="sng" kern="50" dirty="0">
                <a:latin typeface="Times New Roman" panose="02020603050405020304" pitchFamily="18" charset="0"/>
                <a:ea typeface="SimSun" panose="02010600030101010101" pitchFamily="2" charset="-122"/>
                <a:cs typeface="Calibri" panose="020F0502020204030204" pitchFamily="34" charset="0"/>
              </a:rPr>
              <a:t>а также требованиями ГОСТ. </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b="1" kern="50" dirty="0" smtClean="0">
                <a:latin typeface="Times New Roman" panose="02020603050405020304" pitchFamily="18" charset="0"/>
                <a:ea typeface="SimSun" panose="02010600030101010101" pitchFamily="2" charset="-122"/>
                <a:cs typeface="Calibri" panose="020F0502020204030204" pitchFamily="34" charset="0"/>
              </a:rPr>
              <a:t>Таким </a:t>
            </a:r>
            <a:r>
              <a:rPr lang="ru-RU" b="1" kern="50" dirty="0">
                <a:latin typeface="Times New Roman" panose="02020603050405020304" pitchFamily="18" charset="0"/>
                <a:ea typeface="SimSun" panose="02010600030101010101" pitchFamily="2" charset="-122"/>
                <a:cs typeface="Calibri" panose="020F0502020204030204" pitchFamily="34" charset="0"/>
              </a:rPr>
              <a:t>образом, аукционная комиссия заказчика правомерно отклонила заявку истца</a:t>
            </a:r>
            <a:r>
              <a:rPr lang="ru-RU" b="1" kern="50" dirty="0" smtClean="0">
                <a:latin typeface="Times New Roman" panose="02020603050405020304" pitchFamily="18" charset="0"/>
                <a:ea typeface="SimSun" panose="02010600030101010101" pitchFamily="2" charset="-122"/>
                <a:cs typeface="Calibri" panose="020F0502020204030204" pitchFamily="34" charset="0"/>
              </a:rPr>
              <a:t>.</a:t>
            </a:r>
          </a:p>
          <a:p>
            <a:pPr marL="0" indent="360000" algn="just">
              <a:lnSpc>
                <a:spcPct val="120000"/>
              </a:lnSpc>
              <a:spcBef>
                <a:spcPts val="0"/>
              </a:spcBef>
              <a:spcAft>
                <a:spcPts val="0"/>
              </a:spcAft>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b="1" i="1" u="sng" kern="50" dirty="0">
                <a:latin typeface="Times New Roman" panose="02020603050405020304" pitchFamily="18" charset="0"/>
                <a:ea typeface="SimSun" panose="02010600030101010101" pitchFamily="2" charset="-122"/>
                <a:cs typeface="Calibri" panose="020F0502020204030204" pitchFamily="34" charset="0"/>
              </a:rPr>
              <a:t>7) Четырнадцатый Арбитражный Апелляционный суд 12 сентября 2014 года дело № А66-16243/2013</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a:latin typeface="Times New Roman" panose="02020603050405020304" pitchFamily="18" charset="0"/>
                <a:ea typeface="Times New Roman" panose="02020603050405020304" pitchFamily="18" charset="0"/>
                <a:cs typeface="Calibri" panose="020F0502020204030204" pitchFamily="34" charset="0"/>
              </a:rPr>
              <a:t> </a:t>
            </a:r>
            <a:r>
              <a:rPr lang="ru-RU" kern="50" dirty="0" smtClean="0">
                <a:latin typeface="Times New Roman" panose="02020603050405020304" pitchFamily="18" charset="0"/>
                <a:ea typeface="SimSun" panose="02010600030101010101" pitchFamily="2" charset="-122"/>
                <a:cs typeface="Calibri" panose="020F0502020204030204" pitchFamily="34" charset="0"/>
              </a:rPr>
              <a:t>В </a:t>
            </a:r>
            <a:r>
              <a:rPr lang="ru-RU" kern="50" dirty="0">
                <a:latin typeface="Times New Roman" panose="02020603050405020304" pitchFamily="18" charset="0"/>
                <a:ea typeface="SimSun" panose="02010600030101010101" pitchFamily="2" charset="-122"/>
                <a:cs typeface="Calibri" panose="020F0502020204030204" pitchFamily="34" charset="0"/>
              </a:rPr>
              <a:t>данном случае обществом в первой части заявки приведены параметры полного остатка на контрольном сите 0,5 d, мм при указании технических характеристик щебня (товара и компонента смеси), которые  соответствуют требованиям ГОСТ 8267-93.</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i="1" kern="50" dirty="0" smtClean="0">
                <a:latin typeface="Times New Roman" panose="02020603050405020304" pitchFamily="18" charset="0"/>
                <a:ea typeface="SimSun" panose="02010600030101010101" pitchFamily="2" charset="-122"/>
                <a:cs typeface="Calibri" panose="020F0502020204030204" pitchFamily="34" charset="0"/>
              </a:rPr>
              <a:t>Указание </a:t>
            </a:r>
            <a:r>
              <a:rPr lang="ru-RU" i="1" kern="50" dirty="0">
                <a:latin typeface="Times New Roman" panose="02020603050405020304" pitchFamily="18" charset="0"/>
                <a:ea typeface="SimSun" panose="02010600030101010101" pitchFamily="2" charset="-122"/>
                <a:cs typeface="Calibri" panose="020F0502020204030204" pitchFamily="34" charset="0"/>
              </a:rPr>
              <a:t>обществом в пунктах 14 и 15 первой части заявки не предусмотренного документацией об аукционе</a:t>
            </a:r>
            <a:r>
              <a:rPr lang="ru-RU" kern="50" dirty="0">
                <a:latin typeface="Times New Roman" panose="02020603050405020304" pitchFamily="18" charset="0"/>
                <a:ea typeface="SimSun" panose="02010600030101010101" pitchFamily="2" charset="-122"/>
                <a:cs typeface="Calibri" panose="020F0502020204030204" pitchFamily="34" charset="0"/>
              </a:rPr>
              <a:t> показателя песка «коэффициент фильтрации 1,0 м/</a:t>
            </a:r>
            <a:r>
              <a:rPr lang="ru-RU" kern="50" dirty="0" err="1">
                <a:latin typeface="Times New Roman" panose="02020603050405020304" pitchFamily="18" charset="0"/>
                <a:ea typeface="SimSun" panose="02010600030101010101" pitchFamily="2" charset="-122"/>
                <a:cs typeface="Calibri" panose="020F0502020204030204" pitchFamily="34" charset="0"/>
              </a:rPr>
              <a:t>сут</a:t>
            </a:r>
            <a:r>
              <a:rPr lang="ru-RU" kern="50" dirty="0">
                <a:latin typeface="Times New Roman" panose="02020603050405020304" pitchFamily="18" charset="0"/>
                <a:ea typeface="SimSun" panose="02010600030101010101" pitchFamily="2" charset="-122"/>
                <a:cs typeface="Calibri" panose="020F0502020204030204" pitchFamily="34" charset="0"/>
              </a:rPr>
              <a:t>.», также не свидетельствует о несоответствии сведений, отраженных в заявке требованиям документации об открытом аукционе в электронной форме, </a:t>
            </a:r>
            <a:r>
              <a:rPr lang="ru-RU" b="1" kern="50" dirty="0">
                <a:latin typeface="Times New Roman" panose="02020603050405020304" pitchFamily="18" charset="0"/>
                <a:ea typeface="SimSun" panose="02010600030101010101" pitchFamily="2" charset="-122"/>
                <a:cs typeface="Calibri" panose="020F0502020204030204" pitchFamily="34" charset="0"/>
              </a:rPr>
              <a:t>поскольку данные показатели песка соответствуют требованиям ГОСТ 8736-93 «Песок для строительных работ. Технические условия».</a:t>
            </a:r>
            <a:r>
              <a:rPr lang="ru-RU" kern="50" dirty="0">
                <a:latin typeface="Times New Roman" panose="02020603050405020304" pitchFamily="18" charset="0"/>
                <a:ea typeface="SimSun" panose="02010600030101010101" pitchFamily="2" charset="-122"/>
                <a:cs typeface="Calibri" panose="020F0502020204030204" pitchFamily="34" charset="0"/>
              </a:rPr>
              <a:t> </a:t>
            </a:r>
            <a:r>
              <a:rPr lang="ru-RU" b="1" kern="50" dirty="0">
                <a:latin typeface="Times New Roman" panose="02020603050405020304" pitchFamily="18" charset="0"/>
                <a:ea typeface="SimSun" panose="02010600030101010101" pitchFamily="2" charset="-122"/>
                <a:cs typeface="Calibri" panose="020F0502020204030204" pitchFamily="34" charset="0"/>
              </a:rPr>
              <a:t>Документацией аукциона определено, что песок должен соответствовать требованиям названного ГОСТа</a:t>
            </a:r>
            <a:r>
              <a:rPr lang="ru-RU" b="1" kern="50" dirty="0" smtClean="0">
                <a:latin typeface="Times New Roman" panose="02020603050405020304" pitchFamily="18" charset="0"/>
                <a:ea typeface="SimSun" panose="02010600030101010101" pitchFamily="2" charset="-122"/>
                <a:cs typeface="Calibri" panose="020F0502020204030204" pitchFamily="34" charset="0"/>
              </a:rPr>
              <a:t>.</a:t>
            </a:r>
          </a:p>
          <a:p>
            <a:pPr marL="0" indent="360000" algn="just">
              <a:lnSpc>
                <a:spcPct val="120000"/>
              </a:lnSpc>
              <a:spcBef>
                <a:spcPts val="0"/>
              </a:spcBef>
              <a:spcAft>
                <a:spcPts val="0"/>
              </a:spcAft>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Calibri" panose="020F0502020204030204" pitchFamily="34" charset="0"/>
              </a:rPr>
              <a:t> </a:t>
            </a:r>
            <a:r>
              <a:rPr lang="ru-RU" b="1" i="1" u="sng" kern="50" dirty="0" smtClean="0">
                <a:latin typeface="Times New Roman" panose="02020603050405020304" pitchFamily="18" charset="0"/>
                <a:ea typeface="SimSun" panose="02010600030101010101" pitchFamily="2" charset="-122"/>
                <a:cs typeface="Calibri" panose="020F0502020204030204" pitchFamily="34" charset="0"/>
              </a:rPr>
              <a:t>8)Решение </a:t>
            </a:r>
            <a:r>
              <a:rPr lang="ru-RU" b="1" i="1" u="sng" kern="50" dirty="0">
                <a:latin typeface="Times New Roman" panose="02020603050405020304" pitchFamily="18" charset="0"/>
                <a:ea typeface="SimSun" panose="02010600030101010101" pitchFamily="2" charset="-122"/>
                <a:cs typeface="Calibri" panose="020F0502020204030204" pitchFamily="34" charset="0"/>
              </a:rPr>
              <a:t>Арбитражного суда Ульяновской области от 19.09.2014 по делу №А72-11253/2013</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Calibri" panose="020F0502020204030204" pitchFamily="34" charset="0"/>
              </a:rPr>
              <a:t>Ответчик </a:t>
            </a:r>
            <a:r>
              <a:rPr lang="ru-RU" b="1" kern="50" dirty="0">
                <a:latin typeface="Times New Roman" panose="02020603050405020304" pitchFamily="18" charset="0"/>
                <a:ea typeface="SimSun" panose="02010600030101010101" pitchFamily="2" charset="-122"/>
                <a:cs typeface="Calibri" panose="020F0502020204030204" pitchFamily="34" charset="0"/>
              </a:rPr>
              <a:t>требования не признал, пояснил, что работы по устройству </a:t>
            </a:r>
            <a:r>
              <a:rPr lang="ru-RU" b="1" kern="50" dirty="0" err="1">
                <a:latin typeface="Times New Roman" panose="02020603050405020304" pitchFamily="18" charset="0"/>
                <a:ea typeface="SimSun" panose="02010600030101010101" pitchFamily="2" charset="-122"/>
                <a:cs typeface="Calibri" panose="020F0502020204030204" pitchFamily="34" charset="0"/>
              </a:rPr>
              <a:t>габионных</a:t>
            </a:r>
            <a:r>
              <a:rPr lang="ru-RU" b="1" kern="50" dirty="0">
                <a:latin typeface="Times New Roman" panose="02020603050405020304" pitchFamily="18" charset="0"/>
                <a:ea typeface="SimSun" panose="02010600030101010101" pitchFamily="2" charset="-122"/>
                <a:cs typeface="Calibri" panose="020F0502020204030204" pitchFamily="34" charset="0"/>
              </a:rPr>
              <a:t> конструкций СНиП не регламентированы. </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Calibri" panose="020F0502020204030204" pitchFamily="34" charset="0"/>
              </a:rPr>
              <a:t>Технический </a:t>
            </a:r>
            <a:r>
              <a:rPr lang="ru-RU" kern="50" dirty="0">
                <a:latin typeface="Times New Roman" panose="02020603050405020304" pitchFamily="18" charset="0"/>
                <a:ea typeface="SimSun" panose="02010600030101010101" pitchFamily="2" charset="-122"/>
                <a:cs typeface="Calibri" panose="020F0502020204030204" pitchFamily="34" charset="0"/>
              </a:rPr>
              <a:t>регламент в аукционной документации не значился. Довод ответчика о том, что эксперт, делая вывод о нарушении подрядчиком проекта, нормативной документации не ссылается на нормативные акты, судом не принимается. </a:t>
            </a:r>
            <a:r>
              <a:rPr lang="ru-RU" b="1" kern="50" dirty="0">
                <a:latin typeface="Times New Roman" panose="02020603050405020304" pitchFamily="18" charset="0"/>
                <a:ea typeface="SimSun" panose="02010600030101010101" pitchFamily="2" charset="-122"/>
                <a:cs typeface="Calibri" panose="020F0502020204030204" pitchFamily="34" charset="0"/>
              </a:rPr>
              <a:t>Нормативными документами (СНиПами, ГОСТами) размер щебня не регламентирован.</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0">
              <a:lnSpc>
                <a:spcPct val="120000"/>
              </a:lnSpc>
              <a:spcBef>
                <a:spcPts val="0"/>
              </a:spcBef>
            </a:pPr>
            <a:endParaRPr lang="ru-RU" dirty="0"/>
          </a:p>
        </p:txBody>
      </p:sp>
    </p:spTree>
    <p:extLst>
      <p:ext uri="{BB962C8B-B14F-4D97-AF65-F5344CB8AC3E}">
        <p14:creationId xmlns:p14="http://schemas.microsoft.com/office/powerpoint/2010/main" val="2909383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9321" y="109208"/>
            <a:ext cx="11573974" cy="421241"/>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ru-RU" sz="1800" b="1" u="sng" dirty="0">
                <a:latin typeface="Times New Roman" panose="02020603050405020304" pitchFamily="18" charset="0"/>
                <a:cs typeface="Times New Roman" panose="02020603050405020304" pitchFamily="18" charset="0"/>
              </a:rPr>
              <a:t>Некоторые выводы из приведенной судебной практики: </a:t>
            </a:r>
          </a:p>
        </p:txBody>
      </p:sp>
      <p:sp>
        <p:nvSpPr>
          <p:cNvPr id="3" name="Объект 2"/>
          <p:cNvSpPr>
            <a:spLocks noGrp="1"/>
          </p:cNvSpPr>
          <p:nvPr>
            <p:ph idx="1"/>
          </p:nvPr>
        </p:nvSpPr>
        <p:spPr>
          <a:xfrm>
            <a:off x="349321" y="530449"/>
            <a:ext cx="11573974" cy="5750035"/>
          </a:xfrm>
          <a:solidFill>
            <a:schemeClr val="accent2">
              <a:lumMod val="20000"/>
              <a:lumOff val="80000"/>
            </a:schemeClr>
          </a:solidFill>
        </p:spPr>
        <p:txBody>
          <a:bodyPr>
            <a:normAutofit fontScale="25000" lnSpcReduction="20000"/>
          </a:bodyPr>
          <a:lstStyle/>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Технические регламенты являются обязательными и подлежат соблюдению вне зависимости от указания их в аукционной документации.</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Требования технических регламентов является обязательными не только в части собственно требованиям к товаров, но и требованиям к таре или упаковке, а также требованиям к оформлению сопутствующих товару документов;</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Ссылка в техническом задании на ГОСТы – фактически означает придание им обязательной силы с точки зрения соблюдения им участником закупки. </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Технические документы на товар, подтверждающие безопасность товара (например, сертификат качества) не может заменить собой предложение участника о технических характеристиках товара, подтверждающие соответствие товара требованиям ГОСТов; </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Только те, ГОСТы, которые указаны к аукционной документации, в качестве требований к качеству и показателем поставляемого товара приобретают обязательный характер для участников закупки.</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Требования закупочной документации, устанавливающие </a:t>
            </a:r>
            <a:r>
              <a:rPr lang="ru-RU" sz="5600" b="1" i="1" kern="50" dirty="0">
                <a:latin typeface="Times New Roman" panose="02020603050405020304" pitchFamily="18" charset="0"/>
                <a:ea typeface="SimSun" panose="02010600030101010101" pitchFamily="2" charset="-122"/>
                <a:cs typeface="Calibri" panose="020F0502020204030204" pitchFamily="34" charset="0"/>
              </a:rPr>
              <a:t>не иные, но дополнительные</a:t>
            </a:r>
            <a:r>
              <a:rPr lang="ru-RU" sz="5600" b="1" kern="50" dirty="0">
                <a:latin typeface="Times New Roman" panose="02020603050405020304" pitchFamily="18" charset="0"/>
                <a:ea typeface="SimSun" panose="02010600030101010101" pitchFamily="2" charset="-122"/>
                <a:cs typeface="Calibri" panose="020F0502020204030204" pitchFamily="34" charset="0"/>
              </a:rPr>
              <a:t> требования к товарам также должны быть соблюдены участником закупки в обязательном порядке; </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В отсутствие установленного регламентированного требования к показателям товара/продукции изготовитель вправе поставлять товар согласно своим техническим условиям.</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sz="5600" b="1" kern="50" dirty="0">
                <a:latin typeface="Times New Roman" panose="02020603050405020304" pitchFamily="18" charset="0"/>
                <a:ea typeface="SimSun" panose="02010600030101010101" pitchFamily="2" charset="-122"/>
                <a:cs typeface="Calibri" panose="020F0502020204030204" pitchFamily="34" charset="0"/>
              </a:rPr>
              <a:t>Технические условия р</a:t>
            </a:r>
            <a:r>
              <a:rPr lang="ru-RU" sz="5600" b="1" kern="50" dirty="0">
                <a:latin typeface="Times New Roman" panose="02020603050405020304" pitchFamily="18" charset="0"/>
                <a:ea typeface="Calibri" panose="020F0502020204030204" pitchFamily="34" charset="0"/>
                <a:cs typeface="Calibri" panose="020F0502020204030204" pitchFamily="34" charset="0"/>
              </a:rPr>
              <a:t>азрабатывается и утверждается производителем. Субъектом изготовления технической документации на продукцию является конкретное юридическое лицо/ИП. В соответствии со ст. 1225 ч. 4 ГК РФ секреты производства (ноу-хау), фирменные наименования, товарные знаки и знаки обслуживания, коммерческие обозначения являются охраняемыми результатами интеллектуальной деятельности и средствами индивидуализации.</a:t>
            </a:r>
            <a:r>
              <a:rPr lang="ru-RU" sz="5600" kern="50" dirty="0">
                <a:latin typeface="Times New Roman" panose="02020603050405020304" pitchFamily="18" charset="0"/>
                <a:ea typeface="Calibri" panose="020F0502020204030204" pitchFamily="34" charset="0"/>
                <a:cs typeface="Calibri" panose="020F0502020204030204" pitchFamily="34" charset="0"/>
              </a:rPr>
              <a:t> </a:t>
            </a:r>
            <a:r>
              <a:rPr lang="ru-RU" sz="5600" b="1" u="sng" kern="50" dirty="0">
                <a:latin typeface="Times New Roman" panose="02020603050405020304" pitchFamily="18" charset="0"/>
                <a:ea typeface="Calibri" panose="020F0502020204030204" pitchFamily="34" charset="0"/>
                <a:cs typeface="Calibri" panose="020F0502020204030204" pitchFamily="34" charset="0"/>
              </a:rPr>
              <a:t>Соответственно, указание в закупочной документации требования о соответствии поставляемого товара конкретному ТУ будет является нарушением требования Закона о контрактной системы и Закона о защите конкуренции в части ограничения конкуренции в виде сужения круга участников закупки и указания в документации фактически конкретной марки закупаемого товара.</a:t>
            </a:r>
            <a:r>
              <a:rPr lang="ru-RU" sz="5600" kern="50" dirty="0">
                <a:latin typeface="Times New Roman" panose="02020603050405020304" pitchFamily="18" charset="0"/>
                <a:ea typeface="Calibri" panose="020F0502020204030204" pitchFamily="34" charset="0"/>
                <a:cs typeface="Calibri" panose="020F0502020204030204" pitchFamily="34" charset="0"/>
              </a:rPr>
              <a:t>   </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pPr algn="just">
              <a:lnSpc>
                <a:spcPct val="115000"/>
              </a:lnSpc>
              <a:spcAft>
                <a:spcPts val="0"/>
              </a:spcAft>
            </a:pPr>
            <a:r>
              <a:rPr lang="ru-RU" sz="5600" kern="50" dirty="0">
                <a:latin typeface="Times New Roman" panose="02020603050405020304" pitchFamily="18" charset="0"/>
                <a:ea typeface="SimSun" panose="02010600030101010101" pitchFamily="2" charset="-122"/>
                <a:cs typeface="Calibri" panose="020F0502020204030204" pitchFamily="34" charset="0"/>
              </a:rPr>
              <a:t> </a:t>
            </a:r>
            <a:endParaRPr lang="ru-RU" sz="56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3007435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138" y="286604"/>
            <a:ext cx="11454062" cy="432588"/>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ru-RU" sz="1800" b="1" u="sng" dirty="0">
                <a:latin typeface="Times New Roman" panose="02020603050405020304" pitchFamily="18" charset="0"/>
                <a:cs typeface="Times New Roman" panose="02020603050405020304" pitchFamily="18" charset="0"/>
              </a:rPr>
              <a:t>О проекте Федерального закона «О стандартизации в Российской Федерации»</a:t>
            </a:r>
          </a:p>
        </p:txBody>
      </p:sp>
      <p:sp>
        <p:nvSpPr>
          <p:cNvPr id="3" name="Объект 2"/>
          <p:cNvSpPr>
            <a:spLocks noGrp="1"/>
          </p:cNvSpPr>
          <p:nvPr>
            <p:ph idx="1"/>
          </p:nvPr>
        </p:nvSpPr>
        <p:spPr>
          <a:xfrm>
            <a:off x="433138" y="719193"/>
            <a:ext cx="11454062" cy="5657544"/>
          </a:xfrm>
          <a:solidFill>
            <a:schemeClr val="accent1">
              <a:lumMod val="20000"/>
              <a:lumOff val="80000"/>
            </a:schemeClr>
          </a:solidFill>
        </p:spPr>
        <p:txBody>
          <a:bodyPr>
            <a:normAutofit fontScale="40000" lnSpcReduction="20000"/>
          </a:bodyPr>
          <a:lstStyle/>
          <a:p>
            <a:pPr marL="0" indent="457200" algn="just">
              <a:lnSpc>
                <a:spcPct val="120000"/>
              </a:lnSpc>
              <a:spcBef>
                <a:spcPts val="0"/>
              </a:spcBef>
              <a:spcAft>
                <a:spcPts val="0"/>
              </a:spcAft>
            </a:pPr>
            <a:r>
              <a:rPr lang="ru-RU" sz="3800" b="1"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15 октября 2014 года</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Государственная Дума России </a:t>
            </a:r>
            <a:r>
              <a:rPr lang="ru-RU" sz="3800" b="1"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приняла в первом чтении</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проект федерального закона «О стандартизации в Российской Федерации». Законопроект подготовлен </a:t>
            </a:r>
            <a:r>
              <a:rPr lang="ru-RU" sz="3800" kern="50" dirty="0" err="1">
                <a:solidFill>
                  <a:schemeClr val="tx1"/>
                </a:solidFill>
                <a:latin typeface="Times New Roman" panose="02020603050405020304" pitchFamily="18" charset="0"/>
                <a:ea typeface="SimSun" panose="02010600030101010101" pitchFamily="2" charset="-122"/>
                <a:cs typeface="Calibri" panose="020F0502020204030204" pitchFamily="34" charset="0"/>
              </a:rPr>
              <a:t>Минпромторгом</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России и </a:t>
            </a:r>
            <a:r>
              <a:rPr lang="ru-RU" sz="3800" kern="50" dirty="0" err="1">
                <a:solidFill>
                  <a:schemeClr val="tx1"/>
                </a:solidFill>
                <a:latin typeface="Times New Roman" panose="02020603050405020304" pitchFamily="18" charset="0"/>
                <a:ea typeface="SimSun" panose="02010600030101010101" pitchFamily="2" charset="-122"/>
                <a:cs typeface="Calibri" panose="020F0502020204030204" pitchFamily="34" charset="0"/>
              </a:rPr>
              <a:t>Росстандартом</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a:t>
            </a:r>
            <a:endParaRPr lang="ru-RU" sz="38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Проект Федерального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закона «О стандартизации в Российской Федерации» (далее - законопроект) разработан в целях совершенствования государственного регулирования в сфере стандартизации.</a:t>
            </a:r>
            <a:endParaRPr lang="ru-RU" sz="38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Законопроект формирует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базовые цели, принципы стандартизации устанавливает правовой статус национальной системы стандартизации и ее участников, определяет документы по стандартизации, полномочия национального органа Российской Федерации по </a:t>
            </a: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стандартизации</a:t>
            </a:r>
          </a:p>
          <a:p>
            <a:pPr marL="0" indent="457200" algn="just">
              <a:lnSpc>
                <a:spcPct val="120000"/>
              </a:lnSpc>
              <a:spcBef>
                <a:spcPts val="0"/>
              </a:spcBef>
              <a:spcAft>
                <a:spcPts val="0"/>
              </a:spcAft>
            </a:pPr>
            <a:endParaRPr lang="ru-RU" sz="2700" kern="50" dirty="0">
              <a:solidFill>
                <a:schemeClr val="tx1"/>
              </a:solidFill>
              <a:latin typeface="Times New Roman" panose="02020603050405020304" pitchFamily="18"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Clr>
                <a:srgbClr val="E48312"/>
              </a:buClr>
              <a:buNone/>
            </a:pPr>
            <a:r>
              <a:rPr lang="ru-RU" sz="4000" kern="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При </a:t>
            </a:r>
            <a:r>
              <a:rPr lang="ru-RU" sz="4000"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этом, с одной стороны устанавливается, что стандартизация в РФ будет основываться </a:t>
            </a:r>
            <a:r>
              <a:rPr lang="ru-RU" sz="4000" b="1"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на принципах добровольности применения национальных стандартов, если иное не установлено законодательством Российской Федерации. </a:t>
            </a:r>
            <a:endParaRPr lang="ru-RU" sz="4000" kern="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lvl="0" indent="457200" algn="just">
              <a:lnSpc>
                <a:spcPct val="120000"/>
              </a:lnSpc>
              <a:spcBef>
                <a:spcPts val="0"/>
              </a:spcBef>
              <a:spcAft>
                <a:spcPts val="0"/>
              </a:spcAft>
              <a:buClr>
                <a:srgbClr val="E48312"/>
              </a:buClr>
            </a:pPr>
            <a:r>
              <a:rPr lang="ru-RU" sz="4000" kern="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С другой стороны, указано, что т</a:t>
            </a:r>
            <a:r>
              <a:rPr lang="ru-RU" sz="4000" b="1" kern="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ребования, установленные в технических условиях, не могут противоречить требованиям национальных стандартов, предварительных национальных стандартов, которые распространяются на такую продукцию (работы, услуги</a:t>
            </a:r>
            <a:r>
              <a:rPr lang="ru-RU" sz="4000" b="1" kern="5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a:t>
            </a:r>
            <a:endParaRPr lang="ru-RU" sz="4000" kern="5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indent="457200" algn="just">
              <a:lnSpc>
                <a:spcPct val="120000"/>
              </a:lnSpc>
              <a:spcBef>
                <a:spcPts val="0"/>
              </a:spcBef>
              <a:spcAft>
                <a:spcPts val="0"/>
              </a:spcAft>
            </a:pP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В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целях исключения дублирования (пересечения) областей применения </a:t>
            </a: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Федерального закона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«О техническом регулировании» и Федерального закона «О стандартизации в Российской Федерации» вопросы применения стандартов в сфере технического регулирования (применение на обязательной основе стандартов в целях обеспечения выполнения требований технических регламентов) оставлены в предметной области Федерального закона «О техническом регулировании</a:t>
            </a: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 а из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сферы технического регулирования исключены вопросы разработки и принятия стандартов национальной системы </a:t>
            </a: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стандартизации.</a:t>
            </a:r>
          </a:p>
          <a:p>
            <a:pPr marL="0" indent="457200" algn="just">
              <a:lnSpc>
                <a:spcPct val="120000"/>
              </a:lnSpc>
              <a:spcBef>
                <a:spcPts val="0"/>
              </a:spcBef>
              <a:spcAft>
                <a:spcPts val="0"/>
              </a:spcAft>
            </a:pP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 Кроме того, законопроект направлен</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в том числе, на усиление роли стандартизации для технического переоснащения и модернизации производства, внедрения инновационных технологий, приведение национального законодательства в соответствие с </a:t>
            </a:r>
            <a:r>
              <a:rPr lang="ru-RU" sz="3800" i="1"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Соглашением Всемирной торговой организации по техническим барьерам в торговле</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на основе </a:t>
            </a:r>
            <a:r>
              <a:rPr lang="ru-RU" sz="38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применения Кодекса </a:t>
            </a:r>
            <a:r>
              <a:rPr lang="ru-RU" sz="38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добросовестной практики применительно к разработке, утверждению и применению стандартов (приложение № 3 к Соглашению Всемирной торговой организации по техническим барьерам в торговле).</a:t>
            </a:r>
            <a:endParaRPr lang="ru-RU" sz="38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27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 </a:t>
            </a:r>
            <a:endParaRPr lang="ru-RU" sz="27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3143931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499" y="286604"/>
            <a:ext cx="11713080" cy="432588"/>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ru-RU" sz="1800" b="1" u="sng" dirty="0">
                <a:latin typeface="Times New Roman" panose="02020603050405020304" pitchFamily="18" charset="0"/>
                <a:cs typeface="Times New Roman" panose="02020603050405020304" pitchFamily="18" charset="0"/>
              </a:rPr>
              <a:t>О проекте Федерального закона «О стандартизации в Российской Федерации»</a:t>
            </a:r>
          </a:p>
        </p:txBody>
      </p:sp>
      <p:sp>
        <p:nvSpPr>
          <p:cNvPr id="3" name="Объект 2"/>
          <p:cNvSpPr>
            <a:spLocks noGrp="1"/>
          </p:cNvSpPr>
          <p:nvPr>
            <p:ph idx="1"/>
          </p:nvPr>
        </p:nvSpPr>
        <p:spPr>
          <a:xfrm>
            <a:off x="318499" y="719191"/>
            <a:ext cx="11713080" cy="5585355"/>
          </a:xfrm>
          <a:solidFill>
            <a:schemeClr val="accent1">
              <a:lumMod val="20000"/>
              <a:lumOff val="80000"/>
            </a:schemeClr>
          </a:solidFill>
        </p:spPr>
        <p:txBody>
          <a:bodyPr>
            <a:normAutofit fontScale="32500" lnSpcReduction="20000"/>
          </a:bodyPr>
          <a:lstStyle/>
          <a:p>
            <a:pPr marL="0" indent="457200" algn="just">
              <a:lnSpc>
                <a:spcPct val="120000"/>
              </a:lnSpc>
              <a:spcBef>
                <a:spcPts val="0"/>
              </a:spcBef>
              <a:spcAft>
                <a:spcPts val="0"/>
              </a:spcAft>
            </a:pPr>
            <a:r>
              <a:rPr lang="ru-RU" sz="4600" b="1" kern="50" dirty="0">
                <a:latin typeface="Times New Roman" panose="02020603050405020304" pitchFamily="18" charset="0"/>
                <a:ea typeface="SimSun" panose="02010600030101010101" pitchFamily="2" charset="-122"/>
                <a:cs typeface="Calibri" panose="020F0502020204030204" pitchFamily="34" charset="0"/>
              </a:rPr>
              <a:t>Основное содержание законопроекта</a:t>
            </a:r>
            <a:endParaRPr lang="ru-RU" sz="46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4600" kern="50" dirty="0" smtClean="0">
                <a:latin typeface="Times New Roman" panose="02020603050405020304" pitchFamily="18" charset="0"/>
                <a:ea typeface="SimSun" panose="02010600030101010101" pitchFamily="2" charset="-122"/>
                <a:cs typeface="Calibri" panose="020F0502020204030204" pitchFamily="34" charset="0"/>
              </a:rPr>
              <a:t>Законопроект формирует </a:t>
            </a:r>
            <a:r>
              <a:rPr lang="ru-RU" sz="4600" kern="50" dirty="0">
                <a:latin typeface="Times New Roman" panose="02020603050405020304" pitchFamily="18" charset="0"/>
                <a:ea typeface="SimSun" panose="02010600030101010101" pitchFamily="2" charset="-122"/>
                <a:cs typeface="Calibri" panose="020F0502020204030204" pitchFamily="34" charset="0"/>
              </a:rPr>
              <a:t>правовые основы единой государственной политики в сфере стандартизации.</a:t>
            </a:r>
            <a:endParaRPr lang="ru-RU" sz="46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4600" kern="50" dirty="0" smtClean="0">
                <a:latin typeface="Times New Roman" panose="02020603050405020304" pitchFamily="18" charset="0"/>
                <a:ea typeface="SimSun" panose="02010600030101010101" pitchFamily="2" charset="-122"/>
                <a:cs typeface="Calibri" panose="020F0502020204030204" pitchFamily="34" charset="0"/>
              </a:rPr>
              <a:t>Законопроект призван</a:t>
            </a:r>
            <a:r>
              <a:rPr lang="ru-RU" sz="4600" kern="50" dirty="0">
                <a:latin typeface="Times New Roman" panose="02020603050405020304" pitchFamily="18" charset="0"/>
                <a:ea typeface="SimSun" panose="02010600030101010101" pitchFamily="2" charset="-122"/>
                <a:cs typeface="Calibri" panose="020F0502020204030204" pitchFamily="34" charset="0"/>
              </a:rPr>
              <a:t>, в том числе, унифицировать применяемую терминологию в соответствии с международной практикой.</a:t>
            </a:r>
            <a:endParaRPr lang="ru-RU" sz="46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4600" b="1" u="sng" kern="50" dirty="0">
                <a:latin typeface="Times New Roman" panose="02020603050405020304" pitchFamily="18" charset="0"/>
                <a:ea typeface="SimSun" panose="02010600030101010101" pitchFamily="2" charset="-122"/>
                <a:cs typeface="Calibri" panose="020F0502020204030204" pitchFamily="34" charset="0"/>
              </a:rPr>
              <a:t>Так, впервые на законодательном уровне закрепляются, например, такие понятия как</a:t>
            </a:r>
            <a:r>
              <a:rPr lang="ru-RU" sz="4600" b="1" u="sng" kern="50" dirty="0" smtClean="0">
                <a:latin typeface="Times New Roman" panose="02020603050405020304" pitchFamily="18" charset="0"/>
                <a:ea typeface="SimSun" panose="02010600030101010101" pitchFamily="2" charset="-122"/>
                <a:cs typeface="Calibri" panose="020F0502020204030204" pitchFamily="34" charset="0"/>
              </a:rPr>
              <a:t>:</a:t>
            </a:r>
          </a:p>
          <a:p>
            <a:pPr marL="0" lvl="0" indent="457200" algn="just">
              <a:lnSpc>
                <a:spcPct val="120000"/>
              </a:lnSpc>
              <a:spcBef>
                <a:spcPts val="0"/>
              </a:spcBef>
              <a:spcAft>
                <a:spcPts val="0"/>
              </a:spcAft>
              <a:buNone/>
            </a:pPr>
            <a:r>
              <a:rPr lang="ru-RU" sz="4600" b="1" dirty="0" smtClean="0">
                <a:latin typeface="Times New Roman" panose="02020603050405020304" pitchFamily="18" charset="0"/>
                <a:ea typeface="Times New Roman" panose="02020603050405020304" pitchFamily="18" charset="0"/>
                <a:cs typeface="Times New Roman" panose="02020603050405020304" pitchFamily="18" charset="0"/>
              </a:rPr>
              <a:t> - национальный </a:t>
            </a:r>
            <a:r>
              <a:rPr lang="ru-RU" sz="4600" b="1" dirty="0">
                <a:latin typeface="Times New Roman" panose="02020603050405020304" pitchFamily="18" charset="0"/>
                <a:ea typeface="Times New Roman" panose="02020603050405020304" pitchFamily="18" charset="0"/>
                <a:cs typeface="Times New Roman" panose="02020603050405020304" pitchFamily="18" charset="0"/>
              </a:rPr>
              <a:t>основополагающий стандарт</a:t>
            </a:r>
            <a:r>
              <a:rPr lang="ru-RU" sz="4600" dirty="0">
                <a:latin typeface="Times New Roman" panose="02020603050405020304" pitchFamily="18" charset="0"/>
                <a:ea typeface="Times New Roman" panose="02020603050405020304" pitchFamily="18" charset="0"/>
                <a:cs typeface="Times New Roman" panose="02020603050405020304" pitchFamily="18" charset="0"/>
              </a:rPr>
              <a:t> - национальный стандарт, устанавливающий общие положения, касающиеся выполнения работ по стандартизации, а также виды национальных стандартов;</a:t>
            </a:r>
          </a:p>
          <a:p>
            <a:pPr marL="0" lvl="0" indent="457200" algn="just">
              <a:lnSpc>
                <a:spcPct val="120000"/>
              </a:lnSpc>
              <a:spcBef>
                <a:spcPts val="0"/>
              </a:spcBef>
              <a:spcAft>
                <a:spcPts val="0"/>
              </a:spcAft>
              <a:buNone/>
            </a:pPr>
            <a:r>
              <a:rPr lang="ru-RU" sz="4600" b="1" dirty="0" smtClean="0">
                <a:latin typeface="Times New Roman" panose="02020603050405020304" pitchFamily="18" charset="0"/>
                <a:ea typeface="Times New Roman" panose="02020603050405020304" pitchFamily="18" charset="0"/>
                <a:cs typeface="Times New Roman" panose="02020603050405020304" pitchFamily="18" charset="0"/>
              </a:rPr>
              <a:t> - национальный </a:t>
            </a:r>
            <a:r>
              <a:rPr lang="ru-RU" sz="4600" b="1" dirty="0">
                <a:latin typeface="Times New Roman" panose="02020603050405020304" pitchFamily="18" charset="0"/>
                <a:ea typeface="Times New Roman" panose="02020603050405020304" pitchFamily="18" charset="0"/>
                <a:cs typeface="Times New Roman" panose="02020603050405020304" pitchFamily="18" charset="0"/>
              </a:rPr>
              <a:t>стандарт</a:t>
            </a:r>
            <a:r>
              <a:rPr lang="ru-RU" sz="4600" dirty="0">
                <a:latin typeface="Times New Roman" panose="02020603050405020304" pitchFamily="18" charset="0"/>
                <a:ea typeface="Times New Roman" panose="02020603050405020304" pitchFamily="18" charset="0"/>
                <a:cs typeface="Times New Roman" panose="02020603050405020304" pitchFamily="18" charset="0"/>
              </a:rPr>
              <a:t> - стандарт, принятый национальным органом Российской Федерации по стандартизации;</a:t>
            </a:r>
          </a:p>
          <a:p>
            <a:pPr marL="0" lvl="0" indent="457200" algn="just">
              <a:lnSpc>
                <a:spcPct val="120000"/>
              </a:lnSpc>
              <a:spcBef>
                <a:spcPts val="0"/>
              </a:spcBef>
              <a:spcAft>
                <a:spcPts val="0"/>
              </a:spcAft>
              <a:buNone/>
            </a:pPr>
            <a:r>
              <a:rPr lang="ru-RU" sz="4600" b="1" dirty="0" smtClean="0">
                <a:latin typeface="Times New Roman" panose="02020603050405020304" pitchFamily="18" charset="0"/>
                <a:ea typeface="Times New Roman" panose="02020603050405020304" pitchFamily="18" charset="0"/>
                <a:cs typeface="Times New Roman" panose="02020603050405020304" pitchFamily="18" charset="0"/>
              </a:rPr>
              <a:t> - стандарт </a:t>
            </a:r>
            <a:r>
              <a:rPr lang="ru-RU" sz="4600" b="1" dirty="0">
                <a:latin typeface="Times New Roman" panose="02020603050405020304" pitchFamily="18" charset="0"/>
                <a:ea typeface="Times New Roman" panose="02020603050405020304" pitchFamily="18" charset="0"/>
                <a:cs typeface="Times New Roman" panose="02020603050405020304" pitchFamily="18" charset="0"/>
              </a:rPr>
              <a:t>организации</a:t>
            </a:r>
            <a:r>
              <a:rPr lang="ru-RU" sz="4600" dirty="0">
                <a:latin typeface="Times New Roman" panose="02020603050405020304" pitchFamily="18" charset="0"/>
                <a:ea typeface="Times New Roman" panose="02020603050405020304" pitchFamily="18" charset="0"/>
                <a:cs typeface="Times New Roman" panose="02020603050405020304" pitchFamily="18" charset="0"/>
              </a:rPr>
              <a:t> - документ по стандартизации, принятый организацией, в том числе общественным объединением, некоммерческой организацией, инженерным и (или) научно-техническим обществом, государственной корпорацией, саморегулируемой организацией, изготовителем продукции, исполнителем работ, услуг и другими любыми субъектами хозяйственной деятельности для совершенствования производства и обеспечения качества продукции, выполнения работ, оказания услуг, а также для распространения и использования полученных в различных областях знаний, результатов исследований (испытаний), измерений и разработок;</a:t>
            </a:r>
          </a:p>
          <a:p>
            <a:pPr marL="0" lvl="0" indent="457200" algn="just">
              <a:lnSpc>
                <a:spcPct val="120000"/>
              </a:lnSpc>
              <a:spcBef>
                <a:spcPts val="0"/>
              </a:spcBef>
              <a:spcAft>
                <a:spcPts val="0"/>
              </a:spcAft>
              <a:buNone/>
            </a:pPr>
            <a:r>
              <a:rPr lang="ru-RU" sz="4600" b="1" kern="50" dirty="0" smtClean="0">
                <a:latin typeface="Times New Roman" panose="02020603050405020304" pitchFamily="18" charset="0"/>
                <a:ea typeface="SimSun" panose="02010600030101010101" pitchFamily="2" charset="-122"/>
                <a:cs typeface="Times New Roman" panose="02020603050405020304" pitchFamily="18" charset="0"/>
              </a:rPr>
              <a:t> - технические </a:t>
            </a:r>
            <a:r>
              <a:rPr lang="ru-RU" sz="4600" b="1" kern="50" dirty="0">
                <a:latin typeface="Times New Roman" panose="02020603050405020304" pitchFamily="18" charset="0"/>
                <a:ea typeface="SimSun" panose="02010600030101010101" pitchFamily="2" charset="-122"/>
                <a:cs typeface="Times New Roman" panose="02020603050405020304" pitchFamily="18" charset="0"/>
              </a:rPr>
              <a:t>условия</a:t>
            </a:r>
            <a:r>
              <a:rPr lang="ru-RU" sz="4600" kern="50" dirty="0">
                <a:latin typeface="Times New Roman" panose="02020603050405020304" pitchFamily="18" charset="0"/>
                <a:ea typeface="SimSun" panose="02010600030101010101" pitchFamily="2" charset="-122"/>
                <a:cs typeface="Times New Roman" panose="02020603050405020304" pitchFamily="18" charset="0"/>
              </a:rPr>
              <a:t> - вид стандарта организации, принятый изготовителем продукции или исполнителем работ, услуг, устанавливающий требования к безопасности и качественным показателям выпускаемой продукции (работы, услуги), а также к методам ее контроля и приемки</a:t>
            </a:r>
            <a:r>
              <a:rPr lang="ru-RU" sz="4600" kern="50" dirty="0" smtClean="0">
                <a:latin typeface="Times New Roman" panose="02020603050405020304" pitchFamily="18" charset="0"/>
                <a:ea typeface="SimSun" panose="02010600030101010101" pitchFamily="2" charset="-122"/>
                <a:cs typeface="Times New Roman" panose="02020603050405020304" pitchFamily="18" charset="0"/>
              </a:rPr>
              <a:t>;</a:t>
            </a:r>
          </a:p>
          <a:p>
            <a:pPr marL="0" lvl="0" indent="457200" algn="just">
              <a:lnSpc>
                <a:spcPct val="120000"/>
              </a:lnSpc>
              <a:spcBef>
                <a:spcPts val="0"/>
              </a:spcBef>
              <a:spcAft>
                <a:spcPts val="0"/>
              </a:spcAft>
              <a:buFont typeface="Symbol" panose="05050102010706020507" pitchFamily="18" charset="2"/>
              <a:buChar char=""/>
            </a:pPr>
            <a:endParaRPr lang="ru-RU" sz="3900" kern="50"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457200" algn="just">
              <a:lnSpc>
                <a:spcPct val="120000"/>
              </a:lnSpc>
              <a:spcBef>
                <a:spcPts val="0"/>
              </a:spcBef>
              <a:spcAft>
                <a:spcPts val="0"/>
              </a:spcAft>
            </a:pPr>
            <a:r>
              <a:rPr lang="ru-RU" sz="4600" kern="50" dirty="0">
                <a:latin typeface="Times New Roman" panose="02020603050405020304" pitchFamily="18" charset="0"/>
                <a:ea typeface="SimSun" panose="02010600030101010101" pitchFamily="2" charset="-122"/>
                <a:cs typeface="Times New Roman" panose="02020603050405020304" pitchFamily="18" charset="0"/>
              </a:rPr>
              <a:t>Согласно ст. 20 законопроекта Технические условия разрабатываются по решению изготовителя продукции (исполнителя работы, услуги) или требованию заказчика (потребителя) продукции (работы, услуги). Технические условия разрабатываются на конкретную продукцию, выполняемую работу или оказываемую услугу</a:t>
            </a:r>
            <a:r>
              <a:rPr lang="ru-RU" sz="4600" kern="50" dirty="0" smtClean="0">
                <a:latin typeface="Times New Roman" panose="02020603050405020304" pitchFamily="18" charset="0"/>
                <a:ea typeface="SimSun" panose="02010600030101010101" pitchFamily="2" charset="-122"/>
                <a:cs typeface="Times New Roman" panose="02020603050405020304" pitchFamily="18" charset="0"/>
              </a:rPr>
              <a:t>.</a:t>
            </a:r>
          </a:p>
          <a:p>
            <a:pPr marL="0" indent="457200" algn="just">
              <a:lnSpc>
                <a:spcPct val="120000"/>
              </a:lnSpc>
              <a:spcBef>
                <a:spcPts val="0"/>
              </a:spcBef>
              <a:spcAft>
                <a:spcPts val="0"/>
              </a:spcAft>
            </a:pPr>
            <a:r>
              <a:rPr lang="ru-RU" sz="4600" kern="50" dirty="0" smtClean="0">
                <a:latin typeface="Times New Roman" panose="02020603050405020304" pitchFamily="18" charset="0"/>
                <a:ea typeface="SimSun" panose="02010600030101010101" pitchFamily="2" charset="-122"/>
                <a:cs typeface="Times New Roman" panose="02020603050405020304" pitchFamily="18" charset="0"/>
              </a:rPr>
              <a:t>Технические </a:t>
            </a:r>
            <a:r>
              <a:rPr lang="ru-RU" sz="4600" kern="50" dirty="0">
                <a:latin typeface="Times New Roman" panose="02020603050405020304" pitchFamily="18" charset="0"/>
                <a:ea typeface="SimSun" panose="02010600030101010101" pitchFamily="2" charset="-122"/>
                <a:cs typeface="Times New Roman" panose="02020603050405020304" pitchFamily="18" charset="0"/>
              </a:rPr>
              <a:t>условия применяются непосредственно изготовителем продукции (исполнителем услуги, работы) на условиях, установленных заказчиком и исполнителем в контрактах (договорах).</a:t>
            </a:r>
          </a:p>
          <a:p>
            <a:pPr marL="0" indent="457200" algn="just">
              <a:lnSpc>
                <a:spcPct val="120000"/>
              </a:lnSpc>
              <a:spcBef>
                <a:spcPts val="0"/>
              </a:spcBef>
              <a:spcAft>
                <a:spcPts val="0"/>
              </a:spcAft>
            </a:pPr>
            <a:r>
              <a:rPr lang="ru-RU" sz="4600" kern="50" dirty="0">
                <a:latin typeface="Times New Roman" panose="02020603050405020304" pitchFamily="18" charset="0"/>
                <a:ea typeface="SimSun" panose="02010600030101010101" pitchFamily="2" charset="-122"/>
                <a:cs typeface="Times New Roman" panose="02020603050405020304" pitchFamily="18" charset="0"/>
              </a:rPr>
              <a:t> </a:t>
            </a:r>
          </a:p>
          <a:p>
            <a:pPr marL="342900" lvl="0" indent="-342900" algn="just">
              <a:lnSpc>
                <a:spcPct val="115000"/>
              </a:lnSpc>
              <a:spcAft>
                <a:spcPts val="0"/>
              </a:spcAft>
              <a:buFont typeface="Symbol" panose="05050102010706020507" pitchFamily="18" charset="2"/>
              <a:buChar char=""/>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2599490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09" y="214684"/>
            <a:ext cx="11763910" cy="432588"/>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ru-RU" sz="1800" b="1" u="sng" dirty="0">
                <a:latin typeface="Times New Roman" panose="02020603050405020304" pitchFamily="18" charset="0"/>
                <a:cs typeface="Times New Roman" panose="02020603050405020304" pitchFamily="18" charset="0"/>
              </a:rPr>
              <a:t>О проекте Федерального закона «О стандартизации в Российской Федерации»</a:t>
            </a:r>
          </a:p>
        </p:txBody>
      </p:sp>
      <p:sp>
        <p:nvSpPr>
          <p:cNvPr id="3" name="Объект 2"/>
          <p:cNvSpPr>
            <a:spLocks noGrp="1"/>
          </p:cNvSpPr>
          <p:nvPr>
            <p:ph idx="1"/>
          </p:nvPr>
        </p:nvSpPr>
        <p:spPr>
          <a:xfrm>
            <a:off x="195209" y="647272"/>
            <a:ext cx="11763910" cy="5640512"/>
          </a:xfrm>
          <a:solidFill>
            <a:schemeClr val="accent1">
              <a:lumMod val="20000"/>
              <a:lumOff val="80000"/>
            </a:schemeClr>
          </a:solidFill>
        </p:spPr>
        <p:txBody>
          <a:bodyPr>
            <a:normAutofit fontScale="70000" lnSpcReduction="20000"/>
          </a:bodyPr>
          <a:lstStyle/>
          <a:p>
            <a:pPr marL="0" indent="457200" algn="just">
              <a:lnSpc>
                <a:spcPct val="120000"/>
              </a:lnSpc>
              <a:spcBef>
                <a:spcPts val="0"/>
              </a:spcBef>
              <a:spcAft>
                <a:spcPts val="0"/>
              </a:spcAft>
            </a:pPr>
            <a:r>
              <a:rPr lang="ru-RU" b="1" u="sng" kern="50" dirty="0">
                <a:latin typeface="Times New Roman" panose="02020603050405020304" pitchFamily="18" charset="0"/>
                <a:ea typeface="SimSun" panose="02010600030101010101" pitchFamily="2" charset="-122"/>
                <a:cs typeface="Calibri" panose="020F0502020204030204" pitchFamily="34" charset="0"/>
              </a:rPr>
              <a:t>Из целей стандартизации, указанных в законопроекте, для реализации норм Закона о контрактной системы будут интересны следующие:</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rPr>
              <a:t>установление требований к продукции, обеспечивающих безопасность, сохранение здоровья и работоспособность человека в процессе труда;</a:t>
            </a:r>
            <a:endParaRPr lang="ru-RU" sz="1400" dirty="0">
              <a:latin typeface="Arial" panose="020B0604020202020204" pitchFamily="34" charset="0"/>
              <a:ea typeface="Times New Roman" panose="02020603050405020304" pitchFamily="18" charset="0"/>
            </a:endParaRPr>
          </a:p>
          <a:p>
            <a:pPr marL="0" lvl="0" indent="457200" algn="just">
              <a:lnSpc>
                <a:spcPct val="120000"/>
              </a:lnSpc>
              <a:spcBef>
                <a:spcPts val="0"/>
              </a:spcBef>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rPr>
              <a:t>оптимизация и унификация номенклатуры продукции, обеспечение ее совместимости и взаимозаменяемости, сокращение сроков ее создания, освоения в производстве, а также затрат на эксплуатацию и утилизацию;</a:t>
            </a:r>
            <a:endParaRPr lang="ru-RU" sz="1400" dirty="0">
              <a:latin typeface="Arial" panose="020B0604020202020204" pitchFamily="34" charset="0"/>
              <a:ea typeface="Times New Roman" panose="02020603050405020304" pitchFamily="18" charset="0"/>
            </a:endParaRPr>
          </a:p>
          <a:p>
            <a:pPr marL="0" lvl="0" indent="457200" algn="just">
              <a:lnSpc>
                <a:spcPct val="120000"/>
              </a:lnSpc>
              <a:spcBef>
                <a:spcPts val="0"/>
              </a:spcBef>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rPr>
              <a:t>повышение конкурентоспособности отечественной продукции (работ, услуг);</a:t>
            </a:r>
            <a:endParaRPr lang="ru-RU" sz="1400" dirty="0">
              <a:latin typeface="Arial" panose="020B0604020202020204" pitchFamily="34" charset="0"/>
              <a:ea typeface="Times New Roman" panose="02020603050405020304" pitchFamily="18" charset="0"/>
            </a:endParaRPr>
          </a:p>
          <a:p>
            <a:pPr marL="0" lvl="0" indent="457200" algn="just">
              <a:lnSpc>
                <a:spcPct val="120000"/>
              </a:lnSpc>
              <a:spcBef>
                <a:spcPts val="0"/>
              </a:spcBef>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rPr>
              <a:t>предупреждение действий, вводящих потребителя в заблуждение;</a:t>
            </a:r>
            <a:endParaRPr lang="ru-RU" sz="1400" dirty="0">
              <a:latin typeface="Arial" panose="020B0604020202020204" pitchFamily="34" charset="0"/>
              <a:ea typeface="Times New Roman" panose="02020603050405020304" pitchFamily="18" charset="0"/>
            </a:endParaRPr>
          </a:p>
          <a:p>
            <a:pPr marL="0" lvl="0" indent="457200" algn="just">
              <a:lnSpc>
                <a:spcPct val="120000"/>
              </a:lnSpc>
              <a:spcBef>
                <a:spcPts val="0"/>
              </a:spcBef>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rPr>
              <a:t>обеспечение исполнения договорных обязательств сторон по поставке товаров, выполнению работ и оказанию услуг, в том числе при осуществлении закупок для государственных (муниципальных) нужд, путем использования стандартных показателей, требований, условных обозначений и терминологии, касающихся технических и качественных характеристик объекта закупки, установленных национальными стандартами;</a:t>
            </a:r>
            <a:endParaRPr lang="ru-RU" sz="1400" dirty="0">
              <a:latin typeface="Arial" panose="020B0604020202020204" pitchFamily="34" charset="0"/>
              <a:ea typeface="Times New Roman" panose="02020603050405020304" pitchFamily="18" charset="0"/>
            </a:endParaRPr>
          </a:p>
          <a:p>
            <a:pPr marL="0" indent="4572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Calibri" panose="020F0502020204030204" pitchFamily="34" charset="0"/>
              </a:rPr>
              <a:t> </a:t>
            </a:r>
            <a:r>
              <a:rPr lang="ru-RU" kern="50" dirty="0" smtClean="0">
                <a:latin typeface="Times New Roman" panose="02020603050405020304" pitchFamily="18" charset="0"/>
                <a:ea typeface="SimSun" panose="02010600030101010101" pitchFamily="2" charset="-122"/>
                <a:cs typeface="Calibri" panose="020F0502020204030204" pitchFamily="34" charset="0"/>
              </a:rPr>
              <a:t>Одним </a:t>
            </a:r>
            <a:r>
              <a:rPr lang="ru-RU" kern="50" dirty="0">
                <a:latin typeface="Times New Roman" panose="02020603050405020304" pitchFamily="18" charset="0"/>
                <a:ea typeface="SimSun" panose="02010600030101010101" pitchFamily="2" charset="-122"/>
                <a:cs typeface="Calibri" panose="020F0502020204030204" pitchFamily="34" charset="0"/>
              </a:rPr>
              <a:t>из существенных направлений развития стандартизации является использование стандартов как элемента «надлежащей практики нормативного регулирования» или его совершенствования. </a:t>
            </a:r>
            <a:r>
              <a:rPr lang="ru-RU" kern="50" dirty="0">
                <a:solidFill>
                  <a:srgbClr val="000000"/>
                </a:solidFill>
                <a:latin typeface="Times New Roman" panose="02020603050405020304" pitchFamily="18" charset="0"/>
                <a:ea typeface="SimSun" panose="02010600030101010101" pitchFamily="2" charset="-122"/>
                <a:cs typeface="Calibri" panose="020F0502020204030204" pitchFamily="34" charset="0"/>
              </a:rPr>
              <a:t>З</a:t>
            </a:r>
            <a:r>
              <a:rPr lang="ru-RU" kern="50" dirty="0" smtClean="0">
                <a:solidFill>
                  <a:srgbClr val="000000"/>
                </a:solidFill>
                <a:latin typeface="Times New Roman" panose="02020603050405020304" pitchFamily="18" charset="0"/>
                <a:ea typeface="SimSun" panose="02010600030101010101" pitchFamily="2" charset="-122"/>
                <a:cs typeface="Calibri" panose="020F0502020204030204" pitchFamily="34" charset="0"/>
              </a:rPr>
              <a:t>аконопроектом</a:t>
            </a:r>
            <a:r>
              <a:rPr lang="ru-RU" kern="50" dirty="0" smtClean="0">
                <a:latin typeface="Times New Roman" panose="02020603050405020304" pitchFamily="18" charset="0"/>
                <a:ea typeface="SimSun" panose="02010600030101010101" pitchFamily="2" charset="-122"/>
                <a:cs typeface="Calibri" panose="020F0502020204030204" pitchFamily="34" charset="0"/>
              </a:rPr>
              <a:t> </a:t>
            </a:r>
            <a:r>
              <a:rPr lang="ru-RU" kern="50" dirty="0">
                <a:latin typeface="Times New Roman" panose="02020603050405020304" pitchFamily="18" charset="0"/>
                <a:ea typeface="SimSun" panose="02010600030101010101" pitchFamily="2" charset="-122"/>
                <a:cs typeface="Calibri" panose="020F0502020204030204" pitchFamily="34" charset="0"/>
              </a:rPr>
              <a:t>предусматривается </a:t>
            </a:r>
            <a:r>
              <a:rPr lang="ru-RU" b="1" kern="50" dirty="0">
                <a:latin typeface="Times New Roman" panose="02020603050405020304" pitchFamily="18" charset="0"/>
                <a:ea typeface="SimSun" panose="02010600030101010101" pitchFamily="2" charset="-122"/>
                <a:cs typeface="Calibri" panose="020F0502020204030204" pitchFamily="34" charset="0"/>
              </a:rPr>
              <a:t>возможность применения ссылок на национальные стандарты в нормативных правовых актах Российской Федерации.</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Calibri" panose="020F0502020204030204" pitchFamily="34" charset="0"/>
              </a:rPr>
              <a:t>З</a:t>
            </a:r>
            <a:r>
              <a:rPr lang="ru-RU" kern="50" dirty="0" smtClean="0">
                <a:solidFill>
                  <a:srgbClr val="000000"/>
                </a:solidFill>
                <a:latin typeface="Times New Roman" panose="02020603050405020304" pitchFamily="18" charset="0"/>
                <a:ea typeface="SimSun" panose="02010600030101010101" pitchFamily="2" charset="-122"/>
                <a:cs typeface="Calibri" panose="020F0502020204030204" pitchFamily="34" charset="0"/>
              </a:rPr>
              <a:t>аконопроект </a:t>
            </a:r>
            <a:r>
              <a:rPr lang="ru-RU" kern="50" dirty="0" smtClean="0">
                <a:latin typeface="Times New Roman" panose="02020603050405020304" pitchFamily="18" charset="0"/>
                <a:ea typeface="SimSun" panose="02010600030101010101" pitchFamily="2" charset="-122"/>
                <a:cs typeface="Calibri" panose="020F0502020204030204" pitchFamily="34" charset="0"/>
              </a:rPr>
              <a:t>предусматривает </a:t>
            </a:r>
            <a:r>
              <a:rPr lang="ru-RU" kern="50" dirty="0">
                <a:latin typeface="Times New Roman" panose="02020603050405020304" pitchFamily="18" charset="0"/>
                <a:ea typeface="SimSun" panose="02010600030101010101" pitchFamily="2" charset="-122"/>
                <a:cs typeface="Calibri" panose="020F0502020204030204" pitchFamily="34" charset="0"/>
              </a:rPr>
              <a:t>необходимость преобразования стандартов отраслей промышленности (ведомственных отраслевых стандартов) в национальные стандарты или своды правил в течение десяти лет с момента его вступления в силу. Это позволит сохранить нормативные требования, применяемые в ряде отраслей промышленности</a:t>
            </a:r>
            <a:r>
              <a:rPr lang="ru-RU" kern="50" dirty="0" smtClean="0">
                <a:latin typeface="Times New Roman" panose="02020603050405020304" pitchFamily="18" charset="0"/>
                <a:ea typeface="SimSun" panose="02010600030101010101" pitchFamily="2" charset="-122"/>
                <a:cs typeface="Calibri" panose="020F0502020204030204" pitchFamily="34" charset="0"/>
              </a:rPr>
              <a:t>.</a:t>
            </a:r>
          </a:p>
          <a:p>
            <a:pPr marL="0" indent="0" algn="just">
              <a:lnSpc>
                <a:spcPct val="120000"/>
              </a:lnSpc>
              <a:spcBef>
                <a:spcPts val="0"/>
              </a:spcBef>
              <a:spcAft>
                <a:spcPts val="0"/>
              </a:spcAft>
              <a:buNone/>
            </a:pPr>
            <a:r>
              <a:rPr lang="ru-RU" sz="1800" kern="50" dirty="0" smtClean="0">
                <a:latin typeface="Times New Roman" panose="02020603050405020304" pitchFamily="18" charset="0"/>
                <a:ea typeface="SimSun" panose="02010600030101010101" pitchFamily="2" charset="-122"/>
                <a:cs typeface="Calibri" panose="020F0502020204030204" pitchFamily="34" charset="0"/>
              </a:rPr>
              <a:t>______________________________________________________________________________________________________________________________________________</a:t>
            </a:r>
          </a:p>
          <a:p>
            <a:pPr marL="0" indent="457200" algn="just">
              <a:lnSpc>
                <a:spcPct val="120000"/>
              </a:lnSpc>
              <a:spcBef>
                <a:spcPts val="0"/>
              </a:spcBef>
              <a:spcAft>
                <a:spcPts val="0"/>
              </a:spcAft>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2300" kern="50" dirty="0">
                <a:latin typeface="Times New Roman" panose="02020603050405020304" pitchFamily="18" charset="0"/>
                <a:ea typeface="SimSun" panose="02010600030101010101" pitchFamily="2" charset="-122"/>
                <a:cs typeface="Calibri" panose="020F0502020204030204" pitchFamily="34" charset="0"/>
              </a:rPr>
              <a:t>Особо необходимо отметить, что в Перечне федеральных законов, подлежащих признанию утратившими силу, приостановлению, изменению или принятию в связи с принятием данного законопроекта значится, в том числе:</a:t>
            </a:r>
            <a:endParaRPr lang="ru-RU" sz="23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Wingdings" panose="05000000000000000000" pitchFamily="2" charset="2"/>
              <a:buChar char=""/>
            </a:pPr>
            <a:r>
              <a:rPr lang="ru-RU" sz="2300" kern="50" dirty="0" smtClean="0">
                <a:latin typeface="Times New Roman" panose="02020603050405020304" pitchFamily="18" charset="0"/>
                <a:ea typeface="SimSun" panose="02010600030101010101" pitchFamily="2" charset="-122"/>
                <a:cs typeface="Calibri" panose="020F0502020204030204" pitchFamily="34" charset="0"/>
              </a:rPr>
              <a:t>Федеральный закон от </a:t>
            </a:r>
            <a:r>
              <a:rPr lang="ru-RU" sz="2300" kern="50" dirty="0">
                <a:latin typeface="Times New Roman" panose="02020603050405020304" pitchFamily="18" charset="0"/>
                <a:ea typeface="SimSun" panose="02010600030101010101" pitchFamily="2" charset="-122"/>
                <a:cs typeface="Calibri" panose="020F0502020204030204" pitchFamily="34" charset="0"/>
              </a:rPr>
              <a:t>5 апреля 2013 г. № 44-ФЗ «О контрактной системе в сфере закупок товаров, работ, услуг для обеспечения государственных и муниципальных нужд» (Минэкономразвития России (головной исполнитель), </a:t>
            </a:r>
            <a:r>
              <a:rPr lang="ru-RU" sz="2300" kern="50" dirty="0" err="1">
                <a:latin typeface="Times New Roman" panose="02020603050405020304" pitchFamily="18" charset="0"/>
                <a:ea typeface="SimSun" panose="02010600030101010101" pitchFamily="2" charset="-122"/>
                <a:cs typeface="Calibri" panose="020F0502020204030204" pitchFamily="34" charset="0"/>
              </a:rPr>
              <a:t>Минпромторг</a:t>
            </a:r>
            <a:r>
              <a:rPr lang="ru-RU" sz="2300" kern="50" dirty="0">
                <a:latin typeface="Times New Roman" panose="02020603050405020304" pitchFamily="18" charset="0"/>
                <a:ea typeface="SimSun" panose="02010600030101010101" pitchFamily="2" charset="-122"/>
                <a:cs typeface="Calibri" panose="020F0502020204030204" pitchFamily="34" charset="0"/>
              </a:rPr>
              <a:t> России, срок внесения в Правительство Российской Федерации - апрель 2015 г.) </a:t>
            </a:r>
            <a:r>
              <a:rPr lang="ru-RU" sz="2300" b="1" kern="50" dirty="0">
                <a:latin typeface="Times New Roman" panose="02020603050405020304" pitchFamily="18" charset="0"/>
                <a:ea typeface="SimSun" panose="02010600030101010101" pitchFamily="2" charset="-122"/>
                <a:cs typeface="Calibri" panose="020F0502020204030204" pitchFamily="34" charset="0"/>
              </a:rPr>
              <a:t>в части уточнения документов, используемых для идентификации объектов закупок, установления технических и качественных характеристик, а также применения в этих целях ссылок на национальные стандарты для упрощения процедур закупок и (или) повышения их эффективности.</a:t>
            </a:r>
            <a:endParaRPr lang="ru-RU" sz="23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127960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529" y="113017"/>
            <a:ext cx="11174229" cy="544530"/>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800" b="1" dirty="0" smtClean="0">
                <a:latin typeface="Times New Roman" panose="02020603050405020304" pitchFamily="18" charset="0"/>
                <a:cs typeface="Times New Roman" panose="02020603050405020304" pitchFamily="18" charset="0"/>
              </a:rPr>
              <a:t>ОБЩИЕ </a:t>
            </a:r>
            <a:r>
              <a:rPr lang="ru-RU" sz="1800" b="1" dirty="0">
                <a:latin typeface="Times New Roman" panose="02020603050405020304" pitchFamily="18" charset="0"/>
                <a:cs typeface="Times New Roman" panose="02020603050405020304" pitchFamily="18" charset="0"/>
              </a:rPr>
              <a:t>ПРАВИЛА </a:t>
            </a:r>
            <a:r>
              <a:rPr lang="ru-RU" sz="1800" b="1" dirty="0" smtClean="0">
                <a:latin typeface="Times New Roman" panose="02020603050405020304" pitchFamily="18" charset="0"/>
                <a:cs typeface="Times New Roman" panose="02020603050405020304" pitchFamily="18" charset="0"/>
              </a:rPr>
              <a:t> ОПИСАНИЯ </a:t>
            </a:r>
            <a:r>
              <a:rPr lang="ru-RU" sz="1800" b="1" dirty="0">
                <a:latin typeface="Times New Roman" panose="02020603050405020304" pitchFamily="18" charset="0"/>
                <a:cs typeface="Times New Roman" panose="02020603050405020304" pitchFamily="18" charset="0"/>
              </a:rPr>
              <a:t>ЗАКУПКИ В </a:t>
            </a:r>
            <a:r>
              <a:rPr lang="ru-RU" sz="1800" b="1" dirty="0" smtClean="0">
                <a:latin typeface="Times New Roman" panose="02020603050405020304" pitchFamily="18" charset="0"/>
                <a:cs typeface="Times New Roman" panose="02020603050405020304" pitchFamily="18" charset="0"/>
              </a:rPr>
              <a:t>КОНТРАКТНОЙ </a:t>
            </a:r>
            <a:r>
              <a:rPr lang="ru-RU" sz="1800" b="1" dirty="0">
                <a:latin typeface="Times New Roman" panose="02020603050405020304" pitchFamily="18" charset="0"/>
                <a:cs typeface="Times New Roman" panose="02020603050405020304" pitchFamily="18" charset="0"/>
              </a:rPr>
              <a:t>СИСТЕМЕ РОССИЙСКОЙ ФЕДЕРАЦИИ</a:t>
            </a:r>
            <a:r>
              <a:rPr lang="ru-RU" sz="1400" dirty="0"/>
              <a:t/>
            </a:r>
            <a:br>
              <a:rPr lang="ru-RU" sz="1400" dirty="0"/>
            </a:br>
            <a:endParaRPr lang="ru-RU" sz="1400" dirty="0"/>
          </a:p>
        </p:txBody>
      </p:sp>
      <p:sp>
        <p:nvSpPr>
          <p:cNvPr id="3" name="Объект 2"/>
          <p:cNvSpPr>
            <a:spLocks noGrp="1"/>
          </p:cNvSpPr>
          <p:nvPr>
            <p:ph idx="1"/>
          </p:nvPr>
        </p:nvSpPr>
        <p:spPr>
          <a:xfrm>
            <a:off x="544529" y="760287"/>
            <a:ext cx="11174229" cy="5556291"/>
          </a:xfrm>
          <a:solidFill>
            <a:schemeClr val="accent2">
              <a:lumMod val="20000"/>
              <a:lumOff val="80000"/>
            </a:schemeClr>
          </a:solidFill>
        </p:spPr>
        <p:txBody>
          <a:bodyPr>
            <a:normAutofit/>
          </a:bodyPr>
          <a:lstStyle/>
          <a:p>
            <a:pPr marL="342900" lvl="0" indent="-342900" algn="just">
              <a:lnSpc>
                <a:spcPct val="115000"/>
              </a:lnSpc>
              <a:spcAft>
                <a:spcPts val="0"/>
              </a:spcAft>
              <a:buFont typeface="Wingdings" panose="05000000000000000000" pitchFamily="2" charset="2"/>
              <a:buChar char=""/>
            </a:pPr>
            <a:r>
              <a:rPr lang="ru-RU" kern="50" dirty="0">
                <a:latin typeface="Times New Roman" panose="02020603050405020304" pitchFamily="18" charset="0"/>
                <a:ea typeface="SimSun" panose="02010600030101010101" pitchFamily="2" charset="-122"/>
                <a:cs typeface="Calibri" panose="020F0502020204030204" pitchFamily="34" charset="0"/>
              </a:rPr>
              <a:t>Описание объекта закупки должно носить объективный характер. В описание объекта закупки не должны включаться требования к товару которые влекут за собой ограничение участников закупки. За исключением случаев, если такое ограничение предусмотрено законодательством Российской Федерации.</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kern="50" dirty="0">
                <a:latin typeface="Times New Roman" panose="02020603050405020304" pitchFamily="18" charset="0"/>
                <a:ea typeface="Calibri" panose="020F0502020204030204" pitchFamily="34" charset="0"/>
                <a:cs typeface="Calibri" panose="020F0502020204030204" pitchFamily="34" charset="0"/>
              </a:rPr>
              <a:t>При составлении описания объекта закупки необходимо использование, если это возможно, стандартных показателей, требований, условных обозначений и терминологии, касающихся технических и качественных характеристик объекта закупки, </a:t>
            </a:r>
            <a:r>
              <a:rPr lang="ru-RU" b="1" kern="50" dirty="0">
                <a:latin typeface="Times New Roman" panose="02020603050405020304" pitchFamily="18" charset="0"/>
                <a:ea typeface="Calibri" panose="020F0502020204030204" pitchFamily="34" charset="0"/>
                <a:cs typeface="Calibri" panose="020F0502020204030204" pitchFamily="34" charset="0"/>
              </a:rPr>
              <a:t>установленных в соответствии с техническими регламентами, стандартами и иными требованиями, предусмотренными законодательством Российской Федерации о техническом регулировании</a:t>
            </a:r>
            <a:r>
              <a:rPr lang="ru-RU" kern="50" dirty="0">
                <a:latin typeface="Times New Roman" panose="02020603050405020304" pitchFamily="18" charset="0"/>
                <a:ea typeface="Calibri" panose="020F0502020204030204" pitchFamily="34" charset="0"/>
                <a:cs typeface="Calibri" panose="020F0502020204030204" pitchFamily="34" charset="0"/>
              </a:rPr>
              <a:t>. Если заказчиком при описании объекта закупки не используются такие стандартные показатели, требования, условные обозначения и терминология, в документации о закупке должно содержаться обоснование необходимости использования других показателей, требований, обозначений и терминологии;</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ru-RU" kern="50" dirty="0">
                <a:latin typeface="Times New Roman" panose="02020603050405020304" pitchFamily="18" charset="0"/>
                <a:ea typeface="SimSun" panose="02010600030101010101" pitchFamily="2" charset="-122"/>
                <a:cs typeface="Calibri" panose="020F0502020204030204" pitchFamily="34" charset="0"/>
              </a:rPr>
              <a:t>При определении поставщика на поставку товаров указываются требования к товару, </a:t>
            </a:r>
            <a:r>
              <a:rPr lang="ru-RU" b="1" kern="50" dirty="0">
                <a:latin typeface="Times New Roman" panose="02020603050405020304" pitchFamily="18" charset="0"/>
                <a:ea typeface="SimSun" panose="02010600030101010101" pitchFamily="2" charset="-122"/>
                <a:cs typeface="Calibri" panose="020F0502020204030204" pitchFamily="34" charset="0"/>
              </a:rPr>
              <a:t>в том числе о его соответствии требованиям законодательства Российской Федерации.</a:t>
            </a:r>
            <a:endParaRPr lang="ru-RU" sz="18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3346148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6171" y="431515"/>
            <a:ext cx="11509110" cy="5671333"/>
          </a:xfrm>
          <a:solidFill>
            <a:schemeClr val="accent2">
              <a:lumMod val="20000"/>
              <a:lumOff val="80000"/>
            </a:schemeClr>
          </a:solidFill>
        </p:spPr>
        <p:txBody>
          <a:bodyPr>
            <a:normAutofit fontScale="70000" lnSpcReduction="20000"/>
          </a:bodyPr>
          <a:lstStyle/>
          <a:p>
            <a:pPr marL="0" indent="457200" algn="just">
              <a:lnSpc>
                <a:spcPct val="120000"/>
              </a:lnSpc>
              <a:spcBef>
                <a:spcPts val="0"/>
              </a:spcBef>
              <a:spcAft>
                <a:spcPts val="0"/>
              </a:spcAft>
            </a:pPr>
            <a:r>
              <a:rPr lang="ru-RU" sz="2900" kern="50" dirty="0">
                <a:latin typeface="Times New Roman" panose="02020603050405020304" pitchFamily="18" charset="0"/>
                <a:ea typeface="Calibri" panose="020F0502020204030204" pitchFamily="34" charset="0"/>
                <a:cs typeface="Calibri" panose="020F0502020204030204" pitchFamily="34" charset="0"/>
              </a:rPr>
              <a:t>На сегодняшний день, в </a:t>
            </a:r>
            <a:r>
              <a:rPr lang="ru-RU" sz="2900" kern="50" dirty="0">
                <a:latin typeface="Times New Roman" panose="02020603050405020304" pitchFamily="18" charset="0"/>
                <a:ea typeface="SimSun" panose="02010600030101010101" pitchFamily="2" charset="-122"/>
                <a:cs typeface="Calibri" panose="020F0502020204030204" pitchFamily="34" charset="0"/>
              </a:rPr>
              <a:t>Российской Федерации требования к товарам устанавливаются в соответствии с видами нижеперечисленных документов:</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mj-lt"/>
              <a:buAutoNum type="arabicParenR"/>
            </a:pPr>
            <a:r>
              <a:rPr lang="ru-RU" sz="2900" kern="50" dirty="0">
                <a:latin typeface="Times New Roman" panose="02020603050405020304" pitchFamily="18" charset="0"/>
                <a:ea typeface="SimSun" panose="02010600030101010101" pitchFamily="2" charset="-122"/>
                <a:cs typeface="Calibri" panose="020F0502020204030204" pitchFamily="34" charset="0"/>
              </a:rPr>
              <a:t>техническим регламентом;</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mj-lt"/>
              <a:buAutoNum type="arabicParenR"/>
            </a:pPr>
            <a:r>
              <a:rPr lang="ru-RU" sz="2900" kern="50" dirty="0">
                <a:latin typeface="Times New Roman" panose="02020603050405020304" pitchFamily="18" charset="0"/>
                <a:ea typeface="SimSun" panose="02010600030101010101" pitchFamily="2" charset="-122"/>
                <a:cs typeface="Calibri" panose="020F0502020204030204" pitchFamily="34" charset="0"/>
              </a:rPr>
              <a:t>ГОСТами, национальными стандартами;</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mj-lt"/>
              <a:buAutoNum type="arabicParenR"/>
            </a:pPr>
            <a:r>
              <a:rPr lang="ru-RU" sz="2900" kern="50" dirty="0">
                <a:latin typeface="Times New Roman" panose="02020603050405020304" pitchFamily="18" charset="0"/>
                <a:ea typeface="SimSun" panose="02010600030101010101" pitchFamily="2" charset="-122"/>
                <a:cs typeface="Calibri" panose="020F0502020204030204" pitchFamily="34" charset="0"/>
              </a:rPr>
              <a:t>техническими условиями (ТУ) или стандартами организации (СТО);</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2900" kern="50" dirty="0">
                <a:latin typeface="Times New Roman" panose="02020603050405020304" pitchFamily="18" charset="0"/>
                <a:ea typeface="SimSun" panose="02010600030101010101" pitchFamily="2" charset="-122"/>
                <a:cs typeface="Calibri" panose="020F0502020204030204" pitchFamily="34" charset="0"/>
              </a:rPr>
              <a:t> </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2900" b="1" kern="50" dirty="0">
                <a:latin typeface="Times New Roman" panose="02020603050405020304" pitchFamily="18" charset="0"/>
                <a:ea typeface="Calibri" panose="020F0502020204030204" pitchFamily="34" charset="0"/>
                <a:cs typeface="Calibri" panose="020F0502020204030204" pitchFamily="34" charset="0"/>
              </a:rPr>
              <a:t>Некоторые из возникающих проблемных вопросов при описании объектов закупки с использованием технической документации:</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Wingdings" panose="05000000000000000000" pitchFamily="2" charset="2"/>
              <a:buChar char=""/>
            </a:pPr>
            <a:r>
              <a:rPr lang="ru-RU" sz="2900" kern="50" dirty="0">
                <a:latin typeface="Times New Roman" panose="02020603050405020304" pitchFamily="18" charset="0"/>
                <a:ea typeface="Calibri" panose="020F0502020204030204" pitchFamily="34" charset="0"/>
                <a:cs typeface="Calibri" panose="020F0502020204030204" pitchFamily="34" charset="0"/>
              </a:rPr>
              <a:t>Является ли законным указание в документации о закупке ссылок на обязательность соответствия товаров, работ, услуг требованиям технических регламентов, ГОСТов, национальных стандартов;</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Wingdings" panose="05000000000000000000" pitchFamily="2" charset="2"/>
              <a:buChar char=""/>
            </a:pPr>
            <a:r>
              <a:rPr lang="ru-RU" sz="2900" kern="50" dirty="0">
                <a:latin typeface="Times New Roman" panose="02020603050405020304" pitchFamily="18" charset="0"/>
                <a:ea typeface="Calibri" panose="020F0502020204030204" pitchFamily="34" charset="0"/>
                <a:cs typeface="Calibri" panose="020F0502020204030204" pitchFamily="34" charset="0"/>
              </a:rPr>
              <a:t>Является ли законным указание в документации о закупке на необходимость поставки товаров в соответствии с конкретными техническими условиями, стандартами организации;</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Wingdings" panose="05000000000000000000" pitchFamily="2" charset="2"/>
              <a:buChar char=""/>
            </a:pPr>
            <a:r>
              <a:rPr lang="ru-RU" sz="2900" kern="50" dirty="0">
                <a:latin typeface="Times New Roman" panose="02020603050405020304" pitchFamily="18" charset="0"/>
                <a:ea typeface="Calibri" panose="020F0502020204030204" pitchFamily="34" charset="0"/>
                <a:cs typeface="Calibri" panose="020F0502020204030204" pitchFamily="34" charset="0"/>
              </a:rPr>
              <a:t>Может ли требование к товару, установленное в закупочной документации отличаться от требований технических регламентов, ГОСТов и национальных стандартов при их наличии?</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lvl="0" indent="457200" algn="just">
              <a:lnSpc>
                <a:spcPct val="120000"/>
              </a:lnSpc>
              <a:spcBef>
                <a:spcPts val="0"/>
              </a:spcBef>
              <a:spcAft>
                <a:spcPts val="0"/>
              </a:spcAft>
              <a:buFont typeface="Wingdings" panose="05000000000000000000" pitchFamily="2" charset="2"/>
              <a:buChar char=""/>
            </a:pPr>
            <a:r>
              <a:rPr lang="ru-RU" sz="2900" kern="50" dirty="0">
                <a:latin typeface="Times New Roman" panose="02020603050405020304" pitchFamily="18" charset="0"/>
                <a:ea typeface="Calibri" panose="020F0502020204030204" pitchFamily="34" charset="0"/>
                <a:cs typeface="Calibri" panose="020F0502020204030204" pitchFamily="34" charset="0"/>
              </a:rPr>
              <a:t>Является ли законным отклонение заявки участника закупки, если она соответствует аукционной документации, но не соответствует требованиях технических регламентов, ГОСТов и </a:t>
            </a:r>
            <a:r>
              <a:rPr lang="ru-RU" sz="2900" kern="50" dirty="0" err="1">
                <a:latin typeface="Times New Roman" panose="02020603050405020304" pitchFamily="18" charset="0"/>
                <a:ea typeface="Calibri" panose="020F0502020204030204" pitchFamily="34" charset="0"/>
                <a:cs typeface="Calibri" panose="020F0502020204030204" pitchFamily="34" charset="0"/>
              </a:rPr>
              <a:t>тд</a:t>
            </a:r>
            <a:r>
              <a:rPr lang="ru-RU" sz="2900" kern="50" dirty="0">
                <a:latin typeface="Times New Roman" panose="02020603050405020304" pitchFamily="18" charset="0"/>
                <a:ea typeface="Calibri" panose="020F0502020204030204" pitchFamily="34" charset="0"/>
                <a:cs typeface="Calibri" panose="020F0502020204030204" pitchFamily="34" charset="0"/>
              </a:rPr>
              <a:t>, и наоборот?</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pPr>
            <a:r>
              <a:rPr lang="ru-RU" sz="2900" kern="50" dirty="0">
                <a:latin typeface="Times New Roman" panose="02020603050405020304" pitchFamily="18" charset="0"/>
                <a:ea typeface="Calibri" panose="020F0502020204030204" pitchFamily="34" charset="0"/>
                <a:cs typeface="Calibri" panose="020F0502020204030204" pitchFamily="34" charset="0"/>
              </a:rPr>
              <a:t> </a:t>
            </a:r>
            <a:r>
              <a:rPr lang="ru-RU" sz="2900" kern="50" dirty="0" smtClean="0">
                <a:latin typeface="Times New Roman" panose="02020603050405020304" pitchFamily="18" charset="0"/>
                <a:ea typeface="Calibri" panose="020F0502020204030204" pitchFamily="34" charset="0"/>
                <a:cs typeface="Calibri" panose="020F0502020204030204" pitchFamily="34" charset="0"/>
              </a:rPr>
              <a:t>Для </a:t>
            </a:r>
            <a:r>
              <a:rPr lang="ru-RU" sz="2900" kern="50" dirty="0">
                <a:latin typeface="Times New Roman" panose="02020603050405020304" pitchFamily="18" charset="0"/>
                <a:ea typeface="Calibri" panose="020F0502020204030204" pitchFamily="34" charset="0"/>
                <a:cs typeface="Calibri" panose="020F0502020204030204" pitchFamily="34" charset="0"/>
              </a:rPr>
              <a:t>определения правовой природы указанных технических документов рассмотрим особенности каждого из них.</a:t>
            </a:r>
            <a:endParaRPr lang="ru-RU" sz="29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152994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6998" y="204537"/>
            <a:ext cx="11117856" cy="350268"/>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algn="ctr"/>
            <a:r>
              <a:rPr lang="ru-RU" sz="1800" b="1" dirty="0">
                <a:latin typeface="Times New Roman" panose="02020603050405020304" pitchFamily="18" charset="0"/>
                <a:cs typeface="Times New Roman" panose="02020603050405020304" pitchFamily="18" charset="0"/>
              </a:rPr>
              <a:t>1. Технический регламент</a:t>
            </a:r>
          </a:p>
        </p:txBody>
      </p:sp>
      <p:sp>
        <p:nvSpPr>
          <p:cNvPr id="3" name="Объект 2"/>
          <p:cNvSpPr>
            <a:spLocks noGrp="1"/>
          </p:cNvSpPr>
          <p:nvPr>
            <p:ph idx="1"/>
          </p:nvPr>
        </p:nvSpPr>
        <p:spPr>
          <a:xfrm>
            <a:off x="636998" y="554803"/>
            <a:ext cx="11117856" cy="5737713"/>
          </a:xfrm>
          <a:solidFill>
            <a:schemeClr val="accent2">
              <a:lumMod val="20000"/>
              <a:lumOff val="80000"/>
            </a:schemeClr>
          </a:solidFill>
        </p:spPr>
        <p:txBody>
          <a:bodyPr>
            <a:normAutofit fontScale="70000" lnSpcReduction="20000"/>
          </a:bodyPr>
          <a:lstStyle/>
          <a:p>
            <a:pPr marL="0" indent="457200" algn="just">
              <a:lnSpc>
                <a:spcPct val="120000"/>
              </a:lnSpc>
              <a:spcBef>
                <a:spcPts val="0"/>
              </a:spcBef>
              <a:spcAft>
                <a:spcPts val="0"/>
              </a:spcAft>
              <a:buNone/>
            </a:pPr>
            <a:r>
              <a:rPr lang="ru-RU" sz="2100" b="1"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Технический регламент в Российской Федерации </a:t>
            </a: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 документ (нормативно-правовой акт), устанавливающий обязательные для применения и исполнения требования к объектам технического регулирования (продукции, в том числе зданиям, строениям и сооружениям, процессам производства, эксплуатации, хранения, перевозки, реализации и утилизации).</a:t>
            </a:r>
            <a:endParaRPr lang="ru-RU" sz="21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buNone/>
            </a:pP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Согласно Федеральному закону от 27.12.2002 № 184-ФЗ «О техническом регулировании» только требования технического регламента в части качества и безопасности закупаемой продукции имеют обязательный характер применения. </a:t>
            </a:r>
            <a:endParaRPr lang="ru-RU" sz="2100" kern="50" dirty="0" smtClean="0">
              <a:solidFill>
                <a:schemeClr val="tx1"/>
              </a:solidFill>
              <a:latin typeface="Times New Roman" panose="02020603050405020304" pitchFamily="18" charset="0"/>
              <a:ea typeface="Calibri" panose="020F0502020204030204" pitchFamily="34" charset="0"/>
              <a:cs typeface="Calibri" panose="020F0502020204030204" pitchFamily="34" charset="0"/>
            </a:endParaRPr>
          </a:p>
          <a:p>
            <a:pPr marL="0" indent="457200" algn="just">
              <a:lnSpc>
                <a:spcPct val="120000"/>
              </a:lnSpc>
              <a:spcBef>
                <a:spcPts val="0"/>
              </a:spcBef>
              <a:spcAft>
                <a:spcPts val="0"/>
              </a:spcAft>
              <a:buNone/>
            </a:pPr>
            <a:r>
              <a:rPr lang="ru-RU" sz="2100" kern="50" dirty="0" smtClean="0">
                <a:solidFill>
                  <a:schemeClr val="tx1"/>
                </a:solidFill>
                <a:latin typeface="Times New Roman" panose="02020603050405020304" pitchFamily="18" charset="0"/>
                <a:ea typeface="Calibri" panose="020F0502020204030204" pitchFamily="34" charset="0"/>
                <a:cs typeface="Calibri" panose="020F0502020204030204" pitchFamily="34" charset="0"/>
              </a:rPr>
              <a:t>Содержащиеся </a:t>
            </a: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в технических регламентах </a:t>
            </a:r>
            <a:r>
              <a:rPr lang="ru-RU" sz="2100" b="1"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обязательные требования к продукции </a:t>
            </a: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или к продукции и связанным с требованиями к продукции процессам проектирования (включая изыскания), производства, строительства, монтажа, наладки, эксплуатации, хранения, перевозки, реализации и утилизации, правилам и формам оценки соответствия, правила идентификации, требования к терминологии, упаковке, маркировке или этикеткам и правилам их нанесения </a:t>
            </a:r>
            <a:r>
              <a:rPr lang="ru-RU" sz="2100" b="1"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имеют прямое действие на всей территории Российской Федерации</a:t>
            </a: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 и могут быть изменены только путем внесения изменений и дополнений в соответствующий технический </a:t>
            </a:r>
            <a:r>
              <a:rPr lang="ru-RU" sz="2100" kern="50" dirty="0" smtClean="0">
                <a:solidFill>
                  <a:schemeClr val="tx1"/>
                </a:solidFill>
                <a:latin typeface="Times New Roman" panose="02020603050405020304" pitchFamily="18" charset="0"/>
                <a:ea typeface="Calibri" panose="020F0502020204030204" pitchFamily="34" charset="0"/>
                <a:cs typeface="Calibri" panose="020F0502020204030204" pitchFamily="34" charset="0"/>
              </a:rPr>
              <a:t>регламент (статья 7 Закона 184-ФЗ).  </a:t>
            </a:r>
          </a:p>
          <a:p>
            <a:pPr marL="0" indent="457200" algn="just">
              <a:lnSpc>
                <a:spcPct val="120000"/>
              </a:lnSpc>
              <a:spcBef>
                <a:spcPts val="0"/>
              </a:spcBef>
              <a:spcAft>
                <a:spcPts val="0"/>
              </a:spcAft>
              <a:buNone/>
            </a:pPr>
            <a:r>
              <a:rPr lang="ru-RU" sz="2100" kern="50" dirty="0" smtClean="0">
                <a:solidFill>
                  <a:schemeClr val="tx1"/>
                </a:solidFill>
                <a:latin typeface="Times New Roman" panose="02020603050405020304" pitchFamily="18" charset="0"/>
                <a:ea typeface="SimSun" panose="02010600030101010101" pitchFamily="2" charset="-122"/>
                <a:cs typeface="Calibri" panose="020F0502020204030204" pitchFamily="34" charset="0"/>
              </a:rPr>
              <a:t>Вместе </a:t>
            </a:r>
            <a:r>
              <a:rPr lang="ru-RU" sz="2100" kern="50" dirty="0">
                <a:solidFill>
                  <a:schemeClr val="tx1"/>
                </a:solidFill>
                <a:latin typeface="Times New Roman" panose="02020603050405020304" pitchFamily="18" charset="0"/>
                <a:ea typeface="SimSun" panose="02010600030101010101" pitchFamily="2" charset="-122"/>
                <a:cs typeface="Calibri" panose="020F0502020204030204" pitchFamily="34" charset="0"/>
              </a:rPr>
              <a:t>с тем, принимая во внимание участие России в Таможенном союзе, в рамках Евразийского экономического сообщества и формирования Единого экономического пространства, 18 ноября 2010 года участниками Таможенного союза принято соглашение «О единых принципах и правилах технического регулирования в Республике Беларусь, Республике Казахстан и Российской Федерации».</a:t>
            </a:r>
            <a:endParaRPr lang="ru-RU" sz="21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buNone/>
            </a:pP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В соответствии с условиями соглашения в целях формирования нормативной правовой базы Таможенного союза в области технического регулирования Стороны формируют единый перечень продукции, в отношении которой устанавливаются обязательные требования в рамках Таможенного союза. В отношении товаров, не вошедших в такой список действуют требования и критерии </a:t>
            </a:r>
            <a:r>
              <a:rPr lang="ru-RU" sz="2100" i="1"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(как обязательного так и рекомендательного характера)</a:t>
            </a:r>
            <a:r>
              <a:rPr lang="ru-RU" sz="2100"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 устанавливаемые государством самостоятельно.</a:t>
            </a:r>
            <a:endParaRPr lang="ru-RU" sz="21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pPr marL="0" indent="457200" algn="just">
              <a:lnSpc>
                <a:spcPct val="120000"/>
              </a:lnSpc>
              <a:spcBef>
                <a:spcPts val="0"/>
              </a:spcBef>
              <a:spcAft>
                <a:spcPts val="0"/>
              </a:spcAft>
              <a:buNone/>
            </a:pPr>
            <a:r>
              <a:rPr lang="ru-RU" sz="2100" dirty="0" smtClean="0">
                <a:solidFill>
                  <a:schemeClr val="tx1"/>
                </a:solidFill>
                <a:latin typeface="Times New Roman" panose="02020603050405020304" pitchFamily="18" charset="0"/>
                <a:ea typeface="Calibri" panose="020F0502020204030204" pitchFamily="34" charset="0"/>
                <a:cs typeface="Tahoma" panose="020B0604030504040204" pitchFamily="34" charset="0"/>
              </a:rPr>
              <a:t>Так</a:t>
            </a:r>
            <a:r>
              <a:rPr lang="ru-RU" sz="2100" dirty="0">
                <a:solidFill>
                  <a:schemeClr val="tx1"/>
                </a:solidFill>
                <a:latin typeface="Times New Roman" panose="02020603050405020304" pitchFamily="18" charset="0"/>
                <a:ea typeface="Calibri" panose="020F0502020204030204" pitchFamily="34" charset="0"/>
                <a:cs typeface="Tahoma" panose="020B0604030504040204" pitchFamily="34" charset="0"/>
              </a:rPr>
              <a:t>, на сегодняшний день, в единый перечень продукции, в отношении которой устанавливаются обязательные требования в рамках Таможенного союза 66 позиций. Перечень утвержден решением Комиссии Таможенного союза от 28 января 2011 г. № 526 (посл. ред</a:t>
            </a:r>
            <a:r>
              <a:rPr lang="ru-RU" sz="2100" dirty="0" smtClean="0">
                <a:solidFill>
                  <a:schemeClr val="tx1"/>
                </a:solidFill>
                <a:latin typeface="Times New Roman" panose="02020603050405020304" pitchFamily="18" charset="0"/>
                <a:ea typeface="Calibri" panose="020F0502020204030204" pitchFamily="34" charset="0"/>
                <a:cs typeface="Tahoma" panose="020B0604030504040204" pitchFamily="34" charset="0"/>
              </a:rPr>
              <a:t>. от </a:t>
            </a:r>
            <a:r>
              <a:rPr lang="ru-RU" sz="2100" dirty="0">
                <a:solidFill>
                  <a:schemeClr val="tx1"/>
                </a:solidFill>
                <a:latin typeface="Times New Roman" panose="02020603050405020304" pitchFamily="18" charset="0"/>
                <a:ea typeface="Calibri" panose="020F0502020204030204" pitchFamily="34" charset="0"/>
                <a:cs typeface="Tahoma" panose="020B0604030504040204" pitchFamily="34" charset="0"/>
              </a:rPr>
              <a:t>23.11.2012 № 102).</a:t>
            </a:r>
            <a:endParaRPr lang="ru-RU" sz="2100" dirty="0">
              <a:solidFill>
                <a:schemeClr val="tx1"/>
              </a:solidFill>
              <a:latin typeface="Arial" panose="020B0604020202020204" pitchFamily="34" charset="0"/>
              <a:ea typeface="Arial" panose="020B0604020202020204" pitchFamily="34" charset="0"/>
              <a:cs typeface="Tahoma" panose="020B0604030504040204" pitchFamily="34" charset="0"/>
            </a:endParaRPr>
          </a:p>
          <a:p>
            <a:pPr marL="0" indent="457200" algn="just">
              <a:lnSpc>
                <a:spcPct val="120000"/>
              </a:lnSpc>
              <a:spcBef>
                <a:spcPts val="0"/>
              </a:spcBef>
              <a:spcAft>
                <a:spcPts val="0"/>
              </a:spcAft>
              <a:buNone/>
            </a:pPr>
            <a:r>
              <a:rPr lang="ru-RU" sz="2100" b="1" i="1" kern="50" dirty="0">
                <a:solidFill>
                  <a:schemeClr val="tx1"/>
                </a:solidFill>
                <a:latin typeface="Times New Roman" panose="02020603050405020304" pitchFamily="18" charset="0"/>
                <a:ea typeface="Calibri" panose="020F0502020204030204" pitchFamily="34" charset="0"/>
                <a:cs typeface="Calibri" panose="020F0502020204030204" pitchFamily="34" charset="0"/>
              </a:rPr>
              <a:t>Соответственно, Технические регламенты, принятые после 2011 года, исключительно Российской Федерацией, не могут приниматься как обязательные при описании требований к закупаемым товарам, работам, услугам.</a:t>
            </a:r>
            <a:endParaRPr lang="ru-RU" sz="2100" kern="50" dirty="0">
              <a:solidFill>
                <a:schemeClr val="tx1"/>
              </a:solidFill>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3039003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7517" y="264695"/>
            <a:ext cx="11044987" cy="362030"/>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ru-RU" sz="1800" b="1" dirty="0">
                <a:latin typeface="Times New Roman" panose="02020603050405020304" pitchFamily="18" charset="0"/>
                <a:cs typeface="Times New Roman" panose="02020603050405020304" pitchFamily="18" charset="0"/>
              </a:rPr>
              <a:t>2. ГОСТ (государственные отраслевые стандарты)</a:t>
            </a:r>
          </a:p>
        </p:txBody>
      </p:sp>
      <p:sp>
        <p:nvSpPr>
          <p:cNvPr id="3" name="Объект 2"/>
          <p:cNvSpPr>
            <a:spLocks noGrp="1"/>
          </p:cNvSpPr>
          <p:nvPr>
            <p:ph idx="1"/>
          </p:nvPr>
        </p:nvSpPr>
        <p:spPr>
          <a:xfrm>
            <a:off x="577517" y="626724"/>
            <a:ext cx="11044988" cy="5725950"/>
          </a:xfrm>
          <a:solidFill>
            <a:schemeClr val="accent2">
              <a:lumMod val="20000"/>
              <a:lumOff val="80000"/>
            </a:schemeClr>
          </a:solidFill>
        </p:spPr>
        <p:txBody>
          <a:bodyPr>
            <a:normAutofit fontScale="92500" lnSpcReduction="20000"/>
          </a:bodyPr>
          <a:lstStyle/>
          <a:p>
            <a:pPr marL="0" indent="457200" algn="just">
              <a:lnSpc>
                <a:spcPct val="110000"/>
              </a:lnSpc>
              <a:spcBef>
                <a:spcPts val="0"/>
              </a:spcBef>
              <a:spcAft>
                <a:spcPts val="0"/>
              </a:spcAft>
            </a:pPr>
            <a:r>
              <a:rPr lang="ru-RU" b="1" kern="50" dirty="0" smtClean="0">
                <a:latin typeface="Times New Roman" panose="02020603050405020304" pitchFamily="18" charset="0"/>
                <a:ea typeface="Calibri" panose="020F0502020204030204" pitchFamily="34" charset="0"/>
                <a:cs typeface="Calibri" panose="020F0502020204030204" pitchFamily="34" charset="0"/>
              </a:rPr>
              <a:t>ГОСТы </a:t>
            </a:r>
            <a:r>
              <a:rPr lang="ru-RU" kern="50" dirty="0" smtClean="0">
                <a:latin typeface="Times New Roman" panose="02020603050405020304" pitchFamily="18" charset="0"/>
                <a:ea typeface="Calibri" panose="020F0502020204030204" pitchFamily="34" charset="0"/>
                <a:cs typeface="Calibri" panose="020F0502020204030204" pitchFamily="34" charset="0"/>
              </a:rPr>
              <a:t>-  </a:t>
            </a:r>
            <a:r>
              <a:rPr lang="ru-RU" kern="50" dirty="0">
                <a:latin typeface="Times New Roman" panose="02020603050405020304" pitchFamily="18" charset="0"/>
                <a:ea typeface="Calibri" panose="020F0502020204030204" pitchFamily="34" charset="0"/>
                <a:cs typeface="Calibri" panose="020F0502020204030204" pitchFamily="34" charset="0"/>
              </a:rPr>
              <a:t>являются элементом, перешедшим из правовой материи Советского Союза в современную и ранее являлся </a:t>
            </a:r>
            <a:r>
              <a:rPr lang="ru-RU" kern="50" dirty="0">
                <a:latin typeface="Times New Roman" panose="02020603050405020304" pitchFamily="18" charset="0"/>
                <a:ea typeface="Calibri" panose="020F0502020204030204" pitchFamily="34" charset="0"/>
                <a:cs typeface="Times New Roman" panose="02020603050405020304" pitchFamily="18" charset="0"/>
              </a:rPr>
              <a:t>основным видом нормативного документа в области стандартизации обязательный для применения.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С </a:t>
            </a:r>
            <a:r>
              <a:rPr lang="ru-RU" kern="50" dirty="0">
                <a:latin typeface="Times New Roman" panose="02020603050405020304" pitchFamily="18" charset="0"/>
                <a:ea typeface="Calibri" panose="020F0502020204030204" pitchFamily="34" charset="0"/>
                <a:cs typeface="Times New Roman" panose="02020603050405020304" pitchFamily="18" charset="0"/>
              </a:rPr>
              <a:t>2002 года Россия начала переходить на новую более современную систему стандартизации и сертификации, основанную не на ГОСТах, а на технических регламентах</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 </a:t>
            </a:r>
            <a:r>
              <a:rPr lang="ru-RU" kern="50" dirty="0" smtClean="0">
                <a:latin typeface="Times New Roman" panose="02020603050405020304" pitchFamily="18" charset="0"/>
                <a:ea typeface="SimSun" panose="02010600030101010101" pitchFamily="2" charset="-122"/>
                <a:cs typeface="Times New Roman" panose="02020603050405020304" pitchFamily="18" charset="0"/>
              </a:rPr>
              <a:t>Согласно </a:t>
            </a:r>
            <a:r>
              <a:rPr lang="ru-RU" kern="50" dirty="0">
                <a:latin typeface="Times New Roman" panose="02020603050405020304" pitchFamily="18" charset="0"/>
                <a:ea typeface="SimSun" panose="02010600030101010101" pitchFamily="2" charset="-122"/>
                <a:cs typeface="Times New Roman" panose="02020603050405020304" pitchFamily="18" charset="0"/>
              </a:rPr>
              <a:t>Федеральному закону от 27.12.2002 </a:t>
            </a:r>
            <a:r>
              <a:rPr lang="ru-RU" kern="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kern="50" dirty="0">
                <a:latin typeface="Times New Roman" panose="02020603050405020304" pitchFamily="18" charset="0"/>
                <a:ea typeface="SimSun" panose="02010600030101010101" pitchFamily="2" charset="-122"/>
                <a:cs typeface="Times New Roman" panose="02020603050405020304" pitchFamily="18" charset="0"/>
              </a:rPr>
              <a:t>184-ФЗ </a:t>
            </a: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«О </a:t>
            </a:r>
            <a:r>
              <a:rPr lang="ru-RU" kern="50" dirty="0">
                <a:latin typeface="Times New Roman" panose="02020603050405020304" pitchFamily="18" charset="0"/>
                <a:ea typeface="SimSun" panose="02010600030101010101" pitchFamily="2" charset="-122"/>
                <a:cs typeface="Times New Roman" panose="02020603050405020304" pitchFamily="18" charset="0"/>
              </a:rPr>
              <a:t>техническом </a:t>
            </a:r>
            <a:r>
              <a:rPr lang="ru-RU" kern="50" dirty="0" smtClean="0">
                <a:latin typeface="Times New Roman" panose="02020603050405020304" pitchFamily="18" charset="0"/>
                <a:ea typeface="SimSun" panose="02010600030101010101" pitchFamily="2" charset="-122"/>
                <a:cs typeface="Times New Roman" panose="02020603050405020304" pitchFamily="18" charset="0"/>
              </a:rPr>
              <a:t>регулировании»:</a:t>
            </a:r>
            <a:endParaRPr lang="ru-RU" kern="50" dirty="0">
              <a:latin typeface="Times New Roman" panose="02020603050405020304" pitchFamily="18" charset="0"/>
              <a:ea typeface="SimSun" panose="02010600030101010101" pitchFamily="2" charset="-122"/>
              <a:cs typeface="Times New Roman" panose="02020603050405020304" pitchFamily="18" charset="0"/>
            </a:endParaRPr>
          </a:p>
          <a:p>
            <a:pPr marL="0" indent="457200" algn="just">
              <a:lnSpc>
                <a:spcPct val="110000"/>
              </a:lnSpc>
              <a:spcBef>
                <a:spcPts val="0"/>
              </a:spcBef>
              <a:spcAft>
                <a:spcPts val="0"/>
              </a:spcAft>
              <a:buNone/>
            </a:pPr>
            <a:r>
              <a:rPr lang="ru-RU" i="1" kern="50" dirty="0" smtClean="0">
                <a:latin typeface="Times New Roman" panose="02020603050405020304" pitchFamily="18" charset="0"/>
                <a:ea typeface="SimSun" panose="02010600030101010101" pitchFamily="2" charset="-122"/>
                <a:cs typeface="Times New Roman" panose="02020603050405020304" pitchFamily="18" charset="0"/>
              </a:rPr>
              <a:t>«</a:t>
            </a:r>
            <a:r>
              <a:rPr lang="ru-RU" b="1" i="1" kern="50" dirty="0" smtClean="0">
                <a:latin typeface="Times New Roman" panose="02020603050405020304" pitchFamily="18" charset="0"/>
                <a:ea typeface="SimSun" panose="02010600030101010101" pitchFamily="2" charset="-122"/>
                <a:cs typeface="Times New Roman" panose="02020603050405020304" pitchFamily="18" charset="0"/>
              </a:rPr>
              <a:t>стандарт</a:t>
            </a:r>
            <a:r>
              <a:rPr lang="ru-RU" i="1" kern="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i="1" kern="50" dirty="0">
                <a:latin typeface="Times New Roman" panose="02020603050405020304" pitchFamily="18" charset="0"/>
                <a:ea typeface="SimSun" panose="02010600030101010101" pitchFamily="2" charset="-122"/>
                <a:cs typeface="Times New Roman" panose="02020603050405020304" pitchFamily="18" charset="0"/>
              </a:rPr>
              <a:t>- документ, в котором в целях ДОБРОВОЛЬНОГО многократного использования устанавливаются</a:t>
            </a:r>
            <a:r>
              <a:rPr lang="ru-RU" i="1" kern="50" dirty="0" smtClean="0">
                <a:latin typeface="Times New Roman" panose="02020603050405020304" pitchFamily="18" charset="0"/>
                <a:ea typeface="SimSun" panose="02010600030101010101" pitchFamily="2" charset="-122"/>
                <a:cs typeface="Times New Roman" panose="02020603050405020304" pitchFamily="18" charset="0"/>
              </a:rPr>
              <a:t>…. ; </a:t>
            </a:r>
            <a:r>
              <a:rPr lang="ru-RU" b="1" i="1" kern="50" dirty="0" smtClean="0">
                <a:latin typeface="Times New Roman" panose="02020603050405020304" pitchFamily="18" charset="0"/>
                <a:ea typeface="SimSun" panose="02010600030101010101" pitchFamily="2" charset="-122"/>
                <a:cs typeface="Times New Roman" panose="02020603050405020304" pitchFamily="18" charset="0"/>
              </a:rPr>
              <a:t>стандартизация </a:t>
            </a:r>
            <a:r>
              <a:rPr lang="ru-RU" i="1" kern="50" dirty="0">
                <a:latin typeface="Times New Roman" panose="02020603050405020304" pitchFamily="18" charset="0"/>
                <a:ea typeface="SimSun" panose="02010600030101010101" pitchFamily="2" charset="-122"/>
                <a:cs typeface="Times New Roman" panose="02020603050405020304" pitchFamily="18" charset="0"/>
              </a:rPr>
              <a:t>- деятельность по установлению правил и характеристик в целях их ДОБРОВОЛЬНОГО многократного использования</a:t>
            </a:r>
            <a:r>
              <a:rPr lang="ru-RU" i="1" kern="50" dirty="0" smtClean="0">
                <a:latin typeface="Times New Roman" panose="02020603050405020304" pitchFamily="18" charset="0"/>
                <a:ea typeface="SimSun" panose="02010600030101010101" pitchFamily="2" charset="-122"/>
                <a:cs typeface="Times New Roman" panose="02020603050405020304" pitchFamily="18" charset="0"/>
              </a:rPr>
              <a:t>…»</a:t>
            </a:r>
            <a:endParaRPr lang="ru-RU" i="1" kern="50" dirty="0">
              <a:latin typeface="Times New Roman" panose="02020603050405020304" pitchFamily="18" charset="0"/>
              <a:ea typeface="SimSun" panose="02010600030101010101" pitchFamily="2" charset="-122"/>
              <a:cs typeface="Times New Roman" panose="02020603050405020304" pitchFamily="18" charset="0"/>
            </a:endParaRPr>
          </a:p>
          <a:p>
            <a:pPr marL="0" indent="457200" algn="just">
              <a:lnSpc>
                <a:spcPct val="110000"/>
              </a:lnSpc>
              <a:spcBef>
                <a:spcPts val="0"/>
              </a:spcBef>
              <a:spcAft>
                <a:spcPts val="0"/>
              </a:spcAft>
              <a:buNone/>
            </a:pPr>
            <a:r>
              <a:rPr lang="ru-RU" kern="50" dirty="0" smtClean="0">
                <a:latin typeface="Times New Roman" panose="02020603050405020304" pitchFamily="18" charset="0"/>
                <a:ea typeface="Calibri" panose="020F0502020204030204" pitchFamily="34" charset="0"/>
                <a:cs typeface="Times New Roman" panose="02020603050405020304" pitchFamily="18" charset="0"/>
              </a:rPr>
              <a:t>Соответственно, сейчас </a:t>
            </a:r>
            <a:r>
              <a:rPr lang="ru-RU" b="1" kern="50" dirty="0">
                <a:latin typeface="Times New Roman" panose="02020603050405020304" pitchFamily="18" charset="0"/>
                <a:ea typeface="Calibri" panose="020F0502020204030204" pitchFamily="34" charset="0"/>
                <a:cs typeface="Times New Roman" panose="02020603050405020304" pitchFamily="18" charset="0"/>
              </a:rPr>
              <a:t>ГОСТ имеет категорию добровольного и рекомендательного характера </a:t>
            </a:r>
            <a:r>
              <a:rPr lang="ru-RU" kern="50" dirty="0">
                <a:latin typeface="Times New Roman" panose="02020603050405020304" pitchFamily="18" charset="0"/>
                <a:ea typeface="Calibri" panose="020F0502020204030204" pitchFamily="34" charset="0"/>
                <a:cs typeface="Times New Roman" panose="02020603050405020304" pitchFamily="18" charset="0"/>
              </a:rPr>
              <a:t>и может быть обращен к обязательному применению в случае отсутствия иных регуляторов, </a:t>
            </a:r>
            <a:r>
              <a:rPr lang="ru-RU" b="1" kern="50" dirty="0">
                <a:latin typeface="Times New Roman" panose="02020603050405020304" pitchFamily="18" charset="0"/>
                <a:ea typeface="Calibri" panose="020F0502020204030204" pitchFamily="34" charset="0"/>
                <a:cs typeface="Times New Roman" panose="02020603050405020304" pitchFamily="18" charset="0"/>
              </a:rPr>
              <a:t>а также при указании об их обязательности в конкретном нормативно-правовом акте. </a:t>
            </a:r>
            <a:endParaRPr lang="ru-RU" b="1" kern="5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10000"/>
              </a:lnSpc>
              <a:spcBef>
                <a:spcPts val="0"/>
              </a:spcBef>
              <a:spcAft>
                <a:spcPts val="0"/>
              </a:spcAft>
            </a:pPr>
            <a:r>
              <a:rPr lang="ru-RU" kern="50" dirty="0" smtClean="0">
                <a:latin typeface="Times New Roman" panose="02020603050405020304" pitchFamily="18" charset="0"/>
                <a:ea typeface="Calibri" panose="020F0502020204030204" pitchFamily="34" charset="0"/>
                <a:cs typeface="Times New Roman" panose="02020603050405020304" pitchFamily="18" charset="0"/>
              </a:rPr>
              <a:t>Согласно ст. 7 </a:t>
            </a:r>
            <a:r>
              <a:rPr lang="ru-RU" kern="50" dirty="0">
                <a:latin typeface="Times New Roman" panose="02020603050405020304" pitchFamily="18" charset="0"/>
                <a:ea typeface="Calibri" panose="020F0502020204030204" pitchFamily="34" charset="0"/>
                <a:cs typeface="Times New Roman" panose="02020603050405020304" pitchFamily="18" charset="0"/>
              </a:rPr>
              <a:t>Закона 184-ФЗ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до </a:t>
            </a:r>
            <a:r>
              <a:rPr lang="ru-RU" kern="50" dirty="0">
                <a:latin typeface="Times New Roman" panose="02020603050405020304" pitchFamily="18" charset="0"/>
                <a:ea typeface="Calibri" panose="020F0502020204030204" pitchFamily="34" charset="0"/>
                <a:cs typeface="Times New Roman" panose="02020603050405020304" pitchFamily="18" charset="0"/>
              </a:rPr>
              <a:t>дня вступления в силу технического регламента утверждается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перечень </a:t>
            </a:r>
            <a:r>
              <a:rPr lang="ru-RU" kern="50" dirty="0">
                <a:latin typeface="Times New Roman" panose="02020603050405020304" pitchFamily="18" charset="0"/>
                <a:ea typeface="Calibri" panose="020F0502020204030204" pitchFamily="34" charset="0"/>
                <a:cs typeface="Times New Roman" panose="02020603050405020304" pitchFamily="18" charset="0"/>
              </a:rPr>
              <a:t>документов в области стандартизации, содержащих правила и методы исследований (испытаний) и измерений, в том числе правила отбора образцов, необходимые для применения и исполнения принятого технического регламента и осуществления оценки соответствия.</a:t>
            </a:r>
          </a:p>
          <a:p>
            <a:pPr marL="0" indent="457200" algn="just">
              <a:lnSpc>
                <a:spcPct val="110000"/>
              </a:lnSpc>
              <a:spcBef>
                <a:spcPts val="0"/>
              </a:spcBef>
              <a:spcAft>
                <a:spcPts val="0"/>
              </a:spcAft>
            </a:pPr>
            <a:r>
              <a:rPr lang="ru-RU" kern="50" dirty="0" smtClean="0">
                <a:latin typeface="Times New Roman" panose="02020603050405020304" pitchFamily="18" charset="0"/>
                <a:ea typeface="Calibri" panose="020F0502020204030204" pitchFamily="34" charset="0"/>
                <a:cs typeface="Times New Roman" panose="02020603050405020304" pitchFamily="18" charset="0"/>
              </a:rPr>
              <a:t>Таким образом, помимо рекомендательных ГОСТов, имеются стандарты, носящие обязательный характер за счет утверждения их в соответствующем перечне</a:t>
            </a:r>
            <a:r>
              <a:rPr lang="ru-RU" kern="50" dirty="0">
                <a:latin typeface="Times New Roman" panose="02020603050405020304" pitchFamily="18" charset="0"/>
                <a:ea typeface="Calibri" panose="020F0502020204030204" pitchFamily="34" charset="0"/>
                <a:cs typeface="Times New Roman" panose="02020603050405020304" pitchFamily="18" charset="0"/>
              </a:rPr>
              <a:t>.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Так, например </a:t>
            </a:r>
            <a:r>
              <a:rPr lang="ru-RU" kern="50" dirty="0">
                <a:latin typeface="Times New Roman" panose="02020603050405020304" pitchFamily="18" charset="0"/>
                <a:ea typeface="Calibri" panose="020F0502020204030204" pitchFamily="34" charset="0"/>
                <a:cs typeface="Times New Roman" panose="02020603050405020304" pitchFamily="18" charset="0"/>
              </a:rPr>
              <a:t>к Техническому регламенту «О безопасности низковольтного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оборудования» </a:t>
            </a:r>
            <a:r>
              <a:rPr lang="ru-RU" kern="50" dirty="0">
                <a:latin typeface="Times New Roman" panose="02020603050405020304" pitchFamily="18" charset="0"/>
                <a:ea typeface="Calibri" panose="020F0502020204030204" pitchFamily="34" charset="0"/>
                <a:cs typeface="Times New Roman" panose="02020603050405020304" pitchFamily="18" charset="0"/>
              </a:rPr>
              <a:t>существует ОБЯЗАТЕЛЬНЫЙ список из 426 ГОСТ.</a:t>
            </a:r>
          </a:p>
          <a:p>
            <a:pPr marL="0" indent="457200" algn="just">
              <a:lnSpc>
                <a:spcPct val="110000"/>
              </a:lnSpc>
              <a:spcBef>
                <a:spcPts val="0"/>
              </a:spcBef>
              <a:spcAft>
                <a:spcPts val="0"/>
              </a:spcAft>
            </a:pPr>
            <a:r>
              <a:rPr lang="ru-RU" kern="50" dirty="0">
                <a:latin typeface="Times New Roman" panose="02020603050405020304" pitchFamily="18" charset="0"/>
                <a:ea typeface="Calibri" panose="020F0502020204030204" pitchFamily="34" charset="0"/>
                <a:cs typeface="Times New Roman" panose="02020603050405020304" pitchFamily="18" charset="0"/>
              </a:rPr>
              <a:t>К Техническому регламенту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«О </a:t>
            </a:r>
            <a:r>
              <a:rPr lang="ru-RU" kern="50" dirty="0">
                <a:latin typeface="Times New Roman" panose="02020603050405020304" pitchFamily="18" charset="0"/>
                <a:ea typeface="Calibri" panose="020F0502020204030204" pitchFamily="34" charset="0"/>
                <a:cs typeface="Times New Roman" panose="02020603050405020304" pitchFamily="18" charset="0"/>
              </a:rPr>
              <a:t>безопасности машин и </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оборудования» </a:t>
            </a:r>
            <a:r>
              <a:rPr lang="ru-RU" kern="50" dirty="0">
                <a:latin typeface="Times New Roman" panose="02020603050405020304" pitchFamily="18" charset="0"/>
                <a:ea typeface="Calibri" panose="020F0502020204030204" pitchFamily="34" charset="0"/>
                <a:cs typeface="Times New Roman" panose="02020603050405020304" pitchFamily="18" charset="0"/>
              </a:rPr>
              <a:t>– список из 1016 ГОСТ</a:t>
            </a:r>
            <a:r>
              <a:rPr lang="ru-RU" kern="50" dirty="0" smtClean="0">
                <a:latin typeface="Times New Roman" panose="02020603050405020304" pitchFamily="18" charset="0"/>
                <a:ea typeface="Calibri" panose="020F0502020204030204" pitchFamily="34" charset="0"/>
                <a:cs typeface="Times New Roman" panose="02020603050405020304" pitchFamily="18" charset="0"/>
              </a:rPr>
              <a:t>. </a:t>
            </a:r>
          </a:p>
          <a:p>
            <a:pPr marL="0" indent="457200" algn="just">
              <a:lnSpc>
                <a:spcPct val="110000"/>
              </a:lnSpc>
              <a:spcBef>
                <a:spcPts val="0"/>
              </a:spcBef>
              <a:spcAft>
                <a:spcPts val="0"/>
              </a:spcAft>
            </a:pPr>
            <a:r>
              <a:rPr lang="ru-RU" kern="50" dirty="0" smtClean="0">
                <a:latin typeface="Times New Roman" panose="02020603050405020304" pitchFamily="18" charset="0"/>
                <a:ea typeface="Calibri" panose="020F0502020204030204" pitchFamily="34" charset="0"/>
                <a:cs typeface="Times New Roman" panose="02020603050405020304" pitchFamily="18" charset="0"/>
              </a:rPr>
              <a:t>И так далее..</a:t>
            </a:r>
          </a:p>
          <a:p>
            <a:pPr marL="0" indent="0" algn="just">
              <a:lnSpc>
                <a:spcPct val="120000"/>
              </a:lnSpc>
              <a:spcBef>
                <a:spcPts val="0"/>
              </a:spcBef>
              <a:spcAft>
                <a:spcPts val="0"/>
              </a:spcAft>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77887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95" y="336884"/>
            <a:ext cx="11417967" cy="300114"/>
          </a:xfrm>
          <a:gradFill>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ru-RU" sz="1800" b="1" dirty="0">
                <a:latin typeface="Times New Roman" panose="02020603050405020304" pitchFamily="18" charset="0"/>
                <a:cs typeface="Times New Roman" panose="02020603050405020304" pitchFamily="18" charset="0"/>
              </a:rPr>
              <a:t>3. Технические условия (ТУ) или Стандарты организации (СТО)</a:t>
            </a:r>
          </a:p>
        </p:txBody>
      </p:sp>
      <p:sp>
        <p:nvSpPr>
          <p:cNvPr id="3" name="Объект 2"/>
          <p:cNvSpPr>
            <a:spLocks noGrp="1"/>
          </p:cNvSpPr>
          <p:nvPr>
            <p:ph idx="1"/>
          </p:nvPr>
        </p:nvSpPr>
        <p:spPr>
          <a:xfrm>
            <a:off x="493295" y="636998"/>
            <a:ext cx="11417968" cy="5619423"/>
          </a:xfrm>
          <a:solidFill>
            <a:schemeClr val="accent2">
              <a:lumMod val="20000"/>
              <a:lumOff val="80000"/>
            </a:schemeClr>
          </a:solidFill>
        </p:spPr>
        <p:txBody>
          <a:bodyPr>
            <a:normAutofit fontScale="77500" lnSpcReduction="20000"/>
          </a:bodyPr>
          <a:lstStyle/>
          <a:p>
            <a:pPr marL="0" indent="360000" algn="just">
              <a:lnSpc>
                <a:spcPct val="120000"/>
              </a:lnSpc>
              <a:spcBef>
                <a:spcPts val="0"/>
              </a:spcBef>
              <a:spcAft>
                <a:spcPts val="0"/>
              </a:spcAft>
            </a:pPr>
            <a:r>
              <a:rPr lang="ru-RU" sz="2100" b="1" kern="50" dirty="0">
                <a:latin typeface="Times New Roman" panose="02020603050405020304" pitchFamily="18" charset="0"/>
                <a:ea typeface="Calibri" panose="020F0502020204030204" pitchFamily="34" charset="0"/>
                <a:cs typeface="Calibri" panose="020F0502020204030204" pitchFamily="34" charset="0"/>
              </a:rPr>
              <a:t>Технические условия (ТУ) или Стандарты организации (СТО) </a:t>
            </a:r>
            <a:r>
              <a:rPr lang="ru-RU" sz="2100" kern="50" dirty="0">
                <a:latin typeface="Times New Roman" panose="02020603050405020304" pitchFamily="18" charset="0"/>
                <a:ea typeface="Calibri" panose="020F0502020204030204" pitchFamily="34" charset="0"/>
                <a:cs typeface="Calibri" panose="020F0502020204030204" pitchFamily="34" charset="0"/>
              </a:rPr>
              <a:t>– это документ, который, с одной стороны, определяет технические требования к продукции, а с другой – определяет процедуры, с помощью которых можно установить, соблюдены ли эти требования (п. 4.2 ГОСТ 1.1-2002 «Межгосударственная система стандартизации. Термины и определения», введенного постановлением Госстандарта России от 8 октября 2002 г. № 366-ст).</a:t>
            </a:r>
            <a:endParaRPr lang="ru-RU" sz="21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sz="2100" kern="50" dirty="0">
                <a:latin typeface="Times New Roman" panose="02020603050405020304" pitchFamily="18" charset="0"/>
                <a:ea typeface="Calibri" panose="020F0502020204030204" pitchFamily="34" charset="0"/>
                <a:cs typeface="Calibri" panose="020F0502020204030204" pitchFamily="34" charset="0"/>
              </a:rPr>
              <a:t>Необходимость создания ТУ обусловлено стремительным и периодическим обновлением новыми вещами, товарами, в отношении которых требования «старых» ГОСТов не являются достаточными. </a:t>
            </a:r>
            <a:endParaRPr lang="ru-RU" sz="21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sz="2100" kern="50" dirty="0">
                <a:latin typeface="Times New Roman" panose="02020603050405020304" pitchFamily="18" charset="0"/>
                <a:ea typeface="Calibri" panose="020F0502020204030204" pitchFamily="34" charset="0"/>
                <a:cs typeface="Calibri" panose="020F0502020204030204" pitchFamily="34" charset="0"/>
              </a:rPr>
              <a:t>Таким образом, на производство продукции на территории Российской Федерации, на которую нет национального стандарта (ГОСТа) или есть какие-либо расхождения с ним, необходимо разрабатывать технические условия (ТУ) или стандарт организации (СТО). </a:t>
            </a:r>
            <a:endParaRPr lang="ru-RU" sz="21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sz="2100" kern="50" dirty="0">
                <a:latin typeface="Times New Roman" panose="02020603050405020304" pitchFamily="18" charset="0"/>
                <a:ea typeface="Calibri" panose="020F0502020204030204" pitchFamily="34" charset="0"/>
                <a:cs typeface="Calibri" panose="020F0502020204030204" pitchFamily="34" charset="0"/>
              </a:rPr>
              <a:t>Наличие ТУ/СТО является требованием </a:t>
            </a:r>
            <a:r>
              <a:rPr lang="ru-RU" sz="2100" kern="50" dirty="0" err="1">
                <a:latin typeface="Times New Roman" panose="02020603050405020304" pitchFamily="18" charset="0"/>
                <a:ea typeface="Calibri" panose="020F0502020204030204" pitchFamily="34" charset="0"/>
                <a:cs typeface="Calibri" panose="020F0502020204030204" pitchFamily="34" charset="0"/>
              </a:rPr>
              <a:t>Росстандарта</a:t>
            </a:r>
            <a:r>
              <a:rPr lang="ru-RU" sz="2100" kern="50" dirty="0">
                <a:latin typeface="Times New Roman" panose="02020603050405020304" pitchFamily="18" charset="0"/>
                <a:ea typeface="Calibri" panose="020F0502020204030204" pitchFamily="34" charset="0"/>
                <a:cs typeface="Calibri" panose="020F0502020204030204" pitchFamily="34" charset="0"/>
              </a:rPr>
              <a:t>. ТУ/СТО являются неотъемлемой частью технической документации на продукцию.  Разработка ТУ осуществляется на конкретное изделие, вещество, материал, или на комплекс изделий (веществ, материалов). Требования к содержанию и форме ТУ устанавливает ГОСТ </a:t>
            </a:r>
            <a:r>
              <a:rPr lang="ru-RU" sz="2100" kern="50" dirty="0" smtClean="0">
                <a:latin typeface="Times New Roman" panose="02020603050405020304" pitchFamily="18" charset="0"/>
                <a:ea typeface="Calibri" panose="020F0502020204030204" pitchFamily="34" charset="0"/>
                <a:cs typeface="Calibri" panose="020F0502020204030204" pitchFamily="34" charset="0"/>
              </a:rPr>
              <a:t>2.114-95 </a:t>
            </a:r>
            <a:r>
              <a:rPr lang="ru-RU" sz="2100" kern="50" dirty="0">
                <a:latin typeface="Times New Roman" panose="02020603050405020304" pitchFamily="18" charset="0"/>
                <a:ea typeface="Calibri" panose="020F0502020204030204" pitchFamily="34" charset="0"/>
                <a:cs typeface="Calibri" panose="020F0502020204030204" pitchFamily="34" charset="0"/>
              </a:rPr>
              <a:t>Номер ТУ или СТО – является неотъемлемым реквизитом идентификации данного документа и производителя товара в соответствии с таким документом. Так, обозначение ТУ на материалы, вещества формируется из буквенного кода «ТУ»; кода группы продукции по классификатору продукции страны - разработчика ТУ; трехразрядного регистрационного номера, присваиваемого разработчиком; кода предприятия - разработчика ТУ по классификатору предприятий страны - разработчика ТУ; года утверждения документа (П. 3.7.2 ГОСТ 2.114-95).</a:t>
            </a:r>
            <a:endParaRPr lang="ru-RU" sz="2100" kern="50" dirty="0">
              <a:latin typeface="Calibri" panose="020F0502020204030204" pitchFamily="34" charset="0"/>
              <a:ea typeface="SimSun" panose="02010600030101010101" pitchFamily="2" charset="-122"/>
              <a:cs typeface="Calibri" panose="020F0502020204030204" pitchFamily="34" charset="0"/>
            </a:endParaRPr>
          </a:p>
          <a:p>
            <a:pPr marL="0" indent="360000" algn="just">
              <a:lnSpc>
                <a:spcPct val="120000"/>
              </a:lnSpc>
              <a:spcBef>
                <a:spcPts val="0"/>
              </a:spcBef>
              <a:spcAft>
                <a:spcPts val="0"/>
              </a:spcAft>
            </a:pPr>
            <a:r>
              <a:rPr lang="ru-RU" sz="2100" i="1" kern="0" dirty="0">
                <a:latin typeface="Times New Roman" panose="02020603050405020304" pitchFamily="18" charset="0"/>
                <a:ea typeface="Calibri" panose="020F0502020204030204" pitchFamily="34" charset="0"/>
                <a:cs typeface="Calibri" panose="020F0502020204030204" pitchFamily="34" charset="0"/>
              </a:rPr>
              <a:t>Для потребителя (в данном случае Заказчика) ТУ и СТО – это документы, на основании которых можно делать выводы о добросовестности изготовителя, оценив соответствие реального качества продукции, заявленным в документации</a:t>
            </a:r>
            <a:r>
              <a:rPr lang="ru-RU" sz="2100" i="1" kern="0" dirty="0" smtClean="0">
                <a:latin typeface="Times New Roman" panose="02020603050405020304" pitchFamily="18" charset="0"/>
                <a:ea typeface="Calibri" panose="020F0502020204030204" pitchFamily="34" charset="0"/>
                <a:cs typeface="Calibri" panose="020F0502020204030204" pitchFamily="34" charset="0"/>
              </a:rPr>
              <a:t>.</a:t>
            </a:r>
          </a:p>
          <a:p>
            <a:pPr marL="0" indent="360000" algn="just">
              <a:lnSpc>
                <a:spcPct val="120000"/>
              </a:lnSpc>
              <a:spcBef>
                <a:spcPts val="0"/>
              </a:spcBef>
              <a:spcAft>
                <a:spcPts val="0"/>
              </a:spcAft>
            </a:pPr>
            <a:r>
              <a:rPr lang="ru-RU" sz="2100" kern="0" dirty="0" smtClean="0">
                <a:latin typeface="Times New Roman" panose="02020603050405020304" pitchFamily="18" charset="0"/>
                <a:ea typeface="Calibri" panose="020F0502020204030204" pitchFamily="34" charset="0"/>
                <a:cs typeface="Calibri" panose="020F0502020204030204" pitchFamily="34" charset="0"/>
              </a:rPr>
              <a:t> </a:t>
            </a:r>
          </a:p>
          <a:p>
            <a:pPr marL="0" indent="360000" algn="ctr">
              <a:lnSpc>
                <a:spcPct val="120000"/>
              </a:lnSpc>
              <a:spcBef>
                <a:spcPts val="0"/>
              </a:spcBef>
              <a:spcAft>
                <a:spcPts val="0"/>
              </a:spcAft>
            </a:pPr>
            <a:r>
              <a:rPr lang="ru-RU" sz="2100" b="1" kern="0" dirty="0" smtClean="0">
                <a:latin typeface="Times New Roman" panose="02020603050405020304" pitchFamily="18" charset="0"/>
                <a:ea typeface="Calibri" panose="020F0502020204030204" pitchFamily="34" charset="0"/>
                <a:cs typeface="Calibri" panose="020F0502020204030204" pitchFamily="34" charset="0"/>
              </a:rPr>
              <a:t>Какая </a:t>
            </a:r>
            <a:r>
              <a:rPr lang="ru-RU" sz="2100" b="1" kern="0" dirty="0">
                <a:latin typeface="Times New Roman" panose="02020603050405020304" pitchFamily="18" charset="0"/>
                <a:ea typeface="Calibri" panose="020F0502020204030204" pitchFamily="34" charset="0"/>
                <a:cs typeface="Calibri" panose="020F0502020204030204" pitchFamily="34" charset="0"/>
              </a:rPr>
              <a:t>роль отводится ГОСТам, техническим регламентам и техническим условиям при осуществлении закупок товаров, работ, услуг для государственных и муниципальных нужд, можно увидеть в судебной практике, сложившейся по </a:t>
            </a:r>
            <a:r>
              <a:rPr lang="ru-RU" sz="2100" b="1" kern="0" dirty="0" err="1" smtClean="0">
                <a:latin typeface="Times New Roman" panose="02020603050405020304" pitchFamily="18" charset="0"/>
                <a:ea typeface="Calibri" panose="020F0502020204030204" pitchFamily="34" charset="0"/>
                <a:cs typeface="Calibri" panose="020F0502020204030204" pitchFamily="34" charset="0"/>
              </a:rPr>
              <a:t>правоприменению</a:t>
            </a:r>
            <a:r>
              <a:rPr lang="ru-RU" sz="2100" b="1" kern="0" dirty="0" smtClean="0">
                <a:latin typeface="Times New Roman" panose="02020603050405020304" pitchFamily="18" charset="0"/>
                <a:ea typeface="Calibri" panose="020F0502020204030204" pitchFamily="34" charset="0"/>
                <a:cs typeface="Calibri" panose="020F0502020204030204" pitchFamily="34" charset="0"/>
              </a:rPr>
              <a:t> </a:t>
            </a:r>
            <a:r>
              <a:rPr lang="ru-RU" sz="2100" b="1" kern="0" dirty="0">
                <a:latin typeface="Times New Roman" panose="02020603050405020304" pitchFamily="18" charset="0"/>
                <a:ea typeface="Calibri" panose="020F0502020204030204" pitchFamily="34" charset="0"/>
                <a:cs typeface="Calibri" panose="020F0502020204030204" pitchFamily="34" charset="0"/>
              </a:rPr>
              <a:t>данного вопроса.</a:t>
            </a:r>
          </a:p>
          <a:p>
            <a:pPr algn="just">
              <a:lnSpc>
                <a:spcPct val="115000"/>
              </a:lnSpc>
              <a:spcAft>
                <a:spcPts val="0"/>
              </a:spcAft>
            </a:pPr>
            <a:endParaRPr lang="ru-RU" kern="0" dirty="0" smtClean="0">
              <a:latin typeface="Times New Roman" panose="02020603050405020304" pitchFamily="18" charset="0"/>
              <a:ea typeface="Calibri" panose="020F0502020204030204" pitchFamily="34" charset="0"/>
              <a:cs typeface="Calibri" panose="020F0502020204030204" pitchFamily="34" charset="0"/>
            </a:endParaRPr>
          </a:p>
          <a:p>
            <a:pPr algn="just">
              <a:lnSpc>
                <a:spcPct val="115000"/>
              </a:lnSpc>
              <a:spcAft>
                <a:spcPts val="0"/>
              </a:spcAft>
            </a:pPr>
            <a:endParaRPr lang="ru-RU" sz="1800" kern="50" dirty="0">
              <a:latin typeface="Calibri" panose="020F0502020204030204" pitchFamily="34" charset="0"/>
              <a:ea typeface="SimSun" panose="02010600030101010101" pitchFamily="2" charset="-122"/>
              <a:cs typeface="Calibri" panose="020F0502020204030204" pitchFamily="34" charset="0"/>
            </a:endParaRPr>
          </a:p>
          <a:p>
            <a:endParaRPr lang="ru-RU" dirty="0"/>
          </a:p>
        </p:txBody>
      </p:sp>
    </p:spTree>
    <p:extLst>
      <p:ext uri="{BB962C8B-B14F-4D97-AF65-F5344CB8AC3E}">
        <p14:creationId xmlns:p14="http://schemas.microsoft.com/office/powerpoint/2010/main" val="3065952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871" y="184936"/>
            <a:ext cx="11685772" cy="284296"/>
          </a:xfrm>
          <a:solidFill>
            <a:schemeClr val="accent2">
              <a:lumMod val="20000"/>
              <a:lumOff val="80000"/>
            </a:schemeClr>
          </a:solidFill>
        </p:spPr>
        <p:txBody>
          <a:bodyPr>
            <a:normAutofit fontScale="90000"/>
          </a:bodyPr>
          <a:lstStyle/>
          <a:p>
            <a:pPr indent="457200" algn="just">
              <a:lnSpc>
                <a:spcPct val="120000"/>
              </a:lnSpc>
              <a:spcBef>
                <a:spcPts val="0"/>
              </a:spcBef>
              <a:spcAft>
                <a:spcPts val="0"/>
              </a:spcAft>
            </a:pPr>
            <a:r>
              <a:rPr lang="ru-RU" sz="1800" b="1" kern="50" dirty="0">
                <a:latin typeface="Times New Roman" panose="02020603050405020304" pitchFamily="18" charset="0"/>
                <a:ea typeface="SimSun" panose="02010600030101010101" pitchFamily="2" charset="-122"/>
                <a:cs typeface="Calibri" panose="020F0502020204030204" pitchFamily="34" charset="0"/>
              </a:rPr>
              <a:t>1)</a:t>
            </a:r>
            <a:r>
              <a:rPr lang="ru-RU" sz="1800" kern="50" dirty="0">
                <a:latin typeface="Times New Roman" panose="02020603050405020304" pitchFamily="18" charset="0"/>
                <a:ea typeface="SimSun" panose="02010600030101010101" pitchFamily="2" charset="-122"/>
                <a:cs typeface="Calibri" panose="020F0502020204030204" pitchFamily="34" charset="0"/>
              </a:rPr>
              <a:t>.</a:t>
            </a:r>
            <a:r>
              <a:rPr lang="ru-RU" sz="1800" b="1" i="1" u="sng" kern="50" dirty="0">
                <a:latin typeface="Times New Roman" panose="02020603050405020304" pitchFamily="18" charset="0"/>
                <a:ea typeface="SimSun" panose="02010600030101010101" pitchFamily="2" charset="-122"/>
                <a:cs typeface="Calibri" panose="020F0502020204030204" pitchFamily="34" charset="0"/>
              </a:rPr>
              <a:t>Решение Арбитражного Суда Пензенской области Дело № А49-8462/2013 от 17.10.2014г.</a:t>
            </a:r>
            <a:endParaRPr lang="ru-RU" sz="1800" kern="50" dirty="0">
              <a:latin typeface="Calibri" panose="020F0502020204030204" pitchFamily="34" charset="0"/>
              <a:ea typeface="SimSun" panose="02010600030101010101" pitchFamily="2" charset="-122"/>
              <a:cs typeface="Calibri" panose="020F0502020204030204" pitchFamily="34" charset="0"/>
            </a:endParaRPr>
          </a:p>
        </p:txBody>
      </p:sp>
      <p:sp>
        <p:nvSpPr>
          <p:cNvPr id="3" name="Объект 2"/>
          <p:cNvSpPr>
            <a:spLocks noGrp="1"/>
          </p:cNvSpPr>
          <p:nvPr>
            <p:ph idx="1"/>
          </p:nvPr>
        </p:nvSpPr>
        <p:spPr>
          <a:xfrm>
            <a:off x="369871" y="469232"/>
            <a:ext cx="11685772" cy="5859379"/>
          </a:xfrm>
          <a:solidFill>
            <a:schemeClr val="accent2">
              <a:lumMod val="20000"/>
              <a:lumOff val="80000"/>
            </a:schemeClr>
          </a:solidFill>
        </p:spPr>
        <p:txBody>
          <a:bodyPr>
            <a:noAutofit/>
          </a:bodyPr>
          <a:lstStyle/>
          <a:p>
            <a:pPr marL="36000" indent="457200" algn="just">
              <a:lnSpc>
                <a:spcPct val="100000"/>
              </a:lnSpc>
              <a:spcBef>
                <a:spcPts val="0"/>
              </a:spcBef>
              <a:spcAft>
                <a:spcPts val="0"/>
              </a:spcAft>
            </a:pPr>
            <a:r>
              <a:rPr lang="ru-RU" sz="1400" kern="50" dirty="0">
                <a:latin typeface="Times New Roman" panose="02020603050405020304" pitchFamily="18" charset="0"/>
                <a:ea typeface="SimSun" panose="02010600030101010101" pitchFamily="2" charset="-122"/>
                <a:cs typeface="Times New Roman" panose="02020603050405020304" pitchFamily="18" charset="0"/>
              </a:rPr>
              <a:t> </a:t>
            </a:r>
            <a:r>
              <a:rPr lang="ru-RU" sz="1400" b="1"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силу пункта 5 Информационной карты открытого аукциона качество поставляемого товара должно соответствовать действующим в Российской Федерации ГОСТам</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a:t>
            </a: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На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территории Российской Федерации действует единственный </a:t>
            </a:r>
            <a:r>
              <a:rPr lang="ru-RU" sz="1400" i="1" u="sng" kern="50" dirty="0">
                <a:latin typeface="Times New Roman" panose="02020603050405020304" pitchFamily="18" charset="0"/>
                <a:ea typeface="SimSun" panose="02010600030101010101" pitchFamily="2" charset="-122"/>
                <a:cs typeface="Times New Roman" panose="02020603050405020304" pitchFamily="18" charset="0"/>
              </a:rPr>
              <a:t>ГОСТ Р 53861-2010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«Продукты диетического (лечебного и профилактического) питания. </a:t>
            </a:r>
            <a:r>
              <a:rPr lang="ru-RU" sz="1400" i="1" u="sng" kern="50" dirty="0">
                <a:latin typeface="Times New Roman" panose="02020603050405020304" pitchFamily="18" charset="0"/>
                <a:ea typeface="SimSun" panose="02010600030101010101" pitchFamily="2" charset="-122"/>
                <a:cs typeface="Times New Roman" panose="02020603050405020304" pitchFamily="18" charset="0"/>
              </a:rPr>
              <a:t>Смеси белковые композитные сухие</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 Общие Технические условия», устанавливающий требования к смесям белковым сухим композитным.</a:t>
            </a: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Согласно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пункту 1 ГОСТ продукты предназначены для диетического (лечебного и профилактического) питания взрослых и детей старше трех лет в качестве компонента для приготовления готовых блюд.</a:t>
            </a: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первой части аукционной заявки ЗАО «</a:t>
            </a:r>
            <a:r>
              <a:rPr lang="en-US" sz="1400" kern="50" dirty="0">
                <a:latin typeface="Times New Roman" panose="02020603050405020304" pitchFamily="18" charset="0"/>
                <a:ea typeface="SimSun" panose="02010600030101010101" pitchFamily="2" charset="-122"/>
                <a:cs typeface="Times New Roman" panose="02020603050405020304" pitchFamily="18" charset="0"/>
              </a:rPr>
              <a:t>X</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 </a:t>
            </a:r>
            <a:r>
              <a:rPr lang="ru-RU" sz="1400" i="1" u="sng" kern="50" dirty="0">
                <a:latin typeface="Times New Roman" panose="02020603050405020304" pitchFamily="18" charset="0"/>
                <a:ea typeface="SimSun" panose="02010600030101010101" pitchFamily="2" charset="-122"/>
                <a:cs typeface="Times New Roman" panose="02020603050405020304" pitchFamily="18" charset="0"/>
              </a:rPr>
              <a:t>не содержится сведений о том, что предложенный им продукт является смесью белковой композитной сухой</a:t>
            </a:r>
            <a:r>
              <a:rPr lang="ru-RU" sz="1400" i="1" kern="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свидетельстве о регистрации предложенного ЗАО «</a:t>
            </a:r>
            <a:r>
              <a:rPr lang="en-US" sz="1400" kern="50" dirty="0">
                <a:latin typeface="Times New Roman" panose="02020603050405020304" pitchFamily="18" charset="0"/>
                <a:ea typeface="SimSun" panose="02010600030101010101" pitchFamily="2" charset="-122"/>
                <a:cs typeface="Times New Roman" panose="02020603050405020304" pitchFamily="18" charset="0"/>
              </a:rPr>
              <a:t>X</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 продукта указано следующее его наименование: «продукт сухой специализированный для диетического (лечебного) питания </a:t>
            </a: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«_», </a:t>
            </a:r>
            <a:r>
              <a:rPr lang="ru-RU" sz="1400" i="1" kern="50" dirty="0">
                <a:latin typeface="Times New Roman" panose="02020603050405020304" pitchFamily="18" charset="0"/>
                <a:ea typeface="SimSun" panose="02010600030101010101" pitchFamily="2" charset="-122"/>
                <a:cs typeface="Times New Roman" panose="02020603050405020304" pitchFamily="18" charset="0"/>
              </a:rPr>
              <a:t>то есть, в наименовании данного продукта </a:t>
            </a:r>
            <a:r>
              <a:rPr lang="ru-RU" sz="1400" i="1" u="sng" kern="50" dirty="0">
                <a:latin typeface="Times New Roman" panose="02020603050405020304" pitchFamily="18" charset="0"/>
                <a:ea typeface="SimSun" panose="02010600030101010101" pitchFamily="2" charset="-122"/>
                <a:cs typeface="Times New Roman" panose="02020603050405020304" pitchFamily="18" charset="0"/>
              </a:rPr>
              <a:t>отсутствует словосочетание «смесь белковая композитная сухая».</a:t>
            </a:r>
            <a:endParaRPr lang="ru-RU" sz="1400" u="sng" kern="50" dirty="0">
              <a:latin typeface="Times New Roman" panose="02020603050405020304" pitchFamily="18" charset="0"/>
              <a:ea typeface="SimSun" panose="02010600030101010101" pitchFamily="2" charset="-122"/>
              <a:cs typeface="Times New Roman" panose="02020603050405020304" pitchFamily="18" charset="0"/>
            </a:endParaRP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При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таких обстоятельствах арбитражный суд находит обоснованным и </a:t>
            </a:r>
            <a:r>
              <a:rPr lang="ru-RU" sz="1400" b="1" u="sng" kern="50" dirty="0">
                <a:latin typeface="Times New Roman" panose="02020603050405020304" pitchFamily="18" charset="0"/>
                <a:ea typeface="SimSun" panose="02010600030101010101" pitchFamily="2" charset="-122"/>
                <a:cs typeface="Times New Roman" panose="02020603050405020304" pitchFamily="18" charset="0"/>
              </a:rPr>
              <a:t>правомерным вывод антимонопольного органа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о том, что заявка ЗАО «</a:t>
            </a:r>
            <a:r>
              <a:rPr lang="en-US" sz="1400" b="1" kern="50" dirty="0">
                <a:latin typeface="Times New Roman" panose="02020603050405020304" pitchFamily="18" charset="0"/>
                <a:ea typeface="SimSun" panose="02010600030101010101" pitchFamily="2" charset="-122"/>
                <a:cs typeface="Times New Roman" panose="02020603050405020304" pitchFamily="18" charset="0"/>
              </a:rPr>
              <a:t>X</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 не соответствовала требованиям документации об аукционе, и данный участник не мог быть допущен к участию в аукционе.</a:t>
            </a:r>
            <a:endParaRPr lang="ru-RU" sz="1400" kern="50" dirty="0">
              <a:latin typeface="Times New Roman" panose="02020603050405020304" pitchFamily="18" charset="0"/>
              <a:ea typeface="SimSun" panose="02010600030101010101" pitchFamily="2" charset="-122"/>
              <a:cs typeface="Times New Roman" panose="02020603050405020304" pitchFamily="18" charset="0"/>
            </a:endParaRP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оспариваемом решении антимонопольного органа указано, что у аукционной комиссии была возможность убедиться в том, что смесь </a:t>
            </a: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«__»,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предложенная к поставке ЗАО «X»,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не отвечает требованиям технического </a:t>
            </a:r>
            <a:r>
              <a:rPr lang="ru-RU" sz="1400" b="1" kern="50" dirty="0" smtClean="0">
                <a:latin typeface="Times New Roman" panose="02020603050405020304" pitchFamily="18" charset="0"/>
                <a:ea typeface="SimSun" panose="02010600030101010101" pitchFamily="2" charset="-122"/>
                <a:cs typeface="Times New Roman" panose="02020603050405020304" pitchFamily="18" charset="0"/>
              </a:rPr>
              <a:t>задания</a:t>
            </a:r>
            <a:r>
              <a:rPr lang="ru-RU" sz="1400" b="1" i="1" kern="50" dirty="0" smtClean="0">
                <a:latin typeface="Times New Roman" panose="02020603050405020304" pitchFamily="18" charset="0"/>
                <a:ea typeface="SimSun" panose="02010600030101010101" pitchFamily="2" charset="-122"/>
                <a:cs typeface="Times New Roman" panose="02020603050405020304" pitchFamily="18" charset="0"/>
              </a:rPr>
              <a:t>,</a:t>
            </a:r>
            <a:r>
              <a:rPr lang="ru-RU" sz="1400" b="1" kern="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поскольку к первой части заявки данным участником было приложено свидетельство о государственной регистрации продукта</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a:t>
            </a:r>
          </a:p>
          <a:p>
            <a:pPr marL="36000" indent="457200" algn="just">
              <a:lnSpc>
                <a:spcPct val="100000"/>
              </a:lnSpc>
              <a:spcBef>
                <a:spcPts val="0"/>
              </a:spcBef>
              <a:spcAft>
                <a:spcPts val="0"/>
              </a:spcAft>
            </a:pPr>
            <a:r>
              <a:rPr lang="ru-RU" sz="1400" kern="50" dirty="0">
                <a:latin typeface="Times New Roman" panose="02020603050405020304" pitchFamily="18" charset="0"/>
                <a:ea typeface="SimSun" panose="02010600030101010101" pitchFamily="2" charset="-122"/>
                <a:cs typeface="Times New Roman" panose="02020603050405020304" pitchFamily="18" charset="0"/>
              </a:rPr>
              <a:t>В соответствии с пунктом 1 статьи 3 Федерального закона № 29-ФЗ 02.01.2000 «О качестве и безопасности пищевых продуктов» </a:t>
            </a: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обороте могут находиться пищевые продукты, материалы и изделия, соответствующие требованиям нормативных документов и прошедшие государственную регистрацию в порядке, установленном настоящим Федеральным законом.</a:t>
            </a:r>
          </a:p>
          <a:p>
            <a:pPr marL="36000" indent="457200" algn="just">
              <a:lnSpc>
                <a:spcPct val="100000"/>
              </a:lnSpc>
              <a:spcBef>
                <a:spcPts val="0"/>
              </a:spcBef>
              <a:spcAft>
                <a:spcPts val="0"/>
              </a:spcAft>
            </a:pPr>
            <a:r>
              <a:rPr lang="ru-RU" sz="1400" kern="50" dirty="0">
                <a:latin typeface="Times New Roman" panose="02020603050405020304" pitchFamily="18" charset="0"/>
                <a:ea typeface="SimSun" panose="02010600030101010101" pitchFamily="2" charset="-122"/>
                <a:cs typeface="Times New Roman" panose="02020603050405020304" pitchFamily="18" charset="0"/>
              </a:rPr>
              <a:t>Согласно статьям 24, 25, 26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Технического регламента «О безопасности пищевой продукции», утвержденного решением комиссии Таможенного союза № 880 от 09.12.2011 специализированные пищевые продукты диетического (лечебного и профилактического) питания подлежат обязательной государственной регистрации.</a:t>
            </a:r>
            <a:endParaRPr lang="ru-RU" sz="1400" kern="50" dirty="0">
              <a:latin typeface="Times New Roman" panose="02020603050405020304" pitchFamily="18" charset="0"/>
              <a:ea typeface="SimSun" panose="02010600030101010101" pitchFamily="2" charset="-122"/>
              <a:cs typeface="Times New Roman" panose="02020603050405020304" pitchFamily="18" charset="0"/>
            </a:endParaRPr>
          </a:p>
          <a:p>
            <a:pPr marL="36000" indent="457200" algn="just">
              <a:lnSpc>
                <a:spcPct val="100000"/>
              </a:lnSpc>
              <a:spcBef>
                <a:spcPts val="0"/>
              </a:spcBef>
              <a:spcAft>
                <a:spcPts val="0"/>
              </a:spcAft>
            </a:pPr>
            <a:r>
              <a:rPr lang="ru-RU" sz="1400" kern="50" dirty="0" smtClean="0">
                <a:latin typeface="Times New Roman" panose="02020603050405020304" pitchFamily="18" charset="0"/>
                <a:ea typeface="SimSun" panose="02010600030101010101" pitchFamily="2" charset="-122"/>
                <a:cs typeface="Times New Roman" panose="02020603050405020304" pitchFamily="18" charset="0"/>
              </a:rPr>
              <a:t>При </a:t>
            </a:r>
            <a:r>
              <a:rPr lang="ru-RU" sz="1400" kern="50" dirty="0">
                <a:latin typeface="Times New Roman" panose="02020603050405020304" pitchFamily="18" charset="0"/>
                <a:ea typeface="SimSun" panose="02010600030101010101" pitchFamily="2" charset="-122"/>
                <a:cs typeface="Times New Roman" panose="02020603050405020304" pitchFamily="18" charset="0"/>
              </a:rPr>
              <a:t>изложенных обстоятельствах следует признать, что Уполномоченный орган, будучи обязанным в силу пункта 4 части 1 статьи 12 Закона о размещении заказов проверить заявки на соответствие требованиям документации об аукционе,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обязан был и имел реальную возможность выявить несоответствие заявки ЗАО «</a:t>
            </a:r>
            <a:r>
              <a:rPr lang="en-US" sz="1400" b="1" kern="50" dirty="0">
                <a:latin typeface="Times New Roman" panose="02020603050405020304" pitchFamily="18" charset="0"/>
                <a:ea typeface="SimSun" panose="02010600030101010101" pitchFamily="2" charset="-122"/>
                <a:cs typeface="Times New Roman" panose="02020603050405020304" pitchFamily="18" charset="0"/>
              </a:rPr>
              <a:t>X</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 аукционной документации.</a:t>
            </a:r>
            <a:endParaRPr lang="ru-RU" sz="1400" kern="50" dirty="0">
              <a:latin typeface="Times New Roman" panose="02020603050405020304" pitchFamily="18" charset="0"/>
              <a:ea typeface="SimSun" panose="02010600030101010101" pitchFamily="2" charset="-122"/>
              <a:cs typeface="Times New Roman" panose="02020603050405020304" pitchFamily="18" charset="0"/>
            </a:endParaRPr>
          </a:p>
          <a:p>
            <a:pPr marL="36000" indent="457200" algn="just">
              <a:lnSpc>
                <a:spcPct val="100000"/>
              </a:lnSpc>
              <a:spcBef>
                <a:spcPts val="0"/>
              </a:spcBef>
              <a:spcAft>
                <a:spcPts val="0"/>
              </a:spcAft>
            </a:pPr>
            <a:r>
              <a:rPr lang="ru-RU" sz="1400" b="1" kern="50" dirty="0" smtClean="0">
                <a:latin typeface="Times New Roman" panose="02020603050405020304" pitchFamily="18" charset="0"/>
                <a:ea typeface="SimSun" panose="02010600030101010101" pitchFamily="2" charset="-122"/>
                <a:cs typeface="Times New Roman" panose="02020603050405020304" pitchFamily="18" charset="0"/>
              </a:rPr>
              <a:t>Вместе </a:t>
            </a:r>
            <a:r>
              <a:rPr lang="ru-RU" sz="1400" b="1" kern="50" dirty="0">
                <a:latin typeface="Times New Roman" panose="02020603050405020304" pitchFamily="18" charset="0"/>
                <a:ea typeface="SimSun" panose="02010600030101010101" pitchFamily="2" charset="-122"/>
                <a:cs typeface="Times New Roman" panose="02020603050405020304" pitchFamily="18" charset="0"/>
              </a:rPr>
              <a:t>с тем, технические характеристики предлагаемого к поставке продукта, несмотря на их соответствие ГОСТу, не соответствовали требованиям аукционной документации, в связи с чем данный участник также не мог быть допущен к участию в открытом электронном аукционе, что правомерно отражено антимонопольным органом в оспариваемом решении</a:t>
            </a:r>
            <a:r>
              <a:rPr lang="ru-RU" sz="1400" b="1" kern="50" dirty="0" smtClean="0">
                <a:latin typeface="Times New Roman" panose="02020603050405020304" pitchFamily="18" charset="0"/>
                <a:ea typeface="SimSun" panose="02010600030101010101" pitchFamily="2" charset="-122"/>
                <a:cs typeface="Times New Roman" panose="02020603050405020304" pitchFamily="18" charset="0"/>
              </a:rPr>
              <a:t>.</a:t>
            </a:r>
            <a:endParaRPr lang="ru-RU" sz="1400" dirty="0"/>
          </a:p>
        </p:txBody>
      </p:sp>
    </p:spTree>
    <p:extLst>
      <p:ext uri="{BB962C8B-B14F-4D97-AF65-F5344CB8AC3E}">
        <p14:creationId xmlns:p14="http://schemas.microsoft.com/office/powerpoint/2010/main" val="2836410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803" y="174662"/>
            <a:ext cx="11308333" cy="6129886"/>
          </a:xfrm>
          <a:solidFill>
            <a:schemeClr val="accent2">
              <a:lumMod val="20000"/>
              <a:lumOff val="80000"/>
            </a:schemeClr>
          </a:solidFill>
        </p:spPr>
        <p:txBody>
          <a:bodyPr>
            <a:normAutofit fontScale="70000" lnSpcReduction="20000"/>
          </a:bodyPr>
          <a:lstStyle/>
          <a:p>
            <a:pPr marL="0" indent="360000" algn="just">
              <a:lnSpc>
                <a:spcPct val="120000"/>
              </a:lnSpc>
              <a:spcBef>
                <a:spcPts val="0"/>
              </a:spcBef>
              <a:spcAft>
                <a:spcPts val="0"/>
              </a:spcAft>
            </a:pPr>
            <a:r>
              <a:rPr lang="ru-RU" sz="2300" kern="50" dirty="0" smtClean="0">
                <a:latin typeface="Times New Roman" panose="02020603050405020304" pitchFamily="18" charset="0"/>
                <a:ea typeface="SimSun" panose="02010600030101010101" pitchFamily="2" charset="-122"/>
                <a:cs typeface="Times New Roman" panose="02020603050405020304" pitchFamily="18" charset="0"/>
              </a:rPr>
              <a:t>2) </a:t>
            </a:r>
            <a:r>
              <a:rPr lang="ru-RU" sz="2300" b="1" i="1" u="sng" kern="50" dirty="0">
                <a:latin typeface="Times New Roman" panose="02020603050405020304" pitchFamily="18" charset="0"/>
                <a:ea typeface="SimSun" panose="02010600030101010101" pitchFamily="2" charset="-122"/>
                <a:cs typeface="Times New Roman" panose="02020603050405020304" pitchFamily="18" charset="0"/>
              </a:rPr>
              <a:t>Постановление ФАС Восточно-Сибирского округа по делу № А78-1370/2013 от 16 сентября 2013 года</a:t>
            </a:r>
            <a:endParaRPr lang="ru-RU" sz="23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Как </a:t>
            </a:r>
            <a:r>
              <a:rPr lang="ru-RU" kern="50" dirty="0">
                <a:latin typeface="Times New Roman" panose="02020603050405020304" pitchFamily="18" charset="0"/>
                <a:ea typeface="SimSun" panose="02010600030101010101" pitchFamily="2" charset="-122"/>
                <a:cs typeface="Times New Roman" panose="02020603050405020304" pitchFamily="18" charset="0"/>
              </a:rPr>
              <a:t>установлено судами, </a:t>
            </a:r>
            <a:r>
              <a:rPr lang="ru-RU" b="1" kern="50" dirty="0">
                <a:latin typeface="Times New Roman" panose="02020603050405020304" pitchFamily="18" charset="0"/>
                <a:ea typeface="SimSun" panose="02010600030101010101" pitchFamily="2" charset="-122"/>
                <a:cs typeface="Times New Roman" panose="02020603050405020304" pitchFamily="18" charset="0"/>
              </a:rPr>
              <a:t>согласно пункту 2 документации об аукционе качество товара должно соответствовать требованиям ГОСТов, утвержденных для данного вида товаров, а также подтверждаться необходимыми сертификатами</a:t>
            </a:r>
            <a:r>
              <a:rPr lang="ru-RU" kern="50" dirty="0">
                <a:latin typeface="Times New Roman" panose="02020603050405020304" pitchFamily="18" charset="0"/>
                <a:ea typeface="SimSun" panose="02010600030101010101" pitchFamily="2" charset="-122"/>
                <a:cs typeface="Times New Roman" panose="02020603050405020304" pitchFamily="18" charset="0"/>
              </a:rPr>
              <a:t>.</a:t>
            </a:r>
          </a:p>
          <a:p>
            <a:pPr marL="0" indent="360000" algn="just">
              <a:lnSpc>
                <a:spcPct val="120000"/>
              </a:lnSpc>
              <a:spcBef>
                <a:spcPts val="0"/>
              </a:spcBef>
              <a:spcAft>
                <a:spcPts val="0"/>
              </a:spcAft>
            </a:pPr>
            <a:r>
              <a:rPr lang="ru-RU" b="1" kern="50" dirty="0">
                <a:latin typeface="Times New Roman" panose="02020603050405020304" pitchFamily="18" charset="0"/>
                <a:ea typeface="SimSun" panose="02010600030101010101" pitchFamily="2" charset="-122"/>
                <a:cs typeface="Times New Roman" panose="02020603050405020304" pitchFamily="18" charset="0"/>
              </a:rPr>
              <a:t>Статьей 35 Технического регламента предусмотрено, что молоко и продукты его переработки, предназначенные для реализации, должны быть расфасованы, упакованы в тару и (или) упаковки</a:t>
            </a:r>
            <a:r>
              <a:rPr lang="ru-RU" kern="50" dirty="0">
                <a:latin typeface="Times New Roman" panose="02020603050405020304" pitchFamily="18" charset="0"/>
                <a:ea typeface="SimSun" panose="02010600030101010101" pitchFamily="2" charset="-122"/>
                <a:cs typeface="Times New Roman" panose="02020603050405020304" pitchFamily="18" charset="0"/>
              </a:rPr>
              <a:t>. При этом предусмотрены требования к материалам тары и упаковки, в которые расфасовывается или упаковывается данная продукция, это должны быть материалы, изготовленные из экологически безопасных материалов, разрешенных федеральным органом исполнительной власти, осуществляющим функции по контролю и надзору в сфере обеспечения санитарно-эпидемиологического благополучия населения, защиты прав потребителей, для контакта с пищевыми продуктами и обеспечивающих безопасность и качество молока и продуктов его переработки в течение срока их годности (пункт 1).</a:t>
            </a:r>
          </a:p>
          <a:p>
            <a:pPr marL="0" indent="360000" algn="just">
              <a:lnSpc>
                <a:spcPct val="120000"/>
              </a:lnSpc>
              <a:spcBef>
                <a:spcPts val="0"/>
              </a:spcBef>
              <a:spcAft>
                <a:spcPts val="0"/>
              </a:spcAft>
            </a:pPr>
            <a:r>
              <a:rPr lang="ru-RU" b="1" kern="50" dirty="0">
                <a:latin typeface="Times New Roman" panose="02020603050405020304" pitchFamily="18" charset="0"/>
                <a:ea typeface="SimSun" panose="02010600030101010101" pitchFamily="2" charset="-122"/>
                <a:cs typeface="Times New Roman" panose="02020603050405020304" pitchFamily="18" charset="0"/>
              </a:rPr>
              <a:t>Между тем документация об аукционе, как правильно установили суды двух инстанций, в нарушение приведённых норм не содержала требований к упаковке товара (молока).</a:t>
            </a:r>
            <a:endParaRPr lang="ru-RU" kern="50" dirty="0">
              <a:latin typeface="Times New Roman" panose="02020603050405020304" pitchFamily="18" charset="0"/>
              <a:ea typeface="SimSun" panose="02010600030101010101" pitchFamily="2" charset="-122"/>
              <a:cs typeface="Times New Roman" panose="02020603050405020304" pitchFamily="18" charset="0"/>
            </a:endParaRPr>
          </a:p>
          <a:p>
            <a:pPr marL="0" indent="360000" algn="just">
              <a:lnSpc>
                <a:spcPct val="120000"/>
              </a:lnSpc>
              <a:spcBef>
                <a:spcPts val="0"/>
              </a:spcBef>
              <a:spcAft>
                <a:spcPts val="0"/>
              </a:spcAft>
            </a:pPr>
            <a:r>
              <a:rPr lang="ru-RU" sz="2300" b="1" kern="50" dirty="0">
                <a:latin typeface="Times New Roman" panose="02020603050405020304" pitchFamily="18" charset="0"/>
                <a:ea typeface="SimSun" panose="02010600030101010101" pitchFamily="2" charset="-122"/>
                <a:cs typeface="Times New Roman" panose="02020603050405020304" pitchFamily="18" charset="0"/>
              </a:rPr>
              <a:t> </a:t>
            </a:r>
            <a:r>
              <a:rPr lang="ru-RU" sz="2300" kern="50" dirty="0" smtClean="0">
                <a:latin typeface="Times New Roman" panose="02020603050405020304" pitchFamily="18" charset="0"/>
                <a:ea typeface="SimSun" panose="02010600030101010101" pitchFamily="2" charset="-122"/>
                <a:cs typeface="Times New Roman" panose="02020603050405020304" pitchFamily="18" charset="0"/>
              </a:rPr>
              <a:t>3) </a:t>
            </a:r>
            <a:r>
              <a:rPr lang="ru-RU" sz="2300" b="1" i="1" u="sng" kern="50" dirty="0" smtClean="0">
                <a:latin typeface="Times New Roman" panose="02020603050405020304" pitchFamily="18" charset="0"/>
                <a:ea typeface="SimSun" panose="02010600030101010101" pitchFamily="2" charset="-122"/>
                <a:cs typeface="Times New Roman" panose="02020603050405020304" pitchFamily="18" charset="0"/>
              </a:rPr>
              <a:t>Решение  </a:t>
            </a:r>
            <a:r>
              <a:rPr lang="ru-RU" sz="2300" b="1" i="1" u="sng" kern="50" dirty="0">
                <a:latin typeface="Times New Roman" panose="02020603050405020304" pitchFamily="18" charset="0"/>
                <a:ea typeface="SimSun" panose="02010600030101010101" pitchFamily="2" charset="-122"/>
                <a:cs typeface="Times New Roman" panose="02020603050405020304" pitchFamily="18" charset="0"/>
              </a:rPr>
              <a:t>Камчатского УФАС по делу № 21-06/81-13Ж от 24 мая 2013 г.</a:t>
            </a:r>
            <a:r>
              <a:rPr lang="ru-RU" sz="2300" kern="50" dirty="0">
                <a:latin typeface="Times New Roman" panose="02020603050405020304" pitchFamily="18" charset="0"/>
                <a:ea typeface="SimSun" panose="02010600030101010101" pitchFamily="2" charset="-122"/>
                <a:cs typeface="Times New Roman" panose="02020603050405020304" pitchFamily="18" charset="0"/>
              </a:rPr>
              <a:t>                                                                    </a:t>
            </a:r>
          </a:p>
          <a:p>
            <a:pPr marL="0" indent="360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Статьей </a:t>
            </a:r>
            <a:r>
              <a:rPr lang="ru-RU" kern="50" dirty="0">
                <a:latin typeface="Times New Roman" panose="02020603050405020304" pitchFamily="18" charset="0"/>
                <a:ea typeface="SimSun" panose="02010600030101010101" pitchFamily="2" charset="-122"/>
                <a:cs typeface="Times New Roman" panose="02020603050405020304" pitchFamily="18" charset="0"/>
              </a:rPr>
              <a:t>23 Федерального закона от 27.12.2002 №184-ФЗ «О техническом регулировании» установлено, что </a:t>
            </a:r>
            <a:r>
              <a:rPr lang="ru-RU" b="1" kern="50" dirty="0">
                <a:latin typeface="Times New Roman" panose="02020603050405020304" pitchFamily="18" charset="0"/>
                <a:ea typeface="SimSun" panose="02010600030101010101" pitchFamily="2" charset="-122"/>
                <a:cs typeface="Times New Roman" panose="02020603050405020304" pitchFamily="18" charset="0"/>
              </a:rPr>
              <a:t>обязательное подтверждение соответствия проводится только в случаях, установленных соответствующим техническим регламентом, и исключительно на соответствие требованиям технического регламента.</a:t>
            </a:r>
            <a:r>
              <a:rPr lang="ru-RU" kern="50" dirty="0">
                <a:latin typeface="Times New Roman" panose="02020603050405020304" pitchFamily="18" charset="0"/>
                <a:ea typeface="SimSun" panose="02010600030101010101" pitchFamily="2" charset="-122"/>
                <a:cs typeface="Times New Roman" panose="02020603050405020304" pitchFamily="18" charset="0"/>
              </a:rPr>
              <a:t> Объектом обязательного подтверждения соответствия может быть только продукция, выпускаемая в обращение на территории Российской Федерации. Форма и схемы обязательного подтверждения соответствия могут устанавливаться </a:t>
            </a:r>
            <a:r>
              <a:rPr lang="ru-RU" b="1" kern="50" dirty="0">
                <a:latin typeface="Times New Roman" panose="02020603050405020304" pitchFamily="18" charset="0"/>
                <a:ea typeface="SimSun" panose="02010600030101010101" pitchFamily="2" charset="-122"/>
                <a:cs typeface="Times New Roman" panose="02020603050405020304" pitchFamily="18" charset="0"/>
              </a:rPr>
              <a:t>только техническим регламентом</a:t>
            </a:r>
            <a:r>
              <a:rPr lang="ru-RU" kern="50" dirty="0">
                <a:latin typeface="Times New Roman" panose="02020603050405020304" pitchFamily="18" charset="0"/>
                <a:ea typeface="SimSun" panose="02010600030101010101" pitchFamily="2" charset="-122"/>
                <a:cs typeface="Times New Roman" panose="02020603050405020304" pitchFamily="18" charset="0"/>
              </a:rPr>
              <a:t> с учетом степени риска </a:t>
            </a:r>
            <a:r>
              <a:rPr lang="ru-RU" kern="50" dirty="0" err="1">
                <a:latin typeface="Times New Roman" panose="02020603050405020304" pitchFamily="18" charset="0"/>
                <a:ea typeface="SimSun" panose="02010600030101010101" pitchFamily="2" charset="-122"/>
                <a:cs typeface="Times New Roman" panose="02020603050405020304" pitchFamily="18" charset="0"/>
              </a:rPr>
              <a:t>недостижения</a:t>
            </a:r>
            <a:r>
              <a:rPr lang="ru-RU" kern="50" dirty="0">
                <a:latin typeface="Times New Roman" panose="02020603050405020304" pitchFamily="18" charset="0"/>
                <a:ea typeface="SimSun" panose="02010600030101010101" pitchFamily="2" charset="-122"/>
                <a:cs typeface="Times New Roman" panose="02020603050405020304" pitchFamily="18" charset="0"/>
              </a:rPr>
              <a:t> целей технических регламентов.</a:t>
            </a:r>
          </a:p>
          <a:p>
            <a:pPr marL="0" indent="3600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Times New Roman" panose="02020603050405020304" pitchFamily="18" charset="0"/>
              </a:rPr>
              <a:t>Техническим регламентом о безопасности колесных транспортных средств, утвержденным Постановлением Правительства РФ от 10.09.2009 №720 «Об утверждении технического регламента о безопасности колесных транспортных средств» (далее – Технический регламент), определено, что </a:t>
            </a:r>
            <a:r>
              <a:rPr lang="ru-RU" b="1" kern="50" dirty="0">
                <a:latin typeface="Times New Roman" panose="02020603050405020304" pitchFamily="18" charset="0"/>
                <a:ea typeface="SimSun" panose="02010600030101010101" pitchFamily="2" charset="-122"/>
                <a:cs typeface="Times New Roman" panose="02020603050405020304" pitchFamily="18" charset="0"/>
              </a:rPr>
              <a:t>«одобрение типа транспортного средства» - это документ, удостоверяющий соответствие выпускаемых в обращение транспортных средств, отнесенных к одному типу, требованиям настоящего Технического регламента.</a:t>
            </a:r>
            <a:endParaRPr lang="ru-RU" kern="50" dirty="0">
              <a:latin typeface="Times New Roman" panose="02020603050405020304" pitchFamily="18" charset="0"/>
              <a:ea typeface="SimSun" panose="02010600030101010101" pitchFamily="2" charset="-122"/>
              <a:cs typeface="Times New Roman" panose="02020603050405020304" pitchFamily="18" charset="0"/>
            </a:endParaRPr>
          </a:p>
          <a:p>
            <a:pPr marL="0" indent="3600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Times New Roman" panose="02020603050405020304" pitchFamily="18" charset="0"/>
              </a:rPr>
              <a:t>Пунктом 65 Технического регламента установлено, что номер одобрения типа транспортного средства (одобрения типа шасси) </a:t>
            </a:r>
            <a:r>
              <a:rPr lang="ru-RU" b="1" u="sng" kern="50" dirty="0">
                <a:latin typeface="Times New Roman" panose="02020603050405020304" pitchFamily="18" charset="0"/>
                <a:ea typeface="SimSun" panose="02010600030101010101" pitchFamily="2" charset="-122"/>
                <a:cs typeface="Times New Roman" panose="02020603050405020304" pitchFamily="18" charset="0"/>
              </a:rPr>
              <a:t>вносится в паспорт транспортного средства </a:t>
            </a:r>
            <a:r>
              <a:rPr lang="ru-RU" kern="50" dirty="0">
                <a:latin typeface="Times New Roman" panose="02020603050405020304" pitchFamily="18" charset="0"/>
                <a:ea typeface="SimSun" panose="02010600030101010101" pitchFamily="2" charset="-122"/>
                <a:cs typeface="Times New Roman" panose="02020603050405020304" pitchFamily="18" charset="0"/>
              </a:rPr>
              <a:t>(шасси) каждого транспортного средства (шасси), относящегося к типу, в отношении которого установлено соответствие требованиям настоящего.</a:t>
            </a:r>
          </a:p>
          <a:p>
            <a:pPr marL="0" indent="360000" algn="just">
              <a:lnSpc>
                <a:spcPct val="120000"/>
              </a:lnSpc>
              <a:spcBef>
                <a:spcPts val="0"/>
              </a:spcBef>
              <a:spcAft>
                <a:spcPts val="0"/>
              </a:spcAft>
            </a:pPr>
            <a:r>
              <a:rPr lang="ru-RU" b="1" kern="50" dirty="0">
                <a:latin typeface="Times New Roman" panose="02020603050405020304" pitchFamily="18" charset="0"/>
                <a:ea typeface="SimSun" panose="02010600030101010101" pitchFamily="2" charset="-122"/>
                <a:cs typeface="Times New Roman" panose="02020603050405020304" pitchFamily="18" charset="0"/>
              </a:rPr>
              <a:t>Следовательно, требование, содержащееся в документации об Аукционе, о предоставлении в составе второй части заявки на участие в Аукционе копии «одобрения типа транспортного средства», выданного органом сертификации на территории РФ, и сертификата соответствия ТС требованиям технического регламента, установлено Заказчиком с </a:t>
            </a:r>
            <a:r>
              <a:rPr lang="ru-RU" b="1" kern="50" dirty="0" smtClean="0">
                <a:latin typeface="Times New Roman" panose="02020603050405020304" pitchFamily="18" charset="0"/>
                <a:ea typeface="SimSun" panose="02010600030101010101" pitchFamily="2" charset="-122"/>
                <a:cs typeface="Times New Roman" panose="02020603050405020304" pitchFamily="18" charset="0"/>
              </a:rPr>
              <a:t>нарушением</a:t>
            </a:r>
            <a:r>
              <a:rPr lang="ru-RU" kern="50" dirty="0" smtClean="0">
                <a:latin typeface="Times New Roman" panose="02020603050405020304" pitchFamily="18" charset="0"/>
                <a:ea typeface="SimSun" panose="02010600030101010101" pitchFamily="2" charset="-122"/>
                <a:cs typeface="Times New Roman" panose="02020603050405020304" pitchFamily="18" charset="0"/>
              </a:rPr>
              <a:t>.</a:t>
            </a:r>
            <a:endParaRPr lang="ru-RU" kern="50" dirty="0">
              <a:latin typeface="Times New Roman" panose="02020603050405020304" pitchFamily="18" charset="0"/>
              <a:ea typeface="SimSun" panose="02010600030101010101" pitchFamily="2" charset="-122"/>
              <a:cs typeface="Times New Roman" panose="02020603050405020304" pitchFamily="18" charset="0"/>
            </a:endParaRPr>
          </a:p>
          <a:p>
            <a:pPr marL="0" indent="0">
              <a:lnSpc>
                <a:spcPct val="120000"/>
              </a:lnSpc>
              <a:spcBef>
                <a:spcPts val="0"/>
              </a:spcBef>
            </a:pPr>
            <a:endParaRPr lang="ru-RU" dirty="0"/>
          </a:p>
        </p:txBody>
      </p:sp>
    </p:spTree>
    <p:extLst>
      <p:ext uri="{BB962C8B-B14F-4D97-AF65-F5344CB8AC3E}">
        <p14:creationId xmlns:p14="http://schemas.microsoft.com/office/powerpoint/2010/main" val="193435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803" y="174662"/>
            <a:ext cx="11416617" cy="6129886"/>
          </a:xfrm>
          <a:solidFill>
            <a:schemeClr val="accent2">
              <a:lumMod val="20000"/>
              <a:lumOff val="80000"/>
            </a:schemeClr>
          </a:solidFill>
        </p:spPr>
        <p:txBody>
          <a:bodyPr>
            <a:normAutofit fontScale="70000" lnSpcReduction="20000"/>
          </a:bodyPr>
          <a:lstStyle/>
          <a:p>
            <a:pPr marL="0" lvl="0" indent="288000" algn="just">
              <a:lnSpc>
                <a:spcPct val="120000"/>
              </a:lnSpc>
              <a:spcBef>
                <a:spcPts val="0"/>
              </a:spcBef>
              <a:spcAft>
                <a:spcPts val="0"/>
              </a:spcAft>
              <a:buNone/>
            </a:pPr>
            <a:r>
              <a:rPr lang="ru-RU" sz="2300" b="1" i="1" u="sng" kern="50" dirty="0" smtClean="0">
                <a:latin typeface="Times New Roman" panose="02020603050405020304" pitchFamily="18" charset="0"/>
                <a:ea typeface="SimSun" panose="02010600030101010101" pitchFamily="2" charset="-122"/>
                <a:cs typeface="Times New Roman" panose="02020603050405020304" pitchFamily="18" charset="0"/>
              </a:rPr>
              <a:t>4) Решение </a:t>
            </a:r>
            <a:r>
              <a:rPr lang="ru-RU" sz="2300" b="1" i="1" u="sng" kern="50" dirty="0">
                <a:latin typeface="Times New Roman" panose="02020603050405020304" pitchFamily="18" charset="0"/>
                <a:ea typeface="SimSun" panose="02010600030101010101" pitchFamily="2" charset="-122"/>
                <a:cs typeface="Times New Roman" panose="02020603050405020304" pitchFamily="18" charset="0"/>
              </a:rPr>
              <a:t>Арбитражного Суда Хабаровского края, дело № А73-10790/2014 от 22 октября 2014 года</a:t>
            </a:r>
            <a:endParaRPr lang="ru-RU" sz="2300" u="sng"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Times New Roman" panose="02020603050405020304" pitchFamily="18" charset="0"/>
              </a:rPr>
              <a:t>Заявка участника под №1 отклонена по п.1 ч. 4 ст. 67 Закона за непредставление информации предусмотренной пп.1) ч.3 ст. 66 Закона и положений документации об аукционе.</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kern="50" dirty="0">
                <a:latin typeface="Times New Roman" panose="02020603050405020304" pitchFamily="18" charset="0"/>
                <a:ea typeface="SimSun" panose="02010600030101010101" pitchFamily="2" charset="-122"/>
                <a:cs typeface="Times New Roman" panose="02020603050405020304" pitchFamily="18" charset="0"/>
              </a:rPr>
              <a:t>В предложении участника, по мнению комиссии, </a:t>
            </a:r>
            <a:r>
              <a:rPr lang="ru-RU" u="sng" kern="50" dirty="0">
                <a:latin typeface="Times New Roman" panose="02020603050405020304" pitchFamily="18" charset="0"/>
                <a:ea typeface="SimSun" panose="02010600030101010101" pitchFamily="2" charset="-122"/>
                <a:cs typeface="Times New Roman" panose="02020603050405020304" pitchFamily="18" charset="0"/>
              </a:rPr>
              <a:t>«не представлены конкретные показатели предлагаемого для поставки товара, соответствующие значениям, установленным документацией об </a:t>
            </a:r>
            <a:r>
              <a:rPr lang="ru-RU" u="sng" kern="50" dirty="0" smtClean="0">
                <a:latin typeface="Times New Roman" panose="02020603050405020304" pitchFamily="18" charset="0"/>
                <a:ea typeface="SimSun" panose="02010600030101010101" pitchFamily="2" charset="-122"/>
                <a:cs typeface="Times New Roman" panose="02020603050405020304" pitchFamily="18" charset="0"/>
              </a:rPr>
              <a:t>аукционе».</a:t>
            </a:r>
            <a:endParaRPr lang="ru-RU" sz="1800" u="sng"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b="1" kern="50" dirty="0">
                <a:latin typeface="Times New Roman" panose="02020603050405020304" pitchFamily="18" charset="0"/>
                <a:ea typeface="SimSun" panose="02010600030101010101" pitchFamily="2" charset="-122"/>
                <a:cs typeface="Times New Roman" panose="02020603050405020304" pitchFamily="18" charset="0"/>
              </a:rPr>
              <a:t>Согласно требованиям заказчика</a:t>
            </a:r>
            <a:r>
              <a:rPr lang="ru-RU" kern="50" dirty="0">
                <a:latin typeface="Times New Roman" panose="02020603050405020304" pitchFamily="18" charset="0"/>
                <a:ea typeface="SimSun" panose="02010600030101010101" pitchFamily="2" charset="-122"/>
                <a:cs typeface="Times New Roman" panose="02020603050405020304" pitchFamily="18" charset="0"/>
              </a:rPr>
              <a:t> безопасность товара должна подтверждаться сертификатом качества и </a:t>
            </a:r>
            <a:r>
              <a:rPr lang="ru-RU" b="1" kern="50" dirty="0">
                <a:latin typeface="Times New Roman" panose="02020603050405020304" pitchFamily="18" charset="0"/>
                <a:ea typeface="SimSun" panose="02010600030101010101" pitchFamily="2" charset="-122"/>
                <a:cs typeface="Times New Roman" panose="02020603050405020304" pitchFamily="18" charset="0"/>
              </a:rPr>
              <a:t>соответствовать требованиям ГОСТ   Р 51591-2000</a:t>
            </a:r>
            <a:r>
              <a:rPr lang="ru-RU" kern="50" dirty="0">
                <a:latin typeface="Times New Roman" panose="02020603050405020304" pitchFamily="18" charset="0"/>
                <a:ea typeface="SimSun" panose="02010600030101010101" pitchFamily="2" charset="-122"/>
                <a:cs typeface="Times New Roman" panose="02020603050405020304" pitchFamily="18" charset="0"/>
              </a:rPr>
              <a:t> «Угли бурые, каменные и антрацит. Общие технические требования»,</a:t>
            </a:r>
            <a:r>
              <a:rPr lang="ru-RU" b="1" kern="50" dirty="0">
                <a:latin typeface="Times New Roman" panose="02020603050405020304" pitchFamily="18" charset="0"/>
                <a:ea typeface="SimSun" panose="02010600030101010101" pitchFamily="2" charset="-122"/>
                <a:cs typeface="Times New Roman" panose="02020603050405020304" pitchFamily="18" charset="0"/>
              </a:rPr>
              <a:t> ГОСТ 25543-88</a:t>
            </a:r>
            <a:r>
              <a:rPr lang="ru-RU" kern="50" dirty="0">
                <a:latin typeface="Times New Roman" panose="02020603050405020304" pitchFamily="18" charset="0"/>
                <a:ea typeface="SimSun" panose="02010600030101010101" pitchFamily="2" charset="-122"/>
                <a:cs typeface="Times New Roman" panose="02020603050405020304" pitchFamily="18" charset="0"/>
              </a:rPr>
              <a:t> «Угли бурые, каменные и антрациты.  Классификация по генетическим и технологическим параметрам» и </a:t>
            </a:r>
            <a:r>
              <a:rPr lang="ru-RU" b="1" kern="50" dirty="0">
                <a:latin typeface="Times New Roman" panose="02020603050405020304" pitchFamily="18" charset="0"/>
                <a:ea typeface="SimSun" panose="02010600030101010101" pitchFamily="2" charset="-122"/>
                <a:cs typeface="Times New Roman" panose="02020603050405020304" pitchFamily="18" charset="0"/>
              </a:rPr>
              <a:t>ГОСТ 19242-73</a:t>
            </a:r>
            <a:r>
              <a:rPr lang="ru-RU" kern="50" dirty="0">
                <a:latin typeface="Times New Roman" panose="02020603050405020304" pitchFamily="18" charset="0"/>
                <a:ea typeface="SimSun" panose="02010600030101010101" pitchFamily="2" charset="-122"/>
                <a:cs typeface="Times New Roman" panose="02020603050405020304" pitchFamily="18" charset="0"/>
              </a:rPr>
              <a:t> «Угли бурые, каменные и антрацит. Классификация по размеру кусков».</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kern="50" dirty="0">
                <a:latin typeface="Times New Roman" panose="02020603050405020304" pitchFamily="18" charset="0"/>
                <a:ea typeface="SimSun" panose="02010600030101010101" pitchFamily="2" charset="-122"/>
                <a:cs typeface="Times New Roman" panose="02020603050405020304" pitchFamily="18" charset="0"/>
              </a:rPr>
              <a:t>рассматриваемом случае заказчик, в соответствии с требованиями ст. 33 Закона № 44-ФЗ установил, что податель заявки должен предоставить информацию о конкретных показателях предлагаемого к поставке товара, четко определив какие именно показатели он предлагает, а аукционная комиссия должна оценить предложенные характеристики показателей с теми, которые определены как важные (существенные) для проверки соответствия заявки участника требованиям аукционной документации (сера, хлор, мышьяк).</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При </a:t>
            </a:r>
            <a:r>
              <a:rPr lang="ru-RU" kern="50" dirty="0">
                <a:latin typeface="Times New Roman" panose="02020603050405020304" pitchFamily="18" charset="0"/>
                <a:ea typeface="SimSun" panose="02010600030101010101" pitchFamily="2" charset="-122"/>
                <a:cs typeface="Times New Roman" panose="02020603050405020304" pitchFamily="18" charset="0"/>
              </a:rPr>
              <a:t>этом в аукционной документации четко указано, что таким документом как сертификат качества подтверждается безопасность товара. Таким образом, полагать </a:t>
            </a:r>
            <a:r>
              <a:rPr lang="ru-RU" u="sng" kern="50" dirty="0">
                <a:latin typeface="Times New Roman" panose="02020603050405020304" pitchFamily="18" charset="0"/>
                <a:ea typeface="SimSun" panose="02010600030101010101" pitchFamily="2" charset="-122"/>
                <a:cs typeface="Times New Roman" panose="02020603050405020304" pitchFamily="18" charset="0"/>
              </a:rPr>
              <a:t>приложенный в составе заявки документ (в данном случае сертификат) как оформленное в установленном порядке предложение участника не допустимо</a:t>
            </a:r>
            <a:r>
              <a:rPr lang="ru-RU" kern="50" dirty="0">
                <a:latin typeface="Times New Roman" panose="02020603050405020304" pitchFamily="18" charset="0"/>
                <a:ea typeface="SimSun" panose="02010600030101010101" pitchFamily="2" charset="-122"/>
                <a:cs typeface="Times New Roman" panose="02020603050405020304" pitchFamily="18" charset="0"/>
              </a:rPr>
              <a:t>, тем более, принимая во внимание всегда существующую возможность ошибочного прикрепления какого-либо документа.</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buNone/>
            </a:pPr>
            <a:r>
              <a:rPr lang="ru-RU" sz="2300" b="1" i="1" kern="50" dirty="0">
                <a:latin typeface="Times New Roman" panose="02020603050405020304" pitchFamily="18" charset="0"/>
                <a:ea typeface="SimSun" panose="02010600030101010101" pitchFamily="2" charset="-122"/>
                <a:cs typeface="Times New Roman" panose="02020603050405020304" pitchFamily="18" charset="0"/>
              </a:rPr>
              <a:t> </a:t>
            </a:r>
            <a:r>
              <a:rPr lang="ru-RU" sz="2300" b="1" kern="50" dirty="0" smtClean="0">
                <a:latin typeface="Times New Roman" panose="02020603050405020304" pitchFamily="18" charset="0"/>
                <a:ea typeface="SimSun" panose="02010600030101010101" pitchFamily="2" charset="-122"/>
                <a:cs typeface="Times New Roman" panose="02020603050405020304" pitchFamily="18" charset="0"/>
              </a:rPr>
              <a:t>5) </a:t>
            </a:r>
            <a:r>
              <a:rPr lang="ru-RU" sz="2300" b="1" i="1" u="sng" kern="50" dirty="0" smtClean="0">
                <a:latin typeface="Times New Roman" panose="02020603050405020304" pitchFamily="18" charset="0"/>
                <a:ea typeface="SimSun" panose="02010600030101010101" pitchFamily="2" charset="-122"/>
                <a:cs typeface="Times New Roman" panose="02020603050405020304" pitchFamily="18" charset="0"/>
              </a:rPr>
              <a:t>Постановление </a:t>
            </a:r>
            <a:r>
              <a:rPr lang="ru-RU" sz="2300" b="1" i="1" u="sng" kern="50" dirty="0">
                <a:latin typeface="Times New Roman" panose="02020603050405020304" pitchFamily="18" charset="0"/>
                <a:ea typeface="SimSun" panose="02010600030101010101" pitchFamily="2" charset="-122"/>
                <a:cs typeface="Times New Roman" panose="02020603050405020304" pitchFamily="18" charset="0"/>
              </a:rPr>
              <a:t>ФАС Московского округа по делу № А40-8610/2014 от 16 октября 2014 года</a:t>
            </a:r>
            <a:endParaRPr lang="ru-RU" sz="2300" u="sng"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pPr>
            <a:r>
              <a:rPr lang="ru-RU" b="1"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b="1" kern="50" dirty="0">
                <a:latin typeface="Times New Roman" panose="02020603050405020304" pitchFamily="18" charset="0"/>
                <a:ea typeface="SimSun" panose="02010600030101010101" pitchFamily="2" charset="-122"/>
                <a:cs typeface="Times New Roman" panose="02020603050405020304" pitchFamily="18" charset="0"/>
              </a:rPr>
              <a:t>пункте 13.2 «Технические характеристики товара»</a:t>
            </a:r>
            <a:r>
              <a:rPr lang="ru-RU" kern="50" dirty="0">
                <a:latin typeface="Times New Roman" panose="02020603050405020304" pitchFamily="18" charset="0"/>
                <a:ea typeface="SimSun" panose="02010600030101010101" pitchFamily="2" charset="-122"/>
                <a:cs typeface="Times New Roman" panose="02020603050405020304" pitchFamily="18" charset="0"/>
              </a:rPr>
              <a:t> раздела 13 «Сведения по предмету заказа» документации об аукционе </a:t>
            </a:r>
            <a:r>
              <a:rPr lang="ru-RU" b="1" kern="50" dirty="0">
                <a:latin typeface="Times New Roman" panose="02020603050405020304" pitchFamily="18" charset="0"/>
                <a:ea typeface="SimSun" panose="02010600030101010101" pitchFamily="2" charset="-122"/>
                <a:cs typeface="Times New Roman" panose="02020603050405020304" pitchFamily="18" charset="0"/>
              </a:rPr>
              <a:t>заказчик определил требования по соответствию товара</a:t>
            </a:r>
            <a:r>
              <a:rPr lang="ru-RU" kern="50" dirty="0">
                <a:latin typeface="Times New Roman" panose="02020603050405020304" pitchFamily="18" charset="0"/>
                <a:ea typeface="SimSun" panose="02010600030101010101" pitchFamily="2" charset="-122"/>
                <a:cs typeface="Times New Roman" panose="02020603050405020304" pitchFamily="18" charset="0"/>
              </a:rPr>
              <a:t> - консервов «языков в желе говяжьих» н</a:t>
            </a:r>
            <a:r>
              <a:rPr lang="ru-RU" b="1" kern="50" dirty="0">
                <a:latin typeface="Times New Roman" panose="02020603050405020304" pitchFamily="18" charset="0"/>
                <a:ea typeface="SimSun" panose="02010600030101010101" pitchFamily="2" charset="-122"/>
                <a:cs typeface="Times New Roman" panose="02020603050405020304" pitchFamily="18" charset="0"/>
              </a:rPr>
              <a:t>ормативному документу ГОСТу 7993-90 или ТУ, по технологической инструкции с соблюдением установленных нормативными правовыми Актами Российской Федерации</a:t>
            </a:r>
            <a:r>
              <a:rPr lang="ru-RU" kern="50" dirty="0">
                <a:latin typeface="Times New Roman" panose="02020603050405020304" pitchFamily="18" charset="0"/>
                <a:ea typeface="SimSun" panose="02010600030101010101" pitchFamily="2" charset="-122"/>
                <a:cs typeface="Times New Roman" panose="02020603050405020304" pitchFamily="18" charset="0"/>
              </a:rPr>
              <a:t>.</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buNone/>
            </a:pPr>
            <a:r>
              <a:rPr lang="ru-RU" b="1"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b="1" kern="50" dirty="0">
                <a:latin typeface="Times New Roman" panose="02020603050405020304" pitchFamily="18" charset="0"/>
                <a:ea typeface="SimSun" panose="02010600030101010101" pitchFamily="2" charset="-122"/>
                <a:cs typeface="Times New Roman" panose="02020603050405020304" pitchFamily="18" charset="0"/>
              </a:rPr>
              <a:t>документации об аукционе также определены конкретные требования к</a:t>
            </a:r>
            <a:r>
              <a:rPr lang="ru-RU" kern="50" dirty="0">
                <a:latin typeface="Times New Roman" panose="02020603050405020304" pitchFamily="18" charset="0"/>
                <a:ea typeface="SimSun" panose="02010600030101010101" pitchFamily="2" charset="-122"/>
                <a:cs typeface="Times New Roman" panose="02020603050405020304" pitchFamily="18" charset="0"/>
              </a:rPr>
              <a:t> физико-химическим, органолептическим, микробиологическим показателям, содержанию токсичных элементов консервов мясных - языки в желе говяжьи.</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buNone/>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Как </a:t>
            </a:r>
            <a:r>
              <a:rPr lang="ru-RU" kern="50" dirty="0">
                <a:latin typeface="Times New Roman" panose="02020603050405020304" pitchFamily="18" charset="0"/>
                <a:ea typeface="SimSun" panose="02010600030101010101" pitchFamily="2" charset="-122"/>
                <a:cs typeface="Times New Roman" panose="02020603050405020304" pitchFamily="18" charset="0"/>
              </a:rPr>
              <a:t>установлено </a:t>
            </a:r>
            <a:r>
              <a:rPr lang="ru-RU" kern="50" dirty="0" err="1">
                <a:latin typeface="Times New Roman" panose="02020603050405020304" pitchFamily="18" charset="0"/>
                <a:ea typeface="SimSun" panose="02010600030101010101" pitchFamily="2" charset="-122"/>
                <a:cs typeface="Times New Roman" panose="02020603050405020304" pitchFamily="18" charset="0"/>
              </a:rPr>
              <a:t>Рособоронзаказом</a:t>
            </a:r>
            <a:r>
              <a:rPr lang="ru-RU" kern="50" dirty="0">
                <a:latin typeface="Times New Roman" panose="02020603050405020304" pitchFamily="18" charset="0"/>
                <a:ea typeface="SimSun" panose="02010600030101010101" pitchFamily="2" charset="-122"/>
                <a:cs typeface="Times New Roman" panose="02020603050405020304" pitchFamily="18" charset="0"/>
              </a:rPr>
              <a:t> в ходе рассмотрения жалобы, общество указало в заявке, что консервы мясные языки в желе говяжьи будут поставляться в соответствии с ГOCT 7993-90. </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buNone/>
            </a:pPr>
            <a:r>
              <a:rPr lang="ru-RU" kern="50" dirty="0" smtClean="0">
                <a:latin typeface="Times New Roman" panose="02020603050405020304" pitchFamily="18" charset="0"/>
                <a:ea typeface="SimSun" panose="02010600030101010101" pitchFamily="2" charset="-122"/>
                <a:cs typeface="Times New Roman" panose="02020603050405020304" pitchFamily="18" charset="0"/>
              </a:rPr>
              <a:t>В </a:t>
            </a:r>
            <a:r>
              <a:rPr lang="ru-RU" kern="50" dirty="0">
                <a:latin typeface="Times New Roman" panose="02020603050405020304" pitchFamily="18" charset="0"/>
                <a:ea typeface="SimSun" panose="02010600030101010101" pitchFamily="2" charset="-122"/>
                <a:cs typeface="Times New Roman" panose="02020603050405020304" pitchFamily="18" charset="0"/>
              </a:rPr>
              <a:t>свою очередь, обществом не представлено суду доказательств, подтверждающих возможность поставить товар по государственному контракту -консервы мясные языки в желе говяжьи, соответствующий по органолептическим показателям.</a:t>
            </a:r>
            <a:endParaRPr lang="ru-RU" sz="1800" kern="50" dirty="0">
              <a:latin typeface="Times New Roman" panose="02020603050405020304" pitchFamily="18" charset="0"/>
              <a:ea typeface="SimSun" panose="02010600030101010101" pitchFamily="2" charset="-122"/>
              <a:cs typeface="Times New Roman" panose="02020603050405020304" pitchFamily="18" charset="0"/>
            </a:endParaRPr>
          </a:p>
          <a:p>
            <a:pPr marL="0" indent="288000" algn="just">
              <a:lnSpc>
                <a:spcPct val="120000"/>
              </a:lnSpc>
              <a:spcBef>
                <a:spcPts val="0"/>
              </a:spcBef>
              <a:spcAft>
                <a:spcPts val="0"/>
              </a:spcAft>
              <a:buNone/>
            </a:pPr>
            <a:r>
              <a:rPr lang="ru-RU" u="sng" kern="50" dirty="0" smtClean="0">
                <a:latin typeface="Times New Roman" panose="02020603050405020304" pitchFamily="18" charset="0"/>
                <a:ea typeface="SimSun" panose="02010600030101010101" pitchFamily="2" charset="-122"/>
                <a:cs typeface="Times New Roman" panose="02020603050405020304" pitchFamily="18" charset="0"/>
              </a:rPr>
              <a:t>Таким </a:t>
            </a:r>
            <a:r>
              <a:rPr lang="ru-RU" u="sng" kern="50" dirty="0">
                <a:latin typeface="Times New Roman" panose="02020603050405020304" pitchFamily="18" charset="0"/>
                <a:ea typeface="SimSun" panose="02010600030101010101" pitchFamily="2" charset="-122"/>
                <a:cs typeface="Times New Roman" panose="02020603050405020304" pitchFamily="18" charset="0"/>
              </a:rPr>
              <a:t>образом, обществом в составе заявки представлены сведения не соответствующие конкретным показателям, указанным в требованиях документации.</a:t>
            </a:r>
            <a:endParaRPr lang="ru-RU" sz="1800" u="sng" kern="50" dirty="0">
              <a:latin typeface="Times New Roman" panose="02020603050405020304" pitchFamily="18" charset="0"/>
              <a:ea typeface="SimSun" panose="02010600030101010101" pitchFamily="2" charset="-122"/>
              <a:cs typeface="Times New Roman" panose="02020603050405020304" pitchFamily="18" charset="0"/>
            </a:endParaRPr>
          </a:p>
          <a:p>
            <a:pPr marL="0" indent="0">
              <a:lnSpc>
                <a:spcPct val="120000"/>
              </a:lnSpc>
              <a:spcBef>
                <a:spcPts val="0"/>
              </a:spcBef>
            </a:pPr>
            <a:endParaRPr lang="ru-RU" dirty="0"/>
          </a:p>
        </p:txBody>
      </p:sp>
    </p:spTree>
    <p:extLst>
      <p:ext uri="{BB962C8B-B14F-4D97-AF65-F5344CB8AC3E}">
        <p14:creationId xmlns:p14="http://schemas.microsoft.com/office/powerpoint/2010/main" val="441809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629</TotalTime>
  <Words>2689</Words>
  <Application>Microsoft Office PowerPoint</Application>
  <PresentationFormat>Широкоэкранный</PresentationFormat>
  <Paragraphs>134</Paragraphs>
  <Slides>14</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14</vt:i4>
      </vt:variant>
    </vt:vector>
  </HeadingPairs>
  <TitlesOfParts>
    <vt:vector size="23" baseType="lpstr">
      <vt:lpstr>SimSun</vt:lpstr>
      <vt:lpstr>Arial</vt:lpstr>
      <vt:lpstr>Calibri</vt:lpstr>
      <vt:lpstr>Calibri Light</vt:lpstr>
      <vt:lpstr>Symbol</vt:lpstr>
      <vt:lpstr>Tahoma</vt:lpstr>
      <vt:lpstr>Times New Roman</vt:lpstr>
      <vt:lpstr>Wingdings</vt:lpstr>
      <vt:lpstr>Ретро</vt:lpstr>
      <vt:lpstr>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на тему:  «Отдельные вопросы технического регулирования требований к товарам, работам, услугам при описании объекта закупки»  27 октября 2014 года </vt:lpstr>
      <vt:lpstr>        ОБЩИЕ ПРАВИЛА  ОПИСАНИЯ ЗАКУПКИ В КОНТРАКТНОЙ СИСТЕМЕ РОССИЙСКОЙ ФЕДЕРАЦИИ </vt:lpstr>
      <vt:lpstr>Презентация PowerPoint</vt:lpstr>
      <vt:lpstr>1. Технический регламент</vt:lpstr>
      <vt:lpstr>2. ГОСТ (государственные отраслевые стандарты)</vt:lpstr>
      <vt:lpstr>3. Технические условия (ТУ) или Стандарты организации (СТО)</vt:lpstr>
      <vt:lpstr>1).Решение Арбитражного Суда Пензенской области Дело № А49-8462/2013 от 17.10.2014г.</vt:lpstr>
      <vt:lpstr>Презентация PowerPoint</vt:lpstr>
      <vt:lpstr>Презентация PowerPoint</vt:lpstr>
      <vt:lpstr>Презентация PowerPoint</vt:lpstr>
      <vt:lpstr>Некоторые выводы из приведенной судебной практики: </vt:lpstr>
      <vt:lpstr>О проекте Федерального закона «О стандартизации в Российской Федерации»</vt:lpstr>
      <vt:lpstr>О проекте Федерального закона «О стандартизации в Российской Федерации»</vt:lpstr>
      <vt:lpstr>О проекте Федерального закона «О стандартизации в Российской Федерации»</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Максимова Марина Александровна   Доклад на заседание Экспертного совета по применению законодательства в сфере закупок при Управлении Федеральной антимонопольной службы по Республике Башкортостан на тему: «Отдельные вопросы технического регулирования требований к товарам, работам, услугам при описании объекта закупки»  27 октября 2014 года</dc:title>
  <dc:creator>Юристы</dc:creator>
  <cp:lastModifiedBy>Юристы</cp:lastModifiedBy>
  <cp:revision>20</cp:revision>
  <cp:lastPrinted>2014-10-27T04:54:41Z</cp:lastPrinted>
  <dcterms:created xsi:type="dcterms:W3CDTF">2014-10-26T18:28:56Z</dcterms:created>
  <dcterms:modified xsi:type="dcterms:W3CDTF">2014-10-27T05:03:06Z</dcterms:modified>
</cp:coreProperties>
</file>