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9"/>
  </p:notesMasterIdLst>
  <p:handoutMasterIdLst>
    <p:handoutMasterId r:id="rId40"/>
  </p:handoutMasterIdLst>
  <p:sldIdLst>
    <p:sldId id="264" r:id="rId2"/>
    <p:sldId id="263" r:id="rId3"/>
    <p:sldId id="329" r:id="rId4"/>
    <p:sldId id="374" r:id="rId5"/>
    <p:sldId id="304" r:id="rId6"/>
    <p:sldId id="267" r:id="rId7"/>
    <p:sldId id="400" r:id="rId8"/>
    <p:sldId id="272" r:id="rId9"/>
    <p:sldId id="307" r:id="rId10"/>
    <p:sldId id="308" r:id="rId11"/>
    <p:sldId id="310" r:id="rId12"/>
    <p:sldId id="404" r:id="rId13"/>
    <p:sldId id="386" r:id="rId14"/>
    <p:sldId id="401" r:id="rId15"/>
    <p:sldId id="330" r:id="rId16"/>
    <p:sldId id="405" r:id="rId17"/>
    <p:sldId id="313" r:id="rId18"/>
    <p:sldId id="314" r:id="rId19"/>
    <p:sldId id="312" r:id="rId20"/>
    <p:sldId id="375" r:id="rId21"/>
    <p:sldId id="315" r:id="rId22"/>
    <p:sldId id="316" r:id="rId23"/>
    <p:sldId id="402" r:id="rId24"/>
    <p:sldId id="358" r:id="rId25"/>
    <p:sldId id="360" r:id="rId26"/>
    <p:sldId id="361" r:id="rId27"/>
    <p:sldId id="362" r:id="rId28"/>
    <p:sldId id="389" r:id="rId29"/>
    <p:sldId id="365" r:id="rId30"/>
    <p:sldId id="373" r:id="rId31"/>
    <p:sldId id="371" r:id="rId32"/>
    <p:sldId id="324" r:id="rId33"/>
    <p:sldId id="325" r:id="rId34"/>
    <p:sldId id="406" r:id="rId35"/>
    <p:sldId id="391" r:id="rId36"/>
    <p:sldId id="403" r:id="rId37"/>
    <p:sldId id="303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Жалобы </a:t>
            </a:r>
            <a:r>
              <a:rPr lang="ru-RU" dirty="0" smtClean="0"/>
              <a:t>за истекший период 2021 года</a:t>
            </a:r>
            <a:endParaRPr lang="ru-RU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85926201992707E-2"/>
          <c:y val="0.16925549847124235"/>
          <c:w val="0.69026098012918213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2020 году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229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37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август 2021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1863634"/>
            <a:ext cx="8708570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  За истекший период 2021 года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</a:t>
            </a:r>
            <a:r>
              <a:rPr lang="ru-RU" dirty="0"/>
              <a:t>рынках</a:t>
            </a:r>
            <a:r>
              <a:rPr lang="ru-RU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ритуальных </a:t>
            </a:r>
            <a:r>
              <a:rPr lang="ru-RU" dirty="0"/>
              <a:t>услуг,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оборота </a:t>
            </a:r>
            <a:r>
              <a:rPr lang="ru-RU" dirty="0"/>
              <a:t>земельных участков</a:t>
            </a:r>
            <a:r>
              <a:rPr lang="ru-RU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нестационарных </a:t>
            </a:r>
            <a:r>
              <a:rPr lang="ru-RU" dirty="0"/>
              <a:t>торговых объектов,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перевозок </a:t>
            </a:r>
            <a:r>
              <a:rPr lang="ru-RU" dirty="0"/>
              <a:t>пассажиров автомобильным транспортом по маршрутам.</a:t>
            </a:r>
            <a:endParaRPr lang="ru-RU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87309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возбуждено и рассмотрено 3 дела по выявленным фактам соглашений государственных органов (статья 16 Федерального закона "О защите конкуренции").</a:t>
            </a:r>
          </a:p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Все </a:t>
            </a:r>
            <a:r>
              <a:rPr lang="ru-RU" dirty="0">
                <a:solidFill>
                  <a:schemeClr val="tx1"/>
                </a:solidFill>
              </a:rPr>
              <a:t>выявленные нарушения  - нарушения со стороны органов местного самоуправления. 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87309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Наибольшее количество нарушений выявлено в сфере операций с недвижимым имуществом, включая землю (66,7% выявленных нарушений статьи 16 Федерального закона "О защите конкуренции").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Выявлены </a:t>
            </a:r>
            <a:r>
              <a:rPr lang="ru-RU" dirty="0">
                <a:solidFill>
                  <a:schemeClr val="tx1"/>
                </a:solidFill>
              </a:rPr>
              <a:t>нарушения в сфере общественного питания (33,3%).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2 дела </a:t>
            </a:r>
            <a:r>
              <a:rPr lang="ru-RU" dirty="0">
                <a:solidFill>
                  <a:schemeClr val="tx1"/>
                </a:solidFill>
              </a:rPr>
              <a:t>по выявленным фактам запрещенных соглашений или согласованных действий хозяйствующих субъектов (статья 11 Федерального закона "О защите конкуренции"). </a:t>
            </a: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Виды нарушений по выявленным фактам запрещенных соглашений или согласованных действий хозяйствующих субъектов: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создание </a:t>
            </a:r>
            <a:r>
              <a:rPr lang="ru-RU" dirty="0">
                <a:solidFill>
                  <a:schemeClr val="tx1"/>
                </a:solidFill>
              </a:rPr>
              <a:t>препятствий доступу на рынок, выходу с </a:t>
            </a:r>
            <a:r>
              <a:rPr lang="ru-RU" dirty="0" smtClean="0">
                <a:solidFill>
                  <a:schemeClr val="tx1"/>
                </a:solidFill>
              </a:rPr>
              <a:t>рынка;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повышение</a:t>
            </a:r>
            <a:r>
              <a:rPr lang="ru-RU" dirty="0">
                <a:solidFill>
                  <a:schemeClr val="tx1"/>
                </a:solidFill>
              </a:rPr>
              <a:t>, снижение или поддержание цен на торгах.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в сфере лекарственных препаратов и медицинских изделий - 50% выявленных нарушений статьи 11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925" y="1276709"/>
            <a:ext cx="8436633" cy="458062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dirty="0" smtClean="0">
                <a:solidFill>
                  <a:schemeClr val="tx1"/>
                </a:solidFill>
              </a:rPr>
              <a:t> (статья 17 Федерального закона "О защите конкуренции") за истекший период 2021 года возбуждено и рассмотрено  7 </a:t>
            </a:r>
            <a:r>
              <a:rPr lang="ru-RU" dirty="0">
                <a:solidFill>
                  <a:schemeClr val="tx1"/>
                </a:solidFill>
              </a:rPr>
              <a:t>дел.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Основные </a:t>
            </a:r>
            <a:r>
              <a:rPr lang="ru-RU" dirty="0">
                <a:solidFill>
                  <a:schemeClr val="tx1"/>
                </a:solidFill>
              </a:rPr>
              <a:t>виды нарушений: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необоснованное </a:t>
            </a:r>
            <a:r>
              <a:rPr lang="ru-RU" dirty="0">
                <a:solidFill>
                  <a:schemeClr val="tx1"/>
                </a:solidFill>
              </a:rPr>
              <a:t>ограничение доступа к участию в торгах, запросе котировок (33,3% выявленных нарушений по фактам несоблюдения антимонопольных требований к торгам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координация </a:t>
            </a:r>
            <a:r>
              <a:rPr lang="ru-RU" dirty="0">
                <a:solidFill>
                  <a:schemeClr val="tx1"/>
                </a:solidFill>
              </a:rPr>
              <a:t>деятельности участников торгов, запроса котировок </a:t>
            </a:r>
            <a:r>
              <a:rPr lang="ru-RU" dirty="0" smtClean="0">
                <a:solidFill>
                  <a:schemeClr val="tx1"/>
                </a:solidFill>
              </a:rPr>
              <a:t>(33,3%).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925" y="1276709"/>
            <a:ext cx="8436633" cy="458062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в сфере лекарственных препаратов и медицинских изделий (42,8% выявленных нарушений статьи 17 Федерального закона "О защите конкуренции").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Нарушения </a:t>
            </a:r>
            <a:r>
              <a:rPr lang="ru-RU" dirty="0">
                <a:solidFill>
                  <a:schemeClr val="tx1"/>
                </a:solidFill>
              </a:rPr>
              <a:t>также выявлены в сферах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жилищно-коммунального </a:t>
            </a:r>
            <a:r>
              <a:rPr lang="ru-RU" dirty="0">
                <a:solidFill>
                  <a:schemeClr val="tx1"/>
                </a:solidFill>
              </a:rPr>
              <a:t>хозяйства;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речного </a:t>
            </a:r>
            <a:r>
              <a:rPr lang="ru-RU" dirty="0">
                <a:solidFill>
                  <a:schemeClr val="tx1"/>
                </a:solidFill>
              </a:rPr>
              <a:t>транспорта и речных портов;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автодорожного </a:t>
            </a:r>
            <a:r>
              <a:rPr lang="ru-RU" dirty="0">
                <a:solidFill>
                  <a:schemeClr val="tx1"/>
                </a:solidFill>
              </a:rPr>
              <a:t>комплекса.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возбуждено и рассмотрено 1 дело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</a:t>
            </a:r>
            <a:r>
              <a:rPr lang="ru-RU" dirty="0" smtClean="0">
                <a:solidFill>
                  <a:schemeClr val="tx1"/>
                </a:solidFill>
              </a:rPr>
              <a:t>основная форма </a:t>
            </a:r>
            <a:r>
              <a:rPr lang="ru-RU" dirty="0">
                <a:solidFill>
                  <a:schemeClr val="tx1"/>
                </a:solidFill>
              </a:rPr>
              <a:t>недобросовестной конкуренции – недобросовестная конкуренция путем введения в заблуждение (50% выявленных нарушений по фактам недобросовестной конкуренции).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выдано 7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 дела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нарушений выявлено в сферах торговли и иных финансовых услуг (по 20% выявленных нарушений по фактам недобросовестной конкуренции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 период 2021 года рассмотрено 30 заявлений заказчиков о включении в реестр недобросовестных поставщиков в соответствии с Федеральным законом № 223-ФЗ "О закупках товаров, работ, услуг отдельными видами юридических лиц" и Земельным кодексом Российской Федерации. Принято 12 решений о включении организаций в реестр недобросовестных участников.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24690"/>
              </p:ext>
            </p:extLst>
          </p:nvPr>
        </p:nvGraphicFramePr>
        <p:xfrm>
          <a:off x="94891" y="897228"/>
          <a:ext cx="8919715" cy="55208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16464"/>
                <a:gridCol w="1803251"/>
              </a:tblGrid>
              <a:tr h="79963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Истекший период 2021 года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5281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281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433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86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71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83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19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2818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400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362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90575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 (по 44-ФЗ и ст.18.1 ФЗ «О защите конкуренции»)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613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9654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403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9162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192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8809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1760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</a:t>
            </a:r>
            <a:r>
              <a:rPr lang="ru-RU" dirty="0" smtClean="0">
                <a:solidFill>
                  <a:schemeClr val="tx1"/>
                </a:solidFill>
              </a:rPr>
              <a:t>"</a:t>
            </a:r>
            <a:r>
              <a:rPr lang="ru-RU" dirty="0">
                <a:solidFill>
                  <a:schemeClr val="tx1"/>
                </a:solidFill>
              </a:rPr>
              <a:t>третьим антимонопольным пакетом</a:t>
            </a:r>
            <a:r>
              <a:rPr lang="ru-RU" dirty="0" smtClean="0">
                <a:solidFill>
                  <a:schemeClr val="tx1"/>
                </a:solidFill>
              </a:rPr>
              <a:t>", </a:t>
            </a:r>
            <a:r>
              <a:rPr lang="ru-RU" dirty="0">
                <a:solidFill>
                  <a:schemeClr val="tx1"/>
                </a:solidFill>
              </a:rPr>
              <a:t>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972" y="353946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</a:t>
            </a:r>
            <a:r>
              <a:rPr lang="ru-RU" dirty="0">
                <a:solidFill>
                  <a:schemeClr val="tx1"/>
                </a:solidFill>
              </a:rPr>
              <a:t>рассмотрено 192 жалобы в соответствии со статьей 18.1 Закона о защите конкуренции, признаны обоснованными 37,5% жалоб, выдано 58 предписаний, исполнено 60 предписаний (56 предписаний, выданных в 2021 году и 4 предписания, выданных в предыдущие периоды), 2 предписания находятся в стадии исполнения. 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Большинство жалоб, касались нарушений процедуры Федерального Закона "О закупках товаров, работ, услуг отдельными видами юридических лиц".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Кроме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этого,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обжаловались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торги по аренде и продаже земельных участков, находящихся в государственной или муниципальной собственности; по реализации имущества должников в порядке, установленном Федеральным законом "Об исполнительном производстве", Федеральным законом "Об ипотеке (залоге недвижимости)"; торги в рамках соблюдения требований Федерального закона "О несостоятельности (банкротстве)".</a:t>
            </a: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4839" y="1155940"/>
            <a:ext cx="8754323" cy="189642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</a:t>
            </a:r>
            <a:r>
              <a:rPr lang="ru-RU" dirty="0" smtClean="0">
                <a:solidFill>
                  <a:schemeClr val="tx1"/>
                </a:solidFill>
              </a:rPr>
              <a:t>рекламе за истекший период 2021 года 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44 дела по признакам нарушения законодательства о рекламе, выдано 29 предписаний, исполнено 27 предписаний, 2 предписания находятся в стадии исполнения.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419731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заседании Совета 12 мая 2021 года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рекламирования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2021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362 жалобы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роведены </a:t>
            </a:r>
            <a:r>
              <a:rPr lang="ru-RU" dirty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3 внеплановые проверки;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583 обращения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407 хозяйствующих субъектов. 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2021 горда в адрес Башкортостанского УФАС России по контролю в сфере закупок </a:t>
            </a:r>
            <a:r>
              <a:rPr lang="ru-RU" smtClean="0">
                <a:solidFill>
                  <a:schemeClr val="tx1"/>
                </a:solidFill>
              </a:rPr>
              <a:t>поступило 362 жалобы </a:t>
            </a:r>
            <a:r>
              <a:rPr lang="ru-RU" dirty="0" smtClean="0">
                <a:solidFill>
                  <a:schemeClr val="tx1"/>
                </a:solidFill>
              </a:rPr>
              <a:t>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</a:t>
            </a:r>
            <a:r>
              <a:rPr lang="ru-RU" dirty="0" smtClean="0">
                <a:solidFill>
                  <a:schemeClr val="tx1"/>
                </a:solidFill>
              </a:rPr>
              <a:t> 33 </a:t>
            </a:r>
            <a:r>
              <a:rPr lang="x-none" smtClean="0">
                <a:solidFill>
                  <a:schemeClr val="tx1"/>
                </a:solidFill>
              </a:rPr>
              <a:t>жалоб</a:t>
            </a:r>
            <a:r>
              <a:rPr lang="ru-RU" dirty="0" smtClean="0">
                <a:solidFill>
                  <a:schemeClr val="tx1"/>
                </a:solidFill>
              </a:rPr>
              <a:t>ы</a:t>
            </a:r>
            <a:r>
              <a:rPr lang="x-none" smtClean="0">
                <a:solidFill>
                  <a:schemeClr val="tx1"/>
                </a:solidFill>
              </a:rPr>
              <a:t> или</a:t>
            </a:r>
            <a:r>
              <a:rPr lang="ru-RU" dirty="0" smtClean="0">
                <a:solidFill>
                  <a:schemeClr val="tx1"/>
                </a:solidFill>
              </a:rPr>
              <a:t> 9,1%</a:t>
            </a:r>
            <a:r>
              <a:rPr lang="x-none" smtClean="0">
                <a:solidFill>
                  <a:schemeClr val="tx1"/>
                </a:solidFill>
              </a:rPr>
              <a:t> от общего количества,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</a:t>
            </a:r>
            <a:r>
              <a:rPr lang="ru-RU" dirty="0" smtClean="0">
                <a:solidFill>
                  <a:schemeClr val="tx1"/>
                </a:solidFill>
              </a:rPr>
              <a:t> 229</a:t>
            </a:r>
            <a:r>
              <a:rPr lang="x-none" smtClean="0">
                <a:solidFill>
                  <a:schemeClr val="tx1"/>
                </a:solidFill>
              </a:rPr>
              <a:t> или</a:t>
            </a:r>
            <a:r>
              <a:rPr lang="ru-RU" dirty="0" smtClean="0">
                <a:solidFill>
                  <a:schemeClr val="tx1"/>
                </a:solidFill>
              </a:rPr>
              <a:t> 63,3</a:t>
            </a:r>
            <a:r>
              <a:rPr lang="x-none" smtClean="0">
                <a:solidFill>
                  <a:schemeClr val="tx1"/>
                </a:solidFill>
              </a:rPr>
              <a:t>%,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</a:t>
            </a:r>
            <a:r>
              <a:rPr lang="ru-RU" dirty="0" smtClean="0">
                <a:solidFill>
                  <a:schemeClr val="tx1"/>
                </a:solidFill>
              </a:rPr>
              <a:t> 100 </a:t>
            </a:r>
            <a:r>
              <a:rPr lang="x-none" smtClean="0">
                <a:solidFill>
                  <a:schemeClr val="tx1"/>
                </a:solidFill>
              </a:rPr>
              <a:t>или</a:t>
            </a:r>
            <a:r>
              <a:rPr lang="ru-RU" dirty="0" smtClean="0">
                <a:solidFill>
                  <a:schemeClr val="tx1"/>
                </a:solidFill>
              </a:rPr>
              <a:t> 27,6</a:t>
            </a:r>
            <a:r>
              <a:rPr lang="x-none" smtClean="0">
                <a:solidFill>
                  <a:schemeClr val="tx1"/>
                </a:solidFill>
              </a:rPr>
              <a:t>%.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87568816"/>
              </p:ext>
            </p:extLst>
          </p:nvPr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>
                <a:solidFill>
                  <a:schemeClr val="tx1"/>
                </a:solidFill>
              </a:rPr>
              <a:t>Из принятых к рассмотрению жалоб 33,5% признаны обоснованными, частично обоснованными, либо при проведении внеплановых проверок в данных закупках выявлены нарушения. </a:t>
            </a:r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результатам рассмотрения жалоб выдано 46 предписаний об аннулировании определения поставщика (подрядчика, исполнителя); отмене протоколов, составляемых в процессе определения поставщика (подрядчика, исполнителя); продлении срока заключения контрактов, а также о внесении изменений в конкурсные, аукционные документации и информационные извещения о закупках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92263" y="1883872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mtClean="0">
                <a:solidFill>
                  <a:schemeClr val="tx1"/>
                </a:solidFill>
              </a:rPr>
              <a:t>Наиболее часто встречающим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ся нарушени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r>
              <a:rPr lang="x-none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 при рассмотрении жалоб </a:t>
            </a:r>
            <a:r>
              <a:rPr lang="ru-RU" dirty="0" smtClean="0">
                <a:solidFill>
                  <a:schemeClr val="tx1"/>
                </a:solidFill>
              </a:rPr>
              <a:t>и проведении внеплановых проверок </a:t>
            </a:r>
            <a:r>
              <a:rPr lang="x-none" smtClean="0">
                <a:solidFill>
                  <a:schemeClr val="tx1"/>
                </a:solidFill>
              </a:rPr>
              <a:t>явля</a:t>
            </a:r>
            <a:r>
              <a:rPr lang="ru-RU" dirty="0" smtClean="0">
                <a:solidFill>
                  <a:schemeClr val="tx1"/>
                </a:solidFill>
              </a:rPr>
              <a:t>ю</a:t>
            </a:r>
            <a:r>
              <a:rPr lang="x-none" smtClean="0">
                <a:solidFill>
                  <a:schemeClr val="tx1"/>
                </a:solidFill>
              </a:rPr>
              <a:t>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требования </a:t>
            </a:r>
            <a:r>
              <a:rPr lang="ru-RU" dirty="0">
                <a:solidFill>
                  <a:schemeClr val="tx1"/>
                </a:solidFill>
              </a:rPr>
              <a:t>к составу заявок без учета внесенных изменений в законодательство о контрактной системе;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установление </a:t>
            </a:r>
            <a:r>
              <a:rPr lang="ru-RU" dirty="0">
                <a:solidFill>
                  <a:schemeClr val="tx1"/>
                </a:solidFill>
              </a:rPr>
              <a:t>излишних требований к составу второй части заявки.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Башкортостанским УФАС </a:t>
            </a:r>
            <a:r>
              <a:rPr lang="ru-RU" smtClean="0">
                <a:solidFill>
                  <a:schemeClr val="tx1"/>
                </a:solidFill>
              </a:rPr>
              <a:t>России </a:t>
            </a:r>
            <a:r>
              <a:rPr lang="ru-RU" smtClean="0">
                <a:solidFill>
                  <a:schemeClr val="tx1"/>
                </a:solidFill>
              </a:rPr>
              <a:t>рассмотрено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583 обращения (заявления) заказчиков о включении информации в реестр недобросовестных поставщиков (подрядчиков, исполнителей). По итогам рассмотрения Управлением включено в реестр недобросовестных поставщиков (подрядчиков, исполнителей) 407 поставщиков (подрядчиков, исполнителей). </a:t>
            </a:r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</a:t>
            </a:r>
            <a:r>
              <a:rPr lang="ru-RU" dirty="0">
                <a:solidFill>
                  <a:schemeClr val="tx1"/>
                </a:solidFill>
              </a:rPr>
              <a:t>часть обращений (заявлений) поступает в связи с односторонним расторжением контракта заказчиками в связи с ненадлежащим исполнением (неисполнением) контракта поставщиком (подрядчиком, исполнителем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2021 года не поступило  ходатайств и уведомлений.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2021 года рассмотрено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660  обращени</a:t>
            </a:r>
            <a:r>
              <a:rPr lang="ru-RU" dirty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граждан.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2021 года участвовало 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942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        За истекший период 2021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chemeClr val="accent2"/>
                </a:solidFill>
              </a:rPr>
              <a:t>За истекший период 2021 года </a:t>
            </a:r>
            <a:r>
              <a:rPr lang="ru-RU" sz="1400" dirty="0">
                <a:solidFill>
                  <a:schemeClr val="accent2"/>
                </a:solidFill>
              </a:rPr>
              <a:t>возбуждено и </a:t>
            </a:r>
            <a:r>
              <a:rPr lang="ru-RU" sz="1400" dirty="0" smtClean="0">
                <a:solidFill>
                  <a:schemeClr val="accent2"/>
                </a:solidFill>
              </a:rPr>
              <a:t>рассмотрено 394 дел </a:t>
            </a:r>
            <a:r>
              <a:rPr lang="ru-RU" sz="1400" dirty="0">
                <a:solidFill>
                  <a:schemeClr val="accent2"/>
                </a:solidFill>
              </a:rPr>
              <a:t>об административных </a:t>
            </a:r>
            <a:r>
              <a:rPr lang="ru-RU" sz="1400" dirty="0" smtClean="0">
                <a:solidFill>
                  <a:schemeClr val="accent2"/>
                </a:solidFill>
              </a:rPr>
              <a:t>правонарушениях, </a:t>
            </a:r>
            <a:r>
              <a:rPr lang="ru-RU" sz="1400" dirty="0">
                <a:solidFill>
                  <a:schemeClr val="accent2"/>
                </a:solidFill>
              </a:rPr>
              <a:t>в том числе: </a:t>
            </a: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7.29, 7.30, 7.31, 7.31.1, 7.32</a:t>
            </a:r>
            <a:r>
              <a:rPr lang="ru-RU" sz="1400" dirty="0">
                <a:solidFill>
                  <a:schemeClr val="tx1"/>
                </a:solidFill>
              </a:rPr>
              <a:t>, 7.32.5, 19.7.2 КоАП РФ за нарушение законодательства в сфере закупок – </a:t>
            </a:r>
            <a:r>
              <a:rPr lang="ru-RU" sz="1400" dirty="0" smtClean="0">
                <a:solidFill>
                  <a:schemeClr val="tx1"/>
                </a:solidFill>
              </a:rPr>
              <a:t>144 дела;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14.3, </a:t>
            </a:r>
            <a:r>
              <a:rPr lang="ru-RU" sz="1400" dirty="0" smtClean="0">
                <a:solidFill>
                  <a:schemeClr val="tx1"/>
                </a:solidFill>
              </a:rPr>
              <a:t>14.3.1, 14.38 </a:t>
            </a:r>
            <a:r>
              <a:rPr lang="ru-RU" sz="1400" dirty="0">
                <a:solidFill>
                  <a:schemeClr val="tx1"/>
                </a:solidFill>
              </a:rPr>
              <a:t>КоАП РФ за нарушение законодательства о рекламе – </a:t>
            </a:r>
            <a:r>
              <a:rPr lang="ru-RU" sz="1400" dirty="0" smtClean="0">
                <a:solidFill>
                  <a:schemeClr val="tx1"/>
                </a:solidFill>
              </a:rPr>
              <a:t> 45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14.9 КоАП РФ за ограничение конкуренции органами власти, органами местного самоуправления – 2 дела;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14.31 КоАП РФ за злоупотребление доминирующим положением на товарных рынках </a:t>
            </a:r>
            <a:r>
              <a:rPr lang="ru-RU" sz="1400" dirty="0" smtClean="0">
                <a:solidFill>
                  <a:schemeClr val="tx1"/>
                </a:solidFill>
              </a:rPr>
              <a:t>– 4 дела;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14.32 КоАП РФ за заключение ограничивающих конкуренцию соглашений – </a:t>
            </a:r>
            <a:r>
              <a:rPr lang="ru-RU" sz="1400" dirty="0" smtClean="0">
                <a:solidFill>
                  <a:schemeClr val="tx1"/>
                </a:solidFill>
              </a:rPr>
              <a:t> 69 </a:t>
            </a:r>
            <a:r>
              <a:rPr lang="ru-RU" sz="1400" dirty="0">
                <a:solidFill>
                  <a:schemeClr val="tx1"/>
                </a:solidFill>
              </a:rPr>
              <a:t>дел;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14.33 КоАП РФ за недобросовестную конкуренцию – </a:t>
            </a:r>
            <a:r>
              <a:rPr lang="ru-RU" sz="1400" dirty="0" smtClean="0">
                <a:solidFill>
                  <a:schemeClr val="tx1"/>
                </a:solidFill>
              </a:rPr>
              <a:t> 2 дела;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9.21 КоАП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</a:t>
            </a:r>
            <a:r>
              <a:rPr lang="ru-RU" sz="1400" dirty="0" smtClean="0">
                <a:solidFill>
                  <a:schemeClr val="tx1"/>
                </a:solidFill>
              </a:rPr>
              <a:t>20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7.32.3, 7.32.4, 19.7.2-1 КоАП РФ за нарушение порядка закупок отдельными видами юридических лиц </a:t>
            </a:r>
            <a:r>
              <a:rPr lang="ru-RU" sz="1400" dirty="0" smtClean="0">
                <a:solidFill>
                  <a:schemeClr val="tx1"/>
                </a:solidFill>
              </a:rPr>
              <a:t>– 91 дело;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19.5 КоАП РФ за невыполнение в установленный срок решения, предписания – </a:t>
            </a:r>
            <a:r>
              <a:rPr lang="ru-RU" sz="1400" dirty="0" smtClean="0">
                <a:solidFill>
                  <a:schemeClr val="tx1"/>
                </a:solidFill>
              </a:rPr>
              <a:t>3 дела;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19.8 КоАП РФ за непредставление ходатайств, уведомлений (заявлений), сведений (информации) в антимонопольный орган – </a:t>
            </a:r>
            <a:r>
              <a:rPr lang="ru-RU" sz="1400" dirty="0" smtClean="0">
                <a:solidFill>
                  <a:schemeClr val="tx1"/>
                </a:solidFill>
              </a:rPr>
              <a:t>18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За неуплату штрафа в установленные сроки материалы </a:t>
            </a:r>
            <a:r>
              <a:rPr lang="ru-RU" sz="1400" dirty="0" smtClean="0">
                <a:solidFill>
                  <a:schemeClr val="tx1"/>
                </a:solidFill>
              </a:rPr>
              <a:t>по 5 делам </a:t>
            </a:r>
            <a:r>
              <a:rPr lang="ru-RU" sz="1400" dirty="0">
                <a:solidFill>
                  <a:schemeClr val="tx1"/>
                </a:solidFill>
              </a:rPr>
              <a:t>переданы на рассмотрение мировых судей.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Общая </a:t>
            </a:r>
            <a:r>
              <a:rPr lang="ru-RU" sz="1400" b="1" dirty="0">
                <a:solidFill>
                  <a:schemeClr val="tx1"/>
                </a:solidFill>
              </a:rPr>
              <a:t>сумма уплаченного штрафа </a:t>
            </a:r>
            <a:r>
              <a:rPr lang="ru-RU" sz="1400" b="1" dirty="0" smtClean="0">
                <a:solidFill>
                  <a:schemeClr val="tx1"/>
                </a:solidFill>
              </a:rPr>
              <a:t>– 7 </a:t>
            </a:r>
            <a:r>
              <a:rPr lang="ru-RU" sz="1400" b="1" dirty="0">
                <a:solidFill>
                  <a:schemeClr val="tx1"/>
                </a:solidFill>
              </a:rPr>
              <a:t>млн. рублей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Башкортостанское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УФАС России приняло участие в проведении "Единого дня отчетности" контрольно-надзорных органов (19 февраля, 20 мая и 20 августа 2021 года). Представители управления рассказали о правоприменительной практике; сложившейся ситуации на различных рынках; об основных нарушениях антимонопольного законодательства, законодательства о рекламе и законодательства о закупках.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5999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</a:t>
            </a:r>
            <a:r>
              <a:rPr lang="ru-RU" sz="1600" dirty="0" err="1" smtClean="0">
                <a:solidFill>
                  <a:schemeClr val="tx1"/>
                </a:solidFill>
              </a:rPr>
              <a:t>Башкортостанское</a:t>
            </a:r>
            <a:r>
              <a:rPr lang="ru-RU" sz="1600" dirty="0" smtClean="0">
                <a:solidFill>
                  <a:schemeClr val="tx1"/>
                </a:solidFill>
              </a:rPr>
              <a:t> УФАС России прияло участие в проведении: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встречи со студентами-выпускниками </a:t>
            </a:r>
            <a:r>
              <a:rPr lang="ru-RU" sz="1600" dirty="0">
                <a:solidFill>
                  <a:schemeClr val="tx1"/>
                </a:solidFill>
              </a:rPr>
              <a:t>Института права Башкирского 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университета; 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Недели </a:t>
            </a:r>
            <a:r>
              <a:rPr lang="ru-RU" sz="1600" dirty="0">
                <a:solidFill>
                  <a:schemeClr val="tx1"/>
                </a:solidFill>
              </a:rPr>
              <a:t>предпринимательства в Республике </a:t>
            </a:r>
            <a:r>
              <a:rPr lang="ru-RU" sz="1600" dirty="0" smtClean="0">
                <a:solidFill>
                  <a:schemeClr val="tx1"/>
                </a:solidFill>
              </a:rPr>
              <a:t>Башкортостан – в формате </a:t>
            </a:r>
            <a:r>
              <a:rPr lang="ru-RU" sz="1600" dirty="0">
                <a:solidFill>
                  <a:schemeClr val="tx1"/>
                </a:solidFill>
              </a:rPr>
              <a:t>«Открытой приемной» </a:t>
            </a:r>
            <a:r>
              <a:rPr lang="ru-RU" sz="1600" dirty="0" smtClean="0">
                <a:solidFill>
                  <a:schemeClr val="tx1"/>
                </a:solidFill>
              </a:rPr>
              <a:t> и «Дня </a:t>
            </a:r>
            <a:r>
              <a:rPr lang="ru-RU" sz="1600" dirty="0">
                <a:solidFill>
                  <a:schemeClr val="tx1"/>
                </a:solidFill>
              </a:rPr>
              <a:t>предпринимательского права», на дискуссионной площадке «Интеллектуальные права в сфере бизнеса</a:t>
            </a:r>
            <a:r>
              <a:rPr lang="ru-RU" sz="1600" dirty="0" smtClean="0">
                <a:solidFill>
                  <a:schemeClr val="tx1"/>
                </a:solidFill>
              </a:rPr>
              <a:t>»;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семинара </a:t>
            </a:r>
            <a:r>
              <a:rPr lang="ru-RU" sz="1600" dirty="0">
                <a:solidFill>
                  <a:schemeClr val="tx1"/>
                </a:solidFill>
              </a:rPr>
              <a:t>для государственных и муниципальных заказчиков при поддержке и участии АО "ЕЭТП" и ФАС России на тему «Госзакупки-2021. Эффективность. Прозрачность. Доступность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практического </a:t>
            </a:r>
            <a:r>
              <a:rPr lang="ru-RU" sz="1600" dirty="0" err="1" smtClean="0">
                <a:solidFill>
                  <a:schemeClr val="tx1"/>
                </a:solidFill>
              </a:rPr>
              <a:t>вебинара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Ассоциации СРО «Строители Башкирии» на тему «Актуальные изменения закупочных процедур по Федеральным законам 44-ФЗ и 223-ФЗ в сфере проектирования, реконструкции, строительства, капитального и текущего ремонта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семинара </a:t>
            </a:r>
            <a:r>
              <a:rPr lang="ru-RU" sz="1600" dirty="0">
                <a:solidFill>
                  <a:schemeClr val="tx1"/>
                </a:solidFill>
              </a:rPr>
              <a:t>для руководителей и сотрудников местных и муниципальных телекомпаний Башкортостана </a:t>
            </a:r>
            <a:r>
              <a:rPr lang="ru-RU" sz="1600" dirty="0" smtClean="0">
                <a:solidFill>
                  <a:schemeClr val="tx1"/>
                </a:solidFill>
              </a:rPr>
              <a:t>по вопросам рекламы </a:t>
            </a:r>
            <a:r>
              <a:rPr lang="ru-RU" sz="1600" dirty="0">
                <a:solidFill>
                  <a:schemeClr val="tx1"/>
                </a:solidFill>
              </a:rPr>
              <a:t>финансовых </a:t>
            </a:r>
            <a:r>
              <a:rPr lang="ru-RU" sz="1600" dirty="0" smtClean="0">
                <a:solidFill>
                  <a:schemeClr val="tx1"/>
                </a:solidFill>
              </a:rPr>
              <a:t>услуг;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рактического семинара по вопросам рекламы </a:t>
            </a:r>
            <a:r>
              <a:rPr lang="ru-RU" sz="1600" dirty="0">
                <a:solidFill>
                  <a:schemeClr val="tx1"/>
                </a:solidFill>
              </a:rPr>
              <a:t>в Башкирском государственном университете для студентов первого, второго и третьего курса кафедры этики, культурологии и связей с общественностью по направлению подготовки «Реклама и связи с общественностью».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3902" y="1093637"/>
            <a:ext cx="898009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Состоялся образовательный </a:t>
            </a:r>
            <a:r>
              <a:rPr lang="ru-RU" sz="1600" dirty="0">
                <a:solidFill>
                  <a:schemeClr val="tx1"/>
                </a:solidFill>
              </a:rPr>
              <a:t>проект для студентов Института права Башкирского государственного университета «Цикл лекций и </a:t>
            </a:r>
            <a:r>
              <a:rPr lang="ru-RU" sz="1600" dirty="0" err="1">
                <a:solidFill>
                  <a:schemeClr val="tx1"/>
                </a:solidFill>
              </a:rPr>
              <a:t>вебинаров</a:t>
            </a:r>
            <a:r>
              <a:rPr lang="ru-RU" sz="1600" dirty="0">
                <a:solidFill>
                  <a:schemeClr val="tx1"/>
                </a:solidFill>
              </a:rPr>
              <a:t> по актуальным вопросам применения антимонопольного и смежного законодательства».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Проект </a:t>
            </a:r>
            <a:r>
              <a:rPr lang="ru-RU" sz="1600" dirty="0">
                <a:solidFill>
                  <a:schemeClr val="tx1"/>
                </a:solidFill>
              </a:rPr>
              <a:t>организован Ассоциацией антимонопольных экспертов и Башкирским государственным университетом при поддержке и участии </a:t>
            </a:r>
            <a:r>
              <a:rPr lang="ru-RU" sz="1600" dirty="0" err="1">
                <a:solidFill>
                  <a:schemeClr val="tx1"/>
                </a:solidFill>
              </a:rPr>
              <a:t>Башкортостанского</a:t>
            </a:r>
            <a:r>
              <a:rPr lang="ru-RU" sz="1600" dirty="0">
                <a:solidFill>
                  <a:schemeClr val="tx1"/>
                </a:solidFill>
              </a:rPr>
              <a:t> УФАС России и Института конкурентной политики и регулирования рынков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Со 2 апреля 2021 года на </a:t>
            </a:r>
            <a:r>
              <a:rPr lang="ru-RU" sz="1600" dirty="0">
                <a:solidFill>
                  <a:schemeClr val="tx1"/>
                </a:solidFill>
              </a:rPr>
              <a:t>протяжении двух </a:t>
            </a:r>
            <a:r>
              <a:rPr lang="ru-RU" sz="1600" dirty="0" smtClean="0">
                <a:solidFill>
                  <a:schemeClr val="tx1"/>
                </a:solidFill>
              </a:rPr>
              <a:t>месяцев, </a:t>
            </a:r>
            <a:r>
              <a:rPr lang="ru-RU" sz="1600" dirty="0">
                <a:solidFill>
                  <a:schemeClr val="tx1"/>
                </a:solidFill>
              </a:rPr>
              <a:t>по </a:t>
            </a:r>
            <a:r>
              <a:rPr lang="ru-RU" sz="1600" dirty="0" smtClean="0">
                <a:solidFill>
                  <a:schemeClr val="tx1"/>
                </a:solidFill>
              </a:rPr>
              <a:t>пятницам проводились </a:t>
            </a:r>
            <a:r>
              <a:rPr lang="ru-RU" sz="1600" dirty="0">
                <a:solidFill>
                  <a:schemeClr val="tx1"/>
                </a:solidFill>
              </a:rPr>
              <a:t>бесплатные онлайн лекции-</a:t>
            </a:r>
            <a:r>
              <a:rPr lang="ru-RU" sz="1600" dirty="0" err="1">
                <a:solidFill>
                  <a:schemeClr val="tx1"/>
                </a:solidFill>
              </a:rPr>
              <a:t>вебинары</a:t>
            </a:r>
            <a:r>
              <a:rPr lang="ru-RU" sz="1600" dirty="0">
                <a:solidFill>
                  <a:schemeClr val="tx1"/>
                </a:solidFill>
              </a:rPr>
              <a:t> для студентов по профильной </a:t>
            </a:r>
            <a:r>
              <a:rPr lang="ru-RU" sz="1600" dirty="0" smtClean="0">
                <a:solidFill>
                  <a:schemeClr val="tx1"/>
                </a:solidFill>
              </a:rPr>
              <a:t>тематике в </a:t>
            </a:r>
            <a:r>
              <a:rPr lang="ru-RU" sz="1600" dirty="0">
                <a:solidFill>
                  <a:schemeClr val="tx1"/>
                </a:solidFill>
              </a:rPr>
              <a:t>рамках образовательного курса «Антимонопольное регулирование в России</a:t>
            </a:r>
            <a:r>
              <a:rPr lang="ru-RU" sz="1600" dirty="0" smtClean="0">
                <a:solidFill>
                  <a:schemeClr val="tx1"/>
                </a:solidFill>
              </a:rPr>
              <a:t>».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     </a:t>
            </a:r>
          </a:p>
          <a:p>
            <a:pPr algn="just"/>
            <a:r>
              <a:rPr lang="ru-RU" sz="1600">
                <a:solidFill>
                  <a:schemeClr val="tx1"/>
                </a:solidFill>
              </a:rPr>
              <a:t> </a:t>
            </a:r>
            <a:r>
              <a:rPr lang="ru-RU" sz="1600" smtClean="0">
                <a:solidFill>
                  <a:schemeClr val="tx1"/>
                </a:solidFill>
              </a:rPr>
              <a:t>    Специалисты </a:t>
            </a:r>
            <a:r>
              <a:rPr lang="ru-RU" sz="1600" dirty="0" smtClean="0">
                <a:solidFill>
                  <a:schemeClr val="tx1"/>
                </a:solidFill>
              </a:rPr>
              <a:t>управления провели онлайн-лекции </a:t>
            </a:r>
            <a:r>
              <a:rPr lang="ru-RU" sz="1600" dirty="0">
                <a:solidFill>
                  <a:schemeClr val="tx1"/>
                </a:solidFill>
              </a:rPr>
              <a:t>для студентов Института права </a:t>
            </a:r>
            <a:r>
              <a:rPr lang="ru-RU" sz="1600" dirty="0" smtClean="0">
                <a:solidFill>
                  <a:schemeClr val="tx1"/>
                </a:solidFill>
              </a:rPr>
              <a:t> Башкирского </a:t>
            </a:r>
            <a:r>
              <a:rPr lang="ru-RU" sz="1600" dirty="0">
                <a:solidFill>
                  <a:schemeClr val="tx1"/>
                </a:solidFill>
              </a:rPr>
              <a:t>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университета по направлениям: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контроль </a:t>
            </a:r>
            <a:r>
              <a:rPr lang="ru-RU" sz="1600" dirty="0">
                <a:solidFill>
                  <a:schemeClr val="tx1"/>
                </a:solidFill>
              </a:rPr>
              <a:t>за соблюдением антимонопольного законодательства в части предупреждения и пресечения недобросовестной конкуренции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контроль </a:t>
            </a:r>
            <a:r>
              <a:rPr lang="ru-RU" sz="1600" dirty="0">
                <a:solidFill>
                  <a:schemeClr val="tx1"/>
                </a:solidFill>
              </a:rPr>
              <a:t>за соблюдением законодательства о </a:t>
            </a:r>
            <a:r>
              <a:rPr lang="ru-RU" sz="1600" dirty="0" smtClean="0">
                <a:solidFill>
                  <a:schemeClr val="tx1"/>
                </a:solidFill>
              </a:rPr>
              <a:t>рекламе;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онтроль в сфере закупок.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При </a:t>
            </a:r>
            <a:r>
              <a:rPr lang="ru-RU" dirty="0" err="1">
                <a:solidFill>
                  <a:schemeClr val="tx1"/>
                </a:solidFill>
              </a:rPr>
              <a:t>Башкортостанском</a:t>
            </a:r>
            <a:r>
              <a:rPr lang="ru-RU" dirty="0">
                <a:solidFill>
                  <a:schemeClr val="tx1"/>
                </a:solidFill>
              </a:rPr>
              <a:t> УФАС России создан Общественный совет. Совет создан по новым принципам, аналогичным Общественному совету при ФАС России, состав совета сформирован путем конкурсных процедур.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dirty="0">
                <a:solidFill>
                  <a:schemeClr val="tx1"/>
                </a:solidFill>
              </a:rPr>
              <a:t>Состоялось 2 заседания совета (27 января и 29 июня 2021 года). На заседании совета 27 января 2021 года обсуждены программа общественного совета на 2021 год; вопросы антимонопольного </a:t>
            </a:r>
            <a:r>
              <a:rPr lang="ru-RU" dirty="0" err="1">
                <a:solidFill>
                  <a:schemeClr val="tx1"/>
                </a:solidFill>
              </a:rPr>
              <a:t>комплаенса</a:t>
            </a:r>
            <a:r>
              <a:rPr lang="ru-RU" dirty="0">
                <a:solidFill>
                  <a:schemeClr val="tx1"/>
                </a:solidFill>
              </a:rPr>
              <a:t>. На заседании Совета 29 июня 2021 года в заочной форме обсуждены, в частности, вопросы повышения цен на овощи и фрукты и ситуация на рынке строительства.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Общественный Совет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3080" y="1138687"/>
            <a:ext cx="8134710" cy="512409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По </a:t>
            </a:r>
            <a:r>
              <a:rPr lang="ru-RU" sz="1600" dirty="0">
                <a:solidFill>
                  <a:schemeClr val="tx1"/>
                </a:solidFill>
              </a:rPr>
              <a:t>итогам проведения публичных обсуждений правоприменительной практики Управления Федеральной антимонопольной службы по Республике Башкортостан </a:t>
            </a:r>
            <a:r>
              <a:rPr lang="en-US" sz="1600" dirty="0" smtClean="0">
                <a:solidFill>
                  <a:schemeClr val="tx1"/>
                </a:solidFill>
              </a:rPr>
              <a:t>20 </a:t>
            </a:r>
            <a:r>
              <a:rPr lang="ru-RU" sz="1600" smtClean="0">
                <a:solidFill>
                  <a:schemeClr val="tx1"/>
                </a:solidFill>
              </a:rPr>
              <a:t>ноября </a:t>
            </a:r>
            <a:r>
              <a:rPr lang="ru-RU" sz="1600" dirty="0" smtClean="0">
                <a:solidFill>
                  <a:schemeClr val="tx1"/>
                </a:solidFill>
              </a:rPr>
              <a:t>2020 года вопросы в анкетах </a:t>
            </a:r>
            <a:r>
              <a:rPr lang="ru-RU" sz="1600" dirty="0">
                <a:solidFill>
                  <a:schemeClr val="tx1"/>
                </a:solidFill>
              </a:rPr>
              <a:t>от участников мероприятия не поступали. 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20.11.2020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Проводится анализ состояния конкурентной среды на товарных рынках: </a:t>
            </a:r>
          </a:p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розничный рынок электрической энергии (мощности) за </a:t>
            </a:r>
            <a:r>
              <a:rPr lang="ru-RU" sz="1600" dirty="0" smtClean="0">
                <a:solidFill>
                  <a:schemeClr val="tx1"/>
                </a:solidFill>
              </a:rPr>
              <a:t>20</a:t>
            </a:r>
            <a:r>
              <a:rPr lang="en-US" sz="1600" dirty="0" smtClean="0">
                <a:solidFill>
                  <a:schemeClr val="tx1"/>
                </a:solidFill>
              </a:rPr>
              <a:t>20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по теплоснабжению конечного потребителя в Республике Башкортостан за </a:t>
            </a:r>
            <a:r>
              <a:rPr lang="ru-RU" sz="1600" dirty="0" smtClean="0">
                <a:solidFill>
                  <a:schemeClr val="tx1"/>
                </a:solidFill>
              </a:rPr>
              <a:t>2020 </a:t>
            </a:r>
            <a:r>
              <a:rPr lang="ru-RU" sz="1600" dirty="0">
                <a:solidFill>
                  <a:schemeClr val="tx1"/>
                </a:solidFill>
              </a:rPr>
              <a:t>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</a:t>
            </a:r>
            <a:r>
              <a:rPr lang="ru-RU" sz="1600" dirty="0" smtClean="0">
                <a:solidFill>
                  <a:schemeClr val="tx1"/>
                </a:solidFill>
              </a:rPr>
              <a:t>по ТО ВДГО и ТО ВКГО за 2020 год;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рынок </a:t>
            </a:r>
            <a:r>
              <a:rPr lang="ru-RU" sz="1600" dirty="0">
                <a:solidFill>
                  <a:schemeClr val="tx1"/>
                </a:solidFill>
              </a:rPr>
              <a:t>услуг по сбору и транспортировке твердых коммунальных отходов </a:t>
            </a:r>
            <a:r>
              <a:rPr lang="ru-RU" sz="1600" dirty="0" smtClean="0">
                <a:solidFill>
                  <a:schemeClr val="tx1"/>
                </a:solidFill>
              </a:rPr>
              <a:t>в границах зон деятельности операторов Республики Башкортостан за 2020 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рынок управления МКД;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рынок пиломатериалов;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</a:t>
            </a:r>
            <a:r>
              <a:rPr lang="ru-RU" sz="1600" dirty="0" smtClean="0">
                <a:solidFill>
                  <a:schemeClr val="tx1"/>
                </a:solidFill>
              </a:rPr>
              <a:t>первичного жилья;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бензинов автомобильных;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дизельного топлива;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</a:t>
            </a:r>
            <a:r>
              <a:rPr lang="ru-RU" sz="1600" dirty="0" smtClean="0">
                <a:solidFill>
                  <a:schemeClr val="tx1"/>
                </a:solidFill>
              </a:rPr>
              <a:t> услуг складов временного хранения.</a:t>
            </a: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выдано  предостережения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выдано 40 предупреждения,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– 7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 –  8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25 предупреждений.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2021 года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19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9819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2021 года выдано 7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4 дела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положением. 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навязывание невыгодных условий договора </a:t>
            </a:r>
            <a:r>
              <a:rPr lang="ru-RU" dirty="0" smtClean="0">
                <a:solidFill>
                  <a:schemeClr val="tx1"/>
                </a:solidFill>
              </a:rPr>
              <a:t>(30,8</a:t>
            </a:r>
            <a:r>
              <a:rPr lang="ru-RU" dirty="0">
                <a:solidFill>
                  <a:schemeClr val="tx1"/>
                </a:solidFill>
              </a:rPr>
              <a:t>% 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");</a:t>
            </a: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договора </a:t>
            </a:r>
            <a:r>
              <a:rPr lang="ru-RU" dirty="0" smtClean="0">
                <a:solidFill>
                  <a:schemeClr val="tx1"/>
                </a:solidFill>
              </a:rPr>
              <a:t>(30,8%);</a:t>
            </a: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создание </a:t>
            </a:r>
            <a:r>
              <a:rPr lang="ru-RU" dirty="0">
                <a:solidFill>
                  <a:schemeClr val="tx1"/>
                </a:solidFill>
              </a:rPr>
              <a:t>дискриминационных </a:t>
            </a:r>
            <a:r>
              <a:rPr lang="ru-RU" dirty="0" smtClean="0">
                <a:solidFill>
                  <a:schemeClr val="tx1"/>
                </a:solidFill>
              </a:rPr>
              <a:t>условий (15,4%);</a:t>
            </a: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нарушение </a:t>
            </a:r>
            <a:r>
              <a:rPr lang="ru-RU" dirty="0">
                <a:solidFill>
                  <a:schemeClr val="tx1"/>
                </a:solidFill>
              </a:rPr>
              <a:t>порядка ценообразования </a:t>
            </a:r>
            <a:r>
              <a:rPr lang="ru-RU" dirty="0" smtClean="0">
                <a:solidFill>
                  <a:schemeClr val="tx1"/>
                </a:solidFill>
              </a:rPr>
              <a:t>(15,4%).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338" y="1524000"/>
            <a:ext cx="8814162" cy="424978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Нарушения выявлены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сферах: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электроснабжения (38,45</a:t>
            </a:r>
            <a:r>
              <a:rPr lang="ru-RU" dirty="0">
                <a:solidFill>
                  <a:schemeClr val="tx1"/>
                </a:solidFill>
              </a:rPr>
              <a:t>% 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"); 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жилищно-коммунального </a:t>
            </a:r>
            <a:r>
              <a:rPr lang="ru-RU" dirty="0">
                <a:solidFill>
                  <a:schemeClr val="tx1"/>
                </a:solidFill>
              </a:rPr>
              <a:t>хозяйства </a:t>
            </a:r>
            <a:r>
              <a:rPr lang="ru-RU" dirty="0" smtClean="0">
                <a:solidFill>
                  <a:schemeClr val="tx1"/>
                </a:solidFill>
              </a:rPr>
              <a:t>(38,45%);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водоснабжения </a:t>
            </a:r>
            <a:r>
              <a:rPr lang="ru-RU" dirty="0">
                <a:solidFill>
                  <a:schemeClr val="tx1"/>
                </a:solidFill>
              </a:rPr>
              <a:t>и водоотведения  (7,7</a:t>
            </a:r>
            <a:r>
              <a:rPr lang="ru-RU" dirty="0" smtClean="0">
                <a:solidFill>
                  <a:schemeClr val="tx1"/>
                </a:solidFill>
              </a:rPr>
              <a:t>%);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железнодорожного </a:t>
            </a:r>
            <a:r>
              <a:rPr lang="ru-RU" dirty="0">
                <a:solidFill>
                  <a:schemeClr val="tx1"/>
                </a:solidFill>
              </a:rPr>
              <a:t>транспорта </a:t>
            </a:r>
            <a:r>
              <a:rPr lang="ru-RU" dirty="0" smtClean="0">
                <a:solidFill>
                  <a:schemeClr val="tx1"/>
                </a:solidFill>
              </a:rPr>
              <a:t>(7,7</a:t>
            </a:r>
            <a:r>
              <a:rPr lang="ru-RU" dirty="0">
                <a:solidFill>
                  <a:schemeClr val="tx1"/>
                </a:solidFill>
              </a:rPr>
              <a:t>%).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Федерального закона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За истекший период 2021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25 предупреждений;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странено 1 нарушение в ходе проверок.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Выявленные нарушения со стороны органов местного самоуправления составили 94% общего количества выявленных нарушений статьи 15 Федерального закона "О защите конкуренции", со стороны органов исполнительной власти - 6</a:t>
            </a:r>
            <a:r>
              <a:rPr lang="ru-RU" dirty="0" smtClean="0">
                <a:solidFill>
                  <a:schemeClr val="tx1"/>
                </a:solidFill>
              </a:rPr>
              <a:t>%.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17127</TotalTime>
  <Words>2895</Words>
  <Application>Microsoft Office PowerPoint</Application>
  <PresentationFormat>Экран (4:3)</PresentationFormat>
  <Paragraphs>280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ＭＳ Ｐゴシック</vt:lpstr>
      <vt:lpstr>Arial</vt:lpstr>
      <vt:lpstr>Calibri</vt:lpstr>
      <vt:lpstr>Times New Roman</vt:lpstr>
      <vt:lpstr>Wingdings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 за соблюдением антимонопольного законодательства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Дела об административных правонарушениях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Башкортостанское УФАС России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Ольга Вячеславовна Воробьева</cp:lastModifiedBy>
  <cp:revision>1145</cp:revision>
  <cp:lastPrinted>2021-08-10T10:16:17Z</cp:lastPrinted>
  <dcterms:created xsi:type="dcterms:W3CDTF">2014-09-15T17:52:41Z</dcterms:created>
  <dcterms:modified xsi:type="dcterms:W3CDTF">2021-08-31T11:02:47Z</dcterms:modified>
</cp:coreProperties>
</file>