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9"/>
  </p:notesMasterIdLst>
  <p:handoutMasterIdLst>
    <p:handoutMasterId r:id="rId40"/>
  </p:handoutMasterIdLst>
  <p:sldIdLst>
    <p:sldId id="264" r:id="rId2"/>
    <p:sldId id="263" r:id="rId3"/>
    <p:sldId id="329" r:id="rId4"/>
    <p:sldId id="374" r:id="rId5"/>
    <p:sldId id="304" r:id="rId6"/>
    <p:sldId id="267" r:id="rId7"/>
    <p:sldId id="400" r:id="rId8"/>
    <p:sldId id="272" r:id="rId9"/>
    <p:sldId id="307" r:id="rId10"/>
    <p:sldId id="308" r:id="rId11"/>
    <p:sldId id="310" r:id="rId12"/>
    <p:sldId id="386" r:id="rId13"/>
    <p:sldId id="401" r:id="rId14"/>
    <p:sldId id="330" r:id="rId15"/>
    <p:sldId id="313" r:id="rId16"/>
    <p:sldId id="314" r:id="rId17"/>
    <p:sldId id="312" r:id="rId18"/>
    <p:sldId id="375" r:id="rId19"/>
    <p:sldId id="315" r:id="rId20"/>
    <p:sldId id="316" r:id="rId21"/>
    <p:sldId id="402" r:id="rId22"/>
    <p:sldId id="358" r:id="rId23"/>
    <p:sldId id="360" r:id="rId24"/>
    <p:sldId id="361" r:id="rId25"/>
    <p:sldId id="362" r:id="rId26"/>
    <p:sldId id="389" r:id="rId27"/>
    <p:sldId id="365" r:id="rId28"/>
    <p:sldId id="373" r:id="rId29"/>
    <p:sldId id="371" r:id="rId30"/>
    <p:sldId id="324" r:id="rId31"/>
    <p:sldId id="325" r:id="rId32"/>
    <p:sldId id="391" r:id="rId33"/>
    <p:sldId id="377" r:id="rId34"/>
    <p:sldId id="383" r:id="rId35"/>
    <p:sldId id="384" r:id="rId36"/>
    <p:sldId id="403" r:id="rId37"/>
    <p:sldId id="303" r:id="rId3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FFD3D"/>
    <a:srgbClr val="FF5050"/>
    <a:srgbClr val="0043C8"/>
    <a:srgbClr val="3366FF"/>
    <a:srgbClr val="99CCFF"/>
    <a:srgbClr val="CCECFF"/>
    <a:srgbClr val="2C8394"/>
    <a:srgbClr val="CA6DD9"/>
    <a:srgbClr val="37D5F5"/>
    <a:srgbClr val="F2FAF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4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Жалобы </a:t>
            </a:r>
            <a:r>
              <a:rPr lang="ru-RU" dirty="0" smtClean="0"/>
              <a:t>за истекший период 2020 года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6085926201992707E-2"/>
          <c:y val="0.16925549847124263"/>
          <c:w val="0.69026098012918213"/>
          <c:h val="0.708736455950292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Жалобы в 2020 году</c:v>
                </c:pt>
              </c:strCache>
            </c:strRef>
          </c:tx>
          <c:explosion val="1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ФЕД</c:v>
                </c:pt>
                <c:pt idx="1">
                  <c:v>СУБ</c:v>
                </c:pt>
                <c:pt idx="2">
                  <c:v>МУН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76</c:v>
                </c:pt>
                <c:pt idx="1">
                  <c:v>322</c:v>
                </c:pt>
                <c:pt idx="2">
                  <c:v>267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37</a:t>
            </a:fld>
            <a:endParaRPr lang="ru-RU" altLang="ru-RU" sz="1200" smtClean="0"/>
          </a:p>
        </p:txBody>
      </p:sp>
    </p:spTree>
    <p:extLst>
      <p:ext uri="{BB962C8B-B14F-4D97-AF65-F5344CB8AC3E}">
        <p14:creationId xmlns=""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971" y="2751910"/>
            <a:ext cx="81558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</a:t>
            </a:r>
            <a:r>
              <a:rPr lang="ru-RU" sz="3600" b="1" dirty="0" smtClean="0"/>
              <a:t>Башкортостан</a:t>
            </a:r>
          </a:p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endParaRPr lang="ru-RU" sz="1400" b="1" dirty="0" smtClean="0"/>
          </a:p>
          <a:p>
            <a:pPr algn="ctr"/>
            <a:r>
              <a:rPr lang="ru-RU" sz="1600" b="1" dirty="0" smtClean="0"/>
              <a:t>октябрь 2020 года</a:t>
            </a:r>
            <a:endParaRPr lang="ru-RU" sz="1600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7654" y="1008993"/>
            <a:ext cx="8860222" cy="539662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429" y="1863634"/>
            <a:ext cx="8708570" cy="37240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ru-RU" dirty="0"/>
              <a:t> </a:t>
            </a:r>
            <a:r>
              <a:rPr lang="ru-RU" dirty="0" smtClean="0"/>
              <a:t>      За истекший период 2020 года наибольшее количество нарушений антимонопольного законодательства органами власти, органами местного самоуправления зафиксировано на следующих товарных рынках:</a:t>
            </a:r>
          </a:p>
          <a:p>
            <a:pPr algn="just">
              <a:lnSpc>
                <a:spcPct val="150000"/>
              </a:lnSpc>
            </a:pPr>
            <a:endParaRPr lang="ru-RU" dirty="0" smtClean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/>
              <a:t>рынок недвижимого имущества и земельных участков;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dirty="0" smtClean="0"/>
              <a:t>рынок </a:t>
            </a:r>
            <a:r>
              <a:rPr lang="ru-RU" dirty="0"/>
              <a:t>ритуальных </a:t>
            </a:r>
            <a:r>
              <a:rPr lang="ru-RU" dirty="0" smtClean="0"/>
              <a:t>услуг.</a:t>
            </a:r>
          </a:p>
          <a:p>
            <a:endParaRPr lang="ru-RU" dirty="0" smtClean="0"/>
          </a:p>
          <a:p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>
              <a:buFont typeface="Arial" pitchFamily="34" charset="0"/>
              <a:buChar char="•"/>
            </a:pPr>
            <a:endParaRPr lang="ru-RU" sz="1600" dirty="0" smtClean="0"/>
          </a:p>
          <a:p>
            <a:pPr algn="just"/>
            <a:r>
              <a:rPr lang="ru-RU" sz="1600" dirty="0" smtClean="0"/>
              <a:t> 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2986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2150868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717" y="3510455"/>
            <a:ext cx="8744607" cy="2873092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271463" algn="just"/>
            <a:endParaRPr lang="ru-RU" dirty="0" smtClean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возбуждено и рассмотрено 10 дел по выявленным фактам соглашений государственных органов по фактам ограничения доступа на рынок, выхода с рынка (статья 16 Федерального закона "О защите конкуренции"). </a:t>
            </a:r>
          </a:p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Нарушения выявлены в строительном комплексе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в сфере операций с недвижимым </a:t>
            </a:r>
            <a:r>
              <a:rPr lang="ru-RU" dirty="0" smtClean="0">
                <a:solidFill>
                  <a:schemeClr val="tx1"/>
                </a:solidFill>
              </a:rPr>
              <a:t>имуществом.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17 </a:t>
            </a:r>
            <a:r>
              <a:rPr lang="ru-RU" dirty="0">
                <a:solidFill>
                  <a:schemeClr val="tx1"/>
                </a:solidFill>
              </a:rPr>
              <a:t>дел по выявленным фактам запрещенных соглашений или согласованных действий хозяйствующих субъектов (статья 11 Федерального закона "О защите конкуренции"). </a:t>
            </a: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21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8179" y="1023256"/>
            <a:ext cx="8710648" cy="1366157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Выявление и пресечение ограничивающих конкуренцию соглашений или согласованных действий государственных органов и хозяйствующих субъектов – одно из приоритетных направлений деятельности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органа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8166" y="2501462"/>
            <a:ext cx="8684889" cy="357351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Виды </a:t>
            </a:r>
            <a:r>
              <a:rPr lang="ru-RU" dirty="0">
                <a:solidFill>
                  <a:schemeClr val="tx1"/>
                </a:solidFill>
              </a:rPr>
              <a:t>нарушений по выявленным фактам запрещенных соглашений или согласованных действий хозяйствующих субъектов: </a:t>
            </a:r>
          </a:p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создание препятствий доступу на рынок, выходу с </a:t>
            </a:r>
            <a:r>
              <a:rPr lang="ru-RU" dirty="0" smtClean="0">
                <a:solidFill>
                  <a:schemeClr val="tx1"/>
                </a:solidFill>
              </a:rPr>
              <a:t>рынка; </a:t>
            </a:r>
            <a:endParaRPr lang="ru-RU" dirty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>
                <a:solidFill>
                  <a:schemeClr val="tx1"/>
                </a:solidFill>
              </a:rPr>
              <a:t>повышение, снижение или поддержание цен на </a:t>
            </a:r>
            <a:r>
              <a:rPr lang="ru-RU" dirty="0" smtClean="0">
                <a:solidFill>
                  <a:schemeClr val="tx1"/>
                </a:solidFill>
              </a:rPr>
              <a:t>торгах.    </a:t>
            </a:r>
          </a:p>
          <a:p>
            <a:pPr lvl="0" indent="271463" algn="just"/>
            <a:endParaRPr lang="ru-RU" dirty="0">
              <a:solidFill>
                <a:schemeClr val="tx1"/>
              </a:solidFill>
            </a:endParaRPr>
          </a:p>
          <a:p>
            <a:pPr lvl="0" indent="271463" algn="just"/>
            <a:r>
              <a:rPr lang="ru-RU" dirty="0" smtClean="0">
                <a:solidFill>
                  <a:schemeClr val="tx1"/>
                </a:solidFill>
              </a:rPr>
              <a:t>Нарушения </a:t>
            </a:r>
            <a:r>
              <a:rPr lang="ru-RU" dirty="0">
                <a:solidFill>
                  <a:schemeClr val="tx1"/>
                </a:solidFill>
              </a:rPr>
              <a:t>выявлены в сфере строительного комплекса </a:t>
            </a:r>
            <a:r>
              <a:rPr lang="ru-RU" dirty="0" smtClean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на рынке лекарственных препаратов и медицинских </a:t>
            </a:r>
            <a:r>
              <a:rPr lang="ru-RU" dirty="0" smtClean="0">
                <a:solidFill>
                  <a:schemeClr val="tx1"/>
                </a:solidFill>
              </a:rPr>
              <a:t>изделий.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-3265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Ограничивающие конкуренцию соглашения или согласованные действия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97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925" y="1276709"/>
            <a:ext cx="8436633" cy="458062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       </a:t>
            </a: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рамках осуществления полномочий по контролю за соблюдением антимонопольных требований к торгам </a:t>
            </a:r>
            <a:r>
              <a:rPr lang="ru-RU" dirty="0" smtClean="0">
                <a:solidFill>
                  <a:schemeClr val="tx1"/>
                </a:solidFill>
              </a:rPr>
              <a:t> (статья 17 Федерального закона "О защите конкуренции") за истекший период 2020 года возбуждено и рассмотрено  14 дел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Формы нарушений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Наибольшее количество нарушений выявлено </a:t>
            </a:r>
            <a:r>
              <a:rPr lang="ru-RU" dirty="0">
                <a:solidFill>
                  <a:schemeClr val="tx1"/>
                </a:solidFill>
              </a:rPr>
              <a:t>в форме необоснованного ограничения доступа к участию в торгах, запросе </a:t>
            </a:r>
            <a:r>
              <a:rPr lang="ru-RU" dirty="0" smtClean="0">
                <a:solidFill>
                  <a:schemeClr val="tx1"/>
                </a:solidFill>
              </a:rPr>
              <a:t>котировок,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форме создания преимущественных условий участия в торгах, запросе котировок и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нарушения </a:t>
            </a:r>
            <a:r>
              <a:rPr lang="ru-RU" dirty="0">
                <a:solidFill>
                  <a:schemeClr val="tx1"/>
                </a:solidFill>
              </a:rPr>
              <a:t>порядка определения победителя торгов, запроса котировок.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Антимонопольные требования к торгам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7145" y="2343806"/>
            <a:ext cx="8827375" cy="239636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Статьей 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>
                <a:solidFill>
                  <a:schemeClr val="tx1"/>
                </a:solidFill>
              </a:rPr>
              <a:t>договоров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возбуждено и рассмотрено 2 дела по статье 17.1. Федерального закона "О защите конкуренции"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Особенности порядка заключения договоров в отношении государственного и муниципального имущества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5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9696" y="1187670"/>
            <a:ext cx="8764313" cy="48032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Результаты работы по предупреждению и пресечению недобросовестной конкуренции показывают, что </a:t>
            </a:r>
            <a:r>
              <a:rPr lang="ru-RU" dirty="0" smtClean="0">
                <a:solidFill>
                  <a:schemeClr val="tx1"/>
                </a:solidFill>
              </a:rPr>
              <a:t>основная форма </a:t>
            </a:r>
            <a:r>
              <a:rPr lang="ru-RU" dirty="0">
                <a:solidFill>
                  <a:schemeClr val="tx1"/>
                </a:solidFill>
              </a:rPr>
              <a:t>недобросовестной конкуренции – недобросовестная конкуренция путем введения в </a:t>
            </a:r>
            <a:r>
              <a:rPr lang="ru-RU" dirty="0" smtClean="0">
                <a:solidFill>
                  <a:schemeClr val="tx1"/>
                </a:solidFill>
              </a:rPr>
              <a:t>заблуждение.</a:t>
            </a:r>
          </a:p>
          <a:p>
            <a:pPr indent="355600" algn="just"/>
            <a:endParaRPr lang="ru-RU" dirty="0" smtClean="0">
              <a:solidFill>
                <a:schemeClr val="tx1"/>
              </a:solidFill>
            </a:endParaRPr>
          </a:p>
          <a:p>
            <a:pPr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12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10 дел </a:t>
            </a:r>
            <a:r>
              <a:rPr lang="ru-RU" dirty="0">
                <a:solidFill>
                  <a:schemeClr val="tx1"/>
                </a:solidFill>
              </a:rPr>
              <a:t>по фактам недобросовестной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Наибольшее </a:t>
            </a:r>
            <a:r>
              <a:rPr lang="ru-RU" dirty="0">
                <a:solidFill>
                  <a:schemeClr val="tx1"/>
                </a:solidFill>
              </a:rPr>
              <a:t>количество нарушений выявлено на рынке иных финансовых услуг и в сфере </a:t>
            </a:r>
            <a:r>
              <a:rPr lang="ru-RU" dirty="0" smtClean="0">
                <a:solidFill>
                  <a:schemeClr val="tx1"/>
                </a:solidFill>
              </a:rPr>
              <a:t>торговли.</a:t>
            </a:r>
          </a:p>
          <a:p>
            <a:pPr lvl="0" indent="35560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Запрет на недобросовестную конкуренцию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14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8"/>
            <a:ext cx="8681545" cy="2380341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«третьим антимонопольным пакетом», 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8233" y="3636578"/>
            <a:ext cx="8769133" cy="220717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 период 2020 года рассмотрено 22 заявления заказчиков о включении в реестр недобросовестных поставщиков в соответствии с Федеральным законом № 223-ФЗ "О закупках товаров, работ, услуг отдельными видами юридических лиц" и Земельным кодексом Российской Федерации. Принято 3 решения о включении организаций в реестр недобросовестных участников.</a:t>
            </a:r>
          </a:p>
          <a:p>
            <a:pPr lvl="0" algn="just"/>
            <a:endParaRPr lang="ru-RU" sz="1500" dirty="0" smtClean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3778" y="972459"/>
            <a:ext cx="8692055" cy="235932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dirty="0">
                <a:solidFill>
                  <a:schemeClr val="tx1"/>
                </a:solidFill>
              </a:rPr>
              <a:t>Статья 18.1 Федерального закона "О защите конкуренции", введенная в антимонопольное законодательство </a:t>
            </a:r>
            <a:r>
              <a:rPr lang="ru-RU" dirty="0" smtClean="0">
                <a:solidFill>
                  <a:schemeClr val="tx1"/>
                </a:solidFill>
              </a:rPr>
              <a:t>"</a:t>
            </a:r>
            <a:r>
              <a:rPr lang="ru-RU" dirty="0">
                <a:solidFill>
                  <a:schemeClr val="tx1"/>
                </a:solidFill>
              </a:rPr>
              <a:t>третьим антимонопольным пакетом</a:t>
            </a:r>
            <a:r>
              <a:rPr lang="ru-RU" dirty="0" smtClean="0">
                <a:solidFill>
                  <a:schemeClr val="tx1"/>
                </a:solidFill>
              </a:rPr>
              <a:t>", </a:t>
            </a:r>
            <a:r>
              <a:rPr lang="ru-RU" dirty="0">
                <a:solidFill>
                  <a:schemeClr val="tx1"/>
                </a:solidFill>
              </a:rPr>
              <a:t>устанавливает административную процедуру рассмотрения жалоб на действия (бездействие) организатора торгов, оператора электронной площадки, конкурсной или аукционной комиссии при организации и проведении торгов, заключении договоров по результатам торгов или в случае, если торги, проведение которых является обязательным в соответствии с законодательством Российской Федерации</a:t>
            </a:r>
            <a:r>
              <a:rPr lang="ru-RU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972" y="3539468"/>
            <a:ext cx="8597462" cy="276422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рассмотрена 441 жалоба </a:t>
            </a:r>
            <a:r>
              <a:rPr lang="ru-RU" dirty="0">
                <a:solidFill>
                  <a:schemeClr val="tx1"/>
                </a:solidFill>
              </a:rPr>
              <a:t>в соответствии со статьей 18.1 Закона о защите конкуренции, </a:t>
            </a:r>
            <a:r>
              <a:rPr lang="ru-RU" dirty="0" smtClean="0">
                <a:solidFill>
                  <a:schemeClr val="tx1"/>
                </a:solidFill>
              </a:rPr>
              <a:t>выдано 78 предписаний</a:t>
            </a:r>
            <a:r>
              <a:rPr lang="ru-RU" dirty="0">
                <a:solidFill>
                  <a:schemeClr val="tx1"/>
                </a:solidFill>
              </a:rPr>
              <a:t>, исполнено </a:t>
            </a:r>
            <a:r>
              <a:rPr lang="ru-RU" dirty="0" smtClean="0">
                <a:solidFill>
                  <a:schemeClr val="tx1"/>
                </a:solidFill>
              </a:rPr>
              <a:t>67 </a:t>
            </a:r>
            <a:r>
              <a:rPr lang="ru-RU" dirty="0">
                <a:solidFill>
                  <a:schemeClr val="tx1"/>
                </a:solidFill>
              </a:rPr>
              <a:t>предписаний, </a:t>
            </a:r>
            <a:r>
              <a:rPr lang="ru-RU" dirty="0" smtClean="0">
                <a:solidFill>
                  <a:schemeClr val="tx1"/>
                </a:solidFill>
              </a:rPr>
              <a:t>11 </a:t>
            </a:r>
            <a:r>
              <a:rPr lang="ru-RU" dirty="0">
                <a:solidFill>
                  <a:schemeClr val="tx1"/>
                </a:solidFill>
              </a:rPr>
              <a:t>предписаний находятся в стадии </a:t>
            </a:r>
            <a:r>
              <a:rPr lang="ru-RU" dirty="0" smtClean="0">
                <a:solidFill>
                  <a:schemeClr val="tx1"/>
                </a:solidFill>
              </a:rPr>
              <a:t>исполнения</a:t>
            </a:r>
          </a:p>
          <a:p>
            <a:pPr lvl="0" algn="just"/>
            <a:endParaRPr lang="ru-RU" sz="1450" dirty="0" smtClean="0">
              <a:solidFill>
                <a:schemeClr val="tx1"/>
              </a:solidFill>
            </a:endParaRPr>
          </a:p>
          <a:p>
            <a:pPr lvl="0" algn="just"/>
            <a:endParaRPr lang="ru-RU" sz="145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119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241738" y="1198179"/>
            <a:ext cx="8660524" cy="5339255"/>
          </a:xfrm>
          <a:prstGeom prst="flowChartAlternateProcess">
            <a:avLst/>
          </a:prstGeom>
          <a:solidFill>
            <a:schemeClr val="bg1">
              <a:alpha val="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Большинство жалоб, касались нарушений процедуры Федерального Закона "О закупках товаров, работ, услуг отдельными видами юридических лиц".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Кроме этого, обжаловались торги по аренде и продаже земельных участков, находящихся в государственной или муниципальной собственности; по аренде, безвозмездном пользовании, доверительному управлению имуществом, иным договорам, предусматривающим передачу права владения и (или) пользования в отношении государственного или муниципального имущества, не закрепленного на праве хозяйственного ведения или оперативного управления; на пользование участками недр. Обжаловались торги по реализации имущества должников в порядке, установленном Федеральным законом "Об исполнительном производстве", Федеральным законом "Об ипотеке (залоге недвижимости)", торги в рамках соблюдения требований Федерального закона "О несостоятельности (банкротстве)".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348343" y="4897821"/>
            <a:ext cx="8135861" cy="1206888"/>
          </a:xfrm>
        </p:spPr>
        <p:txBody>
          <a:bodyPr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Рассмотрения жалоб на нарушения процедуры торгов</a:t>
            </a:r>
            <a:endParaRPr lang="ru-RU" sz="1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3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85187349"/>
              </p:ext>
            </p:extLst>
          </p:nvPr>
        </p:nvGraphicFramePr>
        <p:xfrm>
          <a:off x="31532" y="854098"/>
          <a:ext cx="9112469" cy="559078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316194"/>
                <a:gridCol w="1796275"/>
              </a:tblGrid>
              <a:tr h="56437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Башкортостанским УФАС России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Истекший период 2020 года </a:t>
                      </a:r>
                    </a:p>
                    <a:p>
                      <a:pPr algn="l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предупреждений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86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выдано предостережений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415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проведено проверок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221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67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возбуждено и рассмотрено дел по признакам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нарушения:</a:t>
                      </a:r>
                      <a:endParaRPr lang="ru-RU" sz="1400" b="1" dirty="0" smtClean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endParaRPr lang="ru-RU" sz="1400" b="0" dirty="0"/>
                    </a:p>
                  </a:txBody>
                  <a:tcPr marL="45720" marR="45720"/>
                </a:tc>
              </a:tr>
              <a:tr h="3511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антимонопольного законодательства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70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22762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законодательства о рекламе</a:t>
                      </a:r>
                      <a:endParaRPr lang="ru-RU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67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663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 контролю в сфере закупок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рассмотрено</a:t>
                      </a:r>
                      <a:r>
                        <a:rPr lang="ru-RU" sz="1400" baseline="0" dirty="0" smtClean="0"/>
                        <a:t> жалоб 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915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согласовании закупок с единственным поставщиком</a:t>
                      </a:r>
                    </a:p>
                    <a:p>
                      <a:pPr lvl="0" algn="l"/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1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0266">
                <a:tc>
                  <a:txBody>
                    <a:bodyPr/>
                    <a:lstStyle/>
                    <a:p>
                      <a:pPr lvl="0" algn="l"/>
                      <a:r>
                        <a:rPr lang="ru-RU" sz="1400" dirty="0" smtClean="0"/>
                        <a:t>рассмотрено обращений о включении в реестр недобросовестных поставщиков (по 44-ФЗ и ст.18.1 ФЗ «О </a:t>
                      </a:r>
                      <a:r>
                        <a:rPr lang="ru-RU" sz="1400" smtClean="0"/>
                        <a:t>защите конкуренции</a:t>
                      </a:r>
                      <a:r>
                        <a:rPr lang="ru-RU" sz="1400" dirty="0" smtClean="0"/>
                        <a:t>»)</a:t>
                      </a:r>
                      <a:endParaRPr lang="ru-RU" sz="14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342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57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 возбуждено</a:t>
                      </a:r>
                      <a:r>
                        <a:rPr lang="ru-RU" sz="1400" baseline="0" dirty="0" smtClean="0"/>
                        <a:t> и рассмотрено </a:t>
                      </a:r>
                      <a:r>
                        <a:rPr lang="ru-RU" sz="1400" dirty="0" smtClean="0"/>
                        <a:t>дел об административных правонарушениях 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664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541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рассмотрено жалоб</a:t>
                      </a:r>
                      <a:r>
                        <a:rPr lang="ru-RU" sz="1400" baseline="0" dirty="0" smtClean="0"/>
                        <a:t> в порядке ст. 18.1 ФЗ «О защите конкуренции»</a:t>
                      </a:r>
                      <a:endParaRPr lang="ru-RU" sz="14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smtClean="0"/>
                        <a:t>441</a:t>
                      </a:r>
                      <a:endParaRPr lang="ru-RU" sz="1400" b="0" dirty="0"/>
                    </a:p>
                  </a:txBody>
                  <a:tcPr marL="45720" marR="45720"/>
                </a:tc>
              </a:tr>
              <a:tr h="35503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/>
                        <a:t>итого</a:t>
                      </a:r>
                      <a:endParaRPr lang="ru-RU" sz="16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/>
                        <a:t>2809</a:t>
                      </a:r>
                      <a:endParaRPr lang="ru-RU" sz="1600" b="0" dirty="0"/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4839" y="1155940"/>
            <a:ext cx="8754323" cy="1896423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/>
            <a:r>
              <a:rPr lang="ru-RU" dirty="0">
                <a:solidFill>
                  <a:schemeClr val="tx1"/>
                </a:solidFill>
              </a:rPr>
              <a:t>При осуществлении государственного контроля за соблюдением законодательства о </a:t>
            </a:r>
            <a:r>
              <a:rPr lang="ru-RU" dirty="0" smtClean="0">
                <a:solidFill>
                  <a:schemeClr val="tx1"/>
                </a:solidFill>
              </a:rPr>
              <a:t>рекламе за истекший период 2020 года </a:t>
            </a:r>
            <a:r>
              <a:rPr lang="ru-RU" dirty="0">
                <a:solidFill>
                  <a:schemeClr val="tx1"/>
                </a:solidFill>
              </a:rPr>
              <a:t>возбуждено и рассмотрено </a:t>
            </a:r>
            <a:r>
              <a:rPr lang="ru-RU" dirty="0" smtClean="0">
                <a:solidFill>
                  <a:schemeClr val="tx1"/>
                </a:solidFill>
              </a:rPr>
              <a:t>67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законодательства о рекламе, выдано </a:t>
            </a:r>
            <a:r>
              <a:rPr lang="ru-RU" dirty="0" smtClean="0">
                <a:solidFill>
                  <a:schemeClr val="tx1"/>
                </a:solidFill>
              </a:rPr>
              <a:t>43 предписания, </a:t>
            </a:r>
            <a:r>
              <a:rPr lang="ru-RU" dirty="0">
                <a:solidFill>
                  <a:schemeClr val="tx1"/>
                </a:solidFill>
              </a:rPr>
              <a:t>исполнено </a:t>
            </a:r>
            <a:r>
              <a:rPr lang="ru-RU" dirty="0" smtClean="0">
                <a:solidFill>
                  <a:schemeClr val="tx1"/>
                </a:solidFill>
              </a:rPr>
              <a:t>40 </a:t>
            </a:r>
            <a:r>
              <a:rPr lang="ru-RU" dirty="0">
                <a:solidFill>
                  <a:schemeClr val="tx1"/>
                </a:solidFill>
              </a:rPr>
              <a:t>предписаний </a:t>
            </a:r>
            <a:r>
              <a:rPr lang="ru-RU" dirty="0" smtClean="0">
                <a:solidFill>
                  <a:schemeClr val="tx1"/>
                </a:solidFill>
              </a:rPr>
              <a:t>(38 </a:t>
            </a:r>
            <a:r>
              <a:rPr lang="ru-RU" dirty="0">
                <a:solidFill>
                  <a:schemeClr val="tx1"/>
                </a:solidFill>
              </a:rPr>
              <a:t>предписаний, выданных в отчетном периоде, и 2 предписания, выданные в предыдущие периоды), 3 предписания находятся в стадии </a:t>
            </a:r>
            <a:r>
              <a:rPr lang="ru-RU" dirty="0" smtClean="0">
                <a:solidFill>
                  <a:schemeClr val="tx1"/>
                </a:solidFill>
              </a:rPr>
              <a:t>исполнения.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228" y="3419731"/>
            <a:ext cx="8614421" cy="305851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Деятельность антимонопольного органа направлена на защиту от недобросовестной конкуренции в области рекламы, предотвращение и пресечение ненадлежащей рекламы, способной ввести потребителей рекламы в </a:t>
            </a:r>
            <a:r>
              <a:rPr lang="ru-RU" dirty="0" smtClean="0">
                <a:solidFill>
                  <a:schemeClr val="tx1"/>
                </a:solidFill>
              </a:rPr>
              <a:t>заблуждение</a:t>
            </a: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Дела </a:t>
            </a:r>
            <a:r>
              <a:rPr lang="ru-RU" dirty="0">
                <a:solidFill>
                  <a:schemeClr val="tx1"/>
                </a:solidFill>
              </a:rPr>
              <a:t>возбуждались по фактам распространения ненадлежащей рекламы медицинских услуг; ненадлежащей рекламы, в которой отсутствует часть существенной информации, что вводит потребителей рекламы в заблуждение; несоблюдения общих требований к рекламе и общих требований при рекламе финансовых услуг.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38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6778" y="1334814"/>
            <a:ext cx="8623299" cy="449842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С 2007 года действует Экспертный Совет по применению законодательства о рекламе при Башкортостанском УФАС России. Состав Экспертного Совета сформирован из представителей государственных органов, научных и учебных организаций, конфессий, специалистов в отдельных областях знаний. 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17 </a:t>
            </a:r>
            <a:r>
              <a:rPr lang="ru-RU" dirty="0">
                <a:solidFill>
                  <a:schemeClr val="tx1"/>
                </a:solidFill>
              </a:rPr>
              <a:t>июля 2020 года состоялось заочное заседание Экспертного Совета по применению законодательства о рекламе при Управлении Федеральной антимонопольной службы по Республике Башкортостан.</a:t>
            </a:r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На заседании </a:t>
            </a:r>
            <a:r>
              <a:rPr lang="ru-RU" dirty="0">
                <a:solidFill>
                  <a:schemeClr val="tx1"/>
                </a:solidFill>
              </a:rPr>
              <a:t>Совета обсуждены, в частности, вопросы использования непристойных и оскорбительных образов в рекламе различных товаров; рассмотрение рекламы различных товаров на предмет введения потребителей в заблуждение относительно объекта рекламирования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законодательства </a:t>
            </a:r>
            <a:r>
              <a:rPr lang="ru-RU" sz="2400" b="1" dirty="0">
                <a:solidFill>
                  <a:schemeClr val="bg1"/>
                </a:solidFill>
              </a:rPr>
              <a:t>о рекламе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131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351" y="1016001"/>
            <a:ext cx="8623299" cy="5457370"/>
          </a:xfrm>
          <a:prstGeom prst="roundRect">
            <a:avLst/>
          </a:prstGeom>
          <a:solidFill>
            <a:schemeClr val="bg1">
              <a:alpha val="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Башкортостанским УФАС России за истекший период 2020 года в </a:t>
            </a:r>
            <a:r>
              <a:rPr lang="ru-RU" dirty="0">
                <a:solidFill>
                  <a:schemeClr val="tx1"/>
                </a:solidFill>
              </a:rPr>
              <a:t>соответствии с возложенными полномочиями по осуществлению контроля в сфере закупок товаров, работ, услуг для обеспечения государственных и муниципальных </a:t>
            </a:r>
            <a:r>
              <a:rPr lang="ru-RU" dirty="0" smtClean="0">
                <a:solidFill>
                  <a:schemeClr val="tx1"/>
                </a:solidFill>
              </a:rPr>
              <a:t>нужд: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ассмотрено 915 жалоб </a:t>
            </a:r>
            <a:r>
              <a:rPr lang="ru-RU" dirty="0">
                <a:solidFill>
                  <a:schemeClr val="tx1"/>
                </a:solidFill>
              </a:rPr>
              <a:t>на действия (бездействия) </a:t>
            </a:r>
            <a:r>
              <a:rPr lang="ru-RU" dirty="0" smtClean="0">
                <a:solidFill>
                  <a:schemeClr val="tx1"/>
                </a:solidFill>
              </a:rPr>
              <a:t>заказчика, уполномоченного органа, уполномоченного учреждения, аукционной, конкурсной, котировочной  комиссии;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проведено 218 внеплановых проверок;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 </a:t>
            </a:r>
            <a:r>
              <a:rPr lang="ru-RU" dirty="0">
                <a:solidFill>
                  <a:schemeClr val="tx1"/>
                </a:solidFill>
              </a:rPr>
              <a:t>1 материал на согласование осуществления закупки у единственного поставщика (подрядчика, исполнителя)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рассмотрено 320 обращений </a:t>
            </a:r>
            <a:r>
              <a:rPr lang="ru-RU" dirty="0">
                <a:solidFill>
                  <a:schemeClr val="tx1"/>
                </a:solidFill>
              </a:rPr>
              <a:t>о включении в 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исполнителей), в </a:t>
            </a:r>
            <a:r>
              <a:rPr lang="ru-RU" dirty="0">
                <a:solidFill>
                  <a:schemeClr val="tx1"/>
                </a:solidFill>
              </a:rPr>
              <a:t>реестр недобросовестных </a:t>
            </a:r>
            <a:r>
              <a:rPr lang="ru-RU" dirty="0" smtClean="0">
                <a:solidFill>
                  <a:schemeClr val="tx1"/>
                </a:solidFill>
              </a:rPr>
              <a:t>поставщиков (подрядчиков, исполнителей) включено 118 хозяйствующих субъектов. </a:t>
            </a:r>
            <a:endParaRPr lang="ru-RU" dirty="0">
              <a:solidFill>
                <a:schemeClr val="tx1"/>
              </a:solidFill>
            </a:endParaRPr>
          </a:p>
          <a:p>
            <a:pPr lvl="0"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альтернативный процесс 7"/>
          <p:cNvSpPr/>
          <p:nvPr/>
        </p:nvSpPr>
        <p:spPr>
          <a:xfrm>
            <a:off x="189186" y="1608084"/>
            <a:ext cx="8797159" cy="4256688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За истекший период 2020 горда в адрес Башкортостанского УФАС России по контролю в сфере закупок поступило 915 жалоб на действия (бездействия) заказчиков, уполномоченных органов, учреждений, аукционных, конкурсных, котировочных комиссий.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</a:t>
            </a:r>
            <a:r>
              <a:rPr lang="x-none" smtClean="0">
                <a:solidFill>
                  <a:schemeClr val="tx1"/>
                </a:solidFill>
              </a:rPr>
              <a:t>Структурный состав поданных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x-none" smtClean="0">
                <a:solidFill>
                  <a:schemeClr val="tx1"/>
                </a:solidFill>
              </a:rPr>
              <a:t>жалоб распределился следующим образом: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федеральных нужд –</a:t>
            </a:r>
            <a:r>
              <a:rPr lang="ru-RU" dirty="0" smtClean="0">
                <a:solidFill>
                  <a:schemeClr val="tx1"/>
                </a:solidFill>
              </a:rPr>
              <a:t> 99 </a:t>
            </a:r>
            <a:r>
              <a:rPr lang="x-none" smtClean="0">
                <a:solidFill>
                  <a:schemeClr val="tx1"/>
                </a:solidFill>
              </a:rPr>
              <a:t>жалоб, </a:t>
            </a:r>
            <a:r>
              <a:rPr lang="ru-RU" dirty="0" smtClean="0">
                <a:solidFill>
                  <a:schemeClr val="tx1"/>
                </a:solidFill>
              </a:rPr>
              <a:t>закупки</a:t>
            </a:r>
            <a:r>
              <a:rPr lang="x-none" smtClean="0">
                <a:solidFill>
                  <a:schemeClr val="tx1"/>
                </a:solidFill>
              </a:rPr>
              <a:t> для нужд субъекта Российской Федерации –</a:t>
            </a:r>
            <a:r>
              <a:rPr lang="ru-RU" dirty="0" smtClean="0">
                <a:solidFill>
                  <a:schemeClr val="tx1"/>
                </a:solidFill>
              </a:rPr>
              <a:t> 456</a:t>
            </a:r>
            <a:r>
              <a:rPr lang="x-none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x-none" smtClean="0">
                <a:solidFill>
                  <a:schemeClr val="tx1"/>
                </a:solidFill>
              </a:rPr>
              <a:t>для муниципальных нужд –</a:t>
            </a:r>
            <a:r>
              <a:rPr lang="ru-RU" dirty="0" smtClean="0">
                <a:solidFill>
                  <a:schemeClr val="tx1"/>
                </a:solidFill>
              </a:rPr>
              <a:t> 360</a:t>
            </a:r>
            <a:r>
              <a:rPr lang="x-none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3426554899"/>
              </p:ext>
            </p:extLst>
          </p:nvPr>
        </p:nvGraphicFramePr>
        <p:xfrm>
          <a:off x="620110" y="1576552"/>
          <a:ext cx="8292662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31228" y="1883873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41% </a:t>
            </a:r>
            <a:r>
              <a:rPr lang="ru-RU" dirty="0">
                <a:solidFill>
                  <a:schemeClr val="tx1"/>
                </a:solidFill>
              </a:rPr>
              <a:t>из рассмотренных жалоб признаны обоснованными, частично обоснованными, либо при проведении внеплановых проверок в данных закупках выявлены нарушения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соответствии с выявленными нарушениями Комиссией </a:t>
            </a:r>
            <a:r>
              <a:rPr lang="ru-RU" dirty="0" err="1">
                <a:solidFill>
                  <a:schemeClr val="tx1"/>
                </a:solidFill>
              </a:rPr>
              <a:t>Башкортостанского</a:t>
            </a:r>
            <a:r>
              <a:rPr lang="ru-RU" dirty="0">
                <a:solidFill>
                  <a:schemeClr val="tx1"/>
                </a:solidFill>
              </a:rPr>
              <a:t> УФАС России выданы соответствующие предписания об устранении нарушений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292263" y="1883872"/>
            <a:ext cx="8466180" cy="364456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x-none" smtClean="0">
                <a:solidFill>
                  <a:schemeClr val="tx1"/>
                </a:solidFill>
              </a:rPr>
              <a:t>Наиболее часто встречающим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ся нарушени</a:t>
            </a:r>
            <a:r>
              <a:rPr lang="ru-RU" dirty="0" smtClean="0">
                <a:solidFill>
                  <a:schemeClr val="tx1"/>
                </a:solidFill>
              </a:rPr>
              <a:t>я</a:t>
            </a:r>
            <a:r>
              <a:rPr lang="x-none" smtClean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и</a:t>
            </a:r>
            <a:r>
              <a:rPr lang="x-none" smtClean="0">
                <a:solidFill>
                  <a:schemeClr val="tx1"/>
                </a:solidFill>
              </a:rPr>
              <a:t> при рассмотрении жалоб </a:t>
            </a:r>
            <a:r>
              <a:rPr lang="ru-RU" dirty="0" smtClean="0">
                <a:solidFill>
                  <a:schemeClr val="tx1"/>
                </a:solidFill>
              </a:rPr>
              <a:t>и проведении внеплановых проверок </a:t>
            </a:r>
            <a:r>
              <a:rPr lang="x-none" smtClean="0">
                <a:solidFill>
                  <a:schemeClr val="tx1"/>
                </a:solidFill>
              </a:rPr>
              <a:t>явля</a:t>
            </a:r>
            <a:r>
              <a:rPr lang="ru-RU" dirty="0" smtClean="0">
                <a:solidFill>
                  <a:schemeClr val="tx1"/>
                </a:solidFill>
              </a:rPr>
              <a:t>ю</a:t>
            </a:r>
            <a:r>
              <a:rPr lang="x-none" smtClean="0">
                <a:solidFill>
                  <a:schemeClr val="tx1"/>
                </a:solidFill>
              </a:rPr>
              <a:t>тся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r>
              <a:rPr lang="x-none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неправомерное </a:t>
            </a:r>
            <a:r>
              <a:rPr lang="ru-RU" dirty="0">
                <a:solidFill>
                  <a:schemeClr val="tx1"/>
                </a:solidFill>
              </a:rPr>
              <a:t>отклонение заявок;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установление неправомерных требований к составу заявки;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требования к составу заявок без учета внесенных изменений в законодательство;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«заточка» под конкретного </a:t>
            </a:r>
            <a:r>
              <a:rPr lang="ru-RU" dirty="0" smtClean="0">
                <a:solidFill>
                  <a:schemeClr val="tx1"/>
                </a:solidFill>
              </a:rPr>
              <a:t>производителя;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существление закупок в обход конкурсных процедур.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25144" y="6579034"/>
            <a:ext cx="2155369" cy="305954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3295" y="99852"/>
            <a:ext cx="9237296" cy="463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283779" y="1881351"/>
            <a:ext cx="8555422" cy="330024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Башкортостанским УФАС России рассмотрено 320 обращений Заказчиков о включении информации в Реестр недобросовестных поставщиков (подрядчиков, исполнителей). </a:t>
            </a:r>
          </a:p>
          <a:p>
            <a:pPr indent="539750" algn="just"/>
            <a:r>
              <a:rPr lang="ru-RU" dirty="0" smtClean="0">
                <a:solidFill>
                  <a:schemeClr val="tx1"/>
                </a:solidFill>
              </a:rPr>
              <a:t>Большая часть обращений (заявлений) поступает в связи с </a:t>
            </a:r>
            <a:r>
              <a:rPr lang="ru-RU" dirty="0">
                <a:solidFill>
                  <a:schemeClr val="tx1"/>
                </a:solidFill>
              </a:rPr>
              <a:t>уклонением от заключения </a:t>
            </a:r>
            <a:r>
              <a:rPr lang="ru-RU" dirty="0" smtClean="0">
                <a:solidFill>
                  <a:schemeClr val="tx1"/>
                </a:solidFill>
              </a:rPr>
              <a:t>контракта.</a:t>
            </a:r>
          </a:p>
          <a:p>
            <a:pPr indent="539750" algn="just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Нарушения </a:t>
            </a:r>
            <a:r>
              <a:rPr lang="ru-RU" sz="2400" b="1" dirty="0">
                <a:solidFill>
                  <a:schemeClr val="bg1"/>
                </a:solidFill>
              </a:rPr>
              <a:t>законодательства </a:t>
            </a:r>
            <a:r>
              <a:rPr lang="ru-RU" sz="2400" b="1" dirty="0" smtClean="0">
                <a:solidFill>
                  <a:schemeClr val="bg1"/>
                </a:solidFill>
              </a:rPr>
              <a:t>в </a:t>
            </a:r>
            <a:r>
              <a:rPr lang="ru-RU" sz="2400" b="1" dirty="0">
                <a:solidFill>
                  <a:schemeClr val="bg1"/>
                </a:solidFill>
              </a:rPr>
              <a:t>сфере закупок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альтернативный процесс 5"/>
          <p:cNvSpPr/>
          <p:nvPr/>
        </p:nvSpPr>
        <p:spPr>
          <a:xfrm>
            <a:off x="189185" y="1040524"/>
            <a:ext cx="8755117" cy="5444359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dirty="0" smtClean="0">
                <a:solidFill>
                  <a:schemeClr val="tx1"/>
                </a:solidFill>
                <a:cs typeface="Times New Roman" pitchFamily="18" charset="0"/>
              </a:rPr>
              <a:t>         За истекший период 2020 года не поступали обращения и не возбуждались дела по признакам нарушения Федерального закона «Об основах государственного </a:t>
            </a:r>
            <a:r>
              <a:rPr lang="ru-RU" dirty="0" smtClean="0">
                <a:solidFill>
                  <a:schemeClr val="tx1"/>
                </a:solidFill>
              </a:rPr>
              <a:t>регулирования торговой деятельности в Российской  Федерации»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	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Развитие </a:t>
            </a:r>
            <a:r>
              <a:rPr lang="ru-RU" sz="2400" b="1" dirty="0">
                <a:solidFill>
                  <a:schemeClr val="bg1"/>
                </a:solidFill>
              </a:rPr>
              <a:t>конкуренции в сфере розничной торговли 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/>
          <p:cNvSpPr/>
          <p:nvPr/>
        </p:nvSpPr>
        <p:spPr>
          <a:xfrm>
            <a:off x="136633" y="935421"/>
            <a:ext cx="8849711" cy="5538951"/>
          </a:xfrm>
          <a:prstGeom prst="flowChartAlternateProcess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None/>
            </a:pPr>
            <a:r>
              <a:rPr lang="ru-RU" sz="1400" dirty="0" smtClean="0">
                <a:solidFill>
                  <a:schemeClr val="accent2"/>
                </a:solidFill>
              </a:rPr>
              <a:t>За истекший период 2020 года </a:t>
            </a:r>
            <a:r>
              <a:rPr lang="ru-RU" sz="1400" dirty="0">
                <a:solidFill>
                  <a:schemeClr val="accent2"/>
                </a:solidFill>
              </a:rPr>
              <a:t>возбуждено и </a:t>
            </a:r>
            <a:r>
              <a:rPr lang="ru-RU" sz="1400" dirty="0" smtClean="0">
                <a:solidFill>
                  <a:schemeClr val="accent2"/>
                </a:solidFill>
              </a:rPr>
              <a:t>рассмотрено 664 дела </a:t>
            </a:r>
            <a:r>
              <a:rPr lang="ru-RU" sz="1400" dirty="0">
                <a:solidFill>
                  <a:schemeClr val="accent2"/>
                </a:solidFill>
              </a:rPr>
              <a:t>об административных </a:t>
            </a:r>
            <a:r>
              <a:rPr lang="ru-RU" sz="1400" dirty="0" smtClean="0">
                <a:solidFill>
                  <a:schemeClr val="accent2"/>
                </a:solidFill>
              </a:rPr>
              <a:t>правонарушениях, </a:t>
            </a:r>
            <a:r>
              <a:rPr lang="ru-RU" sz="1400" dirty="0">
                <a:solidFill>
                  <a:schemeClr val="accent2"/>
                </a:solidFill>
              </a:rPr>
              <a:t>в том числе: </a:t>
            </a: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  <a:r>
              <a:rPr lang="ru-RU" sz="1400" dirty="0" smtClean="0">
                <a:solidFill>
                  <a:schemeClr val="tx1"/>
                </a:solidFill>
              </a:rPr>
              <a:t>7.29, 7.30, 7.31, 7.31.1, 7.32</a:t>
            </a:r>
            <a:r>
              <a:rPr lang="ru-RU" sz="1400" dirty="0">
                <a:solidFill>
                  <a:schemeClr val="tx1"/>
                </a:solidFill>
              </a:rPr>
              <a:t>, 7.32.5, 19.7.2 КоАП РФ за нарушение законодательства в сфере закупок – </a:t>
            </a:r>
            <a:r>
              <a:rPr lang="ru-RU" sz="1400" dirty="0" smtClean="0">
                <a:solidFill>
                  <a:schemeClr val="tx1"/>
                </a:solidFill>
              </a:rPr>
              <a:t>379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14.3, 14.38 КоАП РФ за нарушение законодательства о рекламе – </a:t>
            </a:r>
            <a:r>
              <a:rPr lang="ru-RU" sz="1400" dirty="0" smtClean="0">
                <a:solidFill>
                  <a:schemeClr val="tx1"/>
                </a:solidFill>
              </a:rPr>
              <a:t> 65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14.9 КоАП РФ за ограничение конкуренции органами власти, органами местного самоуправления – 2 дела;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14.31 КоАП РФ за злоупотребление доминирующим положением на товарных рынках </a:t>
            </a:r>
            <a:r>
              <a:rPr lang="ru-RU" sz="1400" dirty="0" smtClean="0">
                <a:solidFill>
                  <a:schemeClr val="tx1"/>
                </a:solidFill>
              </a:rPr>
              <a:t>– 7 дел;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14.32 КоАП РФ за заключение ограничивающих конкуренцию соглашений – </a:t>
            </a:r>
            <a:r>
              <a:rPr lang="ru-RU" sz="1400" dirty="0" smtClean="0">
                <a:solidFill>
                  <a:schemeClr val="tx1"/>
                </a:solidFill>
              </a:rPr>
              <a:t>47 </a:t>
            </a:r>
            <a:r>
              <a:rPr lang="ru-RU" sz="1400" dirty="0">
                <a:solidFill>
                  <a:schemeClr val="tx1"/>
                </a:solidFill>
              </a:rPr>
              <a:t>дел;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14.33 КоАП РФ за недобросовестную конкуренцию – </a:t>
            </a:r>
            <a:r>
              <a:rPr lang="ru-RU" sz="1400" dirty="0" smtClean="0">
                <a:solidFill>
                  <a:schemeClr val="tx1"/>
                </a:solidFill>
              </a:rPr>
              <a:t> 8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ст</a:t>
            </a:r>
            <a:r>
              <a:rPr lang="ru-RU" sz="1400" dirty="0">
                <a:solidFill>
                  <a:schemeClr val="tx1"/>
                </a:solidFill>
              </a:rPr>
              <a:t>. 9.21 КоАП РФ за нарушение правил технологического присоединения к электрическим сетям, правил подключения к системам теплоснабжения либо правил подключения к системам водоснабжения и водоотведения - </a:t>
            </a:r>
            <a:r>
              <a:rPr lang="ru-RU" sz="1400" dirty="0" smtClean="0">
                <a:solidFill>
                  <a:schemeClr val="tx1"/>
                </a:solidFill>
              </a:rPr>
              <a:t>19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 err="1">
                <a:solidFill>
                  <a:schemeClr val="tx1"/>
                </a:solidFill>
              </a:rPr>
              <a:t>ст.ст</a:t>
            </a:r>
            <a:r>
              <a:rPr lang="ru-RU" sz="1400" dirty="0">
                <a:solidFill>
                  <a:schemeClr val="tx1"/>
                </a:solidFill>
              </a:rPr>
              <a:t>. 7.32.3, 7.32.4, 19.7.2-1 КоАП РФ за нарушение порядка закупок отдельными видами юридических лиц </a:t>
            </a:r>
            <a:r>
              <a:rPr lang="ru-RU" sz="1400" dirty="0" smtClean="0">
                <a:solidFill>
                  <a:schemeClr val="tx1"/>
                </a:solidFill>
              </a:rPr>
              <a:t>– 111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19.5 КоАП РФ за невыполнение в установленный срок решения, предписания – </a:t>
            </a:r>
            <a:r>
              <a:rPr lang="ru-RU" sz="1400" dirty="0" smtClean="0">
                <a:solidFill>
                  <a:schemeClr val="tx1"/>
                </a:solidFill>
              </a:rPr>
              <a:t>2 дела;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ст. 19.8 КоАП РФ за непредставление ходатайств, уведомлений (заявлений), сведений (информации) в антимонопольный орган – </a:t>
            </a:r>
            <a:r>
              <a:rPr lang="ru-RU" sz="1400" dirty="0" smtClean="0">
                <a:solidFill>
                  <a:schemeClr val="tx1"/>
                </a:solidFill>
              </a:rPr>
              <a:t>14 дел; 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dirty="0">
                <a:solidFill>
                  <a:schemeClr val="tx1"/>
                </a:solidFill>
              </a:rPr>
              <a:t>За неуплату штрафа в установленные сроки материалы </a:t>
            </a:r>
            <a:r>
              <a:rPr lang="ru-RU" sz="1400" dirty="0" smtClean="0">
                <a:solidFill>
                  <a:schemeClr val="tx1"/>
                </a:solidFill>
              </a:rPr>
              <a:t>по 10 делам </a:t>
            </a:r>
            <a:r>
              <a:rPr lang="ru-RU" sz="1400" dirty="0">
                <a:solidFill>
                  <a:schemeClr val="tx1"/>
                </a:solidFill>
              </a:rPr>
              <a:t>переданы на рассмотрение мировых судей. 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1400" b="1" dirty="0" smtClean="0">
                <a:solidFill>
                  <a:schemeClr val="tx1"/>
                </a:solidFill>
              </a:rPr>
              <a:t>Общая </a:t>
            </a:r>
            <a:r>
              <a:rPr lang="ru-RU" sz="1400" b="1" dirty="0">
                <a:solidFill>
                  <a:schemeClr val="tx1"/>
                </a:solidFill>
              </a:rPr>
              <a:t>сумма уплаченного штрафа </a:t>
            </a:r>
            <a:r>
              <a:rPr lang="ru-RU" sz="1400" b="1" dirty="0" smtClean="0">
                <a:solidFill>
                  <a:schemeClr val="tx1"/>
                </a:solidFill>
              </a:rPr>
              <a:t>– 8,7 </a:t>
            </a:r>
            <a:r>
              <a:rPr lang="ru-RU" sz="1400" b="1" dirty="0">
                <a:solidFill>
                  <a:schemeClr val="tx1"/>
                </a:solidFill>
              </a:rPr>
              <a:t>млн. рублей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138" y="0"/>
            <a:ext cx="8229600" cy="777766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Дела об административных правонарушениях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6775" y="2061529"/>
            <a:ext cx="8510155" cy="3141091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осуществлении контроля экономической концентрации на товарных и финансовых рынках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2020 года поступило  3 ходатайства. 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 истекший период 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2020 года рассмотрено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765 обращени</a:t>
            </a:r>
            <a:r>
              <a:rPr lang="ru-RU" dirty="0">
                <a:solidFill>
                  <a:schemeClr val="tx1"/>
                </a:solidFill>
              </a:rPr>
              <a:t>й</a:t>
            </a:r>
            <a:r>
              <a:rPr lang="ru-RU" dirty="0" smtClean="0">
                <a:solidFill>
                  <a:schemeClr val="tx1"/>
                </a:solidFill>
              </a:rPr>
              <a:t> граждан.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Управление за истекший период 2020 года участвовало 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755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заседаниях </a:t>
            </a:r>
            <a:r>
              <a:rPr lang="ru-RU" dirty="0">
                <a:solidFill>
                  <a:schemeClr val="tx1"/>
                </a:solidFill>
              </a:rPr>
              <a:t>судов различных </a:t>
            </a:r>
            <a:r>
              <a:rPr lang="ru-RU" dirty="0" smtClean="0">
                <a:solidFill>
                  <a:schemeClr val="tx1"/>
                </a:solidFill>
              </a:rPr>
              <a:t>инстанций.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30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6332" y="1397875"/>
            <a:ext cx="8523890" cy="4372304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Башкортостанским УФАС России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проводится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значительная работа по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адвокатированию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конкуренции: проведены пресс-конференция, "круглые столы", рабочие совещания по вопросам практики применения антимонопольного законодательства, законодательства о рекламе, законодательства о контрактной системе в сфере закупок товаров, работ, услуг для обеспечения государственных и муниципальных нужд; вышли материалы о деятельности управления в печатных СМИ и Интернет, сделаны выступления на радио и телевидении. </a:t>
            </a:r>
          </a:p>
          <a:p>
            <a:pPr indent="355600"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indent="355600" algn="just"/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Проведено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3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публичных мероприятия по публичному обсуждению результатов правоприменительной практики </a:t>
            </a:r>
            <a:r>
              <a:rPr lang="ru-RU" sz="1600" dirty="0" err="1">
                <a:solidFill>
                  <a:schemeClr val="tx1"/>
                </a:solidFill>
                <a:cs typeface="Times New Roman" pitchFamily="18" charset="0"/>
              </a:rPr>
              <a:t>Башкортостанского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 УФАС России в сфере контроля антимонопольного законодательства, законодательства о рекламе и законодательства в сфере закупок (18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марта,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19 </a:t>
            </a:r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мая и 20 августа </a:t>
            </a:r>
            <a:r>
              <a:rPr lang="ru-RU" sz="1600" dirty="0">
                <a:solidFill>
                  <a:schemeClr val="tx1"/>
                </a:solidFill>
                <a:cs typeface="Times New Roman" pitchFamily="18" charset="0"/>
              </a:rPr>
              <a:t>2020 года).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02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31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3372" y="1015999"/>
            <a:ext cx="8897257" cy="544285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В целях профилактики нарушений законодательства о рекламе, информирования населения о рисках мошенничества на финансовом рынке. в том числе защиты от лиц, оказывающих нелегальные </a:t>
            </a:r>
            <a:r>
              <a:rPr lang="ru-RU" dirty="0">
                <a:solidFill>
                  <a:schemeClr val="tx1"/>
                </a:solidFill>
              </a:rPr>
              <a:t>финансовые </a:t>
            </a:r>
            <a:r>
              <a:rPr lang="ru-RU" dirty="0" smtClean="0">
                <a:solidFill>
                  <a:schemeClr val="tx1"/>
                </a:solidFill>
              </a:rPr>
              <a:t>услуги проведен </a:t>
            </a:r>
            <a:r>
              <a:rPr lang="ru-RU" dirty="0">
                <a:solidFill>
                  <a:schemeClr val="tx1"/>
                </a:solidFill>
              </a:rPr>
              <a:t>семинар для представителей </a:t>
            </a:r>
            <a:r>
              <a:rPr lang="ru-RU" dirty="0" smtClean="0">
                <a:solidFill>
                  <a:schemeClr val="tx1"/>
                </a:solidFill>
              </a:rPr>
              <a:t>СМИ (18 марта 2020 года).</a:t>
            </a:r>
          </a:p>
          <a:p>
            <a:pPr algn="just"/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В работе семинара приняли участие представители Национального банка по Республике Башкортостан  и Управления Федеральной службы по надзору в сфере связи, информационных технологий и массовых коммуникаций по Республике Башкортостан.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 smtClean="0">
              <a:solidFill>
                <a:schemeClr val="tx1"/>
              </a:solidFill>
            </a:endParaRPr>
          </a:p>
          <a:p>
            <a:pPr indent="355600" algn="just">
              <a:buFont typeface="Wingdings" pitchFamily="2" charset="2"/>
              <a:buChar char="Ø"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Адвокатирование</a:t>
            </a:r>
            <a:r>
              <a:rPr lang="ru-RU" sz="2400" b="1" dirty="0" smtClean="0">
                <a:solidFill>
                  <a:schemeClr val="bg1"/>
                </a:solidFill>
              </a:rPr>
              <a:t> конкуренции</a:t>
            </a:r>
          </a:p>
          <a:p>
            <a:pPr algn="ctr"/>
            <a:endParaRPr lang="ru-RU" sz="2400" b="1" dirty="0" smtClean="0">
              <a:solidFill>
                <a:schemeClr val="bg1"/>
              </a:solidFill>
            </a:endParaRP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0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При </a:t>
            </a:r>
            <a:r>
              <a:rPr lang="ru-RU" dirty="0" err="1">
                <a:solidFill>
                  <a:schemeClr val="tx1"/>
                </a:solidFill>
              </a:rPr>
              <a:t>Башкортостанском</a:t>
            </a:r>
            <a:r>
              <a:rPr lang="ru-RU" dirty="0">
                <a:solidFill>
                  <a:schemeClr val="tx1"/>
                </a:solidFill>
              </a:rPr>
              <a:t> УФАС России создан Общественный совет. Совет создан по новым принципам, аналогичным Общественному совету при ФАС России, состав совета сформирован путем конкурсных процедур.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Состоялось </a:t>
            </a:r>
            <a:r>
              <a:rPr lang="ru-RU" dirty="0">
                <a:solidFill>
                  <a:schemeClr val="tx1"/>
                </a:solidFill>
              </a:rPr>
              <a:t>2 заседания совета (21 января и 4 июня 2020 года). На заседании совета 21 января 2020 года сформированы стратегические и оперативные цели Совета на 2020 год, обсудили план мероприятий на 2020 год, вопросы, подлежащие рассмотрению на заседаниях Совета. На заседании Совета 4 июня 2020 года в заочной форме обсуждены, в частности, публичная декларация целей и задач ФАС России; ведомственный план по реализации Концепции открытости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Общественный Совет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9456" y="1033318"/>
            <a:ext cx="8776139" cy="5451565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Указом Президента Российской Федерации от 21 декабря 2017 года № 618 "Об основных направлениях государственной политики по развитию конкуренции" утвержден Национальный план развития конкуренции в Российской Федерации на 2018 – 2020 годы, который направлен на снижение доли государственного участия в конкурентных сферах экономической деятельности, в том числе ограничение создания унитарных предприятий, реформу тарифного регулирования, эффективное предупреждение и пресечение антимонопольных нарушений, приводящих к ограничению и устранению конкуренции на товарных рынках, и поддержку предпринимательской инициативы, включая развитие малого и среднего бизнеса. 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Согласно Указу Президента Российской Федерации активное содействие развитию конкуренции в Российской Федерации считается приоритетным направлением деятельности всех ветвей власти, а также органов местного самоуправления.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23 июля 2018 года подписано Соглашение между ФАС России и Правительством Республики Башкортостан о взаимодействии в целях успешной реализации Национального плана развития конкуренции.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 Указе Президента Российской Федерации определено, что целями совершенствования государственной политики по развитию конкуренции являются: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повышение удовлетворенности потребителей за счет расширения ассортимента товаров, работ, услуг, повышения их качества и снижения цен;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повышение экономической эффективности и конкурентоспособности хозяйствующих субъектов, в том числе за счет обеспечения равного доступа к товарам и услугам субъектов естественных монополий и государственным услугам, необходимым для ведения предпринимательской деятельности, стимулирования инновационной активности хозяйствующих субъектов, повышения доли наукоемких товаров и услуг в структуре производства, развития рынков высокотехнологичной продукции;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стабильный рост и развитие многоукладной экономики, развитие технологий, снижение издержек в масштабе национальной экономики, снижение социальной напряженности в обществе, обеспечение национальной безопасности.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737" y="966952"/>
            <a:ext cx="8776139" cy="567558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Мероприятия Национального плана развития конкуренции в Российской Федерации направлены на достижение следующих ключевых показателей: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а) обеспечение во всех отраслях экономики Российской Федерации, за исключением сфер деятельности субъектов естественных монополий и организаций оборонно-промышленного комплекса, присутствия не менее трех хозяйствующих субъектов, не менее чем один из которых относится к частному бизнесу;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б) снижение количества нарушений антимонопольного законодательства со стороны органов государственной власти и органов местного самоуправления к 2020 году не менее чем в 2 раза по сравнению с 2017 годом;</a:t>
            </a:r>
          </a:p>
          <a:p>
            <a:pPr algn="just"/>
            <a:endParaRPr lang="ru-RU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cs typeface="Times New Roman" pitchFamily="18" charset="0"/>
              </a:rPr>
              <a:t>в) увеличение к 2020 году доли закупок, участниками которых являются только субъекты малого предпринимательства и социально ориентированные некоммерческие организации, в сфере государственного и муниципального заказа не менее чем в два раза по сравнению с 2017 годом, а также увеличение отдельными видами юридических лиц объема закупок, участниками которых являются только субъекты малого и среднего предпринимательства, до 18 процентов в 2020 году.</a:t>
            </a:r>
          </a:p>
          <a:p>
            <a:pPr algn="just"/>
            <a:endParaRPr lang="ru-RU" sz="14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Национальный план развития конкуренции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3080" y="1138687"/>
            <a:ext cx="8134710" cy="512409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tx1"/>
                </a:solidFill>
              </a:rPr>
              <a:t>      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По </a:t>
            </a:r>
            <a:r>
              <a:rPr lang="ru-RU" sz="1600" dirty="0">
                <a:solidFill>
                  <a:schemeClr val="tx1"/>
                </a:solidFill>
              </a:rPr>
              <a:t>итогам проведения публичных обсуждений правоприменительной практики Управления Федеральной антимонопольной службы по Республике Башкортостан </a:t>
            </a:r>
            <a:r>
              <a:rPr lang="en-US" sz="1600" dirty="0" smtClean="0">
                <a:solidFill>
                  <a:schemeClr val="tx1"/>
                </a:solidFill>
              </a:rPr>
              <a:t>20 </a:t>
            </a:r>
            <a:r>
              <a:rPr lang="ru-RU" sz="1600" dirty="0" smtClean="0">
                <a:solidFill>
                  <a:schemeClr val="tx1"/>
                </a:solidFill>
              </a:rPr>
              <a:t>августа 2020 года вопросы в анкетах </a:t>
            </a:r>
            <a:r>
              <a:rPr lang="ru-RU" sz="1600" dirty="0">
                <a:solidFill>
                  <a:schemeClr val="tx1"/>
                </a:solidFill>
              </a:rPr>
              <a:t>от участников мероприятия не поступали. 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Обобщенные ответы на вопросы в анкетах 20.08.2020</a:t>
            </a:r>
          </a:p>
          <a:p>
            <a:pPr algn="ctr"/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68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550428" y="2284990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 dirty="0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  <p:pic>
        <p:nvPicPr>
          <p:cNvPr id="10" name="Picture 5" descr="FAS-logo-colo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83" y="5359266"/>
            <a:ext cx="533399" cy="53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to02-pyanova\Desktop\вк логотп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24805" y="5993524"/>
            <a:ext cx="522890" cy="522890"/>
          </a:xfrm>
          <a:prstGeom prst="rect">
            <a:avLst/>
          </a:prstGeom>
          <a:noFill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15159" y="4498426"/>
            <a:ext cx="8229600" cy="714705"/>
          </a:xfrm>
        </p:spPr>
        <p:txBody>
          <a:bodyPr/>
          <a:lstStyle/>
          <a:p>
            <a:r>
              <a:rPr lang="ru-RU" sz="2300" b="1" dirty="0" smtClean="0">
                <a:latin typeface="+mn-lt"/>
              </a:rPr>
              <a:t>Башкортостанское УФАС России</a:t>
            </a:r>
            <a:endParaRPr lang="ru-RU" sz="2300" b="1" dirty="0">
              <a:latin typeface="+mn-lt"/>
            </a:endParaRPr>
          </a:p>
        </p:txBody>
      </p:sp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3563000" y="5366542"/>
            <a:ext cx="3668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 dirty="0" smtClean="0"/>
              <a:t>www.bash.fas.gov.ru</a:t>
            </a:r>
            <a:endParaRPr lang="en-US" altLang="ru-RU" sz="2400" dirty="0"/>
          </a:p>
        </p:txBody>
      </p: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3620806" y="5991907"/>
            <a:ext cx="51448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ru-RU" sz="2400" dirty="0" smtClean="0"/>
              <a:t>https://vk.com/public61109738</a:t>
            </a:r>
            <a:endParaRPr lang="en-US" alt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643445" cy="5190609"/>
          </a:xfrm>
          <a:prstGeom prst="roundRect">
            <a:avLst>
              <a:gd name="adj" fmla="val 17353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Проводится анализ состояния конкурентной среды на товарных рынках: </a:t>
            </a:r>
          </a:p>
          <a:p>
            <a:pPr marL="285750" lvl="0" indent="-285750" algn="just"/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розничный рынок электрической энергии (мощности) за 2019 год;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по теплоснабжению конечного потребителя в Республике Башкортостан за 2019 год;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радиовещания на территории Республики Башкортостан;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предоставления </a:t>
            </a:r>
            <a:r>
              <a:rPr lang="ru-RU" sz="1600" dirty="0" err="1">
                <a:solidFill>
                  <a:schemeClr val="tx1"/>
                </a:solidFill>
              </a:rPr>
              <a:t>широкополостного</a:t>
            </a:r>
            <a:r>
              <a:rPr lang="ru-RU" sz="1600" dirty="0">
                <a:solidFill>
                  <a:schemeClr val="tx1"/>
                </a:solidFill>
              </a:rPr>
              <a:t> доступа к сети Интернет в границах </a:t>
            </a:r>
            <a:r>
              <a:rPr lang="ru-RU" sz="1600" dirty="0" err="1">
                <a:solidFill>
                  <a:schemeClr val="tx1"/>
                </a:solidFill>
              </a:rPr>
              <a:t>г.Сибай</a:t>
            </a:r>
            <a:r>
              <a:rPr lang="ru-RU" sz="1600" dirty="0">
                <a:solidFill>
                  <a:schemeClr val="tx1"/>
                </a:solidFill>
              </a:rPr>
              <a:t> и г. Уфа;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услуг по сбору и транспортировке твердых коммунальных отходов на территории Республики Башкортостан;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сжиженного углеводородного газа для заправки автотранспортных средств в границах Республики Башкортостан;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бензинов автомобильных;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розничной реализации дизельного топлива;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недвижимого имущества;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строительства;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chemeClr val="tx1"/>
                </a:solidFill>
              </a:rPr>
              <a:t>рынок реализации металлолома.</a:t>
            </a:r>
          </a:p>
          <a:p>
            <a:pPr lvl="0" algn="just"/>
            <a:endParaRPr lang="ru-RU" sz="1600" dirty="0" smtClean="0">
              <a:solidFill>
                <a:schemeClr val="tx1"/>
              </a:solidFill>
            </a:endParaRPr>
          </a:p>
          <a:p>
            <a:pPr marL="635000" lvl="0" indent="257175"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0445" y="113212"/>
            <a:ext cx="8442960" cy="775063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Контроль за соблюдением антимонопольного законодательства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383" y="1079863"/>
            <a:ext cx="8725988" cy="542544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3 предостережения </a:t>
            </a:r>
          </a:p>
          <a:p>
            <a:pPr lvl="0" indent="355600" algn="just"/>
            <a:endParaRPr lang="ru-RU" sz="1500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86 предупреждений, в </a:t>
            </a:r>
            <a:r>
              <a:rPr lang="ru-RU" dirty="0">
                <a:solidFill>
                  <a:schemeClr val="tx1"/>
                </a:solidFill>
              </a:rPr>
              <a:t>том числе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злоупотребления доминирующим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положением (ст. 10 ФЗ "О защите конкуренции") –  39 предупреждений;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недобросовестной конкуренции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(ст.ст. 14.1-14.8 ФЗ "О защите конкуренции")  –  14 предупреждений;</a:t>
            </a:r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174625" lvl="0" indent="355600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по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фактам ограничивающих конкуренцию актов и действий (бездействие) органов государственной власти и местного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самоуправления (ст.15 ФЗ "О защите конкуренции")  </a:t>
            </a:r>
            <a:r>
              <a:rPr lang="ru-RU" sz="16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 33 предупреждения.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За истекший период 2020 года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70 дел </a:t>
            </a:r>
            <a:r>
              <a:rPr lang="ru-RU" dirty="0">
                <a:solidFill>
                  <a:schemeClr val="tx1"/>
                </a:solidFill>
              </a:rPr>
              <a:t>по признакам нарушения антимонопольного </a:t>
            </a:r>
            <a:r>
              <a:rPr lang="ru-RU" dirty="0" smtClean="0">
                <a:solidFill>
                  <a:schemeClr val="tx1"/>
                </a:solidFill>
              </a:rPr>
              <a:t>законодательства</a:t>
            </a:r>
          </a:p>
          <a:p>
            <a:pPr lvl="0" indent="355600" algn="just"/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483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0200" y="1098190"/>
            <a:ext cx="8623299" cy="56515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Злоупотребление доминирующим положением остается одним из распространенных нарушений антимонопольного законодательства – </a:t>
            </a:r>
            <a:r>
              <a:rPr lang="ru-RU" dirty="0" smtClean="0">
                <a:solidFill>
                  <a:schemeClr val="tx1"/>
                </a:solidFill>
              </a:rPr>
              <a:t>за истекший период 2020 года выдано 39 предупреждений, </a:t>
            </a:r>
            <a:r>
              <a:rPr lang="ru-RU" dirty="0">
                <a:solidFill>
                  <a:schemeClr val="tx1"/>
                </a:solidFill>
              </a:rPr>
              <a:t>возбуждено и </a:t>
            </a:r>
            <a:r>
              <a:rPr lang="ru-RU" dirty="0" smtClean="0">
                <a:solidFill>
                  <a:schemeClr val="tx1"/>
                </a:solidFill>
              </a:rPr>
              <a:t>рассмотрено 16 дел </a:t>
            </a:r>
            <a:r>
              <a:rPr lang="ru-RU" dirty="0">
                <a:solidFill>
                  <a:schemeClr val="tx1"/>
                </a:solidFill>
              </a:rPr>
              <a:t>по фактам злоупотребления доминирующим </a:t>
            </a:r>
            <a:r>
              <a:rPr lang="ru-RU" dirty="0" smtClean="0">
                <a:solidFill>
                  <a:schemeClr val="tx1"/>
                </a:solidFill>
              </a:rPr>
              <a:t>положением. 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355600" algn="just"/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/>
            <a:r>
              <a:rPr lang="ru-RU" b="1" dirty="0" smtClean="0">
                <a:solidFill>
                  <a:schemeClr val="tx1"/>
                </a:solidFill>
              </a:rPr>
              <a:t>Среди </a:t>
            </a:r>
            <a:r>
              <a:rPr lang="ru-RU" b="1" dirty="0">
                <a:solidFill>
                  <a:schemeClr val="tx1"/>
                </a:solidFill>
              </a:rPr>
              <a:t>выявленных фактов злоупотребления доминирующим положением наиболее характерные нарушения: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навязывание </a:t>
            </a:r>
            <a:r>
              <a:rPr lang="ru-RU" dirty="0">
                <a:solidFill>
                  <a:schemeClr val="tx1"/>
                </a:solidFill>
              </a:rPr>
              <a:t>невыгодных условий </a:t>
            </a:r>
            <a:r>
              <a:rPr lang="ru-RU" dirty="0" smtClean="0">
                <a:solidFill>
                  <a:schemeClr val="tx1"/>
                </a:solidFill>
              </a:rPr>
              <a:t>договора,</a:t>
            </a:r>
            <a:endParaRPr lang="ru-RU" dirty="0">
              <a:solidFill>
                <a:schemeClr val="tx1"/>
              </a:solidFill>
            </a:endParaRPr>
          </a:p>
          <a:p>
            <a:pPr lvl="0" indent="355600"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необоснованный отказ от заключения </a:t>
            </a:r>
            <a:r>
              <a:rPr lang="ru-RU" dirty="0" smtClean="0">
                <a:solidFill>
                  <a:schemeClr val="tx1"/>
                </a:solidFill>
              </a:rPr>
              <a:t>договора.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2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9338" y="1524000"/>
            <a:ext cx="8814162" cy="4249783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Наибольшее </a:t>
            </a:r>
            <a:r>
              <a:rPr lang="ru-RU" dirty="0">
                <a:solidFill>
                  <a:schemeClr val="tx1"/>
                </a:solidFill>
              </a:rPr>
              <a:t>количество нарушений выявлено в сфере жилищно-коммунального </a:t>
            </a:r>
            <a:r>
              <a:rPr lang="ru-RU" dirty="0" smtClean="0">
                <a:solidFill>
                  <a:schemeClr val="tx1"/>
                </a:solidFill>
              </a:rPr>
              <a:t>хозяйства, остальные </a:t>
            </a:r>
            <a:r>
              <a:rPr lang="ru-RU" dirty="0">
                <a:solidFill>
                  <a:schemeClr val="tx1"/>
                </a:solidFill>
              </a:rPr>
              <a:t>нарушения </a:t>
            </a:r>
            <a:r>
              <a:rPr lang="ru-RU" dirty="0" smtClean="0">
                <a:solidFill>
                  <a:schemeClr val="tx1"/>
                </a:solidFill>
              </a:rPr>
              <a:t>выявлены </a:t>
            </a:r>
            <a:r>
              <a:rPr lang="ru-RU" dirty="0">
                <a:solidFill>
                  <a:schemeClr val="tx1"/>
                </a:solidFill>
              </a:rPr>
              <a:t>в сфере электроснабжения, в сфере теплоснабжения и в агропромышленном комплексе.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</a:rPr>
              <a:t>Злоупотребление доминирующим положением </a:t>
            </a:r>
            <a:endParaRPr lang="ru-RU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16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2351" y="1028700"/>
            <a:ext cx="8710648" cy="1765300"/>
          </a:xfrm>
          <a:prstGeom prst="roundRect">
            <a:avLst/>
          </a:prstGeom>
          <a:solidFill>
            <a:schemeClr val="accent5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>
                <a:solidFill>
                  <a:schemeClr val="tx1"/>
                </a:solidFill>
              </a:rPr>
              <a:t>В соответствии с антимонопольным законодательством запрещаются ограничивающие конкуренцию акты и действия (бездействие) федеральных органов исполнительной власти, органов государственной власти субъектов Российской Федерации, органов местного </a:t>
            </a:r>
            <a:r>
              <a:rPr lang="ru-RU" dirty="0" smtClean="0">
                <a:solidFill>
                  <a:schemeClr val="tx1"/>
                </a:solidFill>
              </a:rPr>
              <a:t>самоуправления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2350" y="3162300"/>
            <a:ext cx="8623299" cy="3340100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just"/>
            <a:r>
              <a:rPr lang="ru-RU" dirty="0" smtClean="0">
                <a:solidFill>
                  <a:schemeClr val="tx1"/>
                </a:solidFill>
              </a:rPr>
              <a:t>Результаты </a:t>
            </a:r>
            <a:r>
              <a:rPr lang="ru-RU" dirty="0">
                <a:solidFill>
                  <a:schemeClr val="tx1"/>
                </a:solidFill>
              </a:rPr>
              <a:t>работы свидетельствуют о том, что нарушение антимонопольного законодательства </a:t>
            </a:r>
            <a:r>
              <a:rPr lang="ru-RU" dirty="0" smtClean="0">
                <a:solidFill>
                  <a:schemeClr val="tx1"/>
                </a:solidFill>
              </a:rPr>
              <a:t>– статьи 15 Федерального закона "О защите конкуренции", со </a:t>
            </a:r>
            <a:r>
              <a:rPr lang="ru-RU" dirty="0">
                <a:solidFill>
                  <a:schemeClr val="tx1"/>
                </a:solidFill>
              </a:rPr>
              <a:t>стороны органов исполнительной власти и местного самоуправления остается распространенным видом </a:t>
            </a:r>
            <a:r>
              <a:rPr lang="ru-RU" dirty="0" smtClean="0">
                <a:solidFill>
                  <a:schemeClr val="tx1"/>
                </a:solidFill>
              </a:rPr>
              <a:t>нарушения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285750" lvl="0" indent="-285750" algn="just"/>
            <a:r>
              <a:rPr lang="ru-RU" dirty="0" smtClean="0">
                <a:solidFill>
                  <a:schemeClr val="tx1"/>
                </a:solidFill>
              </a:rPr>
              <a:t>     За истекший период 2020 года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выдано  33 предупреждения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возбуждено и рассмотрено 1 дело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7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6539" y="2217684"/>
            <a:ext cx="8156028" cy="30374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</a:rPr>
              <a:t>Выявленные нарушения статьи 15 Федерального закона "О защите конкуренции" совершены в форме незаконного предоставления государственной или муниципальной преференции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Запрет на ограничение конкуренции органами власти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46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17048</TotalTime>
  <Words>2961</Words>
  <Application>Microsoft Office PowerPoint</Application>
  <PresentationFormat>Экран (4:3)</PresentationFormat>
  <Paragraphs>276</Paragraphs>
  <Slides>37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1_Оформление по умолчанию</vt:lpstr>
      <vt:lpstr>Слайд 1</vt:lpstr>
      <vt:lpstr>Слайд 2</vt:lpstr>
      <vt:lpstr>Слайд 3</vt:lpstr>
      <vt:lpstr>Слайд 4</vt:lpstr>
      <vt:lpstr>Контроль за соблюдением антимонопольного законодательства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Дела об административных правонарушениях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Башкортостанское УФАС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Хасанова</cp:lastModifiedBy>
  <cp:revision>1179</cp:revision>
  <cp:lastPrinted>2020-10-22T05:22:51Z</cp:lastPrinted>
  <dcterms:created xsi:type="dcterms:W3CDTF">2014-09-15T17:52:41Z</dcterms:created>
  <dcterms:modified xsi:type="dcterms:W3CDTF">2020-10-29T04:48:21Z</dcterms:modified>
</cp:coreProperties>
</file>