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43"/>
  </p:notesMasterIdLst>
  <p:handoutMasterIdLst>
    <p:handoutMasterId r:id="rId44"/>
  </p:handoutMasterIdLst>
  <p:sldIdLst>
    <p:sldId id="264" r:id="rId2"/>
    <p:sldId id="263" r:id="rId3"/>
    <p:sldId id="329" r:id="rId4"/>
    <p:sldId id="374" r:id="rId5"/>
    <p:sldId id="304" r:id="rId6"/>
    <p:sldId id="267" r:id="rId7"/>
    <p:sldId id="272" r:id="rId8"/>
    <p:sldId id="307" r:id="rId9"/>
    <p:sldId id="308" r:id="rId10"/>
    <p:sldId id="310" r:id="rId11"/>
    <p:sldId id="386" r:id="rId12"/>
    <p:sldId id="330" r:id="rId13"/>
    <p:sldId id="313" r:id="rId14"/>
    <p:sldId id="314" r:id="rId15"/>
    <p:sldId id="312" r:id="rId16"/>
    <p:sldId id="375" r:id="rId17"/>
    <p:sldId id="315" r:id="rId18"/>
    <p:sldId id="316" r:id="rId19"/>
    <p:sldId id="317" r:id="rId20"/>
    <p:sldId id="358" r:id="rId21"/>
    <p:sldId id="400" r:id="rId22"/>
    <p:sldId id="360" r:id="rId23"/>
    <p:sldId id="361" r:id="rId24"/>
    <p:sldId id="362" r:id="rId25"/>
    <p:sldId id="389" r:id="rId26"/>
    <p:sldId id="365" r:id="rId27"/>
    <p:sldId id="373" r:id="rId28"/>
    <p:sldId id="371" r:id="rId29"/>
    <p:sldId id="324" r:id="rId30"/>
    <p:sldId id="325" r:id="rId31"/>
    <p:sldId id="390" r:id="rId32"/>
    <p:sldId id="391" r:id="rId33"/>
    <p:sldId id="377" r:id="rId34"/>
    <p:sldId id="383" r:id="rId35"/>
    <p:sldId id="384" r:id="rId36"/>
    <p:sldId id="393" r:id="rId37"/>
    <p:sldId id="397" r:id="rId38"/>
    <p:sldId id="398" r:id="rId39"/>
    <p:sldId id="399" r:id="rId40"/>
    <p:sldId id="396" r:id="rId41"/>
    <p:sldId id="303" r:id="rId4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ндарчук Наталья Сергеевна" initials="БН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FFD3D"/>
    <a:srgbClr val="FF5050"/>
    <a:srgbClr val="0043C8"/>
    <a:srgbClr val="3366FF"/>
    <a:srgbClr val="99CCFF"/>
    <a:srgbClr val="CCECFF"/>
    <a:srgbClr val="2C8394"/>
    <a:srgbClr val="CA6DD9"/>
    <a:srgbClr val="37D5F5"/>
    <a:srgbClr val="F2FA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2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Жалобы </a:t>
            </a:r>
            <a:r>
              <a:rPr lang="ru-RU" dirty="0" smtClean="0"/>
              <a:t>за истекший период 2019 года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6085926201992707E-2"/>
          <c:y val="0.16925549847124241"/>
          <c:w val="0.69026098012918213"/>
          <c:h val="0.708736455950292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 в 2019 году</c:v>
                </c:pt>
              </c:strCache>
            </c:strRef>
          </c:tx>
          <c:explosion val="1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cat>
            <c:strRef>
              <c:f>Лист1!$A$2:$A$4</c:f>
              <c:strCache>
                <c:ptCount val="3"/>
                <c:pt idx="0">
                  <c:v>ФЕД</c:v>
                </c:pt>
                <c:pt idx="1">
                  <c:v>СУБ</c:v>
                </c:pt>
                <c:pt idx="2">
                  <c:v>МУН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132</c:v>
                </c:pt>
                <c:pt idx="1">
                  <c:v>725</c:v>
                </c:pt>
                <c:pt idx="2">
                  <c:v>237</c:v>
                </c:pt>
              </c:numCache>
            </c:numRef>
          </c:val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B7B6F-DAD2-44D5-BE57-42A7356CB6D8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685B-CFEE-490A-94C8-E0B2BE7A3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242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6" tIns="45668" rIns="91336" bIns="456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4879"/>
            <a:ext cx="5438775" cy="4467226"/>
          </a:xfrm>
          <a:prstGeom prst="rect">
            <a:avLst/>
          </a:prstGeom>
        </p:spPr>
        <p:txBody>
          <a:bodyPr vert="horz" lIns="91336" tIns="45668" rIns="91336" bIns="4566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99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 smtClean="0"/>
              <a:pPr/>
              <a:t>41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xmlns="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9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2E798D0A9DE8449D899CD7C050872E16B828FB5247DAE4D1C88216A361946F4E0BD997D13CAEDE9FFDCACDE3ED99BF9CBD9F48E2FA970357k4Z6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971" y="2751910"/>
            <a:ext cx="815587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Управление Федеральной антимонопольной службы по Республике </a:t>
            </a:r>
            <a:r>
              <a:rPr lang="ru-RU" sz="3600" b="1" dirty="0" smtClean="0"/>
              <a:t>Башкортостан</a:t>
            </a:r>
          </a:p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r>
              <a:rPr lang="ru-RU" sz="1600" b="1" smtClean="0"/>
              <a:t>ноябрь </a:t>
            </a:r>
            <a:r>
              <a:rPr lang="ru-RU" sz="1600" b="1" dirty="0" smtClean="0"/>
              <a:t>2019 года</a:t>
            </a:r>
            <a:endParaRPr lang="ru-RU" sz="1600" b="1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831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2150868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717" y="3510455"/>
            <a:ext cx="8744607" cy="233329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271463" algn="just"/>
            <a:endParaRPr lang="ru-RU" dirty="0" smtClean="0">
              <a:solidFill>
                <a:schemeClr val="tx1"/>
              </a:solidFill>
            </a:endParaRPr>
          </a:p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За истекший период 2019 года возбуждено и рассмотрено  4 дела по выявленным фактам соглашений государственных органов по фактам ограничения доступа на рынок, выхода с рынка (статья 16 ФЗ "О защите конкуренции").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1366157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8166" y="2501462"/>
            <a:ext cx="8684889" cy="357351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За истекший период 2019 года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en-US" dirty="0" smtClean="0">
                <a:solidFill>
                  <a:schemeClr val="tx1"/>
                </a:solidFill>
              </a:rPr>
              <a:t>6</a:t>
            </a:r>
            <a:r>
              <a:rPr lang="ru-RU" dirty="0" smtClean="0">
                <a:solidFill>
                  <a:schemeClr val="tx1"/>
                </a:solidFill>
              </a:rPr>
              <a:t> дел </a:t>
            </a:r>
            <a:r>
              <a:rPr lang="ru-RU" dirty="0">
                <a:solidFill>
                  <a:schemeClr val="tx1"/>
                </a:solidFill>
              </a:rPr>
              <a:t>по выявленным фактам запрещенных соглашений или согласованных действий хозяйствующих </a:t>
            </a:r>
            <a:r>
              <a:rPr lang="ru-RU" dirty="0" smtClean="0">
                <a:solidFill>
                  <a:schemeClr val="tx1"/>
                </a:solidFill>
              </a:rPr>
              <a:t>субъектов (ст.11 ФЗ "О защите конкуренции"). </a:t>
            </a:r>
          </a:p>
          <a:p>
            <a:pPr indent="271463" algn="just"/>
            <a:r>
              <a:rPr lang="ru-RU" dirty="0" smtClean="0">
                <a:solidFill>
                  <a:schemeClr val="tx1"/>
                </a:solidFill>
              </a:rPr>
              <a:t>Виды </a:t>
            </a:r>
            <a:r>
              <a:rPr lang="ru-RU" dirty="0">
                <a:solidFill>
                  <a:schemeClr val="tx1"/>
                </a:solidFill>
              </a:rPr>
              <a:t>нарушений по выявленным фактам запрещенных соглашений или согласованных действий хозяйствующих субъектов: создание препятствий доступу на рынок, выходу с рынка и повышение, снижение или поддержание цен на </a:t>
            </a:r>
            <a:r>
              <a:rPr lang="ru-RU" dirty="0" smtClean="0">
                <a:solidFill>
                  <a:schemeClr val="tx1"/>
                </a:solidFill>
              </a:rPr>
              <a:t>торгах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1925" y="1276709"/>
            <a:ext cx="8436633" cy="458062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  В </a:t>
            </a:r>
            <a:r>
              <a:rPr lang="ru-RU" sz="2000" dirty="0">
                <a:solidFill>
                  <a:schemeClr val="tx1"/>
                </a:solidFill>
              </a:rPr>
              <a:t>рамках осуществления полномочий по контролю за соблюдением антимонопольных требований к торгам </a:t>
            </a:r>
            <a:r>
              <a:rPr lang="ru-RU" sz="2000" dirty="0" smtClean="0">
                <a:solidFill>
                  <a:schemeClr val="tx1"/>
                </a:solidFill>
              </a:rPr>
              <a:t> (ст. 17 ФЗ "О защите конкуренции") за истекший период 2019 года </a:t>
            </a:r>
            <a:r>
              <a:rPr lang="ru-RU" sz="2000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sz="2000" dirty="0" smtClean="0">
                <a:solidFill>
                  <a:schemeClr val="tx1"/>
                </a:solidFill>
              </a:rPr>
              <a:t>10 дел </a:t>
            </a:r>
            <a:r>
              <a:rPr lang="ru-RU" sz="2000" dirty="0">
                <a:solidFill>
                  <a:schemeClr val="tx1"/>
                </a:solidFill>
              </a:rPr>
              <a:t>по фактам нарушения порядка определения победителя торгов, запроса </a:t>
            </a:r>
            <a:r>
              <a:rPr lang="ru-RU" sz="2000" dirty="0" smtClean="0">
                <a:solidFill>
                  <a:schemeClr val="tx1"/>
                </a:solidFill>
              </a:rPr>
              <a:t>котировок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Антимонопольные требования к торгам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6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145" y="2343806"/>
            <a:ext cx="8827375" cy="239636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Статьей 17.1 Федерального закона "О защите конкуренции" установлены особенности порядка заключения договоров в отношении государственного и муниципального имущества - заключение договоров только по результатам проведения конкурсов или аукционов на право заключения таких </a:t>
            </a:r>
            <a:r>
              <a:rPr lang="ru-RU" dirty="0" smtClean="0">
                <a:solidFill>
                  <a:schemeClr val="tx1"/>
                </a:solidFill>
              </a:rPr>
              <a:t>договоров</a:t>
            </a:r>
            <a:endParaRPr lang="ru-RU" dirty="0">
              <a:solidFill>
                <a:schemeClr val="tx1"/>
              </a:solidFill>
            </a:endParaRP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2019 года возбуждено и рассмотрено 2 дела по статье 17.1. Федерального закона "О защите конкуренции"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Особенности порядка заключения договоров в отношении государственного и муниципального имущества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5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9696" y="1187670"/>
            <a:ext cx="8764313" cy="48032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dirty="0">
                <a:solidFill>
                  <a:schemeClr val="tx1"/>
                </a:solidFill>
              </a:rPr>
              <a:t>Результаты работы по предупреждению и пресечению недобросовестной конкуренции показывают, что в структуре рассматриваемых нарушений антимонопольного законодательства не произошло существенных изменений. Основные формы недобросовестной </a:t>
            </a:r>
            <a:r>
              <a:rPr lang="ru-RU" dirty="0" smtClean="0">
                <a:solidFill>
                  <a:schemeClr val="tx1"/>
                </a:solidFill>
              </a:rPr>
              <a:t>конкуренции – </a:t>
            </a:r>
            <a:r>
              <a:rPr lang="ru-RU" dirty="0">
                <a:solidFill>
                  <a:schemeClr val="tx1"/>
                </a:solidFill>
              </a:rPr>
              <a:t>недобросовестная конкуренция путем введения в заблуждение и недобросовестная конкуренция, связанная с созданием смешения.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2019 года выдано 1</a:t>
            </a:r>
            <a:r>
              <a:rPr lang="en-US" dirty="0" smtClean="0">
                <a:solidFill>
                  <a:schemeClr val="tx1"/>
                </a:solidFill>
              </a:rPr>
              <a:t>9</a:t>
            </a:r>
            <a:r>
              <a:rPr lang="ru-RU" dirty="0" smtClean="0">
                <a:solidFill>
                  <a:schemeClr val="tx1"/>
                </a:solidFill>
              </a:rPr>
              <a:t> предупреждений, </a:t>
            </a:r>
            <a:r>
              <a:rPr lang="ru-RU" dirty="0">
                <a:solidFill>
                  <a:schemeClr val="tx1"/>
                </a:solidFill>
              </a:rPr>
              <a:t>возбуждено и </a:t>
            </a:r>
            <a:r>
              <a:rPr lang="ru-RU" dirty="0" smtClean="0">
                <a:solidFill>
                  <a:schemeClr val="tx1"/>
                </a:solidFill>
              </a:rPr>
              <a:t>рассмотрено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ru-RU" dirty="0" smtClean="0">
                <a:solidFill>
                  <a:schemeClr val="tx1"/>
                </a:solidFill>
              </a:rPr>
              <a:t> дел </a:t>
            </a:r>
            <a:r>
              <a:rPr lang="ru-RU" dirty="0">
                <a:solidFill>
                  <a:schemeClr val="tx1"/>
                </a:solidFill>
              </a:rPr>
              <a:t>по фактам недобросовестной </a:t>
            </a:r>
            <a:r>
              <a:rPr lang="ru-RU" dirty="0" smtClean="0">
                <a:solidFill>
                  <a:schemeClr val="tx1"/>
                </a:solidFill>
              </a:rPr>
              <a:t>конкуренции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Запрет на недобросовестную конкуренцию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14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3778" y="972458"/>
            <a:ext cx="8681545" cy="2380341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>
                <a:solidFill>
                  <a:schemeClr val="tx1"/>
                </a:solidFill>
              </a:rPr>
              <a:t>Статья 18.1 Федерального закона "О защите конкуренции", введенная в антимонопольное законодательство «третьим антимонопольным пакетом», устанавливает административную процедуру рассмотрения жалоб на действия (бездействие) организатора торгов, оператора электронной площадки, конкурсной или аукционной комиссии при организации и проведении торгов, заключении договоров по результатам торгов или в случае, если торги, проведение которых является обязательным в соответствии с законодательством Российской Федерации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8233" y="3636578"/>
            <a:ext cx="8769133" cy="2207173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За истекший период 2019 года рассмотрено 31 заявление заказчиков о включении в реестр недобросовестных поставщиков в соответствии с Федеральным законом № 223-ФЗ "О закупках товаров, работ, услуг отдельными видами юридических лиц" и Земельным кодексом Российской Федерации. Принято 16 решений о включении организаций в реестр недобросовестных поставщиков и реестр недобросовестных участников.</a:t>
            </a:r>
          </a:p>
          <a:p>
            <a:pPr lvl="0" algn="just"/>
            <a:endParaRPr lang="ru-RU" sz="1500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1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3778" y="972459"/>
            <a:ext cx="8692055" cy="235932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>
                <a:solidFill>
                  <a:schemeClr val="tx1"/>
                </a:solidFill>
              </a:rPr>
              <a:t>Статья 18.1 Федерального закона "О защите конкуренции", введенная в антимонопольное законодательство «третьим антимонопольным пакетом», устанавливает административную процедуру рассмотрения жалоб на действия (бездействие) организатора торгов, оператора электронной площадки, конкурсной или аукционной комиссии при организации и проведении торгов, заключении договоров по результатам торгов или в случае, если торги, проведение которых является обязательным в соответствии с законодательством Российской Федерации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9972" y="3539468"/>
            <a:ext cx="8597462" cy="2764221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За истекший период 2019 года </a:t>
            </a:r>
            <a:r>
              <a:rPr lang="ru-RU" dirty="0">
                <a:solidFill>
                  <a:schemeClr val="tx1"/>
                </a:solidFill>
              </a:rPr>
              <a:t>рассмотрено </a:t>
            </a:r>
            <a:r>
              <a:rPr lang="ru-RU" dirty="0" smtClean="0">
                <a:solidFill>
                  <a:schemeClr val="tx1"/>
                </a:solidFill>
              </a:rPr>
              <a:t>254 жалобы в </a:t>
            </a:r>
            <a:r>
              <a:rPr lang="ru-RU" dirty="0">
                <a:solidFill>
                  <a:schemeClr val="tx1"/>
                </a:solidFill>
              </a:rPr>
              <a:t>соответствии со статьей 18.1 Закона о защите конкуренции, признаны обоснованными 46% жалоб, выдано </a:t>
            </a:r>
            <a:r>
              <a:rPr lang="ru-RU" dirty="0" smtClean="0">
                <a:solidFill>
                  <a:schemeClr val="tx1"/>
                </a:solidFill>
              </a:rPr>
              <a:t>74 предписания, </a:t>
            </a:r>
            <a:r>
              <a:rPr lang="ru-RU" dirty="0">
                <a:solidFill>
                  <a:schemeClr val="tx1"/>
                </a:solidFill>
              </a:rPr>
              <a:t>исполнено </a:t>
            </a:r>
            <a:r>
              <a:rPr lang="ru-RU" dirty="0" smtClean="0">
                <a:solidFill>
                  <a:schemeClr val="tx1"/>
                </a:solidFill>
              </a:rPr>
              <a:t>70 предписаний, 4 </a:t>
            </a:r>
            <a:r>
              <a:rPr lang="ru-RU" dirty="0">
                <a:solidFill>
                  <a:schemeClr val="tx1"/>
                </a:solidFill>
              </a:rPr>
              <a:t>предписания находятся в стадии исполнения. </a:t>
            </a:r>
          </a:p>
          <a:p>
            <a:pPr lvl="0" algn="just"/>
            <a:endParaRPr lang="ru-RU" sz="1450" dirty="0" smtClean="0">
              <a:solidFill>
                <a:schemeClr val="tx1"/>
              </a:solidFill>
            </a:endParaRPr>
          </a:p>
          <a:p>
            <a:pPr lvl="0" algn="just"/>
            <a:endParaRPr lang="ru-RU" sz="145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1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241738" y="1198179"/>
            <a:ext cx="8660524" cy="5339255"/>
          </a:xfrm>
          <a:prstGeom prst="flowChartAlternateProcess">
            <a:avLst/>
          </a:prstGeom>
          <a:solidFill>
            <a:schemeClr val="bg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Большинство жалоб, касались нарушений процедуры Федерального Закона "О закупках товаров, работ, услуг отдельными видами юридических лиц".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</a:rPr>
              <a:t>Кроме </a:t>
            </a:r>
            <a:r>
              <a:rPr lang="ru-RU" dirty="0">
                <a:solidFill>
                  <a:schemeClr val="tx1"/>
                </a:solidFill>
              </a:rPr>
              <a:t>этого,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</a:t>
            </a:r>
            <a:r>
              <a:rPr lang="ru-RU" dirty="0">
                <a:solidFill>
                  <a:schemeClr val="tx1"/>
                </a:solidFill>
              </a:rPr>
              <a:t>2019 года обжаловались торги по аренде и продаже земельных участков, находящихся в государственной или муниципальной собственности; по размещению рекламных конструкций. Обжаловались торги по реализации имущества должников в порядке, установленном Федеральным законом "Об исполнительном производстве", Федеральным законом "Об ипотеке (залоге недвижимости)", торги в рамках соблюдения требований Федерального закона «О несостоятельности (банкротстве</a:t>
            </a:r>
            <a:r>
              <a:rPr lang="ru-RU" dirty="0" smtClean="0">
                <a:solidFill>
                  <a:schemeClr val="tx1"/>
                </a:solidFill>
              </a:rPr>
              <a:t>)»</a:t>
            </a:r>
            <a:endParaRPr lang="ru-RU" dirty="0">
              <a:solidFill>
                <a:schemeClr val="tx1"/>
              </a:solidFill>
            </a:endParaRP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348343" y="4897821"/>
            <a:ext cx="8135861" cy="1206888"/>
          </a:xfrm>
        </p:spPr>
        <p:txBody>
          <a:bodyPr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3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4839" y="1155940"/>
            <a:ext cx="8754323" cy="1896423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dirty="0">
                <a:solidFill>
                  <a:schemeClr val="tx1"/>
                </a:solidFill>
              </a:rPr>
              <a:t>При осуществлении государственного контроля за соблюдением законодательства о </a:t>
            </a:r>
            <a:r>
              <a:rPr lang="ru-RU" dirty="0" smtClean="0">
                <a:solidFill>
                  <a:schemeClr val="tx1"/>
                </a:solidFill>
              </a:rPr>
              <a:t>рекламе за истекший период </a:t>
            </a:r>
            <a:r>
              <a:rPr lang="ru-RU" dirty="0">
                <a:solidFill>
                  <a:schemeClr val="tx1"/>
                </a:solidFill>
              </a:rPr>
              <a:t>2019 года возбуждено и рассмотрено </a:t>
            </a:r>
            <a:r>
              <a:rPr lang="en-US" dirty="0" smtClean="0">
                <a:solidFill>
                  <a:schemeClr val="tx1"/>
                </a:solidFill>
              </a:rPr>
              <a:t>83</a:t>
            </a:r>
            <a:r>
              <a:rPr lang="ru-RU" dirty="0" smtClean="0">
                <a:solidFill>
                  <a:schemeClr val="tx1"/>
                </a:solidFill>
              </a:rPr>
              <a:t> дела </a:t>
            </a:r>
            <a:r>
              <a:rPr lang="ru-RU" dirty="0">
                <a:solidFill>
                  <a:schemeClr val="tx1"/>
                </a:solidFill>
              </a:rPr>
              <a:t>по признакам нарушения законодательства о рекламе, выдано </a:t>
            </a:r>
            <a:r>
              <a:rPr lang="ru-RU" dirty="0" smtClean="0">
                <a:solidFill>
                  <a:schemeClr val="tx1"/>
                </a:solidFill>
              </a:rPr>
              <a:t>77 предписаний, </a:t>
            </a:r>
            <a:r>
              <a:rPr lang="ru-RU" dirty="0">
                <a:solidFill>
                  <a:schemeClr val="tx1"/>
                </a:solidFill>
              </a:rPr>
              <a:t>исполнено </a:t>
            </a:r>
            <a:r>
              <a:rPr lang="ru-RU" dirty="0" smtClean="0">
                <a:solidFill>
                  <a:schemeClr val="tx1"/>
                </a:solidFill>
              </a:rPr>
              <a:t>66 предписаний, 11 предписаний </a:t>
            </a:r>
            <a:r>
              <a:rPr lang="ru-RU" dirty="0">
                <a:solidFill>
                  <a:schemeClr val="tx1"/>
                </a:solidFill>
              </a:rPr>
              <a:t>находятся в стадии исполнения. </a:t>
            </a:r>
          </a:p>
          <a:p>
            <a:pPr indent="355600" algn="just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228" y="3419731"/>
            <a:ext cx="8614421" cy="305851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Деятельность антимонопольного органа направлена на защиту от недобросовестной конкуренции в области рекламы, предотвращение и пресечение ненадлежащей рекламы, способной ввести потребителей рекламы в </a:t>
            </a:r>
            <a:r>
              <a:rPr lang="ru-RU" dirty="0" smtClean="0">
                <a:solidFill>
                  <a:schemeClr val="tx1"/>
                </a:solidFill>
              </a:rPr>
              <a:t>заблуждение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Дела </a:t>
            </a:r>
            <a:r>
              <a:rPr lang="ru-RU" dirty="0">
                <a:solidFill>
                  <a:schemeClr val="tx1"/>
                </a:solidFill>
              </a:rPr>
              <a:t>возбуждались по фактам распространения ненадлежащей рекламы медицинских услуг; ненадлежащей рекламы, в которой отсутствует часть существенной информации, что вводит потребителей рекламы в заблуждение; несоблюдения общих требований к рекламе и общих требований при рекламе финансовых услуг.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3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6778" y="1334814"/>
            <a:ext cx="8623299" cy="44984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 2007 года действует Экспертный Совет по применению законодательства о рекламе при Башкортостанском УФАС России. Состав Экспертного Совета сформирован из представителей государственных органов, научных и учебных организаций, конфессий, специалистов в отдельных областях знаний. </a:t>
            </a:r>
          </a:p>
          <a:p>
            <a:pPr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</a:t>
            </a:r>
            <a:r>
              <a:rPr lang="ru-RU" dirty="0">
                <a:solidFill>
                  <a:schemeClr val="tx1"/>
                </a:solidFill>
              </a:rPr>
              <a:t>2019 года состоялось </a:t>
            </a:r>
            <a:r>
              <a:rPr lang="ru-RU" dirty="0" smtClean="0">
                <a:solidFill>
                  <a:schemeClr val="tx1"/>
                </a:solidFill>
              </a:rPr>
              <a:t>3 </a:t>
            </a:r>
            <a:r>
              <a:rPr lang="ru-RU" dirty="0">
                <a:solidFill>
                  <a:schemeClr val="tx1"/>
                </a:solidFill>
              </a:rPr>
              <a:t>заседания Экспертного совета (12 </a:t>
            </a:r>
            <a:r>
              <a:rPr lang="ru-RU" dirty="0" smtClean="0">
                <a:solidFill>
                  <a:schemeClr val="tx1"/>
                </a:solidFill>
              </a:rPr>
              <a:t>апреля, </a:t>
            </a:r>
            <a:r>
              <a:rPr lang="ru-RU" dirty="0">
                <a:solidFill>
                  <a:schemeClr val="tx1"/>
                </a:solidFill>
              </a:rPr>
              <a:t>25 </a:t>
            </a:r>
            <a:r>
              <a:rPr lang="ru-RU" dirty="0" smtClean="0">
                <a:solidFill>
                  <a:schemeClr val="tx1"/>
                </a:solidFill>
              </a:rPr>
              <a:t>июня и 9 октября </a:t>
            </a:r>
            <a:r>
              <a:rPr lang="ru-RU" dirty="0">
                <a:solidFill>
                  <a:schemeClr val="tx1"/>
                </a:solidFill>
              </a:rPr>
              <a:t>2019 года). На заседаниях Совета обсуждены, в частности, вопросы использования непристойных и оскорбительных образов в рекламе различных товаров; рассмотрение рекламы различных товаров на предмет введения потребителей в заблуждение относительно объекта рекламирования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33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2899549"/>
              </p:ext>
            </p:extLst>
          </p:nvPr>
        </p:nvGraphicFramePr>
        <p:xfrm>
          <a:off x="31532" y="854098"/>
          <a:ext cx="9112469" cy="559078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316194"/>
                <a:gridCol w="1796275"/>
              </a:tblGrid>
              <a:tr h="56437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Башкортостанским УФАС России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Истекший период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2019 года </a:t>
                      </a:r>
                    </a:p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</a:tr>
              <a:tr h="3227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выдано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предупреждений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/>
                        <a:t>82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27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выдано предостережений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/>
                        <a:t>5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415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проведено проверок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262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6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возбуждено и рассмотрено дел по признакам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нарушения:</a:t>
                      </a:r>
                      <a:endParaRPr lang="ru-RU" sz="1400" b="1" dirty="0" smtClean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lang="ru-RU" sz="1400" b="0" dirty="0"/>
                    </a:p>
                  </a:txBody>
                  <a:tcPr marL="45720" marR="45720"/>
                </a:tc>
              </a:tr>
              <a:tr h="351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антимонопольного законодательства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/>
                        <a:t>50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2762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законодательства о рекламе</a:t>
                      </a:r>
                      <a:endParaRPr lang="ru-RU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83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66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 контролю в сфере закупок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рассмотрено</a:t>
                      </a:r>
                      <a:r>
                        <a:rPr lang="ru-RU" sz="1400" baseline="0" dirty="0" smtClean="0"/>
                        <a:t> жалоб </a:t>
                      </a:r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1094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0266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рассмотрено обращений о включении в реестр недобросовестных поставщиков</a:t>
                      </a:r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550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0266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рассмотрено обращений о согласовании закупок с единственным поставщиком</a:t>
                      </a:r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3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573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 возбуждено</a:t>
                      </a:r>
                      <a:r>
                        <a:rPr lang="ru-RU" sz="1400" baseline="0" dirty="0" smtClean="0"/>
                        <a:t> и рассмотрено </a:t>
                      </a:r>
                      <a:r>
                        <a:rPr lang="ru-RU" sz="1400" dirty="0" smtClean="0"/>
                        <a:t>дел об административных правонарушениях 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/>
                        <a:t>938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122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рассмотрено жалоб</a:t>
                      </a:r>
                      <a:r>
                        <a:rPr lang="ru-RU" sz="1400" baseline="0" dirty="0" smtClean="0"/>
                        <a:t> в порядке ст. 18.1 ФЗ «О защите конкуренции»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254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5503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Итого</a:t>
                      </a:r>
                      <a:endParaRPr lang="ru-RU" sz="16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3321</a:t>
                      </a:r>
                      <a:endParaRPr lang="ru-RU" sz="1600" b="0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351" y="1016001"/>
            <a:ext cx="8623299" cy="5457370"/>
          </a:xfrm>
          <a:prstGeom prst="roundRect">
            <a:avLst/>
          </a:prstGeom>
          <a:solidFill>
            <a:schemeClr val="bg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Башкортостанским УФАС России за истекший период 2019 года в </a:t>
            </a:r>
            <a:r>
              <a:rPr lang="ru-RU" dirty="0">
                <a:solidFill>
                  <a:schemeClr val="tx1"/>
                </a:solidFill>
              </a:rPr>
              <a:t>соответствии с возложенными полномочиями по осуществлению контроля в сфере закупок товаров, работ, услуг для обеспечения государственных и муниципальных </a:t>
            </a:r>
            <a:r>
              <a:rPr lang="ru-RU" dirty="0" smtClean="0">
                <a:solidFill>
                  <a:schemeClr val="tx1"/>
                </a:solidFill>
              </a:rPr>
              <a:t>нужд: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ассмотрено 1094 жалобы </a:t>
            </a:r>
            <a:r>
              <a:rPr lang="ru-RU" dirty="0">
                <a:solidFill>
                  <a:schemeClr val="tx1"/>
                </a:solidFill>
              </a:rPr>
              <a:t>на действия (бездействия) </a:t>
            </a:r>
            <a:r>
              <a:rPr lang="ru-RU" dirty="0" smtClean="0">
                <a:solidFill>
                  <a:schemeClr val="tx1"/>
                </a:solidFill>
              </a:rPr>
              <a:t>заказчика, уполномоченного органа, уполномоченного учреждения, аукционной, конкурсной, котировочной  комиссии;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mtClean="0">
                <a:solidFill>
                  <a:schemeClr val="tx1"/>
                </a:solidFill>
              </a:rPr>
              <a:t>проведено </a:t>
            </a:r>
            <a:r>
              <a:rPr lang="ru-RU" dirty="0" smtClean="0">
                <a:solidFill>
                  <a:schemeClr val="tx1"/>
                </a:solidFill>
              </a:rPr>
              <a:t>254 проверки, в том числе  253 внеплановые проверки;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3 материала </a:t>
            </a:r>
            <a:r>
              <a:rPr lang="ru-RU" dirty="0">
                <a:solidFill>
                  <a:schemeClr val="tx1"/>
                </a:solidFill>
              </a:rPr>
              <a:t>на согласование </a:t>
            </a:r>
            <a:r>
              <a:rPr lang="ru-RU" dirty="0" smtClean="0">
                <a:solidFill>
                  <a:schemeClr val="tx1"/>
                </a:solidFill>
              </a:rPr>
              <a:t>осуществления закупки у единственного </a:t>
            </a:r>
            <a:r>
              <a:rPr lang="ru-RU" dirty="0">
                <a:solidFill>
                  <a:schemeClr val="tx1"/>
                </a:solidFill>
              </a:rPr>
              <a:t>поставщика </a:t>
            </a:r>
            <a:r>
              <a:rPr lang="ru-RU" dirty="0" smtClean="0">
                <a:solidFill>
                  <a:schemeClr val="tx1"/>
                </a:solidFill>
              </a:rPr>
              <a:t>(подрядчика, исполнителя);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ассмотрено 519 обращений </a:t>
            </a:r>
            <a:r>
              <a:rPr lang="ru-RU" dirty="0">
                <a:solidFill>
                  <a:schemeClr val="tx1"/>
                </a:solidFill>
              </a:rPr>
              <a:t>о включении в 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исполнителей), в </a:t>
            </a:r>
            <a:r>
              <a:rPr lang="ru-RU" dirty="0">
                <a:solidFill>
                  <a:schemeClr val="tx1"/>
                </a:solidFill>
              </a:rPr>
              <a:t>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 включено 134 хозяйствующих субъекта </a:t>
            </a:r>
            <a:endParaRPr lang="ru-RU" dirty="0">
              <a:solidFill>
                <a:schemeClr val="tx1"/>
              </a:solidFill>
            </a:endParaRPr>
          </a:p>
          <a:p>
            <a:pPr lvl="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При Башкортостанском УФАС России с 2014 года действует Экспертный Совет по применению законодательства в сфере закупок, </a:t>
            </a:r>
            <a:r>
              <a:rPr lang="ru-RU" dirty="0" smtClean="0">
                <a:solidFill>
                  <a:schemeClr val="tx1"/>
                </a:solidFill>
              </a:rPr>
              <a:t>в 2019 году заседание совета проведено 23 октября.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655" y="3174124"/>
            <a:ext cx="8860221" cy="3153104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smtClean="0">
                <a:solidFill>
                  <a:schemeClr val="tx1"/>
                </a:solidFill>
              </a:rPr>
              <a:t>заседании </a:t>
            </a:r>
            <a:r>
              <a:rPr lang="ru-RU" dirty="0">
                <a:solidFill>
                  <a:schemeClr val="tx1"/>
                </a:solidFill>
              </a:rPr>
              <a:t>совета </a:t>
            </a:r>
            <a:r>
              <a:rPr lang="ru-RU" dirty="0" smtClean="0">
                <a:solidFill>
                  <a:schemeClr val="tx1"/>
                </a:solidFill>
              </a:rPr>
              <a:t>обсуждены актуальные </a:t>
            </a:r>
            <a:r>
              <a:rPr lang="ru-RU" dirty="0">
                <a:solidFill>
                  <a:schemeClr val="tx1"/>
                </a:solidFill>
              </a:rPr>
              <a:t>вопросы, возникающие при осуществлении закупок в сфере строительства в рамках Закона о контрактной </a:t>
            </a:r>
            <a:r>
              <a:rPr lang="ru-RU" dirty="0" smtClean="0">
                <a:solidFill>
                  <a:schemeClr val="tx1"/>
                </a:solidFill>
              </a:rPr>
              <a:t>системе.</a:t>
            </a:r>
            <a:endParaRPr lang="ru-RU" b="1" u="sng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20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189186" y="1608084"/>
            <a:ext cx="8797159" cy="4256688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За истекший период 2019 года в адрес Башкортостанского УФАС России по контролю в сфере закупок поступило 1094 жалобы на действия (бездействия) заказчиков, уполномоченных органов, учреждений, аукционных, конкурсных, котировочных комиссий.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</a:t>
            </a:r>
            <a:r>
              <a:rPr lang="x-none" smtClean="0">
                <a:solidFill>
                  <a:schemeClr val="tx1"/>
                </a:solidFill>
              </a:rPr>
              <a:t>Структурный состав поданных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x-none" smtClean="0">
                <a:solidFill>
                  <a:schemeClr val="tx1"/>
                </a:solidFill>
              </a:rPr>
              <a:t>жалоб распределился следующим образом: </a:t>
            </a:r>
            <a:r>
              <a:rPr lang="ru-RU" dirty="0" smtClean="0">
                <a:solidFill>
                  <a:schemeClr val="tx1"/>
                </a:solidFill>
              </a:rPr>
              <a:t>закупки</a:t>
            </a:r>
            <a:r>
              <a:rPr lang="x-none" smtClean="0">
                <a:solidFill>
                  <a:schemeClr val="tx1"/>
                </a:solidFill>
              </a:rPr>
              <a:t> для федеральных нужд – </a:t>
            </a:r>
            <a:r>
              <a:rPr lang="ru-RU" dirty="0" smtClean="0">
                <a:solidFill>
                  <a:schemeClr val="tx1"/>
                </a:solidFill>
              </a:rPr>
              <a:t>132 </a:t>
            </a:r>
            <a:r>
              <a:rPr lang="x-none" smtClean="0">
                <a:solidFill>
                  <a:schemeClr val="tx1"/>
                </a:solidFill>
              </a:rPr>
              <a:t>жалоб</a:t>
            </a:r>
            <a:r>
              <a:rPr lang="ru-RU" dirty="0" err="1" smtClean="0">
                <a:solidFill>
                  <a:schemeClr val="tx1"/>
                </a:solidFill>
              </a:rPr>
              <a:t>ы</a:t>
            </a:r>
            <a:r>
              <a:rPr lang="x-none" smtClean="0">
                <a:solidFill>
                  <a:schemeClr val="tx1"/>
                </a:solidFill>
              </a:rPr>
              <a:t> или </a:t>
            </a:r>
            <a:r>
              <a:rPr lang="ru-RU" dirty="0" smtClean="0">
                <a:solidFill>
                  <a:schemeClr val="tx1"/>
                </a:solidFill>
              </a:rPr>
              <a:t>12,1</a:t>
            </a:r>
            <a:r>
              <a:rPr lang="x-none" smtClean="0">
                <a:solidFill>
                  <a:schemeClr val="tx1"/>
                </a:solidFill>
              </a:rPr>
              <a:t>% от общего количества, </a:t>
            </a:r>
            <a:r>
              <a:rPr lang="ru-RU" dirty="0" smtClean="0">
                <a:solidFill>
                  <a:schemeClr val="tx1"/>
                </a:solidFill>
              </a:rPr>
              <a:t>закупки</a:t>
            </a:r>
            <a:r>
              <a:rPr lang="x-none" smtClean="0">
                <a:solidFill>
                  <a:schemeClr val="tx1"/>
                </a:solidFill>
              </a:rPr>
              <a:t> для нужд субъекта Российской Федерации –</a:t>
            </a:r>
            <a:r>
              <a:rPr lang="ru-RU" dirty="0" smtClean="0">
                <a:solidFill>
                  <a:schemeClr val="tx1"/>
                </a:solidFill>
              </a:rPr>
              <a:t>725</a:t>
            </a:r>
            <a:r>
              <a:rPr lang="x-none" smtClean="0">
                <a:solidFill>
                  <a:schemeClr val="tx1"/>
                </a:solidFill>
              </a:rPr>
              <a:t> или </a:t>
            </a:r>
            <a:r>
              <a:rPr lang="ru-RU" dirty="0" smtClean="0">
                <a:solidFill>
                  <a:schemeClr val="tx1"/>
                </a:solidFill>
              </a:rPr>
              <a:t>66,3</a:t>
            </a:r>
            <a:r>
              <a:rPr lang="x-none" smtClean="0">
                <a:solidFill>
                  <a:schemeClr val="tx1"/>
                </a:solidFill>
              </a:rPr>
              <a:t>%, </a:t>
            </a:r>
            <a:r>
              <a:rPr lang="ru-RU" dirty="0" smtClean="0">
                <a:solidFill>
                  <a:schemeClr val="tx1"/>
                </a:solidFill>
              </a:rPr>
              <a:t>закупки </a:t>
            </a:r>
            <a:r>
              <a:rPr lang="x-none" smtClean="0">
                <a:solidFill>
                  <a:schemeClr val="tx1"/>
                </a:solidFill>
              </a:rPr>
              <a:t>для муниципальных нужд – </a:t>
            </a:r>
            <a:r>
              <a:rPr lang="ru-RU" dirty="0" smtClean="0">
                <a:solidFill>
                  <a:schemeClr val="tx1"/>
                </a:solidFill>
              </a:rPr>
              <a:t>237</a:t>
            </a:r>
            <a:r>
              <a:rPr lang="x-none" smtClean="0">
                <a:solidFill>
                  <a:schemeClr val="tx1"/>
                </a:solidFill>
              </a:rPr>
              <a:t> или </a:t>
            </a:r>
            <a:r>
              <a:rPr lang="ru-RU" dirty="0" smtClean="0">
                <a:solidFill>
                  <a:schemeClr val="tx1"/>
                </a:solidFill>
              </a:rPr>
              <a:t>21,6</a:t>
            </a:r>
            <a:r>
              <a:rPr lang="x-none" smtClean="0">
                <a:solidFill>
                  <a:schemeClr val="tx1"/>
                </a:solidFill>
              </a:rPr>
              <a:t>%.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962205315"/>
              </p:ext>
            </p:extLst>
          </p:nvPr>
        </p:nvGraphicFramePr>
        <p:xfrm>
          <a:off x="620110" y="1576552"/>
          <a:ext cx="8292662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31228" y="1883873"/>
            <a:ext cx="8466180" cy="364456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52% из рассмотренных жалоб признаны обоснованными; частично обоснованными; необоснованными, при этом выявлены нарушения при проведении внеплановых проверок в данных закупках.</a:t>
            </a:r>
          </a:p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Признаны необоснованными – 48% рассмотренных жалоб.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25144" y="6579034"/>
            <a:ext cx="2155369" cy="305954"/>
          </a:xfrm>
        </p:spPr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3295" y="99852"/>
            <a:ext cx="9237296" cy="463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31228" y="1883873"/>
            <a:ext cx="8466180" cy="364456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x-none" smtClean="0">
                <a:solidFill>
                  <a:schemeClr val="tx1"/>
                </a:solidFill>
              </a:rPr>
              <a:t>Наиболее часто встречающим</a:t>
            </a: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x-none" smtClean="0">
                <a:solidFill>
                  <a:schemeClr val="tx1"/>
                </a:solidFill>
              </a:rPr>
              <a:t>ся нарушени</a:t>
            </a:r>
            <a:r>
              <a:rPr lang="ru-RU" dirty="0" smtClean="0">
                <a:solidFill>
                  <a:schemeClr val="tx1"/>
                </a:solidFill>
              </a:rPr>
              <a:t>я</a:t>
            </a:r>
            <a:r>
              <a:rPr lang="x-none" smtClean="0">
                <a:solidFill>
                  <a:schemeClr val="tx1"/>
                </a:solidFill>
              </a:rPr>
              <a:t>м</a:t>
            </a: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x-none" smtClean="0">
                <a:solidFill>
                  <a:schemeClr val="tx1"/>
                </a:solidFill>
              </a:rPr>
              <a:t> при рассмотрении жалоб </a:t>
            </a:r>
            <a:r>
              <a:rPr lang="ru-RU" dirty="0" smtClean="0">
                <a:solidFill>
                  <a:schemeClr val="tx1"/>
                </a:solidFill>
              </a:rPr>
              <a:t>и проведении внеплановых проверок </a:t>
            </a:r>
            <a:r>
              <a:rPr lang="x-none" smtClean="0">
                <a:solidFill>
                  <a:schemeClr val="tx1"/>
                </a:solidFill>
              </a:rPr>
              <a:t>явля</a:t>
            </a:r>
            <a:r>
              <a:rPr lang="ru-RU" dirty="0" smtClean="0">
                <a:solidFill>
                  <a:schemeClr val="tx1"/>
                </a:solidFill>
              </a:rPr>
              <a:t>ю</a:t>
            </a:r>
            <a:r>
              <a:rPr lang="x-none" smtClean="0">
                <a:solidFill>
                  <a:schemeClr val="tx1"/>
                </a:solidFill>
              </a:rPr>
              <a:t>тся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r>
              <a:rPr lang="x-none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н</a:t>
            </a:r>
            <a:r>
              <a:rPr lang="x-none" smtClean="0">
                <a:solidFill>
                  <a:schemeClr val="tx1"/>
                </a:solidFill>
              </a:rPr>
              <a:t>еправомерное отклонение заявок;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  установление неправомерных требований к составу заявки;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не опубликование проектно-сметной документации в полном объеме;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«заточка» под конкретного </a:t>
            </a:r>
            <a:r>
              <a:rPr lang="ru-RU" dirty="0" smtClean="0">
                <a:solidFill>
                  <a:schemeClr val="tx1"/>
                </a:solidFill>
              </a:rPr>
              <a:t>производителя.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25144" y="6579034"/>
            <a:ext cx="2155369" cy="305954"/>
          </a:xfrm>
        </p:spPr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3295" y="99852"/>
            <a:ext cx="9237296" cy="463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283779" y="1881351"/>
            <a:ext cx="8555422" cy="330024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За истекший период 2019 года Башкортостанским УФАС России рассмотрено 519 обращений Заказчиков о включении информации в Реестр недобросовестных поставщиков (подрядчиков, исполнителей). </a:t>
            </a:r>
          </a:p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Большая часть обращений (заявлений) поступает в связи с уклонением от заключения контракта.</a:t>
            </a:r>
          </a:p>
          <a:p>
            <a:pPr indent="539750" algn="just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189185" y="1040524"/>
            <a:ext cx="8755117" cy="544435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         За истекший период 2019 года не поступали обращения и не возбуждались дела по признакам нарушения Федерального закона «Об основах государственного </a:t>
            </a:r>
            <a:r>
              <a:rPr lang="ru-RU" dirty="0" smtClean="0">
                <a:solidFill>
                  <a:schemeClr val="tx1"/>
                </a:solidFill>
              </a:rPr>
              <a:t>регулирования торговой деятельности в Российской  Федерации»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27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Развитие </a:t>
            </a:r>
            <a:r>
              <a:rPr lang="ru-RU" sz="2400" b="1" dirty="0">
                <a:solidFill>
                  <a:schemeClr val="bg1"/>
                </a:solidFill>
              </a:rPr>
              <a:t>конкуренции в сфере розничной торговли 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136633" y="935421"/>
            <a:ext cx="8849711" cy="5538951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За истекший период 2019 года возбуждено и рассмотрено</a:t>
            </a:r>
            <a:r>
              <a:rPr lang="en-US" sz="1400" dirty="0" smtClean="0">
                <a:solidFill>
                  <a:srgbClr val="002060"/>
                </a:solidFill>
              </a:rPr>
              <a:t> 938 </a:t>
            </a:r>
            <a:r>
              <a:rPr lang="ru-RU" sz="1400" dirty="0" smtClean="0">
                <a:solidFill>
                  <a:srgbClr val="002060"/>
                </a:solidFill>
              </a:rPr>
              <a:t>дел об административных правонарушениях, в том числе: </a:t>
            </a:r>
          </a:p>
          <a:p>
            <a:pPr algn="just"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ст.ст. 7.29-7.32, 7.32.5, 19.7.2 КоАП РФ за нарушение законодательства в сфере закупок – </a:t>
            </a:r>
            <a:r>
              <a:rPr lang="en-US" sz="1400" dirty="0" smtClean="0">
                <a:solidFill>
                  <a:schemeClr val="tx1"/>
                </a:solidFill>
              </a:rPr>
              <a:t> 510 </a:t>
            </a:r>
            <a:r>
              <a:rPr lang="ru-RU" sz="1400" dirty="0" smtClean="0">
                <a:solidFill>
                  <a:schemeClr val="tx1"/>
                </a:solidFill>
              </a:rPr>
              <a:t>дел;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ст.ст. 14.3, 14.38 КоАП РФ за нарушение законодательства о рекламе – 117 дел;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14.31 КоАП РФ за злоупотребление доминирующим положением на товарных рынках – 10 дел;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14.32 КоАП РФ за заключение ограничивающих конкуренцию соглашений –  </a:t>
            </a:r>
            <a:r>
              <a:rPr lang="en-US" sz="1400" dirty="0" smtClean="0">
                <a:solidFill>
                  <a:schemeClr val="tx1"/>
                </a:solidFill>
              </a:rPr>
              <a:t>49 </a:t>
            </a:r>
            <a:r>
              <a:rPr lang="ru-RU" sz="1400" dirty="0" smtClean="0">
                <a:solidFill>
                  <a:schemeClr val="tx1"/>
                </a:solidFill>
              </a:rPr>
              <a:t>дел;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14.33 КоАП РФ за недобросовестную конкуренцию – 8 дел;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14.9 КоАП РФ за ограничение конкуренции органами власти, органами местного самоуправления – 7 дел;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9.21 КоАП РФ за нарушение правил технологического присоединения к электрическим сетям, правил подключения к системам теплоснабжения либо правил подключения к системам водоснабжения и водоотведения -  28 дел;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ст.ст. 7.32.3, 7.32.4, 19.7.2-1  КоАП РФ за нарушение порядка закупок отдельными видами юридических лиц – </a:t>
            </a:r>
            <a:r>
              <a:rPr lang="en-US" sz="1400" dirty="0" smtClean="0">
                <a:solidFill>
                  <a:schemeClr val="tx1"/>
                </a:solidFill>
              </a:rPr>
              <a:t> 192</a:t>
            </a:r>
            <a:r>
              <a:rPr lang="ru-RU" sz="1400" dirty="0" smtClean="0">
                <a:solidFill>
                  <a:schemeClr val="tx1"/>
                </a:solidFill>
              </a:rPr>
              <a:t> дела;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19.8 КоАП РФ за непредставление ходатайств, уведомлений (заявлений), сведений (информации) в антимонопольный орган –  2 дела;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20.25 КоАП РФ за неуплату штрафа в установленные сроки – 15 дел.</a:t>
            </a:r>
          </a:p>
          <a:p>
            <a:pPr algn="just">
              <a:buNone/>
            </a:pPr>
            <a:endParaRPr lang="ru-RU" sz="1400" b="1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b="1" i="1" dirty="0" smtClean="0">
                <a:solidFill>
                  <a:schemeClr val="tx1"/>
                </a:solidFill>
              </a:rPr>
              <a:t>Общая сумма уплаченного штрафа  –  более 12,7 млн. рублей. </a:t>
            </a:r>
          </a:p>
          <a:p>
            <a:pPr algn="just"/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138" y="0"/>
            <a:ext cx="8229600" cy="777766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Дела об административных правонарушениях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28</a:t>
            </a:fld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6332" y="1397875"/>
            <a:ext cx="8523890" cy="4372304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Башкортостанским УФАС России 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проводится 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значительная работа по </a:t>
            </a:r>
            <a:r>
              <a:rPr lang="ru-RU" sz="1600" dirty="0" err="1">
                <a:solidFill>
                  <a:schemeClr val="tx1"/>
                </a:solidFill>
                <a:cs typeface="Times New Roman" pitchFamily="18" charset="0"/>
              </a:rPr>
              <a:t>адвокатированию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 конкуренции: проведены пресс-конференция, "круглые столы", рабочие совещания по вопросам практики применения антимонопольного законодательства, законодательства о рекламе, законодательства о контрактной системе в сфере закупок товаров, работ, услуг для обеспечения государственных и муниципальных нужд; вышли материалы о деятельности управления в печатных СМИ и Интернет, сделаны выступления на радио и телевидении. </a:t>
            </a:r>
          </a:p>
          <a:p>
            <a:pPr indent="355600"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indent="355600"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За истекший период 2019 года проведены 3 публичных мероприятия по публичному обсуждению результатов правоприменительной практики </a:t>
            </a:r>
            <a:r>
              <a:rPr lang="ru-RU" sz="1600" dirty="0" err="1" smtClean="0">
                <a:solidFill>
                  <a:schemeClr val="tx1"/>
                </a:solidFill>
                <a:cs typeface="Times New Roman" pitchFamily="18" charset="0"/>
              </a:rPr>
              <a:t>Башкортостанского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 УФАС России в сфере контроля антимонопольного законодательства, законодательства о рекламе и законодательства в сфере закупок</a:t>
            </a:r>
            <a:r>
              <a:rPr lang="ru-RU" sz="1600" dirty="0" smtClean="0">
                <a:solidFill>
                  <a:schemeClr val="tx1"/>
                </a:solidFill>
              </a:rPr>
              <a:t> (20 марта, 22 мая и 26 сентября 2019 года). </a:t>
            </a:r>
          </a:p>
          <a:p>
            <a:pPr indent="355600"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. </a:t>
            </a:r>
            <a:endParaRPr lang="ru-RU" sz="16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2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6775" y="2061529"/>
            <a:ext cx="8510155" cy="3141091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 algn="just"/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При </a:t>
            </a:r>
            <a:r>
              <a:rPr lang="ru-RU" dirty="0">
                <a:solidFill>
                  <a:schemeClr val="tx1"/>
                </a:solidFill>
              </a:rPr>
              <a:t>осуществлении контроля экономической концентрации на товарных и финансовых рынках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2019 года ходатайств и уведомлений не поступало 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за истекший период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2019 года 672 обращения граждан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Управление за истекший период 2019 года участвовало </a:t>
            </a:r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993 заседаниях </a:t>
            </a:r>
            <a:r>
              <a:rPr lang="ru-RU" dirty="0">
                <a:solidFill>
                  <a:schemeClr val="tx1"/>
                </a:solidFill>
              </a:rPr>
              <a:t>судов различных </a:t>
            </a:r>
            <a:r>
              <a:rPr lang="ru-RU" dirty="0" smtClean="0">
                <a:solidFill>
                  <a:schemeClr val="tx1"/>
                </a:solidFill>
              </a:rPr>
              <a:t>инстанций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3372" y="1016000"/>
            <a:ext cx="8897257" cy="544285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endParaRPr lang="ru-RU" dirty="0">
              <a:solidFill>
                <a:schemeClr val="tx1"/>
              </a:solidFill>
            </a:endParaRPr>
          </a:p>
          <a:p>
            <a:pPr indent="355600" algn="just"/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endParaRPr lang="ru-RU" dirty="0">
              <a:solidFill>
                <a:schemeClr val="tx1"/>
              </a:solidFill>
            </a:endParaRPr>
          </a:p>
          <a:p>
            <a:pPr indent="355600" algn="just"/>
            <a:r>
              <a:rPr lang="ru-RU" dirty="0" smtClean="0">
                <a:solidFill>
                  <a:schemeClr val="tx1"/>
                </a:solidFill>
              </a:rPr>
              <a:t>Проведены:</a:t>
            </a:r>
          </a:p>
          <a:p>
            <a:pPr indent="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«Дни </a:t>
            </a:r>
            <a:r>
              <a:rPr lang="ru-RU" dirty="0">
                <a:solidFill>
                  <a:schemeClr val="tx1"/>
                </a:solidFill>
              </a:rPr>
              <a:t>открытых </a:t>
            </a:r>
            <a:r>
              <a:rPr lang="ru-RU" dirty="0" smtClean="0">
                <a:solidFill>
                  <a:schemeClr val="tx1"/>
                </a:solidFill>
              </a:rPr>
              <a:t>дверей» </a:t>
            </a:r>
            <a:r>
              <a:rPr lang="ru-RU" dirty="0">
                <a:solidFill>
                  <a:schemeClr val="tx1"/>
                </a:solidFill>
              </a:rPr>
              <a:t>для студентов различных высших учебных заведений </a:t>
            </a:r>
            <a:r>
              <a:rPr lang="ru-RU" dirty="0" smtClean="0">
                <a:solidFill>
                  <a:schemeClr val="tx1"/>
                </a:solidFill>
              </a:rPr>
              <a:t>республики; </a:t>
            </a:r>
          </a:p>
          <a:p>
            <a:pPr indent="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«классный час» </a:t>
            </a:r>
            <a:r>
              <a:rPr lang="ru-RU" dirty="0">
                <a:solidFill>
                  <a:schemeClr val="tx1"/>
                </a:solidFill>
              </a:rPr>
              <a:t>по рекламе и Школьный Экспертный совет по рекламе с учениками 10Г класса МБОУ "Лицей № 153" ГО г. Уфа </a:t>
            </a:r>
            <a:r>
              <a:rPr lang="ru-RU" dirty="0" smtClean="0">
                <a:solidFill>
                  <a:schemeClr val="tx1"/>
                </a:solidFill>
              </a:rPr>
              <a:t>РБ; </a:t>
            </a:r>
            <a:endParaRPr lang="ru-RU" dirty="0" smtClean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практическое </a:t>
            </a:r>
            <a:r>
              <a:rPr lang="ru-RU" dirty="0">
                <a:solidFill>
                  <a:schemeClr val="tx1"/>
                </a:solidFill>
              </a:rPr>
              <a:t>занятие для студентов 1 и 2 </a:t>
            </a:r>
            <a:r>
              <a:rPr lang="ru-RU" dirty="0" smtClean="0">
                <a:solidFill>
                  <a:schemeClr val="tx1"/>
                </a:solidFill>
              </a:rPr>
              <a:t>курсов по </a:t>
            </a:r>
            <a:r>
              <a:rPr lang="ru-RU" dirty="0">
                <a:solidFill>
                  <a:schemeClr val="tx1"/>
                </a:solidFill>
              </a:rPr>
              <a:t>направлению подготовки </a:t>
            </a:r>
            <a:r>
              <a:rPr lang="ru-RU" dirty="0" smtClean="0">
                <a:solidFill>
                  <a:schemeClr val="tx1"/>
                </a:solidFill>
              </a:rPr>
              <a:t>«Реклама </a:t>
            </a:r>
            <a:r>
              <a:rPr lang="ru-RU" dirty="0">
                <a:solidFill>
                  <a:schemeClr val="tx1"/>
                </a:solidFill>
              </a:rPr>
              <a:t>и связи с </a:t>
            </a:r>
            <a:r>
              <a:rPr lang="ru-RU" dirty="0" smtClean="0">
                <a:solidFill>
                  <a:schemeClr val="tx1"/>
                </a:solidFill>
              </a:rPr>
              <a:t>общественностью» </a:t>
            </a:r>
            <a:r>
              <a:rPr lang="ru-RU" dirty="0">
                <a:solidFill>
                  <a:schemeClr val="tx1"/>
                </a:solidFill>
              </a:rPr>
              <a:t>Башкирского государственного </a:t>
            </a:r>
            <a:r>
              <a:rPr lang="ru-RU" dirty="0" smtClean="0">
                <a:solidFill>
                  <a:schemeClr val="tx1"/>
                </a:solidFill>
              </a:rPr>
              <a:t>университета;</a:t>
            </a:r>
            <a:endParaRPr lang="ru-RU" dirty="0" smtClean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«Студенческий Экспертный совет </a:t>
            </a:r>
            <a:r>
              <a:rPr lang="ru-RU" dirty="0">
                <a:solidFill>
                  <a:schemeClr val="tx1"/>
                </a:solidFill>
              </a:rPr>
              <a:t>по </a:t>
            </a:r>
            <a:r>
              <a:rPr lang="ru-RU" dirty="0" smtClean="0">
                <a:solidFill>
                  <a:schemeClr val="tx1"/>
                </a:solidFill>
              </a:rPr>
              <a:t>рекламе» со студентами </a:t>
            </a:r>
            <a:r>
              <a:rPr lang="ru-RU" dirty="0">
                <a:solidFill>
                  <a:schemeClr val="tx1"/>
                </a:solidFill>
              </a:rPr>
              <a:t>1 </a:t>
            </a:r>
            <a:r>
              <a:rPr lang="ru-RU" dirty="0" smtClean="0">
                <a:solidFill>
                  <a:schemeClr val="tx1"/>
                </a:solidFill>
              </a:rPr>
              <a:t>и 4 курсов </a:t>
            </a:r>
            <a:r>
              <a:rPr lang="ru-RU" dirty="0">
                <a:solidFill>
                  <a:schemeClr val="tx1"/>
                </a:solidFill>
              </a:rPr>
              <a:t>по направлению подготовки "Реклама и связи с общественностью" Башкирского государственного </a:t>
            </a:r>
            <a:r>
              <a:rPr lang="ru-RU" dirty="0" smtClean="0">
                <a:solidFill>
                  <a:schemeClr val="tx1"/>
                </a:solidFill>
              </a:rPr>
              <a:t>университета.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Проведен </a:t>
            </a:r>
            <a:r>
              <a:rPr lang="ru-RU" dirty="0">
                <a:solidFill>
                  <a:schemeClr val="tx1"/>
                </a:solidFill>
              </a:rPr>
              <a:t>семинар по актуальным вопросам применения антимонопольного законодательства и развития конкуренции с участием представителя ФАС России и члена Общественного совета при ФАС России (4 апреля 2019 года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endParaRPr lang="ru-RU" sz="1600" dirty="0" smtClean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endParaRPr lang="ru-RU" sz="1600" dirty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endParaRPr lang="ru-RU" sz="1600" dirty="0" smtClean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endParaRPr lang="ru-RU" sz="1600" dirty="0" smtClean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3269" y="1103585"/>
            <a:ext cx="8555421" cy="5034455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ru-RU" sz="1700" dirty="0" smtClean="0">
                <a:solidFill>
                  <a:schemeClr val="tx1"/>
                </a:solidFill>
              </a:rPr>
              <a:t>Актуальным вопросом остается разработка антимонопольного </a:t>
            </a:r>
            <a:r>
              <a:rPr lang="ru-RU" sz="1700" dirty="0" err="1" smtClean="0">
                <a:solidFill>
                  <a:schemeClr val="tx1"/>
                </a:solidFill>
              </a:rPr>
              <a:t>комплаенса</a:t>
            </a:r>
            <a:r>
              <a:rPr lang="ru-RU" sz="1700" dirty="0" smtClean="0">
                <a:solidFill>
                  <a:schemeClr val="tx1"/>
                </a:solidFill>
              </a:rPr>
              <a:t>  в государственных органах и на предприятиях. Крупные российские компании приходят к необходимости его создания, а также необходимости наличия кадров в штате, владеющих комплексом знаний, в том числе антимонопольного законодательства. </a:t>
            </a:r>
          </a:p>
          <a:p>
            <a:pPr algn="just" fontAlgn="base"/>
            <a:endParaRPr lang="ru-RU" sz="1700" dirty="0">
              <a:solidFill>
                <a:schemeClr val="tx1"/>
              </a:solidFill>
            </a:endParaRPr>
          </a:p>
          <a:p>
            <a:pPr algn="just" fontAlgn="base"/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2016 года состоялся первый выпуск Школы конкурентного права. Слушателями являются студенты разных ВУЗов и курсов, в том числе магистранты. В 2016-2018 </a:t>
            </a:r>
            <a:r>
              <a:rPr lang="ru-RU" sz="1600" dirty="0" err="1">
                <a:solidFill>
                  <a:schemeClr val="tx1"/>
                </a:solidFill>
              </a:rPr>
              <a:t>г.г</a:t>
            </a:r>
            <a:r>
              <a:rPr lang="ru-RU" sz="1600" dirty="0">
                <a:solidFill>
                  <a:schemeClr val="tx1"/>
                </a:solidFill>
              </a:rPr>
              <a:t>. проведены четыре сессии II набора Школы конкурентного права. В мае 2018 года состоялся второй выпуск Школы конкурентного права.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 fontAlgn="base"/>
            <a:endParaRPr lang="ru-RU" sz="1600" dirty="0">
              <a:solidFill>
                <a:schemeClr val="tx1"/>
              </a:solidFill>
            </a:endParaRPr>
          </a:p>
          <a:p>
            <a:pPr algn="just" fontAlgn="base"/>
            <a:r>
              <a:rPr lang="ru-RU" sz="1600" dirty="0" smtClean="0">
                <a:solidFill>
                  <a:schemeClr val="tx1"/>
                </a:solidFill>
              </a:rPr>
              <a:t>Школа </a:t>
            </a:r>
            <a:r>
              <a:rPr lang="ru-RU" sz="1600" dirty="0">
                <a:solidFill>
                  <a:schemeClr val="tx1"/>
                </a:solidFill>
              </a:rPr>
              <a:t>востребована – в ноябре 2018 года состоялся </a:t>
            </a:r>
            <a:r>
              <a:rPr lang="en-US" sz="1600" dirty="0">
                <a:solidFill>
                  <a:schemeClr val="tx1"/>
                </a:solidFill>
              </a:rPr>
              <a:t>III</a:t>
            </a:r>
            <a:r>
              <a:rPr lang="ru-RU" sz="1600" dirty="0">
                <a:solidFill>
                  <a:schemeClr val="tx1"/>
                </a:solidFill>
              </a:rPr>
              <a:t> набор Школы конкурентного права и проведены занятия первой сессии школы, 19 апреля 2019 года состоялся третий выпуск Школы конкурентного права. </a:t>
            </a:r>
          </a:p>
          <a:p>
            <a:pPr lvl="0" indent="355600" algn="just"/>
            <a:endParaRPr lang="ru-RU" sz="1500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97395"/>
            <a:ext cx="960555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227187" y="74711"/>
            <a:ext cx="6896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50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9456" y="1033318"/>
            <a:ext cx="8776139" cy="5451565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При </a:t>
            </a:r>
            <a:r>
              <a:rPr lang="ru-RU" dirty="0" err="1">
                <a:solidFill>
                  <a:schemeClr val="tx1"/>
                </a:solidFill>
              </a:rPr>
              <a:t>Башкортостанском</a:t>
            </a:r>
            <a:r>
              <a:rPr lang="ru-RU" dirty="0">
                <a:solidFill>
                  <a:schemeClr val="tx1"/>
                </a:solidFill>
              </a:rPr>
              <a:t> УФАС России создан Общественный совет. Совет создан по новым принципам, аналогичным Общественному совету при ФАС России, состав совета сформирован путем конкурсных процедур. Состоялось 3 заседания совета (10, 29 апреля и 27 июня 2019 года).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10 </a:t>
            </a:r>
            <a:r>
              <a:rPr lang="ru-RU" dirty="0">
                <a:solidFill>
                  <a:schemeClr val="tx1"/>
                </a:solidFill>
              </a:rPr>
              <a:t>апреля 2019 года состоялось первое заседание Общественного совета при </a:t>
            </a:r>
            <a:r>
              <a:rPr lang="ru-RU" dirty="0" err="1">
                <a:solidFill>
                  <a:schemeClr val="tx1"/>
                </a:solidFill>
              </a:rPr>
              <a:t>Башкортостанском</a:t>
            </a:r>
            <a:r>
              <a:rPr lang="ru-RU" dirty="0">
                <a:solidFill>
                  <a:schemeClr val="tx1"/>
                </a:solidFill>
              </a:rPr>
              <a:t> УФАС России, созданного по новым принципам, аналогичным Общественному совету при ФАС России. На заседании Совета обсудили основные задачи на ближайший период.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>
                <a:solidFill>
                  <a:schemeClr val="tx1"/>
                </a:solidFill>
              </a:rPr>
              <a:t>заседании совета 27 июня 2019 года состоялось обсуждение вопросов нестационарной торговли и Доклада о состоянии конкуренции в Российской Федерации за 2018 год.</a:t>
            </a: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Общественный Совет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9456" y="1033318"/>
            <a:ext cx="8776139" cy="5451565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Указом Президента Российской Федерации от 21 декабря 2017 года № 618 "Об основных направлениях государственной политики по развитию конкуренции" утвержден Национальный план развития конкуренции в Российской Федерации на 2018 – 2020 годы, который направлен на снижение доли государственного участия в конкурентных сферах экономической деятельности, в том числе ограничение создания унитарных предприятий, реформу тарифного регулирования, эффективное предупреждение и пресечение антимонопольных нарушений, приводящих к ограничению и устранению конкуренции на товарных рынках, и поддержку предпринимательской инициативы, включая развитие малого и среднего бизнеса. 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Согласно Указу Президента Российской Федерации активное содействие развитию конкуренции в Российской Федерации считается приоритетным направлением деятельности всех ветвей власти, а также органов местного самоуправления.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23 июля 2018 года подписано Соглашение между ФАС России и Правительством Республики Башкортостан о взаимодействии в целях успешной реализации Национального плана развития конкуренции.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Национальный план развития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737" y="966952"/>
            <a:ext cx="8776139" cy="5675586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 Указе Президента Российской Федерации определено, что целями совершенствования государственной политики по развитию конкуренции являются: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а) повышение удовлетворенности потребителей за счет расширения ассортимента товаров, работ, услуг, повышения их качества и снижения цен;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б) повышение экономической эффективности и конкурентоспособности хозяйствующих субъектов, в том числе за счет обеспечения равного доступа к товарам и услугам субъектов естественных монополий и государственным услугам, необходимым для ведения предпринимательской деятельности, стимулирования инновационной активности хозяйствующих субъектов, повышения доли наукоемких товаров и услуг в структуре производства, развития рынков высокотехнологичной продукции;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в) стабильный рост и развитие многоукладной экономики, развитие технологий, снижение издержек в масштабе национальной экономики, снижение социальной напряженности в обществе, обеспечение национальной безопасности.</a:t>
            </a:r>
          </a:p>
          <a:p>
            <a:pPr algn="just"/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Национальный план развития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737" y="966952"/>
            <a:ext cx="8776139" cy="5675586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Мероприятия Национального плана развития конкуренции в Российской Федерации направлены на достижение следующих ключевых показателей: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а) обеспечение во всех отраслях экономики Российской Федерации, за исключением сфер деятельности субъектов естественных монополий и организаций оборонно-промышленного комплекса, присутствия не менее трех хозяйствующих субъектов, не менее чем один из которых относится к частному бизнесу;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б) снижение количества нарушений антимонопольного законодательства со стороны органов государственной власти и органов местного самоуправления к 2020 году не менее чем в 2 раза по сравнению с 2017 годом;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в) увеличение к 2020 году доли закупок, участниками которых являются только субъекты малого предпринимательства и социально ориентированные некоммерческие организации, в сфере государственного и муниципального заказа не менее чем в два раза по сравнению с 2017 годом, а также увеличение отдельными видами юридических лиц объема закупок, участниками которых являются только субъекты малого и среднего предпринимательства, до 18 процентов в 2020 году.</a:t>
            </a:r>
          </a:p>
          <a:p>
            <a:pPr algn="just"/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Национальный план развития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3425" y="1156448"/>
            <a:ext cx="8597152" cy="53519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</a:rPr>
              <a:t>При закупках по 44-ФЗ приоритет получают предприятия, предложившие самую низкую цену без учета штата и квалификации сотрудников и время существования на рынке.</a:t>
            </a:r>
            <a:endParaRPr lang="ru-RU" sz="1600" dirty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Положениями </a:t>
            </a:r>
            <a:r>
              <a:rPr lang="ru-RU" sz="1600" dirty="0">
                <a:solidFill>
                  <a:schemeClr val="tx1"/>
                </a:solidFill>
              </a:rPr>
              <a:t>Закона о контрактной системе определен перечень конкурентных процедур, при проведении которых Заказчики обязаны предъявлять требования к участникам закупки, в том числе о квалификации сотрудников и время существования на рынке. К примеру, к таким процедурам можно отнести осуществление закупок путем проведения открытого конкурса, открытого конкурса в электронной форме, конкурса с ограниченным участием, в том числе в электронной форме, электронный аукцион.</a:t>
            </a:r>
          </a:p>
          <a:p>
            <a:pPr algn="just"/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26.09.2019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87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3425" y="1156448"/>
            <a:ext cx="8597152" cy="53519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Исключить </a:t>
            </a:r>
            <a:r>
              <a:rPr lang="ru-RU" sz="1600" b="1" dirty="0">
                <a:solidFill>
                  <a:schemeClr val="tx1"/>
                </a:solidFill>
              </a:rPr>
              <a:t>возможность невыплаты по государственным контрактам.</a:t>
            </a:r>
            <a:endParaRPr lang="ru-RU" sz="1600" dirty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За </a:t>
            </a:r>
            <a:r>
              <a:rPr lang="ru-RU" sz="1600" dirty="0">
                <a:solidFill>
                  <a:schemeClr val="tx1"/>
                </a:solidFill>
              </a:rPr>
              <a:t>нарушение срока и порядка оплаты товаров (работ, услуг) при осуществлении закупок для обеспечения государственных и муниципальных нужд предусмотрена административная ответственность статьей 7.32.5. КоАП РФ. Согласно части 1 указанной статьи нарушение должностным лицом заказчика срока и порядка оплаты товаров (работ, услуг) при осуществлении закупок для обеспечения государственных и муниципальных нужд, в том числе неисполнение обязанности по обеспечению авансирования, предусмотренного государственным или муниципальным контрактом, - влечет наложение административного штрафа в размере от тридцати тысяч до пятидесяти тысяч рублей.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Согласно части 2 указанной статьи совершение административного правонарушения, предусмотренного частью 1 настоящей статьи, должностным лицом, ранее подвергнутым административному наказанию за аналогичное административное правонарушение, - влечет дисквалификацию на срок от одного года до двух лет.</a:t>
            </a:r>
            <a:endParaRPr lang="ru-RU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26.09.2019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72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6872" y="1156448"/>
            <a:ext cx="8597152" cy="53519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ли, в случае если деятельность по дезинсекции и дератизации не осуществляются в рамках оказания медицинской помощи (например, в школе, детских садах), устанавливать в документации о закупках требования о предоставлении копии лицензии на медицинскую деятельность по "</a:t>
            </a:r>
            <a:r>
              <a:rPr lang="ru-RU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дезинфектологии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"?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письму Министерства здравоохранения Российской Федерации от 09.06.2016 № 14-5/993 при осуществлении дезинфекционной деятельности в целях обеспечения дезинфекции, дезинсекции, дератизации, которые не предусматривают проведение мероприятий в рамках оказания медицинской помощи и не является медицинской услугой, необходимость получения лицензии на осуществление медицинской деятельности отсутствует.</a:t>
            </a:r>
          </a:p>
          <a:p>
            <a:pPr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Аналогичный вывод содержится в постановлении Верховного Суда РФ от 29.04.2019 № 46-АД19-1, из которого следует, что буквальное толкование приведенных выше норм в их системной взаимосвязи позволяет признать, что лицензированию в качестве медицинской деятельности подлежат работы (услуги) по 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дезинфектологии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выполняемые в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рамках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оказания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медицинской помощи.</a:t>
            </a:r>
          </a:p>
          <a:p>
            <a:pPr algn="just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26.09.2019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313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6872" y="1156448"/>
            <a:ext cx="8597152" cy="53519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 fontAlgn="base"/>
            <a:r>
              <a:rPr lang="ru-RU" sz="1350" b="1" dirty="0">
                <a:solidFill>
                  <a:schemeClr val="tx1"/>
                </a:solidFill>
              </a:rPr>
              <a:t>Часто замечаю рекламу на улице, где внизу мелким шрифтом и светлым цветом размещена различная информация, которую очень сложно прочитать. Регулируется ли на законодательном уровне шрифт в рекламе?</a:t>
            </a:r>
            <a:endParaRPr lang="ru-RU" sz="1350" dirty="0">
              <a:solidFill>
                <a:schemeClr val="tx1"/>
              </a:solidFill>
            </a:endParaRPr>
          </a:p>
          <a:p>
            <a:pPr algn="just" fontAlgn="base"/>
            <a:r>
              <a:rPr lang="ru-RU" sz="1350" dirty="0">
                <a:solidFill>
                  <a:schemeClr val="tx1"/>
                </a:solidFill>
              </a:rPr>
              <a:t>В соответствии частью 1 статьи 5 Федерального закона "О рекламе" реклама должна быть добросовестной и достоверной. Недобросовестная реклама и недостоверная реклама не допускаются.</a:t>
            </a:r>
          </a:p>
          <a:p>
            <a:pPr algn="just" fontAlgn="base"/>
            <a:r>
              <a:rPr lang="ru-RU" sz="1350" dirty="0">
                <a:solidFill>
                  <a:schemeClr val="tx1"/>
                </a:solidFill>
              </a:rPr>
              <a:t>Согласно части 7 статьи 5 Федерального закона "О рекламе" не допускается реклама, в которой отсутствует часть существенной информации о рекламируемом товаре, об условиях его приобретения или использования, если при этом искажается смысл информации и вводятся в заблуждение потребители рекламы.</a:t>
            </a:r>
          </a:p>
          <a:p>
            <a:pPr algn="just" fontAlgn="base"/>
            <a:r>
              <a:rPr lang="ru-RU" sz="1350" dirty="0">
                <a:solidFill>
                  <a:schemeClr val="tx1"/>
                </a:solidFill>
              </a:rPr>
              <a:t>Согласно пункту 28 постановления Пленума ВАС РФ от 08.10.2012 № 58 "О некоторых вопросах практики применения арбитражными судами Федерального закона "О рекламе" рекламодатель вправе выбрать форму, способ и средства рекламирования своего товара. Однако при этом он должен соблюдать обязательные требования, предъявляемые Законом о рекламе к рекламе, в частности о включении в рекламу предупреждающих надписей, обязательных сведений или условий оказания услуг.</a:t>
            </a:r>
          </a:p>
          <a:p>
            <a:pPr algn="just" fontAlgn="base"/>
            <a:r>
              <a:rPr lang="ru-RU" sz="1350" dirty="0">
                <a:solidFill>
                  <a:schemeClr val="tx1"/>
                </a:solidFill>
              </a:rPr>
              <a:t>Поэтому если информация изображена таким образом, что она не воспринимается или плохо воспринимается потребителем (шрифт (кегль), цветовая гамма и тому подобное), и это обстоятельство приводит к искажению ее смысла и вводит в заблуждение потребителей рекламы, то данная информация считается отсутствующей, а соответствующая реклама ненадлежащей в силу того, что она не содержит части существенной информации о рекламируемом товаре, условиях его приобретения или использования (</a:t>
            </a:r>
            <a:r>
              <a:rPr lang="ru-RU" sz="1350" dirty="0">
                <a:solidFill>
                  <a:schemeClr val="tx1"/>
                </a:solidFill>
                <a:hlinkClick r:id="rId2"/>
              </a:rPr>
              <a:t>часть 7 статьи 5</a:t>
            </a:r>
            <a:r>
              <a:rPr lang="ru-RU" sz="1350" dirty="0">
                <a:solidFill>
                  <a:schemeClr val="tx1"/>
                </a:solidFill>
              </a:rPr>
              <a:t> Закона о рекламе).</a:t>
            </a:r>
          </a:p>
          <a:p>
            <a:pPr algn="just" fontAlgn="base"/>
            <a:r>
              <a:rPr lang="ru-RU" sz="1350" dirty="0">
                <a:solidFill>
                  <a:schemeClr val="tx1"/>
                </a:solidFill>
              </a:rPr>
              <a:t>При этом оценка такой рекламы осуществляется с позиции обычного потребителя, не обладающего специальными знаниями.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26.09.2019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544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62743"/>
            <a:ext cx="8643445" cy="5190609"/>
          </a:xfrm>
          <a:prstGeom prst="roundRect">
            <a:avLst>
              <a:gd name="adj" fmla="val 17353"/>
            </a:avLst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/>
            <a:r>
              <a:rPr lang="ru-RU" dirty="0" smtClean="0">
                <a:solidFill>
                  <a:schemeClr val="tx1"/>
                </a:solidFill>
              </a:rPr>
              <a:t>    </a:t>
            </a:r>
          </a:p>
          <a:p>
            <a:pPr marL="285750" lvl="0" indent="-285750" algn="just"/>
            <a:endParaRPr lang="ru-RU" sz="1700" dirty="0">
              <a:solidFill>
                <a:schemeClr val="tx1"/>
              </a:solidFill>
            </a:endParaRPr>
          </a:p>
          <a:p>
            <a:pPr marL="285750" lvl="0" indent="-285750" algn="just"/>
            <a:endParaRPr lang="ru-RU" sz="1700" dirty="0" smtClean="0">
              <a:solidFill>
                <a:schemeClr val="tx1"/>
              </a:solidFill>
            </a:endParaRPr>
          </a:p>
          <a:p>
            <a:pPr marL="285750" lvl="0" indent="-285750" algn="just"/>
            <a:r>
              <a:rPr lang="ru-RU" dirty="0" smtClean="0">
                <a:solidFill>
                  <a:schemeClr val="tx1"/>
                </a:solidFill>
              </a:rPr>
              <a:t>Проводится анализ состояния конкурентной среды на товарных рынках: 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розничный </a:t>
            </a:r>
            <a:r>
              <a:rPr lang="ru-RU" dirty="0">
                <a:solidFill>
                  <a:schemeClr val="tx1"/>
                </a:solidFill>
              </a:rPr>
              <a:t>рынок электрической энергии;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рынок теплоснабжения;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</a:t>
            </a:r>
            <a:r>
              <a:rPr lang="ru-RU" dirty="0">
                <a:solidFill>
                  <a:schemeClr val="tx1"/>
                </a:solidFill>
              </a:rPr>
              <a:t>услуг </a:t>
            </a:r>
            <a:r>
              <a:rPr lang="ru-RU" dirty="0" smtClean="0">
                <a:solidFill>
                  <a:schemeClr val="tx1"/>
                </a:solidFill>
              </a:rPr>
              <a:t>автовокзалов;</a:t>
            </a:r>
            <a:endParaRPr lang="ru-RU" dirty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</a:t>
            </a:r>
            <a:r>
              <a:rPr lang="ru-RU" dirty="0">
                <a:solidFill>
                  <a:schemeClr val="tx1"/>
                </a:solidFill>
              </a:rPr>
              <a:t>услуг регулярных автобусных перевозок по муниципальным маршрутам;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рынок услуг регулярных автобусных перевозок по межмуниципальным </a:t>
            </a:r>
            <a:r>
              <a:rPr lang="ru-RU" dirty="0" smtClean="0">
                <a:solidFill>
                  <a:schemeClr val="tx1"/>
                </a:solidFill>
              </a:rPr>
              <a:t>маршрутам;</a:t>
            </a:r>
            <a:endParaRPr lang="ru-RU" dirty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рынок услуг регулярных автобусных перевозок по межрегиональным маршрутам;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розничной реализации бензинов автомобильных;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розничной реализации дизельного топлива;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ынок по обращению с ТКО;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ынок </a:t>
            </a:r>
            <a:r>
              <a:rPr lang="ru-RU" dirty="0" err="1" smtClean="0">
                <a:solidFill>
                  <a:schemeClr val="tx1"/>
                </a:solidFill>
              </a:rPr>
              <a:t>широкополостного</a:t>
            </a:r>
            <a:r>
              <a:rPr lang="ru-RU" dirty="0" smtClean="0">
                <a:solidFill>
                  <a:schemeClr val="tx1"/>
                </a:solidFill>
              </a:rPr>
              <a:t> доступа к сети Интернет;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ынок </a:t>
            </a:r>
            <a:r>
              <a:rPr lang="ru-RU" dirty="0" err="1" smtClean="0">
                <a:solidFill>
                  <a:schemeClr val="tx1"/>
                </a:solidFill>
              </a:rPr>
              <a:t>агрегаторов</a:t>
            </a:r>
            <a:r>
              <a:rPr lang="ru-RU" dirty="0" smtClean="0">
                <a:solidFill>
                  <a:schemeClr val="tx1"/>
                </a:solidFill>
              </a:rPr>
              <a:t> такси;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ынок убоя скота;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ынок услуг радиовещания</a:t>
            </a:r>
            <a:r>
              <a:rPr lang="ru-RU" dirty="0">
                <a:solidFill>
                  <a:schemeClr val="tx1"/>
                </a:solidFill>
              </a:rPr>
              <a:t>;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м</a:t>
            </a:r>
            <a:r>
              <a:rPr lang="ru-RU" smtClean="0">
                <a:solidFill>
                  <a:schemeClr val="tx1"/>
                </a:solidFill>
              </a:rPr>
              <a:t>ониторинг </a:t>
            </a:r>
            <a:r>
              <a:rPr lang="ru-RU" dirty="0" smtClean="0">
                <a:solidFill>
                  <a:schemeClr val="tx1"/>
                </a:solidFill>
              </a:rPr>
              <a:t>рынка гречихи и гречневой крупы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</a:endParaRPr>
          </a:p>
          <a:p>
            <a:pPr lvl="0" algn="just"/>
            <a:endParaRPr lang="ru-RU" sz="1600" dirty="0" smtClean="0">
              <a:solidFill>
                <a:schemeClr val="tx1"/>
              </a:solidFill>
            </a:endParaRPr>
          </a:p>
          <a:p>
            <a:pPr marL="635000" lvl="0" indent="257175" algn="just"/>
            <a:r>
              <a:rPr lang="ru-RU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4510" y="1156956"/>
            <a:ext cx="8597152" cy="53519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Вопросы формирования начальной максимальной цены контракта.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Почему гос. заказчики выставляют на закупках начальную максимальную цену контракта ниже рентабельности и без учета МРОТ?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smtClean="0">
              <a:solidFill>
                <a:schemeClr val="tx1"/>
              </a:solidFill>
            </a:endParaRPr>
          </a:p>
          <a:p>
            <a:pPr algn="just"/>
            <a:r>
              <a:rPr lang="ru-RU" smtClean="0">
                <a:solidFill>
                  <a:schemeClr val="tx1"/>
                </a:solidFill>
              </a:rPr>
              <a:t>Вопросы </a:t>
            </a:r>
            <a:r>
              <a:rPr lang="ru-RU" dirty="0">
                <a:solidFill>
                  <a:schemeClr val="tx1"/>
                </a:solidFill>
              </a:rPr>
              <a:t>формирования (обоснования) начальной (максимальной) цены контракта регламентированы положениями статьи 22 Закона о контрактной системе и Приказом Минэкономразвития России от 02.10.2013 № 567 «Об утверждении Методических рекомендаций по применению методов определения начальной (максимальной) цены контракта, цены контракта, заключаемого с единственным поставщиком (подрядчиком, исполнителем)». При этом полномочия по контролю за соблюдением правильности формирования (обоснования) начальной (максимальной) цены контракта входят в компетенцию органы внутреннего государственного (муниципального) финансового контроля.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26.09.2019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87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/>
              <a:t>СПАСИБО ЗА ВНИМАНИЕ!</a:t>
            </a:r>
            <a:r>
              <a:rPr lang="en-US" altLang="ru-RU" sz="1846" b="1"/>
              <a:t/>
            </a:r>
            <a:br>
              <a:rPr lang="en-US" altLang="ru-RU" sz="1846" b="1"/>
            </a:br>
            <a:endParaRPr lang="ru-RU" altLang="ru-RU" sz="1846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/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550428" y="2284990"/>
            <a:ext cx="4343400" cy="2180492"/>
            <a:chOff x="1676400" y="2743200"/>
            <a:chExt cx="4343400" cy="236220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8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 dirty="0"/>
                <a:t>www.fas.gov.ru</a:t>
              </a:r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 dirty="0"/>
                <a:t>FAS-book</a:t>
              </a:r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rus_fas</a:t>
              </a:r>
            </a:p>
          </p:txBody>
        </p:sp>
      </p:grpSp>
      <p:pic>
        <p:nvPicPr>
          <p:cNvPr id="10" name="Picture 5" descr="FAS-logo-c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8083" y="5359266"/>
            <a:ext cx="533399" cy="537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to02-pyanova\Desktop\вк логотпип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24805" y="5993524"/>
            <a:ext cx="522890" cy="522890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15159" y="4498426"/>
            <a:ext cx="8229600" cy="714705"/>
          </a:xfrm>
        </p:spPr>
        <p:txBody>
          <a:bodyPr/>
          <a:lstStyle/>
          <a:p>
            <a:r>
              <a:rPr lang="ru-RU" sz="2300" b="1" dirty="0" smtClean="0">
                <a:latin typeface="+mn-lt"/>
              </a:rPr>
              <a:t>Башкортостанское УФАС России</a:t>
            </a:r>
            <a:endParaRPr lang="ru-RU" sz="2300" b="1" dirty="0">
              <a:latin typeface="+mn-lt"/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3563000" y="5366542"/>
            <a:ext cx="3668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dirty="0" smtClean="0"/>
              <a:t>www.bash.fas.gov.ru</a:t>
            </a:r>
            <a:endParaRPr lang="en-US" altLang="ru-RU" sz="2400" dirty="0"/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3620806" y="5991907"/>
            <a:ext cx="51448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ru-RU" sz="2400" dirty="0" smtClean="0"/>
              <a:t>https://vk.com/public61109738</a:t>
            </a:r>
            <a:endParaRPr lang="en-US" alt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771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0445" y="113212"/>
            <a:ext cx="8442960" cy="775063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Контроль за соблюдением антимонопольного законодательства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7383" y="1079863"/>
            <a:ext cx="8725988" cy="542544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2019 года выдано </a:t>
            </a:r>
            <a:r>
              <a:rPr lang="en-US" dirty="0" smtClean="0">
                <a:solidFill>
                  <a:schemeClr val="tx1"/>
                </a:solidFill>
              </a:rPr>
              <a:t>5</a:t>
            </a:r>
            <a:r>
              <a:rPr lang="ru-RU" dirty="0" smtClean="0">
                <a:solidFill>
                  <a:schemeClr val="tx1"/>
                </a:solidFill>
              </a:rPr>
              <a:t> предостережени</a:t>
            </a:r>
            <a:r>
              <a:rPr lang="ru-RU" dirty="0">
                <a:solidFill>
                  <a:schemeClr val="tx1"/>
                </a:solidFill>
              </a:rPr>
              <a:t>й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sz="1500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2019 года выдано 82 предупреждения, в </a:t>
            </a:r>
            <a:r>
              <a:rPr lang="ru-RU" dirty="0">
                <a:solidFill>
                  <a:schemeClr val="tx1"/>
                </a:solidFill>
              </a:rPr>
              <a:t>том числе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злоупотребления доминирующим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положением (ст. 10 ФЗ "О защите конкуренции")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21 предупреждение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недобросовестной конкуренции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(ст.ст. 14.1-14.8 ФЗ "О защите конкуренции") – 19 предупреждений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ограничивающих конкуренцию актов и действий (бездействие) органов государственной власти и местного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самоуправления (ст.15 ФЗ "О защите конкуренции")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– 4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2 предупреждения</a:t>
            </a: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2019 года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50 дел </a:t>
            </a:r>
            <a:r>
              <a:rPr lang="ru-RU" dirty="0">
                <a:solidFill>
                  <a:schemeClr val="tx1"/>
                </a:solidFill>
              </a:rPr>
              <a:t>по признакам нарушения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законодательства</a:t>
            </a: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Большинство </a:t>
            </a:r>
            <a:r>
              <a:rPr lang="ru-RU" dirty="0">
                <a:solidFill>
                  <a:schemeClr val="tx1"/>
                </a:solidFill>
              </a:rPr>
              <a:t>дел возбуждено в результате рассмотрения поступивших </a:t>
            </a:r>
            <a:r>
              <a:rPr lang="ru-RU" dirty="0" smtClean="0">
                <a:solidFill>
                  <a:schemeClr val="tx1"/>
                </a:solidFill>
              </a:rPr>
              <a:t>заявлений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48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0200" y="1003300"/>
            <a:ext cx="8623299" cy="56515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Злоупотребление доминирующим положением остается одним из распространенных нарушений антимонопольного законодательства –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2019 года </a:t>
            </a:r>
            <a:r>
              <a:rPr lang="ru-RU" dirty="0">
                <a:solidFill>
                  <a:schemeClr val="tx1"/>
                </a:solidFill>
              </a:rPr>
              <a:t>выдано 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1 предупреждение,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10 дел </a:t>
            </a:r>
            <a:r>
              <a:rPr lang="ru-RU" dirty="0">
                <a:solidFill>
                  <a:schemeClr val="tx1"/>
                </a:solidFill>
              </a:rPr>
              <a:t>по фактам злоупотребления доминирующим </a:t>
            </a:r>
            <a:r>
              <a:rPr lang="ru-RU" dirty="0" smtClean="0">
                <a:solidFill>
                  <a:schemeClr val="tx1"/>
                </a:solidFill>
              </a:rPr>
              <a:t>положением </a:t>
            </a:r>
            <a:endParaRPr lang="en-US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b="1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b="1" dirty="0" smtClean="0">
                <a:solidFill>
                  <a:schemeClr val="tx1"/>
                </a:solidFill>
              </a:rPr>
              <a:t>Среди </a:t>
            </a:r>
            <a:r>
              <a:rPr lang="ru-RU" b="1" dirty="0">
                <a:solidFill>
                  <a:schemeClr val="tx1"/>
                </a:solidFill>
              </a:rPr>
              <a:t>выявленных фактов злоупотребления доминирующим положением наиболее характерные нарушения: 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 indent="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навязывание </a:t>
            </a:r>
            <a:r>
              <a:rPr lang="ru-RU" dirty="0">
                <a:solidFill>
                  <a:schemeClr val="tx1"/>
                </a:solidFill>
              </a:rPr>
              <a:t>невыгодных условий </a:t>
            </a:r>
            <a:r>
              <a:rPr lang="ru-RU" dirty="0" smtClean="0">
                <a:solidFill>
                  <a:schemeClr val="tx1"/>
                </a:solidFill>
              </a:rPr>
              <a:t>договора</a:t>
            </a:r>
            <a:endParaRPr lang="en-US" dirty="0" smtClean="0">
              <a:solidFill>
                <a:schemeClr val="tx1"/>
              </a:solidFill>
            </a:endParaRPr>
          </a:p>
          <a:p>
            <a:pPr lvl="0" indent="355600"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lvl="0" indent="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необоснованный </a:t>
            </a:r>
            <a:r>
              <a:rPr lang="ru-RU" dirty="0">
                <a:solidFill>
                  <a:schemeClr val="tx1"/>
                </a:solidFill>
              </a:rPr>
              <a:t>отказ от заключения </a:t>
            </a:r>
            <a:r>
              <a:rPr lang="ru-RU" dirty="0" smtClean="0">
                <a:solidFill>
                  <a:schemeClr val="tx1"/>
                </a:solidFill>
              </a:rPr>
              <a:t>договора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Злоупотребление доминирующим положением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2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 соответствии с антимонопольным законодательством запрещаются ограничивающие конкуренцию акты и действия (бездействие) федеральных органов исполнительной власти, органов государственной власти субъектов Российской Федерации, органов местного </a:t>
            </a:r>
            <a:r>
              <a:rPr lang="ru-RU" dirty="0" smtClean="0">
                <a:solidFill>
                  <a:schemeClr val="tx1"/>
                </a:solidFill>
              </a:rPr>
              <a:t>самоуправления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2350" y="3162300"/>
            <a:ext cx="8623299" cy="33401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Результаты </a:t>
            </a:r>
            <a:r>
              <a:rPr lang="ru-RU" dirty="0">
                <a:solidFill>
                  <a:schemeClr val="tx1"/>
                </a:solidFill>
              </a:rPr>
              <a:t>работы свидетельствуют о том, что нарушение антимонопольного законодательства </a:t>
            </a:r>
            <a:r>
              <a:rPr lang="ru-RU" dirty="0" smtClean="0">
                <a:solidFill>
                  <a:schemeClr val="tx1"/>
                </a:solidFill>
              </a:rPr>
              <a:t>– статьи 15 ФЗ "О защите конкуренции", со </a:t>
            </a:r>
            <a:r>
              <a:rPr lang="ru-RU" dirty="0">
                <a:solidFill>
                  <a:schemeClr val="tx1"/>
                </a:solidFill>
              </a:rPr>
              <a:t>стороны органов исполнительной власти и местного самоуправления остается распространенным видом </a:t>
            </a:r>
            <a:r>
              <a:rPr lang="ru-RU" dirty="0" smtClean="0">
                <a:solidFill>
                  <a:schemeClr val="tx1"/>
                </a:solidFill>
              </a:rPr>
              <a:t>нарушения:</a:t>
            </a:r>
          </a:p>
          <a:p>
            <a:pPr marL="285750" lvl="0" indent="-285750" algn="just"/>
            <a:r>
              <a:rPr lang="ru-RU" dirty="0" smtClean="0">
                <a:solidFill>
                  <a:schemeClr val="tx1"/>
                </a:solidFill>
              </a:rPr>
              <a:t>     За истекший период 2019 года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выдано 42 предупреждения;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возбуждено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 smtClean="0">
                <a:solidFill>
                  <a:schemeClr val="tx1"/>
                </a:solidFill>
              </a:rPr>
              <a:t>рассмотрено 8 дел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lvl="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7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6539" y="2217684"/>
            <a:ext cx="8156028" cy="303748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dirty="0">
                <a:solidFill>
                  <a:schemeClr val="tx1"/>
                </a:solidFill>
              </a:rPr>
              <a:t>Наибольшее количество выявленных нарушений статьи 15 Федерального закона "О защите конкуренции" было совершено в 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форме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незаконного </a:t>
            </a:r>
            <a:r>
              <a:rPr lang="ru-RU" dirty="0">
                <a:solidFill>
                  <a:schemeClr val="tx1"/>
                </a:solidFill>
              </a:rPr>
              <a:t>предоставления государственной или муниципальной </a:t>
            </a:r>
            <a:r>
              <a:rPr lang="ru-RU" dirty="0" smtClean="0">
                <a:solidFill>
                  <a:schemeClr val="tx1"/>
                </a:solidFill>
              </a:rPr>
              <a:t>преференции;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создания </a:t>
            </a:r>
            <a:r>
              <a:rPr lang="ru-RU" dirty="0">
                <a:solidFill>
                  <a:schemeClr val="tx1"/>
                </a:solidFill>
              </a:rPr>
              <a:t>дискриминационных условий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46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654" y="1008993"/>
            <a:ext cx="8860222" cy="5396623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429" y="1863634"/>
            <a:ext cx="8708570" cy="46935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ru-RU" dirty="0" smtClean="0"/>
              <a:t>За истекший период 2019 года наибольшее количество нарушений антимонопольного законодательства органами власти, органами местного самоуправления зафиксировано на следующих товарных рынках: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рынок недвижимого имущества и земельных участков;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рынок ЖКХ;</a:t>
            </a:r>
          </a:p>
          <a:p>
            <a:endParaRPr lang="ru-RU" dirty="0" smtClean="0"/>
          </a:p>
          <a:p>
            <a:r>
              <a:rPr lang="ru-RU" dirty="0" smtClean="0"/>
              <a:t>рынок ритуальных услуг;</a:t>
            </a:r>
          </a:p>
          <a:p>
            <a:endParaRPr lang="ru-RU" dirty="0" smtClean="0"/>
          </a:p>
          <a:p>
            <a:r>
              <a:rPr lang="ru-RU" dirty="0" smtClean="0"/>
              <a:t>рынок пассажирских перевозок</a:t>
            </a:r>
          </a:p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dirty="0" smtClean="0"/>
              <a:t> 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/>
          </a:p>
          <a:p>
            <a:pPr algn="just"/>
            <a:r>
              <a:rPr lang="ru-RU" sz="1600" dirty="0" smtClean="0"/>
              <a:t> </a:t>
            </a:r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xmlns="" val="29863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14029</TotalTime>
  <Words>3738</Words>
  <Application>Microsoft Office PowerPoint</Application>
  <PresentationFormat>Экран (4:3)</PresentationFormat>
  <Paragraphs>323</Paragraphs>
  <Slides>41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1_Оформление по умолчанию</vt:lpstr>
      <vt:lpstr>Слайд 1</vt:lpstr>
      <vt:lpstr>Слайд 2</vt:lpstr>
      <vt:lpstr>Слайд 3</vt:lpstr>
      <vt:lpstr>Слайд 4</vt:lpstr>
      <vt:lpstr>Контроль за соблюдением антимонопольного законодательства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Дела об административных правонарушениях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Башкортостанское УФАС России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to02-pyanova</cp:lastModifiedBy>
  <cp:revision>1045</cp:revision>
  <cp:lastPrinted>2019-11-11T11:41:21Z</cp:lastPrinted>
  <dcterms:created xsi:type="dcterms:W3CDTF">2014-09-15T17:52:41Z</dcterms:created>
  <dcterms:modified xsi:type="dcterms:W3CDTF">2019-12-03T05:27:09Z</dcterms:modified>
</cp:coreProperties>
</file>