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42"/>
  </p:notesMasterIdLst>
  <p:handoutMasterIdLst>
    <p:handoutMasterId r:id="rId43"/>
  </p:handoutMasterIdLst>
  <p:sldIdLst>
    <p:sldId id="264" r:id="rId2"/>
    <p:sldId id="263" r:id="rId3"/>
    <p:sldId id="329" r:id="rId4"/>
    <p:sldId id="374" r:id="rId5"/>
    <p:sldId id="304" r:id="rId6"/>
    <p:sldId id="267" r:id="rId7"/>
    <p:sldId id="272" r:id="rId8"/>
    <p:sldId id="307" r:id="rId9"/>
    <p:sldId id="308" r:id="rId10"/>
    <p:sldId id="310" r:id="rId11"/>
    <p:sldId id="386" r:id="rId12"/>
    <p:sldId id="330" r:id="rId13"/>
    <p:sldId id="313" r:id="rId14"/>
    <p:sldId id="314" r:id="rId15"/>
    <p:sldId id="312" r:id="rId16"/>
    <p:sldId id="375" r:id="rId17"/>
    <p:sldId id="315" r:id="rId18"/>
    <p:sldId id="316" r:id="rId19"/>
    <p:sldId id="317" r:id="rId20"/>
    <p:sldId id="358" r:id="rId21"/>
    <p:sldId id="360" r:id="rId22"/>
    <p:sldId id="361" r:id="rId23"/>
    <p:sldId id="362" r:id="rId24"/>
    <p:sldId id="389" r:id="rId25"/>
    <p:sldId id="365" r:id="rId26"/>
    <p:sldId id="373" r:id="rId27"/>
    <p:sldId id="371" r:id="rId28"/>
    <p:sldId id="324" r:id="rId29"/>
    <p:sldId id="325" r:id="rId30"/>
    <p:sldId id="390" r:id="rId31"/>
    <p:sldId id="391" r:id="rId32"/>
    <p:sldId id="377" r:id="rId33"/>
    <p:sldId id="383" r:id="rId34"/>
    <p:sldId id="384" r:id="rId35"/>
    <p:sldId id="393" r:id="rId36"/>
    <p:sldId id="397" r:id="rId37"/>
    <p:sldId id="398" r:id="rId38"/>
    <p:sldId id="399" r:id="rId39"/>
    <p:sldId id="396" r:id="rId40"/>
    <p:sldId id="303" r:id="rId41"/>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Бондарчук Наталья Сергеевна" initials="БНС"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D3D"/>
    <a:srgbClr val="FF5050"/>
    <a:srgbClr val="0043C8"/>
    <a:srgbClr val="3366FF"/>
    <a:srgbClr val="99CCFF"/>
    <a:srgbClr val="CCECFF"/>
    <a:srgbClr val="2C8394"/>
    <a:srgbClr val="CA6DD9"/>
    <a:srgbClr val="37D5F5"/>
    <a:srgbClr val="F2FA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20" autoAdjust="0"/>
    <p:restoredTop sz="94660"/>
  </p:normalViewPr>
  <p:slideViewPr>
    <p:cSldViewPr snapToGrid="0">
      <p:cViewPr varScale="1">
        <p:scale>
          <a:sx n="88" d="100"/>
          <a:sy n="88" d="100"/>
        </p:scale>
        <p:origin x="-1440"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dirty="0"/>
              <a:t>Жалобы </a:t>
            </a:r>
            <a:r>
              <a:rPr lang="ru-RU" dirty="0" smtClean="0"/>
              <a:t>за истекший период 2019 года</a:t>
            </a:r>
            <a:endParaRPr lang="ru-RU" dirty="0"/>
          </a:p>
        </c:rich>
      </c:tx>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8.6085926201992707E-2"/>
          <c:y val="0.16925549847124235"/>
          <c:w val="0.69026098012918213"/>
          <c:h val="0.70873645595029289"/>
        </c:manualLayout>
      </c:layout>
      <c:pie3DChart>
        <c:varyColors val="1"/>
        <c:ser>
          <c:idx val="0"/>
          <c:order val="0"/>
          <c:tx>
            <c:strRef>
              <c:f>Лист1!$B$1</c:f>
              <c:strCache>
                <c:ptCount val="1"/>
                <c:pt idx="0">
                  <c:v>Жалобы в 2018 году</c:v>
                </c:pt>
              </c:strCache>
            </c:strRef>
          </c:tx>
          <c:explosion val="10"/>
          <c:dPt>
            <c:idx val="0"/>
            <c:bubble3D val="0"/>
            <c:spPr>
              <a:solidFill>
                <a:srgbClr val="FFC000"/>
              </a:solidFill>
            </c:spPr>
          </c:dPt>
          <c:dPt>
            <c:idx val="1"/>
            <c:bubble3D val="0"/>
            <c:spPr>
              <a:solidFill>
                <a:srgbClr val="92D050"/>
              </a:solidFill>
            </c:spPr>
          </c:dPt>
          <c:dPt>
            <c:idx val="2"/>
            <c:bubble3D val="0"/>
            <c:spPr>
              <a:solidFill>
                <a:srgbClr val="7030A0"/>
              </a:solidFill>
            </c:spPr>
          </c:dPt>
          <c:cat>
            <c:strRef>
              <c:f>Лист1!$A$2:$A$4</c:f>
              <c:strCache>
                <c:ptCount val="3"/>
                <c:pt idx="0">
                  <c:v>ФЕД</c:v>
                </c:pt>
                <c:pt idx="1">
                  <c:v>СУБ</c:v>
                </c:pt>
                <c:pt idx="2">
                  <c:v>МУН</c:v>
                </c:pt>
              </c:strCache>
            </c:strRef>
          </c:cat>
          <c:val>
            <c:numRef>
              <c:f>Лист1!$B$2:$B$4</c:f>
              <c:numCache>
                <c:formatCode>General</c:formatCode>
                <c:ptCount val="3"/>
                <c:pt idx="0">
                  <c:v>94</c:v>
                </c:pt>
                <c:pt idx="1">
                  <c:v>444</c:v>
                </c:pt>
                <c:pt idx="2">
                  <c:v>219</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ru-RU"/>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2"/>
            <a:ext cx="2946400" cy="49839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49688" y="2"/>
            <a:ext cx="2946400" cy="498395"/>
          </a:xfrm>
          <a:prstGeom prst="rect">
            <a:avLst/>
          </a:prstGeom>
        </p:spPr>
        <p:txBody>
          <a:bodyPr vert="horz" lIns="91440" tIns="45720" rIns="91440" bIns="45720" rtlCol="0"/>
          <a:lstStyle>
            <a:lvl1pPr algn="r">
              <a:defRPr sz="1200"/>
            </a:lvl1pPr>
          </a:lstStyle>
          <a:p>
            <a:fld id="{2ADB7B6F-DAD2-44D5-BE57-42A7356CB6D8}" type="datetimeFigureOut">
              <a:rPr lang="ru-RU" smtClean="0"/>
              <a:pPr/>
              <a:t>23.08.2019</a:t>
            </a:fld>
            <a:endParaRPr lang="ru-RU"/>
          </a:p>
        </p:txBody>
      </p:sp>
      <p:sp>
        <p:nvSpPr>
          <p:cNvPr id="4" name="Нижний колонтитул 3"/>
          <p:cNvSpPr>
            <a:spLocks noGrp="1"/>
          </p:cNvSpPr>
          <p:nvPr>
            <p:ph type="ftr" sz="quarter" idx="2"/>
          </p:nvPr>
        </p:nvSpPr>
        <p:spPr>
          <a:xfrm>
            <a:off x="0" y="9428244"/>
            <a:ext cx="2946400" cy="498395"/>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49688" y="9428244"/>
            <a:ext cx="2946400" cy="498395"/>
          </a:xfrm>
          <a:prstGeom prst="rect">
            <a:avLst/>
          </a:prstGeom>
        </p:spPr>
        <p:txBody>
          <a:bodyPr vert="horz" lIns="91440" tIns="45720" rIns="91440" bIns="45720" rtlCol="0" anchor="b"/>
          <a:lstStyle>
            <a:lvl1pPr algn="r">
              <a:defRPr sz="1200"/>
            </a:lvl1pPr>
          </a:lstStyle>
          <a:p>
            <a:fld id="{F67F685B-CFEE-490A-94C8-E0B2BE7A3EBF}" type="slidenum">
              <a:rPr lang="ru-RU" smtClean="0"/>
              <a:pPr/>
              <a:t>‹#›</a:t>
            </a:fld>
            <a:endParaRPr lang="ru-RU"/>
          </a:p>
        </p:txBody>
      </p:sp>
    </p:spTree>
    <p:extLst>
      <p:ext uri="{BB962C8B-B14F-4D97-AF65-F5344CB8AC3E}">
        <p14:creationId xmlns:p14="http://schemas.microsoft.com/office/powerpoint/2010/main" val="3292420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1"/>
            <a:ext cx="2946400" cy="496889"/>
          </a:xfrm>
          <a:prstGeom prst="rect">
            <a:avLst/>
          </a:prstGeom>
        </p:spPr>
        <p:txBody>
          <a:bodyPr vert="horz" lIns="91336" tIns="45668" rIns="91336" bIns="45668" rtlCol="0"/>
          <a:lstStyle>
            <a:lvl1pPr algn="l">
              <a:defRPr sz="1200"/>
            </a:lvl1pPr>
          </a:lstStyle>
          <a:p>
            <a:endParaRPr lang="ru-RU"/>
          </a:p>
        </p:txBody>
      </p:sp>
      <p:sp>
        <p:nvSpPr>
          <p:cNvPr id="3" name="Дата 2"/>
          <p:cNvSpPr>
            <a:spLocks noGrp="1"/>
          </p:cNvSpPr>
          <p:nvPr>
            <p:ph type="dt" idx="1"/>
          </p:nvPr>
        </p:nvSpPr>
        <p:spPr>
          <a:xfrm>
            <a:off x="3849692" y="1"/>
            <a:ext cx="2946400" cy="496889"/>
          </a:xfrm>
          <a:prstGeom prst="rect">
            <a:avLst/>
          </a:prstGeom>
        </p:spPr>
        <p:txBody>
          <a:bodyPr vert="horz" lIns="91336" tIns="45668" rIns="91336" bIns="45668" rtlCol="0"/>
          <a:lstStyle>
            <a:lvl1pPr algn="r">
              <a:defRPr sz="1200"/>
            </a:lvl1pPr>
          </a:lstStyle>
          <a:p>
            <a:fld id="{7821C3FA-3763-4840-8C2A-B4C2FBAA8983}" type="datetimeFigureOut">
              <a:rPr lang="ru-RU" smtClean="0"/>
              <a:pPr/>
              <a:t>23.08.2019</a:t>
            </a:fld>
            <a:endParaRPr lang="ru-RU"/>
          </a:p>
        </p:txBody>
      </p:sp>
      <p:sp>
        <p:nvSpPr>
          <p:cNvPr id="4" name="Образ слайда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336" tIns="45668" rIns="91336" bIns="45668" rtlCol="0" anchor="ctr"/>
          <a:lstStyle/>
          <a:p>
            <a:endParaRPr lang="ru-RU"/>
          </a:p>
        </p:txBody>
      </p:sp>
      <p:sp>
        <p:nvSpPr>
          <p:cNvPr id="5" name="Заметки 4"/>
          <p:cNvSpPr>
            <a:spLocks noGrp="1"/>
          </p:cNvSpPr>
          <p:nvPr>
            <p:ph type="body" sz="quarter" idx="3"/>
          </p:nvPr>
        </p:nvSpPr>
        <p:spPr>
          <a:xfrm>
            <a:off x="679455" y="4714879"/>
            <a:ext cx="5438775" cy="4467226"/>
          </a:xfrm>
          <a:prstGeom prst="rect">
            <a:avLst/>
          </a:prstGeom>
        </p:spPr>
        <p:txBody>
          <a:bodyPr vert="horz" lIns="91336" tIns="45668" rIns="91336" bIns="45668"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2" y="9428165"/>
            <a:ext cx="2946400" cy="496888"/>
          </a:xfrm>
          <a:prstGeom prst="rect">
            <a:avLst/>
          </a:prstGeom>
        </p:spPr>
        <p:txBody>
          <a:bodyPr vert="horz" lIns="91336" tIns="45668" rIns="91336" bIns="45668" rtlCol="0" anchor="b"/>
          <a:lstStyle>
            <a:lvl1pPr algn="l">
              <a:defRPr sz="1200"/>
            </a:lvl1pPr>
          </a:lstStyle>
          <a:p>
            <a:endParaRPr lang="ru-RU"/>
          </a:p>
        </p:txBody>
      </p:sp>
      <p:sp>
        <p:nvSpPr>
          <p:cNvPr id="7" name="Номер слайда 6"/>
          <p:cNvSpPr>
            <a:spLocks noGrp="1"/>
          </p:cNvSpPr>
          <p:nvPr>
            <p:ph type="sldNum" sz="quarter" idx="5"/>
          </p:nvPr>
        </p:nvSpPr>
        <p:spPr>
          <a:xfrm>
            <a:off x="3849692" y="9428165"/>
            <a:ext cx="2946400" cy="496888"/>
          </a:xfrm>
          <a:prstGeom prst="rect">
            <a:avLst/>
          </a:prstGeom>
        </p:spPr>
        <p:txBody>
          <a:bodyPr vert="horz" lIns="91336" tIns="45668" rIns="91336" bIns="45668" rtlCol="0" anchor="b"/>
          <a:lstStyle>
            <a:lvl1pPr algn="r">
              <a:defRPr sz="1200"/>
            </a:lvl1pPr>
          </a:lstStyle>
          <a:p>
            <a:fld id="{02E018F3-525C-47C8-801F-613771B2370E}" type="slidenum">
              <a:rPr lang="ru-RU" smtClean="0"/>
              <a:pPr/>
              <a:t>‹#›</a:t>
            </a:fld>
            <a:endParaRPr lang="ru-RU"/>
          </a:p>
        </p:txBody>
      </p:sp>
    </p:spTree>
    <p:extLst>
      <p:ext uri="{BB962C8B-B14F-4D97-AF65-F5344CB8AC3E}">
        <p14:creationId xmlns:p14="http://schemas.microsoft.com/office/powerpoint/2010/main" val="3899995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Образ слайда 1"/>
          <p:cNvSpPr>
            <a:spLocks noGrp="1" noRot="1" noChangeAspect="1" noTextEdit="1"/>
          </p:cNvSpPr>
          <p:nvPr>
            <p:ph type="sldImg"/>
          </p:nvPr>
        </p:nvSpPr>
        <p:spPr>
          <a:ln/>
        </p:spPr>
      </p:sp>
      <p:sp>
        <p:nvSpPr>
          <p:cNvPr id="55299"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ea typeface="ＭＳ Ｐゴシック" panose="020B0600070205080204" pitchFamily="34" charset="-128"/>
            </a:endParaRPr>
          </a:p>
        </p:txBody>
      </p:sp>
      <p:sp>
        <p:nvSpPr>
          <p:cNvPr id="55300"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ＭＳ Ｐゴシック" panose="020B0600070205080204" pitchFamily="34" charset="-128"/>
              </a:defRPr>
            </a:lvl1pPr>
            <a:lvl2pPr marL="742950" indent="-285750" defTabSz="930275">
              <a:defRPr sz="2400">
                <a:solidFill>
                  <a:schemeClr val="tx1"/>
                </a:solidFill>
                <a:latin typeface="Arial" panose="020B0604020202020204" pitchFamily="34" charset="0"/>
                <a:ea typeface="ＭＳ Ｐゴシック" panose="020B0600070205080204" pitchFamily="34" charset="-128"/>
              </a:defRPr>
            </a:lvl2pPr>
            <a:lvl3pPr marL="1143000" indent="-228600" defTabSz="930275">
              <a:defRPr sz="2400">
                <a:solidFill>
                  <a:schemeClr val="tx1"/>
                </a:solidFill>
                <a:latin typeface="Arial" panose="020B0604020202020204" pitchFamily="34" charset="0"/>
                <a:ea typeface="ＭＳ Ｐゴシック" panose="020B0600070205080204" pitchFamily="34" charset="-128"/>
              </a:defRPr>
            </a:lvl3pPr>
            <a:lvl4pPr marL="1600200" indent="-228600" defTabSz="930275">
              <a:defRPr sz="2400">
                <a:solidFill>
                  <a:schemeClr val="tx1"/>
                </a:solidFill>
                <a:latin typeface="Arial" panose="020B0604020202020204" pitchFamily="34" charset="0"/>
                <a:ea typeface="ＭＳ Ｐゴシック" panose="020B0600070205080204" pitchFamily="34" charset="-128"/>
              </a:defRPr>
            </a:lvl4pPr>
            <a:lvl5pPr marL="2057400" indent="-228600" defTabSz="930275">
              <a:defRPr sz="2400">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2CC0916-71C4-4127-BDC7-C2B661D253A1}" type="slidenum">
              <a:rPr lang="ru-RU" altLang="ru-RU" sz="1200" smtClean="0"/>
              <a:pPr/>
              <a:t>40</a:t>
            </a:fld>
            <a:endParaRPr lang="ru-RU" altLang="ru-RU" sz="1200" smtClean="0"/>
          </a:p>
        </p:txBody>
      </p:sp>
    </p:spTree>
    <p:extLst>
      <p:ext uri="{BB962C8B-B14F-4D97-AF65-F5344CB8AC3E}">
        <p14:creationId xmlns:p14="http://schemas.microsoft.com/office/powerpoint/2010/main" val="32946039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2" name="Picture 7" descr="пр копия"/>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263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8" descr="пр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624638"/>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1552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sldNum" sz="quarter" idx="10"/>
          </p:nvPr>
        </p:nvSpPr>
        <p:spPr>
          <a:ln/>
        </p:spPr>
        <p:txBody>
          <a:bodyPr/>
          <a:lstStyle>
            <a:lvl1pPr>
              <a:defRPr/>
            </a:lvl1pPr>
          </a:lstStyle>
          <a:p>
            <a:pPr>
              <a:defRPr/>
            </a:pPr>
            <a:fld id="{2D5F0A90-E9F6-4EDB-8C6E-4EFF2E52AA03}"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2696408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sldNum" sz="quarter" idx="10"/>
          </p:nvPr>
        </p:nvSpPr>
        <p:spPr>
          <a:ln/>
        </p:spPr>
        <p:txBody>
          <a:bodyPr/>
          <a:lstStyle>
            <a:lvl1pPr>
              <a:defRPr/>
            </a:lvl1pPr>
          </a:lstStyle>
          <a:p>
            <a:pPr>
              <a:defRPr/>
            </a:pPr>
            <a:fld id="{31551168-4204-4870-A14D-AE54AD30139D}"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972779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0"/>
          <p:cNvSpPr>
            <a:spLocks noGrp="1" noChangeArrowheads="1"/>
          </p:cNvSpPr>
          <p:nvPr>
            <p:ph type="sldNum" sz="quarter" idx="10"/>
          </p:nvPr>
        </p:nvSpPr>
        <p:spPr>
          <a:ln/>
        </p:spPr>
        <p:txBody>
          <a:bodyPr/>
          <a:lstStyle>
            <a:lvl1pPr>
              <a:defRPr/>
            </a:lvl1pPr>
          </a:lstStyle>
          <a:p>
            <a:pPr>
              <a:defRPr/>
            </a:pPr>
            <a:fld id="{A4DE63BE-CDE5-4A50-901B-68944D6DF088}"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10879567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Заголовок, текст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иаграмма 3"/>
          <p:cNvSpPr>
            <a:spLocks noGrp="1"/>
          </p:cNvSpPr>
          <p:nvPr>
            <p:ph type="chart" sz="half" idx="2"/>
          </p:nvPr>
        </p:nvSpPr>
        <p:spPr>
          <a:xfrm>
            <a:off x="4648200" y="1600200"/>
            <a:ext cx="4038600" cy="4525963"/>
          </a:xfrm>
        </p:spPr>
        <p:txBody>
          <a:bodyPr/>
          <a:lstStyle/>
          <a:p>
            <a:pPr lvl="0"/>
            <a:endParaRPr lang="ru-RU" noProof="0" smtClean="0"/>
          </a:p>
        </p:txBody>
      </p:sp>
      <p:sp>
        <p:nvSpPr>
          <p:cNvPr id="5" name="Rectangle 10"/>
          <p:cNvSpPr>
            <a:spLocks noGrp="1" noChangeArrowheads="1"/>
          </p:cNvSpPr>
          <p:nvPr>
            <p:ph type="sldNum" sz="quarter" idx="10"/>
          </p:nvPr>
        </p:nvSpPr>
        <p:spPr>
          <a:ln/>
        </p:spPr>
        <p:txBody>
          <a:bodyPr/>
          <a:lstStyle>
            <a:lvl1pPr>
              <a:defRPr/>
            </a:lvl1pPr>
          </a:lstStyle>
          <a:p>
            <a:pPr>
              <a:defRPr/>
            </a:pPr>
            <a:fld id="{631F3D84-F5EB-47A5-9643-691D921F5F37}"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2605604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pPr lvl="0"/>
            <a:endParaRPr lang="ru-RU" noProof="0" smtClean="0"/>
          </a:p>
        </p:txBody>
      </p:sp>
      <p:sp>
        <p:nvSpPr>
          <p:cNvPr id="4" name="Rectangle 10"/>
          <p:cNvSpPr>
            <a:spLocks noGrp="1" noChangeArrowheads="1"/>
          </p:cNvSpPr>
          <p:nvPr>
            <p:ph type="sldNum" sz="quarter" idx="10"/>
          </p:nvPr>
        </p:nvSpPr>
        <p:spPr>
          <a:ln/>
        </p:spPr>
        <p:txBody>
          <a:bodyPr/>
          <a:lstStyle>
            <a:lvl1pPr>
              <a:defRPr/>
            </a:lvl1pPr>
          </a:lstStyle>
          <a:p>
            <a:pPr>
              <a:defRPr/>
            </a:pPr>
            <a:fld id="{41ED8AC4-6D48-4C64-8B13-0F565F6A27AC}"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1155968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sldNum" sz="quarter" idx="10"/>
          </p:nvPr>
        </p:nvSpPr>
        <p:spPr>
          <a:ln/>
        </p:spPr>
        <p:txBody>
          <a:bodyPr/>
          <a:lstStyle>
            <a:lvl1pPr>
              <a:defRPr/>
            </a:lvl1pPr>
          </a:lstStyle>
          <a:p>
            <a:pPr>
              <a:defRPr/>
            </a:pPr>
            <a:fld id="{E9CE1BF3-5556-4600-AFBC-2C069EAB8675}"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4262403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0"/>
          <p:cNvSpPr>
            <a:spLocks noGrp="1" noChangeArrowheads="1"/>
          </p:cNvSpPr>
          <p:nvPr>
            <p:ph type="sldNum" sz="quarter" idx="10"/>
          </p:nvPr>
        </p:nvSpPr>
        <p:spPr>
          <a:ln/>
        </p:spPr>
        <p:txBody>
          <a:bodyPr/>
          <a:lstStyle>
            <a:lvl1pPr>
              <a:defRPr/>
            </a:lvl1pPr>
          </a:lstStyle>
          <a:p>
            <a:pPr>
              <a:defRPr/>
            </a:pPr>
            <a:fld id="{57E06FBD-C86D-4290-B5B3-8536ED694653}"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115141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0"/>
          <p:cNvSpPr>
            <a:spLocks noGrp="1" noChangeArrowheads="1"/>
          </p:cNvSpPr>
          <p:nvPr>
            <p:ph type="sldNum" sz="quarter" idx="10"/>
          </p:nvPr>
        </p:nvSpPr>
        <p:spPr>
          <a:ln/>
        </p:spPr>
        <p:txBody>
          <a:bodyPr/>
          <a:lstStyle>
            <a:lvl1pPr>
              <a:defRPr/>
            </a:lvl1pPr>
          </a:lstStyle>
          <a:p>
            <a:pPr>
              <a:defRPr/>
            </a:pPr>
            <a:fld id="{3EB0E8D2-A31C-4871-A789-660CF0F381E1}"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2648737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0"/>
          <p:cNvSpPr>
            <a:spLocks noGrp="1" noChangeArrowheads="1"/>
          </p:cNvSpPr>
          <p:nvPr>
            <p:ph type="sldNum" sz="quarter" idx="10"/>
          </p:nvPr>
        </p:nvSpPr>
        <p:spPr>
          <a:ln/>
        </p:spPr>
        <p:txBody>
          <a:bodyPr/>
          <a:lstStyle>
            <a:lvl1pPr>
              <a:defRPr/>
            </a:lvl1pPr>
          </a:lstStyle>
          <a:p>
            <a:pPr>
              <a:defRPr/>
            </a:pPr>
            <a:fld id="{AE50AE34-E668-4286-9CC2-70221E115C93}"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3127872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0"/>
          <p:cNvSpPr>
            <a:spLocks noGrp="1" noChangeArrowheads="1"/>
          </p:cNvSpPr>
          <p:nvPr>
            <p:ph type="sldNum" sz="quarter" idx="10"/>
          </p:nvPr>
        </p:nvSpPr>
        <p:spPr>
          <a:ln/>
        </p:spPr>
        <p:txBody>
          <a:bodyPr/>
          <a:lstStyle>
            <a:lvl1pPr>
              <a:defRPr/>
            </a:lvl1pPr>
          </a:lstStyle>
          <a:p>
            <a:pPr>
              <a:defRPr/>
            </a:pPr>
            <a:fld id="{AAF88F18-9483-4EE9-8330-33B806EA009C}"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99269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96BD6941-CE76-4EA1-9EF1-7CC0AFB012F7}"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3036815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0"/>
          <p:cNvSpPr>
            <a:spLocks noGrp="1" noChangeArrowheads="1"/>
          </p:cNvSpPr>
          <p:nvPr>
            <p:ph type="sldNum" sz="quarter" idx="10"/>
          </p:nvPr>
        </p:nvSpPr>
        <p:spPr>
          <a:ln/>
        </p:spPr>
        <p:txBody>
          <a:bodyPr/>
          <a:lstStyle>
            <a:lvl1pPr>
              <a:defRPr/>
            </a:lvl1pPr>
          </a:lstStyle>
          <a:p>
            <a:pPr>
              <a:defRPr/>
            </a:pPr>
            <a:fld id="{1D73C0EE-7001-46AB-98DB-1C38A7837CC1}"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461024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0"/>
          <p:cNvSpPr>
            <a:spLocks noGrp="1" noChangeArrowheads="1"/>
          </p:cNvSpPr>
          <p:nvPr>
            <p:ph type="sldNum" sz="quarter" idx="10"/>
          </p:nvPr>
        </p:nvSpPr>
        <p:spPr>
          <a:ln/>
        </p:spPr>
        <p:txBody>
          <a:bodyPr/>
          <a:lstStyle>
            <a:lvl1pPr>
              <a:defRPr/>
            </a:lvl1pPr>
          </a:lstStyle>
          <a:p>
            <a:pPr>
              <a:defRPr/>
            </a:pPr>
            <a:fld id="{66703152-2444-4604-96E4-73A737D24433}"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1246515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lum/>
          </a:blip>
          <a:srcRect/>
          <a:stretch>
            <a:fillRect t="-1000" b="-1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pic>
        <p:nvPicPr>
          <p:cNvPr id="1028" name="Picture 8" descr="пр2"/>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0" y="6624638"/>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9" descr="пр 1"/>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0" y="0"/>
            <a:ext cx="91440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Rectangle 10"/>
          <p:cNvSpPr>
            <a:spLocks noGrp="1" noChangeArrowheads="1"/>
          </p:cNvSpPr>
          <p:nvPr>
            <p:ph type="sldNum" sz="quarter" idx="4"/>
          </p:nvPr>
        </p:nvSpPr>
        <p:spPr bwMode="auto">
          <a:xfrm>
            <a:off x="7046913" y="6580188"/>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600" b="1">
                <a:solidFill>
                  <a:schemeClr val="bg1"/>
                </a:solidFill>
              </a:defRPr>
            </a:lvl1pPr>
          </a:lstStyle>
          <a:p>
            <a:pPr fontAlgn="base">
              <a:spcBef>
                <a:spcPct val="0"/>
              </a:spcBef>
              <a:spcAft>
                <a:spcPct val="0"/>
              </a:spcAft>
              <a:defRPr/>
            </a:pPr>
            <a:fld id="{94CE22EC-F280-4136-8D82-D2750EACE0F1}" type="slidenum">
              <a:rPr lang="ru-RU">
                <a:solidFill>
                  <a:srgbClr val="FFFFFF"/>
                </a:solidFill>
                <a:ea typeface="ＭＳ Ｐゴシック" panose="020B0600070205080204" pitchFamily="34" charset="-128"/>
              </a:rPr>
              <a:pPr fontAlgn="base">
                <a:spcBef>
                  <a:spcPct val="0"/>
                </a:spcBef>
                <a:spcAft>
                  <a:spcPct val="0"/>
                </a:spcAft>
                <a:defRPr/>
              </a:pPr>
              <a:t>‹#›</a:t>
            </a:fld>
            <a:endParaRPr lang="ru-RU">
              <a:solidFill>
                <a:srgbClr val="FFFFFF"/>
              </a:solidFill>
              <a:ea typeface="ＭＳ Ｐゴシック" panose="020B0600070205080204" pitchFamily="34" charset="-128"/>
            </a:endParaRPr>
          </a:p>
        </p:txBody>
      </p:sp>
    </p:spTree>
    <p:extLst>
      <p:ext uri="{BB962C8B-B14F-4D97-AF65-F5344CB8AC3E}">
        <p14:creationId xmlns:p14="http://schemas.microsoft.com/office/powerpoint/2010/main" val="131261388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Lst>
  <p:hf hdr="0" ftr="0" dt="0"/>
  <p:txStyles>
    <p:titleStyle>
      <a:lvl1pPr algn="ctr" rtl="0" eaLnBrk="0" fontAlgn="base" hangingPunct="0">
        <a:spcBef>
          <a:spcPct val="0"/>
        </a:spcBef>
        <a:spcAft>
          <a:spcPct val="0"/>
        </a:spcAft>
        <a:defRPr sz="4400">
          <a:solidFill>
            <a:srgbClr val="333399"/>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5pPr>
      <a:lvl6pPr marL="457200" algn="ctr" rtl="0" fontAlgn="base">
        <a:spcBef>
          <a:spcPct val="0"/>
        </a:spcBef>
        <a:spcAft>
          <a:spcPct val="0"/>
        </a:spcAft>
        <a:defRPr sz="4400">
          <a:solidFill>
            <a:srgbClr val="333399"/>
          </a:solidFill>
          <a:latin typeface="Arial" pitchFamily="34" charset="0"/>
        </a:defRPr>
      </a:lvl6pPr>
      <a:lvl7pPr marL="914400" algn="ctr" rtl="0" fontAlgn="base">
        <a:spcBef>
          <a:spcPct val="0"/>
        </a:spcBef>
        <a:spcAft>
          <a:spcPct val="0"/>
        </a:spcAft>
        <a:defRPr sz="4400">
          <a:solidFill>
            <a:srgbClr val="333399"/>
          </a:solidFill>
          <a:latin typeface="Arial" pitchFamily="34" charset="0"/>
        </a:defRPr>
      </a:lvl7pPr>
      <a:lvl8pPr marL="1371600" algn="ctr" rtl="0" fontAlgn="base">
        <a:spcBef>
          <a:spcPct val="0"/>
        </a:spcBef>
        <a:spcAft>
          <a:spcPct val="0"/>
        </a:spcAft>
        <a:defRPr sz="4400">
          <a:solidFill>
            <a:srgbClr val="333399"/>
          </a:solidFill>
          <a:latin typeface="Arial" pitchFamily="34" charset="0"/>
        </a:defRPr>
      </a:lvl8pPr>
      <a:lvl9pPr marL="1828800" algn="ctr" rtl="0" fontAlgn="base">
        <a:spcBef>
          <a:spcPct val="0"/>
        </a:spcBef>
        <a:spcAft>
          <a:spcPct val="0"/>
        </a:spcAft>
        <a:defRPr sz="4400">
          <a:solidFill>
            <a:srgbClr val="333399"/>
          </a:solidFill>
          <a:latin typeface="Arial" pitchFamily="34" charset="0"/>
        </a:defRPr>
      </a:lvl9pPr>
    </p:titleStyle>
    <p:bodyStyle>
      <a:lvl1pPr marL="342900" indent="-342900" algn="l" rtl="0" eaLnBrk="0" fontAlgn="base" hangingPunct="0">
        <a:spcBef>
          <a:spcPct val="20000"/>
        </a:spcBef>
        <a:spcAft>
          <a:spcPct val="0"/>
        </a:spcAft>
        <a:buChar char="•"/>
        <a:defRPr sz="3200">
          <a:solidFill>
            <a:srgbClr val="333399"/>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333399"/>
          </a:solidFill>
          <a:latin typeface="+mn-lt"/>
          <a:ea typeface="ＭＳ Ｐゴシック" charset="-128"/>
          <a:cs typeface="ＭＳ Ｐゴシック"/>
        </a:defRPr>
      </a:lvl2pPr>
      <a:lvl3pPr marL="1143000" indent="-228600" algn="l" rtl="0" eaLnBrk="0" fontAlgn="base" hangingPunct="0">
        <a:spcBef>
          <a:spcPct val="20000"/>
        </a:spcBef>
        <a:spcAft>
          <a:spcPct val="0"/>
        </a:spcAft>
        <a:buChar char="•"/>
        <a:defRPr sz="2400">
          <a:solidFill>
            <a:srgbClr val="333399"/>
          </a:solidFill>
          <a:latin typeface="+mn-lt"/>
          <a:ea typeface="ＭＳ Ｐゴシック" charset="-128"/>
          <a:cs typeface="ＭＳ Ｐゴシック"/>
        </a:defRPr>
      </a:lvl3pPr>
      <a:lvl4pPr marL="1600200" indent="-228600" algn="l" rtl="0" eaLnBrk="0" fontAlgn="base" hangingPunct="0">
        <a:spcBef>
          <a:spcPct val="20000"/>
        </a:spcBef>
        <a:spcAft>
          <a:spcPct val="0"/>
        </a:spcAft>
        <a:buChar char="–"/>
        <a:defRPr sz="2000">
          <a:solidFill>
            <a:srgbClr val="333399"/>
          </a:solidFill>
          <a:latin typeface="+mn-lt"/>
          <a:ea typeface="ＭＳ Ｐゴシック" charset="-128"/>
          <a:cs typeface="ＭＳ Ｐゴシック"/>
        </a:defRPr>
      </a:lvl4pPr>
      <a:lvl5pPr marL="2057400" indent="-228600" algn="l" rtl="0" eaLnBrk="0" fontAlgn="base" hangingPunct="0">
        <a:spcBef>
          <a:spcPct val="20000"/>
        </a:spcBef>
        <a:spcAft>
          <a:spcPct val="0"/>
        </a:spcAft>
        <a:buChar char="»"/>
        <a:defRPr sz="2000">
          <a:solidFill>
            <a:srgbClr val="333399"/>
          </a:solidFill>
          <a:latin typeface="+mn-lt"/>
          <a:ea typeface="ＭＳ Ｐゴシック" charset="-128"/>
          <a:cs typeface="ＭＳ Ｐゴシック"/>
        </a:defRPr>
      </a:lvl5pPr>
      <a:lvl6pPr marL="2514600" indent="-228600" algn="l" rtl="0" fontAlgn="base">
        <a:spcBef>
          <a:spcPct val="20000"/>
        </a:spcBef>
        <a:spcAft>
          <a:spcPct val="0"/>
        </a:spcAft>
        <a:buChar char="»"/>
        <a:defRPr sz="2000">
          <a:solidFill>
            <a:srgbClr val="333399"/>
          </a:solidFill>
          <a:latin typeface="+mn-lt"/>
        </a:defRPr>
      </a:lvl6pPr>
      <a:lvl7pPr marL="2971800" indent="-228600" algn="l" rtl="0" fontAlgn="base">
        <a:spcBef>
          <a:spcPct val="20000"/>
        </a:spcBef>
        <a:spcAft>
          <a:spcPct val="0"/>
        </a:spcAft>
        <a:buChar char="»"/>
        <a:defRPr sz="2000">
          <a:solidFill>
            <a:srgbClr val="333399"/>
          </a:solidFill>
          <a:latin typeface="+mn-lt"/>
        </a:defRPr>
      </a:lvl7pPr>
      <a:lvl8pPr marL="3429000" indent="-228600" algn="l" rtl="0" fontAlgn="base">
        <a:spcBef>
          <a:spcPct val="20000"/>
        </a:spcBef>
        <a:spcAft>
          <a:spcPct val="0"/>
        </a:spcAft>
        <a:buChar char="»"/>
        <a:defRPr sz="2000">
          <a:solidFill>
            <a:srgbClr val="333399"/>
          </a:solidFill>
          <a:latin typeface="+mn-lt"/>
        </a:defRPr>
      </a:lvl8pPr>
      <a:lvl9pPr marL="3886200" indent="-228600" algn="l" rtl="0" fontAlgn="base">
        <a:spcBef>
          <a:spcPct val="20000"/>
        </a:spcBef>
        <a:spcAft>
          <a:spcPct val="0"/>
        </a:spcAft>
        <a:buChar char="»"/>
        <a:defRPr sz="2000">
          <a:solidFill>
            <a:srgbClr val="333399"/>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8971" y="2751910"/>
            <a:ext cx="8155876" cy="4001095"/>
          </a:xfrm>
          <a:prstGeom prst="rect">
            <a:avLst/>
          </a:prstGeom>
          <a:noFill/>
        </p:spPr>
        <p:txBody>
          <a:bodyPr wrap="square" rtlCol="0">
            <a:spAutoFit/>
          </a:bodyPr>
          <a:lstStyle/>
          <a:p>
            <a:pPr algn="ctr"/>
            <a:r>
              <a:rPr lang="ru-RU" sz="3600" b="1" dirty="0"/>
              <a:t>Управление Федеральной антимонопольной службы по Республике </a:t>
            </a:r>
            <a:r>
              <a:rPr lang="ru-RU" sz="3600" b="1" dirty="0" smtClean="0"/>
              <a:t>Башкортостан</a:t>
            </a:r>
          </a:p>
          <a:p>
            <a:pPr algn="ctr"/>
            <a:endParaRPr lang="ru-RU" sz="3600" b="1" dirty="0" smtClean="0"/>
          </a:p>
          <a:p>
            <a:pPr algn="ctr"/>
            <a:endParaRPr lang="ru-RU" sz="3600" b="1" dirty="0" smtClean="0"/>
          </a:p>
          <a:p>
            <a:pPr algn="ctr"/>
            <a:endParaRPr lang="ru-RU" sz="1400" b="1" dirty="0" smtClean="0"/>
          </a:p>
          <a:p>
            <a:pPr algn="ctr"/>
            <a:endParaRPr lang="ru-RU" sz="1400" b="1" dirty="0" smtClean="0"/>
          </a:p>
          <a:p>
            <a:pPr algn="ctr"/>
            <a:endParaRPr lang="ru-RU" sz="1400" b="1" dirty="0" smtClean="0"/>
          </a:p>
          <a:p>
            <a:pPr algn="ctr"/>
            <a:r>
              <a:rPr lang="ru-RU" sz="1600" b="1" dirty="0" smtClean="0"/>
              <a:t>сентябрь 2019 года</a:t>
            </a:r>
            <a:endParaRPr lang="ru-RU" sz="1600" b="1" dirty="0"/>
          </a:p>
          <a:p>
            <a:endParaRPr lang="ru-RU" dirty="0" smtClean="0"/>
          </a:p>
        </p:txBody>
      </p:sp>
    </p:spTree>
    <p:extLst>
      <p:ext uri="{BB962C8B-B14F-4D97-AF65-F5344CB8AC3E}">
        <p14:creationId xmlns:p14="http://schemas.microsoft.com/office/powerpoint/2010/main" val="283146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10</a:t>
            </a:fld>
            <a:endParaRPr lang="ru-RU">
              <a:solidFill>
                <a:srgbClr val="FFFFFF"/>
              </a:solidFill>
            </a:endParaRPr>
          </a:p>
        </p:txBody>
      </p:sp>
      <p:sp>
        <p:nvSpPr>
          <p:cNvPr id="7" name="Скругленный прямоугольник 6"/>
          <p:cNvSpPr/>
          <p:nvPr/>
        </p:nvSpPr>
        <p:spPr>
          <a:xfrm>
            <a:off x="218179" y="1023256"/>
            <a:ext cx="8710648" cy="2150868"/>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Выявление и пресечение ограничивающих конкуренцию соглашений или согласованных действий государственных органов и хозяйствующих субъектов – одно из приоритетных направлений деятельности антимонопольного </a:t>
            </a:r>
            <a:r>
              <a:rPr lang="ru-RU" dirty="0" smtClean="0">
                <a:solidFill>
                  <a:schemeClr val="tx1"/>
                </a:solidFill>
              </a:rPr>
              <a:t>органа</a:t>
            </a:r>
            <a:endParaRPr lang="ru-RU" dirty="0">
              <a:solidFill>
                <a:schemeClr val="tx1"/>
              </a:solidFill>
            </a:endParaRPr>
          </a:p>
        </p:txBody>
      </p:sp>
      <p:sp>
        <p:nvSpPr>
          <p:cNvPr id="6" name="Скругленный прямоугольник 5"/>
          <p:cNvSpPr/>
          <p:nvPr/>
        </p:nvSpPr>
        <p:spPr>
          <a:xfrm>
            <a:off x="220717" y="3510455"/>
            <a:ext cx="8744607" cy="2333297"/>
          </a:xfrm>
          <a:prstGeom prst="roundRect">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indent="271463" algn="just"/>
            <a:endParaRPr lang="ru-RU" dirty="0" smtClean="0">
              <a:solidFill>
                <a:schemeClr val="tx1"/>
              </a:solidFill>
            </a:endParaRPr>
          </a:p>
          <a:p>
            <a:pPr lvl="0" indent="271463" algn="just"/>
            <a:r>
              <a:rPr lang="ru-RU" dirty="0" smtClean="0">
                <a:solidFill>
                  <a:schemeClr val="tx1"/>
                </a:solidFill>
              </a:rPr>
              <a:t>За истекший период 2019 года возбуждено и рассмотрено  2 дела по выявленным фактам соглашений государственных органов по фактам ограничения доступа на рынок, выхода с рынка (статья 16 ФЗ "О защите конкуренции"). </a:t>
            </a:r>
          </a:p>
        </p:txBody>
      </p:sp>
      <p:sp>
        <p:nvSpPr>
          <p:cNvPr id="8" name="Прямоугольник 7"/>
          <p:cNvSpPr/>
          <p:nvPr/>
        </p:nvSpPr>
        <p:spPr>
          <a:xfrm>
            <a:off x="1" y="-32658"/>
            <a:ext cx="9144000" cy="707886"/>
          </a:xfrm>
          <a:prstGeom prst="rect">
            <a:avLst/>
          </a:prstGeom>
        </p:spPr>
        <p:txBody>
          <a:bodyPr wrap="square">
            <a:spAutoFit/>
          </a:bodyPr>
          <a:lstStyle/>
          <a:p>
            <a:pPr algn="ctr"/>
            <a:r>
              <a:rPr lang="ru-RU" sz="2000" b="1" dirty="0" smtClean="0">
                <a:solidFill>
                  <a:schemeClr val="bg1"/>
                </a:solidFill>
              </a:rPr>
              <a:t>Ограничивающие конкуренцию соглашения или согласованные действия</a:t>
            </a:r>
            <a:endParaRPr lang="ru-RU" sz="1600" b="1" i="1" dirty="0">
              <a:solidFill>
                <a:schemeClr val="bg1"/>
              </a:solidFill>
            </a:endParaRPr>
          </a:p>
        </p:txBody>
      </p:sp>
    </p:spTree>
    <p:extLst>
      <p:ext uri="{BB962C8B-B14F-4D97-AF65-F5344CB8AC3E}">
        <p14:creationId xmlns:p14="http://schemas.microsoft.com/office/powerpoint/2010/main" val="512186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11</a:t>
            </a:fld>
            <a:endParaRPr lang="ru-RU">
              <a:solidFill>
                <a:srgbClr val="FFFFFF"/>
              </a:solidFill>
            </a:endParaRPr>
          </a:p>
        </p:txBody>
      </p:sp>
      <p:sp>
        <p:nvSpPr>
          <p:cNvPr id="7" name="Скругленный прямоугольник 6"/>
          <p:cNvSpPr/>
          <p:nvPr/>
        </p:nvSpPr>
        <p:spPr>
          <a:xfrm>
            <a:off x="218179" y="1023256"/>
            <a:ext cx="8710648" cy="1366157"/>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Выявление и пресечение ограничивающих конкуренцию соглашений или согласованных действий государственных органов и хозяйствующих субъектов – одно из приоритетных направлений деятельности антимонопольного </a:t>
            </a:r>
            <a:r>
              <a:rPr lang="ru-RU" dirty="0" smtClean="0">
                <a:solidFill>
                  <a:schemeClr val="tx1"/>
                </a:solidFill>
              </a:rPr>
              <a:t>органа</a:t>
            </a:r>
            <a:endParaRPr lang="ru-RU" dirty="0">
              <a:solidFill>
                <a:schemeClr val="tx1"/>
              </a:solidFill>
            </a:endParaRPr>
          </a:p>
        </p:txBody>
      </p:sp>
      <p:sp>
        <p:nvSpPr>
          <p:cNvPr id="6" name="Скругленный прямоугольник 5"/>
          <p:cNvSpPr/>
          <p:nvPr/>
        </p:nvSpPr>
        <p:spPr>
          <a:xfrm>
            <a:off x="168166" y="2501462"/>
            <a:ext cx="8684889" cy="3573517"/>
          </a:xfrm>
          <a:prstGeom prst="roundRect">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271463" algn="just"/>
            <a:r>
              <a:rPr lang="ru-RU" dirty="0" smtClean="0">
                <a:solidFill>
                  <a:schemeClr val="tx1"/>
                </a:solidFill>
              </a:rPr>
              <a:t>За истекший период 2019 года </a:t>
            </a:r>
            <a:r>
              <a:rPr lang="ru-RU" dirty="0">
                <a:solidFill>
                  <a:schemeClr val="tx1"/>
                </a:solidFill>
              </a:rPr>
              <a:t>возбуждено и рассмотрено </a:t>
            </a:r>
            <a:r>
              <a:rPr lang="ru-RU" dirty="0" smtClean="0">
                <a:solidFill>
                  <a:schemeClr val="tx1"/>
                </a:solidFill>
              </a:rPr>
              <a:t>5 дел </a:t>
            </a:r>
            <a:r>
              <a:rPr lang="ru-RU" dirty="0">
                <a:solidFill>
                  <a:schemeClr val="tx1"/>
                </a:solidFill>
              </a:rPr>
              <a:t>по выявленным фактам запрещенных соглашений или согласованных действий хозяйствующих </a:t>
            </a:r>
            <a:r>
              <a:rPr lang="ru-RU" dirty="0" smtClean="0">
                <a:solidFill>
                  <a:schemeClr val="tx1"/>
                </a:solidFill>
              </a:rPr>
              <a:t>субъектов (ст.11 ФЗ "О защите конкуренции"). </a:t>
            </a:r>
          </a:p>
          <a:p>
            <a:pPr indent="271463" algn="just"/>
            <a:r>
              <a:rPr lang="ru-RU" dirty="0" smtClean="0">
                <a:solidFill>
                  <a:schemeClr val="tx1"/>
                </a:solidFill>
              </a:rPr>
              <a:t>Виды </a:t>
            </a:r>
            <a:r>
              <a:rPr lang="ru-RU" dirty="0">
                <a:solidFill>
                  <a:schemeClr val="tx1"/>
                </a:solidFill>
              </a:rPr>
              <a:t>нарушений по выявленным фактам запрещенных соглашений или согласованных действий хозяйствующих субъектов: создание препятствий доступу на рынок, выходу с рынка и повышение, снижение или поддержание цен на </a:t>
            </a:r>
            <a:r>
              <a:rPr lang="ru-RU" dirty="0" smtClean="0">
                <a:solidFill>
                  <a:schemeClr val="tx1"/>
                </a:solidFill>
              </a:rPr>
              <a:t>торгах</a:t>
            </a:r>
            <a:endParaRPr lang="ru-RU" dirty="0">
              <a:solidFill>
                <a:schemeClr val="tx1"/>
              </a:solidFill>
            </a:endParaRPr>
          </a:p>
        </p:txBody>
      </p:sp>
      <p:sp>
        <p:nvSpPr>
          <p:cNvPr id="8" name="Прямоугольник 7"/>
          <p:cNvSpPr/>
          <p:nvPr/>
        </p:nvSpPr>
        <p:spPr>
          <a:xfrm>
            <a:off x="1" y="-32658"/>
            <a:ext cx="9144000" cy="707886"/>
          </a:xfrm>
          <a:prstGeom prst="rect">
            <a:avLst/>
          </a:prstGeom>
        </p:spPr>
        <p:txBody>
          <a:bodyPr wrap="square">
            <a:spAutoFit/>
          </a:bodyPr>
          <a:lstStyle/>
          <a:p>
            <a:pPr algn="ctr"/>
            <a:r>
              <a:rPr lang="ru-RU" sz="2000" b="1" dirty="0" smtClean="0">
                <a:solidFill>
                  <a:schemeClr val="bg1"/>
                </a:solidFill>
              </a:rPr>
              <a:t>Ограничивающие конкуренцию соглашения или согласованные действия</a:t>
            </a:r>
            <a:endParaRPr lang="ru-RU" sz="1600" b="1" i="1" dirty="0">
              <a:solidFill>
                <a:schemeClr val="bg1"/>
              </a:solidFill>
            </a:endParaRPr>
          </a:p>
        </p:txBody>
      </p:sp>
    </p:spTree>
    <p:extLst>
      <p:ext uri="{BB962C8B-B14F-4D97-AF65-F5344CB8AC3E}">
        <p14:creationId xmlns:p14="http://schemas.microsoft.com/office/powerpoint/2010/main" val="512186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12</a:t>
            </a:fld>
            <a:endParaRPr lang="ru-RU">
              <a:solidFill>
                <a:srgbClr val="FFFFFF"/>
              </a:solidFill>
            </a:endParaRPr>
          </a:p>
        </p:txBody>
      </p:sp>
      <p:sp>
        <p:nvSpPr>
          <p:cNvPr id="6" name="Скругленный прямоугольник 5"/>
          <p:cNvSpPr/>
          <p:nvPr/>
        </p:nvSpPr>
        <p:spPr>
          <a:xfrm>
            <a:off x="301925" y="1276709"/>
            <a:ext cx="8436633" cy="4580627"/>
          </a:xfrm>
          <a:prstGeom prst="roundRect">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000" dirty="0" smtClean="0">
                <a:solidFill>
                  <a:schemeClr val="tx1"/>
                </a:solidFill>
              </a:rPr>
              <a:t>       В </a:t>
            </a:r>
            <a:r>
              <a:rPr lang="ru-RU" sz="2000" dirty="0">
                <a:solidFill>
                  <a:schemeClr val="tx1"/>
                </a:solidFill>
              </a:rPr>
              <a:t>рамках осуществления полномочий по контролю за соблюдением антимонопольных требований к торгам </a:t>
            </a:r>
            <a:r>
              <a:rPr lang="ru-RU" sz="2000" dirty="0" smtClean="0">
                <a:solidFill>
                  <a:schemeClr val="tx1"/>
                </a:solidFill>
              </a:rPr>
              <a:t> (ст. 17 ФЗ "О защите конкуренции") за истекший период 2019 года </a:t>
            </a:r>
            <a:r>
              <a:rPr lang="ru-RU" sz="2000" dirty="0">
                <a:solidFill>
                  <a:schemeClr val="tx1"/>
                </a:solidFill>
              </a:rPr>
              <a:t>возбуждено и рассмотрено </a:t>
            </a:r>
            <a:r>
              <a:rPr lang="en-US" sz="2000" dirty="0" smtClean="0">
                <a:solidFill>
                  <a:schemeClr val="tx1"/>
                </a:solidFill>
              </a:rPr>
              <a:t>4</a:t>
            </a:r>
            <a:r>
              <a:rPr lang="ru-RU" sz="2000" dirty="0" smtClean="0">
                <a:solidFill>
                  <a:schemeClr val="tx1"/>
                </a:solidFill>
              </a:rPr>
              <a:t> </a:t>
            </a:r>
            <a:r>
              <a:rPr lang="ru-RU" sz="2000" dirty="0">
                <a:solidFill>
                  <a:schemeClr val="tx1"/>
                </a:solidFill>
              </a:rPr>
              <a:t>дела по фактам нарушения порядка определения победителя торгов, запроса </a:t>
            </a:r>
            <a:r>
              <a:rPr lang="ru-RU" sz="2000" dirty="0" smtClean="0">
                <a:solidFill>
                  <a:schemeClr val="tx1"/>
                </a:solidFill>
              </a:rPr>
              <a:t>котировок </a:t>
            </a:r>
            <a:endParaRPr lang="ru-RU" sz="2000" dirty="0">
              <a:solidFill>
                <a:schemeClr val="tx1"/>
              </a:solidFill>
            </a:endParaRPr>
          </a:p>
        </p:txBody>
      </p:sp>
      <p:sp>
        <p:nvSpPr>
          <p:cNvPr id="5" name="Прямоугольник 4"/>
          <p:cNvSpPr/>
          <p:nvPr/>
        </p:nvSpPr>
        <p:spPr>
          <a:xfrm>
            <a:off x="0" y="0"/>
            <a:ext cx="9144000" cy="400110"/>
          </a:xfrm>
          <a:prstGeom prst="rect">
            <a:avLst/>
          </a:prstGeom>
        </p:spPr>
        <p:txBody>
          <a:bodyPr wrap="square">
            <a:spAutoFit/>
          </a:bodyPr>
          <a:lstStyle/>
          <a:p>
            <a:pPr algn="ctr"/>
            <a:r>
              <a:rPr lang="ru-RU" sz="2000" b="1" dirty="0" smtClean="0">
                <a:solidFill>
                  <a:schemeClr val="bg1"/>
                </a:solidFill>
              </a:rPr>
              <a:t>Антимонопольные требования к торгам</a:t>
            </a:r>
            <a:endParaRPr lang="ru-RU" sz="1600" b="1" i="1" dirty="0">
              <a:solidFill>
                <a:schemeClr val="bg1"/>
              </a:solidFill>
            </a:endParaRPr>
          </a:p>
        </p:txBody>
      </p:sp>
    </p:spTree>
    <p:extLst>
      <p:ext uri="{BB962C8B-B14F-4D97-AF65-F5344CB8AC3E}">
        <p14:creationId xmlns:p14="http://schemas.microsoft.com/office/powerpoint/2010/main" val="7166524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13</a:t>
            </a:fld>
            <a:endParaRPr lang="ru-RU">
              <a:solidFill>
                <a:srgbClr val="FFFFFF"/>
              </a:solidFill>
            </a:endParaRPr>
          </a:p>
        </p:txBody>
      </p:sp>
      <p:sp>
        <p:nvSpPr>
          <p:cNvPr id="9" name="Скругленный прямоугольник 8"/>
          <p:cNvSpPr/>
          <p:nvPr/>
        </p:nvSpPr>
        <p:spPr>
          <a:xfrm>
            <a:off x="147145" y="2343806"/>
            <a:ext cx="8827375" cy="2396360"/>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indent="355600" algn="just"/>
            <a:r>
              <a:rPr lang="ru-RU" dirty="0">
                <a:solidFill>
                  <a:schemeClr val="tx1"/>
                </a:solidFill>
              </a:rPr>
              <a:t>Статьей 17.1 Федерального закона "О защите конкуренции" установлены особенности порядка заключения договоров в отношении государственного и муниципального имущества - заключение договоров только по результатам проведения конкурсов или аукционов на право заключения таких </a:t>
            </a:r>
            <a:r>
              <a:rPr lang="ru-RU" dirty="0" smtClean="0">
                <a:solidFill>
                  <a:schemeClr val="tx1"/>
                </a:solidFill>
              </a:rPr>
              <a:t>договоров</a:t>
            </a:r>
            <a:endParaRPr lang="ru-RU" dirty="0">
              <a:solidFill>
                <a:schemeClr val="tx1"/>
              </a:solidFill>
            </a:endParaRPr>
          </a:p>
          <a:p>
            <a:pPr lvl="0" indent="355600" algn="just"/>
            <a:endParaRPr lang="ru-RU" dirty="0" smtClean="0">
              <a:solidFill>
                <a:schemeClr val="tx1"/>
              </a:solidFill>
            </a:endParaRPr>
          </a:p>
          <a:p>
            <a:pPr lvl="0" indent="355600" algn="just"/>
            <a:r>
              <a:rPr lang="ru-RU" dirty="0" smtClean="0">
                <a:solidFill>
                  <a:schemeClr val="tx1"/>
                </a:solidFill>
              </a:rPr>
              <a:t>За истекший период 2019 года возбуждено и рассмотрено 2 дела по статье 17.1. Федерального закона "О защите конкуренции"</a:t>
            </a:r>
            <a:endParaRPr lang="ru-RU" dirty="0">
              <a:solidFill>
                <a:schemeClr val="tx1"/>
              </a:solidFill>
            </a:endParaRPr>
          </a:p>
        </p:txBody>
      </p:sp>
      <p:sp>
        <p:nvSpPr>
          <p:cNvPr id="5" name="Прямоугольник 4"/>
          <p:cNvSpPr/>
          <p:nvPr/>
        </p:nvSpPr>
        <p:spPr>
          <a:xfrm>
            <a:off x="0" y="0"/>
            <a:ext cx="9144000" cy="707886"/>
          </a:xfrm>
          <a:prstGeom prst="rect">
            <a:avLst/>
          </a:prstGeom>
        </p:spPr>
        <p:txBody>
          <a:bodyPr wrap="square">
            <a:spAutoFit/>
          </a:bodyPr>
          <a:lstStyle/>
          <a:p>
            <a:pPr algn="ctr"/>
            <a:r>
              <a:rPr lang="ru-RU" sz="2000" b="1" dirty="0" smtClean="0">
                <a:solidFill>
                  <a:schemeClr val="bg1"/>
                </a:solidFill>
              </a:rPr>
              <a:t>Особенности порядка заключения договоров в отношении государственного и муниципального имущества</a:t>
            </a:r>
            <a:endParaRPr lang="ru-RU" sz="1600" b="1" i="1" dirty="0">
              <a:solidFill>
                <a:schemeClr val="bg1"/>
              </a:solidFill>
            </a:endParaRPr>
          </a:p>
        </p:txBody>
      </p:sp>
    </p:spTree>
    <p:extLst>
      <p:ext uri="{BB962C8B-B14F-4D97-AF65-F5344CB8AC3E}">
        <p14:creationId xmlns:p14="http://schemas.microsoft.com/office/powerpoint/2010/main" val="36585107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14</a:t>
            </a:fld>
            <a:endParaRPr lang="ru-RU">
              <a:solidFill>
                <a:srgbClr val="FFFFFF"/>
              </a:solidFill>
            </a:endParaRPr>
          </a:p>
        </p:txBody>
      </p:sp>
      <p:sp>
        <p:nvSpPr>
          <p:cNvPr id="9" name="Скругленный прямоугольник 8"/>
          <p:cNvSpPr/>
          <p:nvPr/>
        </p:nvSpPr>
        <p:spPr>
          <a:xfrm>
            <a:off x="199696" y="1187670"/>
            <a:ext cx="8764313" cy="4803228"/>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55600" algn="just"/>
            <a:r>
              <a:rPr lang="ru-RU" dirty="0">
                <a:solidFill>
                  <a:schemeClr val="tx1"/>
                </a:solidFill>
              </a:rPr>
              <a:t>Результаты работы по предупреждению и пресечению недобросовестной конкуренции показывают, что в структуре рассматриваемых нарушений антимонопольного законодательства не произошло существенных изменений. Основные формы недобросовестной </a:t>
            </a:r>
            <a:r>
              <a:rPr lang="ru-RU" dirty="0" smtClean="0">
                <a:solidFill>
                  <a:schemeClr val="tx1"/>
                </a:solidFill>
              </a:rPr>
              <a:t>конкуренции – </a:t>
            </a:r>
            <a:r>
              <a:rPr lang="ru-RU" dirty="0">
                <a:solidFill>
                  <a:schemeClr val="tx1"/>
                </a:solidFill>
              </a:rPr>
              <a:t>недобросовестная конкуренция путем введения в заблуждение и недобросовестная конкуренция, связанная с созданием смешения.</a:t>
            </a:r>
            <a:r>
              <a:rPr lang="ru-RU" i="1" dirty="0">
                <a:solidFill>
                  <a:schemeClr val="tx1"/>
                </a:solidFill>
              </a:rPr>
              <a:t> </a:t>
            </a:r>
            <a:endParaRPr lang="ru-RU" dirty="0" smtClean="0">
              <a:solidFill>
                <a:schemeClr val="tx1"/>
              </a:solidFill>
            </a:endParaRPr>
          </a:p>
          <a:p>
            <a:pPr lvl="0" indent="355600" algn="just"/>
            <a:endParaRPr lang="ru-RU" dirty="0" smtClean="0">
              <a:solidFill>
                <a:schemeClr val="tx1"/>
              </a:solidFill>
            </a:endParaRPr>
          </a:p>
          <a:p>
            <a:pPr lvl="0" indent="355600" algn="just"/>
            <a:r>
              <a:rPr lang="ru-RU" dirty="0" smtClean="0">
                <a:solidFill>
                  <a:schemeClr val="tx1"/>
                </a:solidFill>
              </a:rPr>
              <a:t>За истекший период 2019 года выдано 1</a:t>
            </a:r>
            <a:r>
              <a:rPr lang="en-US" dirty="0" smtClean="0">
                <a:solidFill>
                  <a:schemeClr val="tx1"/>
                </a:solidFill>
              </a:rPr>
              <a:t>8</a:t>
            </a:r>
            <a:r>
              <a:rPr lang="ru-RU" dirty="0" smtClean="0">
                <a:solidFill>
                  <a:schemeClr val="tx1"/>
                </a:solidFill>
              </a:rPr>
              <a:t> предупреждений, </a:t>
            </a:r>
            <a:r>
              <a:rPr lang="ru-RU" dirty="0">
                <a:solidFill>
                  <a:schemeClr val="tx1"/>
                </a:solidFill>
              </a:rPr>
              <a:t>возбуждено и </a:t>
            </a:r>
            <a:r>
              <a:rPr lang="ru-RU" dirty="0" smtClean="0">
                <a:solidFill>
                  <a:schemeClr val="tx1"/>
                </a:solidFill>
              </a:rPr>
              <a:t>рассмотрено</a:t>
            </a:r>
            <a:r>
              <a:rPr lang="en-US" dirty="0" smtClean="0">
                <a:solidFill>
                  <a:schemeClr val="tx1"/>
                </a:solidFill>
              </a:rPr>
              <a:t> </a:t>
            </a:r>
            <a:r>
              <a:rPr lang="ru-RU" dirty="0" smtClean="0">
                <a:solidFill>
                  <a:schemeClr val="tx1"/>
                </a:solidFill>
              </a:rPr>
              <a:t> </a:t>
            </a:r>
            <a:r>
              <a:rPr lang="en-US" dirty="0" smtClean="0">
                <a:solidFill>
                  <a:schemeClr val="tx1"/>
                </a:solidFill>
              </a:rPr>
              <a:t>6</a:t>
            </a:r>
            <a:r>
              <a:rPr lang="ru-RU" dirty="0" smtClean="0">
                <a:solidFill>
                  <a:schemeClr val="tx1"/>
                </a:solidFill>
              </a:rPr>
              <a:t> дел </a:t>
            </a:r>
            <a:r>
              <a:rPr lang="ru-RU" dirty="0">
                <a:solidFill>
                  <a:schemeClr val="tx1"/>
                </a:solidFill>
              </a:rPr>
              <a:t>по фактам недобросовестной </a:t>
            </a:r>
            <a:r>
              <a:rPr lang="ru-RU" dirty="0" smtClean="0">
                <a:solidFill>
                  <a:schemeClr val="tx1"/>
                </a:solidFill>
              </a:rPr>
              <a:t>конкуренции</a:t>
            </a:r>
            <a:r>
              <a:rPr lang="en-US" dirty="0" smtClean="0">
                <a:solidFill>
                  <a:schemeClr val="tx1"/>
                </a:solidFill>
              </a:rPr>
              <a:t> </a:t>
            </a:r>
            <a:endParaRPr lang="ru-RU" dirty="0" smtClean="0">
              <a:solidFill>
                <a:schemeClr val="tx1"/>
              </a:solidFill>
            </a:endParaRPr>
          </a:p>
          <a:p>
            <a:pPr lvl="0" indent="355600" algn="just"/>
            <a:endParaRPr lang="ru-RU" dirty="0">
              <a:solidFill>
                <a:schemeClr val="tx1"/>
              </a:solidFill>
            </a:endParaRPr>
          </a:p>
        </p:txBody>
      </p:sp>
      <p:sp>
        <p:nvSpPr>
          <p:cNvPr id="5" name="Прямоугольник 4"/>
          <p:cNvSpPr/>
          <p:nvPr/>
        </p:nvSpPr>
        <p:spPr>
          <a:xfrm>
            <a:off x="0" y="0"/>
            <a:ext cx="9144000" cy="400110"/>
          </a:xfrm>
          <a:prstGeom prst="rect">
            <a:avLst/>
          </a:prstGeom>
        </p:spPr>
        <p:txBody>
          <a:bodyPr wrap="square">
            <a:spAutoFit/>
          </a:bodyPr>
          <a:lstStyle/>
          <a:p>
            <a:pPr algn="ctr"/>
            <a:r>
              <a:rPr lang="ru-RU" sz="2000" b="1" dirty="0" smtClean="0">
                <a:solidFill>
                  <a:schemeClr val="bg1"/>
                </a:solidFill>
              </a:rPr>
              <a:t>Запрет на недобросовестную конкуренцию</a:t>
            </a:r>
            <a:endParaRPr lang="ru-RU" sz="1600" b="1" i="1" dirty="0">
              <a:solidFill>
                <a:schemeClr val="bg1"/>
              </a:solidFill>
            </a:endParaRPr>
          </a:p>
        </p:txBody>
      </p:sp>
    </p:spTree>
    <p:extLst>
      <p:ext uri="{BB962C8B-B14F-4D97-AF65-F5344CB8AC3E}">
        <p14:creationId xmlns:p14="http://schemas.microsoft.com/office/powerpoint/2010/main" val="10714537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15</a:t>
            </a:fld>
            <a:endParaRPr lang="ru-RU">
              <a:solidFill>
                <a:srgbClr val="FFFFFF"/>
              </a:solidFill>
            </a:endParaRPr>
          </a:p>
        </p:txBody>
      </p:sp>
      <p:sp>
        <p:nvSpPr>
          <p:cNvPr id="7" name="Скругленный прямоугольник 6"/>
          <p:cNvSpPr/>
          <p:nvPr/>
        </p:nvSpPr>
        <p:spPr>
          <a:xfrm>
            <a:off x="283778" y="972458"/>
            <a:ext cx="8681545" cy="2380341"/>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ru-RU" dirty="0">
                <a:solidFill>
                  <a:schemeClr val="tx1"/>
                </a:solidFill>
              </a:rPr>
              <a:t>Статья 18.1 Федерального закона "О защите конкуренции", введенная в антимонопольное законодательство «третьим антимонопольным пакетом», устанавливает административную процедуру рассмотрения жалоб на действия (бездействие) организатора торгов, оператора электронной площадки, конкурсной или аукционной комиссии при организации и проведении торгов, заключении договоров по результатам торгов или в случае, если торги, проведение которых является обязательным в соответствии с законодательством Российской Федерации</a:t>
            </a:r>
            <a:r>
              <a:rPr lang="ru-RU" sz="1600" dirty="0">
                <a:solidFill>
                  <a:schemeClr val="tx1"/>
                </a:solidFill>
              </a:rPr>
              <a:t>. </a:t>
            </a:r>
          </a:p>
        </p:txBody>
      </p:sp>
      <p:sp>
        <p:nvSpPr>
          <p:cNvPr id="6" name="Скругленный прямоугольник 5"/>
          <p:cNvSpPr/>
          <p:nvPr/>
        </p:nvSpPr>
        <p:spPr>
          <a:xfrm>
            <a:off x="238233" y="3636578"/>
            <a:ext cx="8769133" cy="2207173"/>
          </a:xfrm>
          <a:prstGeom prst="roundRect">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ru-RU" dirty="0" smtClean="0">
                <a:solidFill>
                  <a:schemeClr val="tx1"/>
                </a:solidFill>
              </a:rPr>
              <a:t>За истекший период 2019 года рассмотрено 13 заявлений заказчиков о включении в реестр недобросовестных поставщиков в соответствии с Федеральным законом № 223-ФЗ "О закупках товаров, работ, услуг отдельными видами юридических лиц" и Земельным кодексом Российской Федерации. Принято 5 решений о включении организаций в реестр недобросовестных поставщиков и реестр недобросовестных участников.</a:t>
            </a:r>
          </a:p>
          <a:p>
            <a:pPr lvl="0" algn="just"/>
            <a:endParaRPr lang="ru-RU" sz="1500" dirty="0" smtClean="0">
              <a:solidFill>
                <a:schemeClr val="tx1"/>
              </a:solidFill>
            </a:endParaRPr>
          </a:p>
        </p:txBody>
      </p:sp>
      <p:sp>
        <p:nvSpPr>
          <p:cNvPr id="5" name="Прямоугольник 4"/>
          <p:cNvSpPr/>
          <p:nvPr/>
        </p:nvSpPr>
        <p:spPr>
          <a:xfrm>
            <a:off x="0" y="0"/>
            <a:ext cx="9144000" cy="400110"/>
          </a:xfrm>
          <a:prstGeom prst="rect">
            <a:avLst/>
          </a:prstGeom>
        </p:spPr>
        <p:txBody>
          <a:bodyPr wrap="square">
            <a:spAutoFit/>
          </a:bodyPr>
          <a:lstStyle/>
          <a:p>
            <a:pPr algn="ctr"/>
            <a:r>
              <a:rPr lang="ru-RU" sz="2000" b="1" dirty="0" smtClean="0">
                <a:solidFill>
                  <a:schemeClr val="bg1"/>
                </a:solidFill>
              </a:rPr>
              <a:t>Рассмотрения жалоб на нарушения процедуры торгов</a:t>
            </a:r>
            <a:endParaRPr lang="ru-RU" sz="1600" b="1" i="1" dirty="0">
              <a:solidFill>
                <a:schemeClr val="bg1"/>
              </a:solidFill>
            </a:endParaRPr>
          </a:p>
        </p:txBody>
      </p:sp>
    </p:spTree>
    <p:extLst>
      <p:ext uri="{BB962C8B-B14F-4D97-AF65-F5344CB8AC3E}">
        <p14:creationId xmlns:p14="http://schemas.microsoft.com/office/powerpoint/2010/main" val="9711993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16</a:t>
            </a:fld>
            <a:endParaRPr lang="ru-RU">
              <a:solidFill>
                <a:srgbClr val="FFFFFF"/>
              </a:solidFill>
            </a:endParaRPr>
          </a:p>
        </p:txBody>
      </p:sp>
      <p:sp>
        <p:nvSpPr>
          <p:cNvPr id="7" name="Скругленный прямоугольник 6"/>
          <p:cNvSpPr/>
          <p:nvPr/>
        </p:nvSpPr>
        <p:spPr>
          <a:xfrm>
            <a:off x="283778" y="972459"/>
            <a:ext cx="8692055" cy="2359320"/>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ru-RU" dirty="0">
                <a:solidFill>
                  <a:schemeClr val="tx1"/>
                </a:solidFill>
              </a:rPr>
              <a:t>Статья 18.1 Федерального закона "О защите конкуренции", введенная в антимонопольное законодательство «третьим антимонопольным пакетом», устанавливает административную процедуру рассмотрения жалоб на действия (бездействие) организатора торгов, оператора электронной площадки, конкурсной или аукционной комиссии при организации и проведении торгов, заключении договоров по результатам торгов или в случае, если торги, проведение которых является обязательным в соответствии с законодательством Российской Федерации</a:t>
            </a:r>
            <a:r>
              <a:rPr lang="ru-RU" sz="1600" dirty="0">
                <a:solidFill>
                  <a:schemeClr val="tx1"/>
                </a:solidFill>
              </a:rPr>
              <a:t>. </a:t>
            </a:r>
          </a:p>
        </p:txBody>
      </p:sp>
      <p:sp>
        <p:nvSpPr>
          <p:cNvPr id="6" name="Скругленный прямоугольник 5"/>
          <p:cNvSpPr/>
          <p:nvPr/>
        </p:nvSpPr>
        <p:spPr>
          <a:xfrm>
            <a:off x="279972" y="3539468"/>
            <a:ext cx="8597462" cy="2764221"/>
          </a:xfrm>
          <a:prstGeom prst="roundRect">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ru-RU" sz="1600" dirty="0" smtClean="0">
              <a:solidFill>
                <a:schemeClr val="tx1"/>
              </a:solidFill>
            </a:endParaRPr>
          </a:p>
          <a:p>
            <a:pPr algn="just"/>
            <a:r>
              <a:rPr lang="ru-RU" dirty="0" smtClean="0">
                <a:solidFill>
                  <a:schemeClr val="tx1"/>
                </a:solidFill>
              </a:rPr>
              <a:t>За истекший период 2019 года </a:t>
            </a:r>
            <a:r>
              <a:rPr lang="ru-RU" dirty="0">
                <a:solidFill>
                  <a:schemeClr val="tx1"/>
                </a:solidFill>
              </a:rPr>
              <a:t>рассмотрено </a:t>
            </a:r>
            <a:r>
              <a:rPr lang="ru-RU" dirty="0" smtClean="0">
                <a:solidFill>
                  <a:schemeClr val="tx1"/>
                </a:solidFill>
              </a:rPr>
              <a:t>1</a:t>
            </a:r>
            <a:r>
              <a:rPr lang="en-US" dirty="0" smtClean="0">
                <a:solidFill>
                  <a:schemeClr val="tx1"/>
                </a:solidFill>
              </a:rPr>
              <a:t>91</a:t>
            </a:r>
            <a:r>
              <a:rPr lang="ru-RU" dirty="0" smtClean="0">
                <a:solidFill>
                  <a:schemeClr val="tx1"/>
                </a:solidFill>
              </a:rPr>
              <a:t> жалоба в </a:t>
            </a:r>
            <a:r>
              <a:rPr lang="ru-RU" dirty="0">
                <a:solidFill>
                  <a:schemeClr val="tx1"/>
                </a:solidFill>
              </a:rPr>
              <a:t>соответствии со статьей 18.1 Закона о защите конкуренции, признаны обоснованными 46% жалоб, выдано </a:t>
            </a:r>
            <a:r>
              <a:rPr lang="ru-RU" dirty="0" smtClean="0">
                <a:solidFill>
                  <a:schemeClr val="tx1"/>
                </a:solidFill>
              </a:rPr>
              <a:t>60 </a:t>
            </a:r>
            <a:r>
              <a:rPr lang="ru-RU" dirty="0">
                <a:solidFill>
                  <a:schemeClr val="tx1"/>
                </a:solidFill>
              </a:rPr>
              <a:t>предписаний, исполнено </a:t>
            </a:r>
            <a:r>
              <a:rPr lang="ru-RU" dirty="0" smtClean="0">
                <a:solidFill>
                  <a:schemeClr val="tx1"/>
                </a:solidFill>
              </a:rPr>
              <a:t>57 предписаний, 3 </a:t>
            </a:r>
            <a:r>
              <a:rPr lang="ru-RU" dirty="0">
                <a:solidFill>
                  <a:schemeClr val="tx1"/>
                </a:solidFill>
              </a:rPr>
              <a:t>предписания находятся в стадии исполнения. </a:t>
            </a:r>
          </a:p>
          <a:p>
            <a:pPr lvl="0" algn="just"/>
            <a:endParaRPr lang="ru-RU" sz="1450" dirty="0" smtClean="0">
              <a:solidFill>
                <a:schemeClr val="tx1"/>
              </a:solidFill>
            </a:endParaRPr>
          </a:p>
          <a:p>
            <a:pPr lvl="0" algn="just"/>
            <a:endParaRPr lang="ru-RU" sz="1450" dirty="0">
              <a:solidFill>
                <a:schemeClr val="tx1"/>
              </a:solidFill>
            </a:endParaRPr>
          </a:p>
        </p:txBody>
      </p:sp>
      <p:sp>
        <p:nvSpPr>
          <p:cNvPr id="5" name="Прямоугольник 4"/>
          <p:cNvSpPr/>
          <p:nvPr/>
        </p:nvSpPr>
        <p:spPr>
          <a:xfrm>
            <a:off x="0" y="0"/>
            <a:ext cx="9144000" cy="400110"/>
          </a:xfrm>
          <a:prstGeom prst="rect">
            <a:avLst/>
          </a:prstGeom>
        </p:spPr>
        <p:txBody>
          <a:bodyPr wrap="square">
            <a:spAutoFit/>
          </a:bodyPr>
          <a:lstStyle/>
          <a:p>
            <a:pPr algn="ctr"/>
            <a:r>
              <a:rPr lang="ru-RU" sz="2000" b="1" dirty="0" smtClean="0">
                <a:solidFill>
                  <a:schemeClr val="bg1"/>
                </a:solidFill>
              </a:rPr>
              <a:t>Рассмотрения жалоб на нарушения процедуры торгов</a:t>
            </a:r>
            <a:endParaRPr lang="ru-RU" sz="1600" b="1" i="1" dirty="0">
              <a:solidFill>
                <a:schemeClr val="bg1"/>
              </a:solidFill>
            </a:endParaRPr>
          </a:p>
        </p:txBody>
      </p:sp>
    </p:spTree>
    <p:extLst>
      <p:ext uri="{BB962C8B-B14F-4D97-AF65-F5344CB8AC3E}">
        <p14:creationId xmlns:p14="http://schemas.microsoft.com/office/powerpoint/2010/main" val="9711993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Блок-схема: альтернативный процесс 7"/>
          <p:cNvSpPr/>
          <p:nvPr/>
        </p:nvSpPr>
        <p:spPr>
          <a:xfrm>
            <a:off x="241738" y="1198179"/>
            <a:ext cx="8660524" cy="5339255"/>
          </a:xfrm>
          <a:prstGeom prst="flowChartAlternateProcess">
            <a:avLst/>
          </a:prstGeom>
          <a:solidFill>
            <a:schemeClr val="bg1">
              <a:alpha val="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fontAlgn="base">
              <a:spcBef>
                <a:spcPct val="0"/>
              </a:spcBef>
              <a:spcAft>
                <a:spcPct val="0"/>
              </a:spcAft>
            </a:pPr>
            <a:r>
              <a:rPr lang="ru-RU" dirty="0" smtClean="0">
                <a:solidFill>
                  <a:schemeClr val="tx1"/>
                </a:solidFill>
                <a:latin typeface="Arial" pitchFamily="34" charset="0"/>
                <a:ea typeface="Times New Roman" pitchFamily="18" charset="0"/>
                <a:cs typeface="Arial" pitchFamily="34" charset="0"/>
              </a:rPr>
              <a:t>Большинство жалоб, касались нарушений процедуры Федерального Закона "О закупках товаров, работ, услуг отдельными видами юридических лиц".</a:t>
            </a:r>
            <a:r>
              <a:rPr lang="ru-RU" b="1" dirty="0" smtClean="0">
                <a:solidFill>
                  <a:schemeClr val="tx1"/>
                </a:solidFill>
                <a:latin typeface="Arial" pitchFamily="34" charset="0"/>
                <a:ea typeface="Times New Roman" pitchFamily="18" charset="0"/>
                <a:cs typeface="Arial" pitchFamily="34" charset="0"/>
              </a:rPr>
              <a:t> </a:t>
            </a:r>
          </a:p>
          <a:p>
            <a:pPr indent="457200" algn="just" fontAlgn="base">
              <a:spcBef>
                <a:spcPct val="0"/>
              </a:spcBef>
              <a:spcAft>
                <a:spcPct val="0"/>
              </a:spcAft>
            </a:pPr>
            <a:r>
              <a:rPr lang="ru-RU" dirty="0" smtClean="0">
                <a:solidFill>
                  <a:schemeClr val="tx1"/>
                </a:solidFill>
              </a:rPr>
              <a:t>Кроме </a:t>
            </a:r>
            <a:r>
              <a:rPr lang="ru-RU" dirty="0">
                <a:solidFill>
                  <a:schemeClr val="tx1"/>
                </a:solidFill>
              </a:rPr>
              <a:t>этого, </a:t>
            </a:r>
            <a:r>
              <a:rPr lang="ru-RU" dirty="0" smtClean="0">
                <a:solidFill>
                  <a:schemeClr val="tx1"/>
                </a:solidFill>
              </a:rPr>
              <a:t>за истекший период </a:t>
            </a:r>
            <a:r>
              <a:rPr lang="ru-RU" dirty="0">
                <a:solidFill>
                  <a:schemeClr val="tx1"/>
                </a:solidFill>
              </a:rPr>
              <a:t>2019 года обжаловались торги по аренде и продаже земельных участков, находящихся в государственной или муниципальной собственности; по размещению рекламных конструкций. Обжаловались торги по реализации имущества должников в порядке, установленном Федеральным законом "Об исполнительном производстве", Федеральным законом "Об ипотеке (залоге недвижимости)", торги в рамках соблюдения требований Федерального закона «О несостоятельности (банкротстве</a:t>
            </a:r>
            <a:r>
              <a:rPr lang="ru-RU" dirty="0" smtClean="0">
                <a:solidFill>
                  <a:schemeClr val="tx1"/>
                </a:solidFill>
              </a:rPr>
              <a:t>)»</a:t>
            </a:r>
            <a:endParaRPr lang="ru-RU" dirty="0">
              <a:solidFill>
                <a:schemeClr val="tx1"/>
              </a:solidFill>
            </a:endParaRPr>
          </a:p>
          <a:p>
            <a:pPr lvl="0" indent="457200" algn="just" fontAlgn="base">
              <a:spcBef>
                <a:spcPct val="0"/>
              </a:spcBef>
              <a:spcAft>
                <a:spcPct val="0"/>
              </a:spcAft>
            </a:pPr>
            <a:endParaRPr lang="ru-RU" sz="1600" dirty="0" smtClean="0">
              <a:solidFill>
                <a:schemeClr val="tx1"/>
              </a:solidFill>
              <a:latin typeface="Arial" pitchFamily="34" charset="0"/>
              <a:cs typeface="Arial" pitchFamily="34" charset="0"/>
            </a:endParaRPr>
          </a:p>
          <a:p>
            <a:pPr lvl="0" algn="just">
              <a:spcBef>
                <a:spcPts val="0"/>
              </a:spcBef>
            </a:pPr>
            <a:endParaRPr lang="ru-RU" sz="1600" dirty="0" smtClean="0">
              <a:solidFill>
                <a:schemeClr val="tx1"/>
              </a:solidFill>
            </a:endParaRPr>
          </a:p>
        </p:txBody>
      </p:sp>
      <p:sp>
        <p:nvSpPr>
          <p:cNvPr id="11" name="Текст 10"/>
          <p:cNvSpPr>
            <a:spLocks noGrp="1"/>
          </p:cNvSpPr>
          <p:nvPr>
            <p:ph type="body" idx="1"/>
          </p:nvPr>
        </p:nvSpPr>
        <p:spPr>
          <a:xfrm>
            <a:off x="348343" y="4897821"/>
            <a:ext cx="8135861" cy="1206888"/>
          </a:xfrm>
        </p:spPr>
        <p:txBody>
          <a:bodyPr/>
          <a:lstStyle/>
          <a:p>
            <a:pPr algn="just"/>
            <a:endParaRPr lang="ru-RU" sz="1600" dirty="0" smtClean="0">
              <a:solidFill>
                <a:schemeClr val="tx1"/>
              </a:solidFill>
            </a:endParaRPr>
          </a:p>
          <a:p>
            <a:pPr algn="just"/>
            <a:endParaRPr lang="ru-RU" sz="1600" dirty="0" smtClean="0">
              <a:solidFill>
                <a:schemeClr val="tx1"/>
              </a:solidFill>
            </a:endParaRPr>
          </a:p>
          <a:p>
            <a:pPr algn="just"/>
            <a:endParaRPr lang="ru-RU" sz="1600" dirty="0" smtClean="0">
              <a:solidFill>
                <a:schemeClr val="tx1"/>
              </a:solidFill>
            </a:endParaRPr>
          </a:p>
          <a:p>
            <a:pPr algn="just"/>
            <a:endParaRPr lang="ru-RU" sz="1600" dirty="0" smtClean="0">
              <a:solidFill>
                <a:schemeClr val="tx1"/>
              </a:solidFill>
            </a:endParaRPr>
          </a:p>
          <a:p>
            <a:pPr algn="just"/>
            <a:endParaRPr lang="ru-RU" sz="1600" dirty="0" smtClean="0">
              <a:solidFill>
                <a:schemeClr val="tx1"/>
              </a:solidFill>
            </a:endParaRPr>
          </a:p>
          <a:p>
            <a:endParaRPr lang="ru-RU" sz="1800" dirty="0">
              <a:solidFill>
                <a:schemeClr val="tx1"/>
              </a:solidFill>
            </a:endParaRPr>
          </a:p>
        </p:txBody>
      </p:sp>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17</a:t>
            </a:fld>
            <a:endParaRPr lang="ru-RU" dirty="0">
              <a:solidFill>
                <a:srgbClr val="FFFFFF"/>
              </a:solidFill>
            </a:endParaRPr>
          </a:p>
        </p:txBody>
      </p:sp>
      <p:sp>
        <p:nvSpPr>
          <p:cNvPr id="5" name="Прямоугольник 4"/>
          <p:cNvSpPr/>
          <p:nvPr/>
        </p:nvSpPr>
        <p:spPr>
          <a:xfrm>
            <a:off x="0" y="0"/>
            <a:ext cx="9144000" cy="400110"/>
          </a:xfrm>
          <a:prstGeom prst="rect">
            <a:avLst/>
          </a:prstGeom>
        </p:spPr>
        <p:txBody>
          <a:bodyPr wrap="square">
            <a:spAutoFit/>
          </a:bodyPr>
          <a:lstStyle/>
          <a:p>
            <a:pPr algn="ctr"/>
            <a:r>
              <a:rPr lang="ru-RU" sz="2000" b="1" dirty="0" smtClean="0">
                <a:solidFill>
                  <a:schemeClr val="bg1"/>
                </a:solidFill>
              </a:rPr>
              <a:t>Рассмотрения жалоб на нарушения процедуры торгов</a:t>
            </a:r>
            <a:endParaRPr lang="ru-RU" sz="1600" b="1" i="1" dirty="0">
              <a:solidFill>
                <a:schemeClr val="bg1"/>
              </a:solidFill>
            </a:endParaRPr>
          </a:p>
        </p:txBody>
      </p:sp>
    </p:spTree>
    <p:extLst>
      <p:ext uri="{BB962C8B-B14F-4D97-AF65-F5344CB8AC3E}">
        <p14:creationId xmlns:p14="http://schemas.microsoft.com/office/powerpoint/2010/main" val="42743084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18</a:t>
            </a:fld>
            <a:endParaRPr lang="ru-RU">
              <a:solidFill>
                <a:srgbClr val="FFFFFF"/>
              </a:solidFill>
            </a:endParaRPr>
          </a:p>
        </p:txBody>
      </p:sp>
      <p:sp>
        <p:nvSpPr>
          <p:cNvPr id="7" name="Скругленный прямоугольник 6"/>
          <p:cNvSpPr/>
          <p:nvPr/>
        </p:nvSpPr>
        <p:spPr>
          <a:xfrm>
            <a:off x="194839" y="1155940"/>
            <a:ext cx="8754323" cy="1896423"/>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55600" algn="just"/>
            <a:r>
              <a:rPr lang="ru-RU" dirty="0">
                <a:solidFill>
                  <a:schemeClr val="tx1"/>
                </a:solidFill>
              </a:rPr>
              <a:t>При осуществлении государственного контроля за соблюдением законодательства о </a:t>
            </a:r>
            <a:r>
              <a:rPr lang="ru-RU" dirty="0" smtClean="0">
                <a:solidFill>
                  <a:schemeClr val="tx1"/>
                </a:solidFill>
              </a:rPr>
              <a:t>рекламе за истекший период </a:t>
            </a:r>
            <a:r>
              <a:rPr lang="ru-RU" dirty="0">
                <a:solidFill>
                  <a:schemeClr val="tx1"/>
                </a:solidFill>
              </a:rPr>
              <a:t>2019 года возбуждено и рассмотрено </a:t>
            </a:r>
            <a:r>
              <a:rPr lang="en-US" dirty="0" smtClean="0">
                <a:solidFill>
                  <a:schemeClr val="tx1"/>
                </a:solidFill>
              </a:rPr>
              <a:t>55</a:t>
            </a:r>
            <a:r>
              <a:rPr lang="ru-RU" dirty="0" smtClean="0">
                <a:solidFill>
                  <a:schemeClr val="tx1"/>
                </a:solidFill>
              </a:rPr>
              <a:t> </a:t>
            </a:r>
            <a:r>
              <a:rPr lang="ru-RU" dirty="0">
                <a:solidFill>
                  <a:schemeClr val="tx1"/>
                </a:solidFill>
              </a:rPr>
              <a:t>дел по признакам нарушения законодательства о рекламе, выдано </a:t>
            </a:r>
            <a:r>
              <a:rPr lang="ru-RU" dirty="0" smtClean="0">
                <a:solidFill>
                  <a:schemeClr val="tx1"/>
                </a:solidFill>
              </a:rPr>
              <a:t>4</a:t>
            </a:r>
            <a:r>
              <a:rPr lang="en-US" dirty="0" smtClean="0">
                <a:solidFill>
                  <a:schemeClr val="tx1"/>
                </a:solidFill>
              </a:rPr>
              <a:t>8</a:t>
            </a:r>
            <a:r>
              <a:rPr lang="ru-RU" dirty="0" smtClean="0">
                <a:solidFill>
                  <a:schemeClr val="tx1"/>
                </a:solidFill>
              </a:rPr>
              <a:t> предписаний, </a:t>
            </a:r>
            <a:r>
              <a:rPr lang="ru-RU" dirty="0">
                <a:solidFill>
                  <a:schemeClr val="tx1"/>
                </a:solidFill>
              </a:rPr>
              <a:t>исполнено </a:t>
            </a:r>
            <a:r>
              <a:rPr lang="ru-RU" dirty="0" smtClean="0">
                <a:solidFill>
                  <a:schemeClr val="tx1"/>
                </a:solidFill>
              </a:rPr>
              <a:t>44 предписания, 4 предписания </a:t>
            </a:r>
            <a:r>
              <a:rPr lang="ru-RU" dirty="0">
                <a:solidFill>
                  <a:schemeClr val="tx1"/>
                </a:solidFill>
              </a:rPr>
              <a:t>находятся в стадии исполнения. </a:t>
            </a:r>
          </a:p>
          <a:p>
            <a:pPr indent="355600" algn="just"/>
            <a:endParaRPr lang="ru-RU" dirty="0" smtClean="0">
              <a:solidFill>
                <a:schemeClr val="tx1"/>
              </a:solidFill>
            </a:endParaRPr>
          </a:p>
        </p:txBody>
      </p:sp>
      <p:sp>
        <p:nvSpPr>
          <p:cNvPr id="6" name="Скругленный прямоугольник 5"/>
          <p:cNvSpPr/>
          <p:nvPr/>
        </p:nvSpPr>
        <p:spPr>
          <a:xfrm>
            <a:off x="231228" y="3419731"/>
            <a:ext cx="8614421" cy="3058510"/>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Деятельность антимонопольного органа направлена на защиту от недобросовестной конкуренции в области рекламы, предотвращение и пресечение ненадлежащей рекламы, способной ввести потребителей рекламы в </a:t>
            </a:r>
            <a:r>
              <a:rPr lang="ru-RU" dirty="0" smtClean="0">
                <a:solidFill>
                  <a:schemeClr val="tx1"/>
                </a:solidFill>
              </a:rPr>
              <a:t>заблуждение</a:t>
            </a:r>
          </a:p>
          <a:p>
            <a:pPr lvl="0" indent="355600" algn="just"/>
            <a:r>
              <a:rPr lang="ru-RU" dirty="0" smtClean="0">
                <a:solidFill>
                  <a:schemeClr val="tx1"/>
                </a:solidFill>
              </a:rPr>
              <a:t>Дела </a:t>
            </a:r>
            <a:r>
              <a:rPr lang="ru-RU" dirty="0">
                <a:solidFill>
                  <a:schemeClr val="tx1"/>
                </a:solidFill>
              </a:rPr>
              <a:t>возбуждались по фактам распространения ненадлежащей рекламы медицинских услуг; ненадлежащей рекламы, в которой отсутствует часть существенной информации, что вводит потребителей рекламы в заблуждение; несоблюдения общих требований к рекламе и общих требований при рекламе финансовых услуг. </a:t>
            </a:r>
            <a:endParaRPr lang="ru-RU" dirty="0" smtClean="0">
              <a:solidFill>
                <a:schemeClr val="tx1"/>
              </a:solidFill>
            </a:endParaRPr>
          </a:p>
          <a:p>
            <a:pPr marL="285750" lvl="0" indent="-285750" algn="just">
              <a:buFont typeface="Wingdings" panose="05000000000000000000" pitchFamily="2" charset="2"/>
              <a:buChar char="Ø"/>
            </a:pPr>
            <a:endParaRPr lang="ru-RU" dirty="0">
              <a:solidFill>
                <a:schemeClr val="tx1"/>
              </a:solidFill>
            </a:endParaRPr>
          </a:p>
        </p:txBody>
      </p:sp>
      <p:sp>
        <p:nvSpPr>
          <p:cNvPr id="8" name="Прямоугольник 7"/>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законодательства </a:t>
            </a:r>
            <a:r>
              <a:rPr lang="ru-RU" sz="2400" b="1" dirty="0">
                <a:solidFill>
                  <a:schemeClr val="bg1"/>
                </a:solidFill>
              </a:rPr>
              <a:t>о рекламе </a:t>
            </a:r>
            <a:endParaRPr lang="ru-RU" i="1" dirty="0">
              <a:solidFill>
                <a:schemeClr val="bg1"/>
              </a:solidFill>
            </a:endParaRPr>
          </a:p>
        </p:txBody>
      </p:sp>
    </p:spTree>
    <p:extLst>
      <p:ext uri="{BB962C8B-B14F-4D97-AF65-F5344CB8AC3E}">
        <p14:creationId xmlns:p14="http://schemas.microsoft.com/office/powerpoint/2010/main" val="15143820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19</a:t>
            </a:fld>
            <a:endParaRPr lang="ru-RU">
              <a:solidFill>
                <a:srgbClr val="FFFFFF"/>
              </a:solidFill>
            </a:endParaRPr>
          </a:p>
        </p:txBody>
      </p:sp>
      <p:sp>
        <p:nvSpPr>
          <p:cNvPr id="6" name="Скругленный прямоугольник 5"/>
          <p:cNvSpPr/>
          <p:nvPr/>
        </p:nvSpPr>
        <p:spPr>
          <a:xfrm>
            <a:off x="186778" y="1334814"/>
            <a:ext cx="8623299" cy="4498428"/>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С 2007 года действует Экспертный Совет по применению законодательства о рекламе при Башкортостанском УФАС России. Состав Экспертного Совета сформирован из представителей государственных органов, научных и учебных организаций, конфессий, специалистов в отдельных областях знаний. </a:t>
            </a:r>
          </a:p>
          <a:p>
            <a:pPr indent="355600" algn="just"/>
            <a:r>
              <a:rPr lang="ru-RU" dirty="0" smtClean="0">
                <a:solidFill>
                  <a:schemeClr val="tx1"/>
                </a:solidFill>
              </a:rPr>
              <a:t>За истекший период </a:t>
            </a:r>
            <a:r>
              <a:rPr lang="ru-RU" dirty="0">
                <a:solidFill>
                  <a:schemeClr val="tx1"/>
                </a:solidFill>
              </a:rPr>
              <a:t>2019 года состоялось 2 заседания Экспертного совета (12 апреля и 25 июня 2019 года). На заседаниях Совета обсуждены, в частности, вопросы использования непристойных и оскорбительных образов в рекламе различных товаров; рассмотрение рекламы различных товаров на предмет введения потребителей в заблуждение относительно объекта рекламирования</a:t>
            </a:r>
            <a:r>
              <a:rPr lang="ru-RU" dirty="0" smtClean="0">
                <a:solidFill>
                  <a:schemeClr val="tx1"/>
                </a:solidFill>
              </a:rPr>
              <a:t>.</a:t>
            </a:r>
            <a:endParaRPr lang="ru-RU" dirty="0">
              <a:solidFill>
                <a:schemeClr val="tx1"/>
              </a:solidFill>
            </a:endParaRPr>
          </a:p>
        </p:txBody>
      </p:sp>
      <p:sp>
        <p:nvSpPr>
          <p:cNvPr id="8" name="Прямоугольник 7"/>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законодательства </a:t>
            </a:r>
            <a:r>
              <a:rPr lang="ru-RU" sz="2400" b="1" dirty="0">
                <a:solidFill>
                  <a:schemeClr val="bg1"/>
                </a:solidFill>
              </a:rPr>
              <a:t>о рекламе </a:t>
            </a:r>
            <a:endParaRPr lang="ru-RU" i="1" dirty="0">
              <a:solidFill>
                <a:schemeClr val="bg1"/>
              </a:solidFill>
            </a:endParaRPr>
          </a:p>
        </p:txBody>
      </p:sp>
    </p:spTree>
    <p:extLst>
      <p:ext uri="{BB962C8B-B14F-4D97-AF65-F5344CB8AC3E}">
        <p14:creationId xmlns:p14="http://schemas.microsoft.com/office/powerpoint/2010/main" val="3043300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a:t>
            </a:fld>
            <a:endParaRPr lang="ru-RU">
              <a:solidFill>
                <a:srgbClr val="FFFFFF"/>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913437304"/>
              </p:ext>
            </p:extLst>
          </p:nvPr>
        </p:nvGraphicFramePr>
        <p:xfrm>
          <a:off x="31532" y="854098"/>
          <a:ext cx="9112469" cy="5721080"/>
        </p:xfrm>
        <a:graphic>
          <a:graphicData uri="http://schemas.openxmlformats.org/drawingml/2006/table">
            <a:tbl>
              <a:tblPr firstRow="1" bandRow="1">
                <a:tableStyleId>{69CF1AB2-1976-4502-BF36-3FF5EA218861}</a:tableStyleId>
              </a:tblPr>
              <a:tblGrid>
                <a:gridCol w="7316194"/>
                <a:gridCol w="1796275"/>
              </a:tblGrid>
              <a:tr h="564371">
                <a:tc>
                  <a:txBody>
                    <a:bodyPr/>
                    <a:lstStyle/>
                    <a:p>
                      <a:pPr algn="l"/>
                      <a:r>
                        <a:rPr lang="ru-RU" sz="1400" dirty="0" smtClean="0"/>
                        <a:t>Башкортостанским УФАС России </a:t>
                      </a:r>
                      <a:endParaRPr lang="ru-RU" sz="1400" dirty="0">
                        <a:solidFill>
                          <a:schemeClr val="tx1"/>
                        </a:solidFill>
                      </a:endParaRPr>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smtClean="0"/>
                        <a:t>Истекший период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smtClean="0"/>
                        <a:t>2019 года </a:t>
                      </a:r>
                    </a:p>
                    <a:p>
                      <a:pPr algn="l"/>
                      <a:endParaRPr lang="ru-RU" sz="1400" dirty="0">
                        <a:solidFill>
                          <a:schemeClr val="tx1"/>
                        </a:solidFill>
                      </a:endParaRPr>
                    </a:p>
                  </a:txBody>
                  <a:tcPr marL="45720" marR="45720"/>
                </a:tc>
              </a:tr>
              <a:tr h="322762">
                <a:tc>
                  <a:txBody>
                    <a:bodyPr/>
                    <a:lstStyle/>
                    <a:p>
                      <a:pPr algn="l"/>
                      <a:r>
                        <a:rPr lang="ru-RU" sz="1400" dirty="0" smtClean="0"/>
                        <a:t>выдано</a:t>
                      </a:r>
                      <a:r>
                        <a:rPr lang="ru-RU" sz="1400" baseline="0" dirty="0" smtClean="0"/>
                        <a:t> </a:t>
                      </a:r>
                      <a:r>
                        <a:rPr lang="ru-RU" sz="1400" dirty="0" smtClean="0"/>
                        <a:t>предупреждений</a:t>
                      </a:r>
                      <a:endParaRPr lang="ru-RU" sz="1400" b="1" dirty="0"/>
                    </a:p>
                  </a:txBody>
                  <a:tcPr marL="45720" marR="45720"/>
                </a:tc>
                <a:tc>
                  <a:txBody>
                    <a:bodyPr/>
                    <a:lstStyle/>
                    <a:p>
                      <a:pPr algn="l"/>
                      <a:r>
                        <a:rPr lang="ru-RU" sz="1400" b="0" dirty="0" smtClean="0"/>
                        <a:t>5</a:t>
                      </a:r>
                      <a:r>
                        <a:rPr lang="en-US" sz="1400" b="0" dirty="0" smtClean="0"/>
                        <a:t>8</a:t>
                      </a:r>
                      <a:endParaRPr lang="ru-RU" sz="1400" b="0" dirty="0"/>
                    </a:p>
                  </a:txBody>
                  <a:tcPr marL="45720" marR="45720"/>
                </a:tc>
              </a:tr>
              <a:tr h="322762">
                <a:tc>
                  <a:txBody>
                    <a:bodyPr/>
                    <a:lstStyle/>
                    <a:p>
                      <a:pPr algn="l"/>
                      <a:r>
                        <a:rPr lang="ru-RU" sz="1400" dirty="0" smtClean="0"/>
                        <a:t>выдано предостережений</a:t>
                      </a:r>
                      <a:endParaRPr lang="ru-RU" sz="1400" b="1" dirty="0"/>
                    </a:p>
                  </a:txBody>
                  <a:tcPr marL="45720" marR="45720"/>
                </a:tc>
                <a:tc>
                  <a:txBody>
                    <a:bodyPr/>
                    <a:lstStyle/>
                    <a:p>
                      <a:pPr algn="l"/>
                      <a:r>
                        <a:rPr lang="en-US" sz="1400" b="0" dirty="0" smtClean="0"/>
                        <a:t>4</a:t>
                      </a:r>
                      <a:endParaRPr lang="ru-RU" sz="1400" b="0" dirty="0"/>
                    </a:p>
                  </a:txBody>
                  <a:tcPr marL="45720" marR="45720"/>
                </a:tc>
              </a:tr>
              <a:tr h="324151">
                <a:tc>
                  <a:txBody>
                    <a:bodyPr/>
                    <a:lstStyle/>
                    <a:p>
                      <a:pPr algn="l"/>
                      <a:r>
                        <a:rPr lang="ru-RU" sz="1400" dirty="0" smtClean="0"/>
                        <a:t>проведено проверок</a:t>
                      </a:r>
                      <a:endParaRPr lang="ru-RU" sz="1400" b="1" dirty="0"/>
                    </a:p>
                  </a:txBody>
                  <a:tcPr marL="45720" marR="45720"/>
                </a:tc>
                <a:tc>
                  <a:txBody>
                    <a:bodyPr/>
                    <a:lstStyle/>
                    <a:p>
                      <a:pPr algn="l"/>
                      <a:r>
                        <a:rPr lang="ru-RU" sz="1400" b="0" dirty="0" smtClean="0"/>
                        <a:t>163</a:t>
                      </a:r>
                      <a:endParaRPr lang="ru-RU" sz="1400" b="0" dirty="0"/>
                    </a:p>
                  </a:txBody>
                  <a:tcPr marL="45720" marR="45720"/>
                </a:tc>
              </a:tr>
              <a:tr h="3267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smtClean="0"/>
                        <a:t>возбуждено и рассмотрено дел по признакам</a:t>
                      </a:r>
                      <a:r>
                        <a:rPr lang="ru-RU" sz="1400" baseline="0" dirty="0" smtClean="0"/>
                        <a:t> </a:t>
                      </a:r>
                      <a:r>
                        <a:rPr lang="ru-RU" sz="1400" dirty="0" smtClean="0"/>
                        <a:t>нарушения:</a:t>
                      </a:r>
                      <a:endParaRPr lang="ru-RU" sz="1400" b="1" dirty="0" smtClean="0"/>
                    </a:p>
                  </a:txBody>
                  <a:tcPr marL="45720" marR="45720" anchor="ctr"/>
                </a:tc>
                <a:tc>
                  <a:txBody>
                    <a:bodyPr/>
                    <a:lstStyle/>
                    <a:p>
                      <a:pPr algn="l"/>
                      <a:endParaRPr lang="ru-RU" sz="1400" b="0" dirty="0"/>
                    </a:p>
                  </a:txBody>
                  <a:tcPr marL="45720" marR="45720"/>
                </a:tc>
              </a:tr>
              <a:tr h="3511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smtClean="0"/>
                        <a:t>антимонопольного законодательства</a:t>
                      </a:r>
                    </a:p>
                  </a:txBody>
                  <a:tcPr marL="45720" marR="45720"/>
                </a:tc>
                <a:tc>
                  <a:txBody>
                    <a:bodyPr/>
                    <a:lstStyle/>
                    <a:p>
                      <a:pPr algn="l"/>
                      <a:r>
                        <a:rPr lang="ru-RU" sz="1400" b="0" dirty="0" smtClean="0"/>
                        <a:t>34</a:t>
                      </a:r>
                      <a:endParaRPr lang="ru-RU" sz="1400" b="0" dirty="0"/>
                    </a:p>
                  </a:txBody>
                  <a:tcPr marL="45720" marR="45720"/>
                </a:tc>
              </a:tr>
              <a:tr h="322762">
                <a:tc>
                  <a:txBody>
                    <a:bodyPr/>
                    <a:lstStyle/>
                    <a:p>
                      <a:pPr lvl="0" algn="l"/>
                      <a:r>
                        <a:rPr lang="ru-RU" sz="1400" dirty="0" smtClean="0"/>
                        <a:t>законодательства о рекламе</a:t>
                      </a:r>
                      <a:endParaRPr lang="ru-RU" sz="1400" dirty="0"/>
                    </a:p>
                  </a:txBody>
                  <a:tcPr marL="45720" marR="45720"/>
                </a:tc>
                <a:tc>
                  <a:txBody>
                    <a:bodyPr/>
                    <a:lstStyle/>
                    <a:p>
                      <a:pPr algn="l"/>
                      <a:r>
                        <a:rPr lang="en-US" sz="1400" b="0" dirty="0" smtClean="0"/>
                        <a:t>55</a:t>
                      </a:r>
                      <a:endParaRPr lang="ru-RU" sz="1400" b="0" dirty="0"/>
                    </a:p>
                  </a:txBody>
                  <a:tcPr marL="45720" marR="45720"/>
                </a:tc>
              </a:tr>
              <a:tr h="3663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smtClean="0"/>
                        <a:t>по контролю в сфере закупок</a:t>
                      </a:r>
                      <a:r>
                        <a:rPr lang="ru-RU" sz="1400" baseline="0" dirty="0" smtClean="0"/>
                        <a:t> </a:t>
                      </a:r>
                      <a:r>
                        <a:rPr lang="ru-RU" sz="1400" dirty="0" smtClean="0"/>
                        <a:t>рассмотрено</a:t>
                      </a:r>
                      <a:r>
                        <a:rPr lang="ru-RU" sz="1400" baseline="0" dirty="0" smtClean="0"/>
                        <a:t> жалоб </a:t>
                      </a:r>
                      <a:endParaRPr lang="ru-RU" sz="1400" dirty="0"/>
                    </a:p>
                  </a:txBody>
                  <a:tcPr marL="45720" marR="45720" anchor="ctr"/>
                </a:tc>
                <a:tc>
                  <a:txBody>
                    <a:bodyPr/>
                    <a:lstStyle/>
                    <a:p>
                      <a:pPr algn="l"/>
                      <a:r>
                        <a:rPr lang="en-US" sz="1400" b="0" dirty="0" smtClean="0"/>
                        <a:t>757</a:t>
                      </a:r>
                      <a:endParaRPr lang="ru-RU" sz="1400" b="0" dirty="0"/>
                    </a:p>
                  </a:txBody>
                  <a:tcPr marL="45720" marR="45720"/>
                </a:tc>
              </a:tr>
              <a:tr h="540266">
                <a:tc>
                  <a:txBody>
                    <a:bodyPr/>
                    <a:lstStyle/>
                    <a:p>
                      <a:pPr lvl="0" algn="l"/>
                      <a:r>
                        <a:rPr lang="ru-RU" sz="1400" dirty="0" smtClean="0"/>
                        <a:t>рассмотрено обращений о включении в реестр недобросовестных поставщиков</a:t>
                      </a:r>
                      <a:endParaRPr lang="ru-RU" sz="1400" dirty="0"/>
                    </a:p>
                  </a:txBody>
                  <a:tcPr marL="45720" marR="45720" anchor="ctr"/>
                </a:tc>
                <a:tc>
                  <a:txBody>
                    <a:bodyPr/>
                    <a:lstStyle/>
                    <a:p>
                      <a:pPr algn="l"/>
                      <a:endParaRPr lang="ru-RU" sz="1400" b="0" dirty="0" smtClean="0"/>
                    </a:p>
                    <a:p>
                      <a:pPr algn="l"/>
                      <a:r>
                        <a:rPr lang="en-US" sz="1400" b="0" dirty="0" smtClean="0"/>
                        <a:t>33</a:t>
                      </a:r>
                      <a:r>
                        <a:rPr lang="ru-RU" sz="1400" b="0" dirty="0" smtClean="0"/>
                        <a:t>0</a:t>
                      </a:r>
                    </a:p>
                    <a:p>
                      <a:pPr algn="l"/>
                      <a:endParaRPr lang="ru-RU" sz="1000" b="0" dirty="0"/>
                    </a:p>
                  </a:txBody>
                  <a:tcPr marL="45720" marR="45720"/>
                </a:tc>
              </a:tr>
              <a:tr h="540266">
                <a:tc>
                  <a:txBody>
                    <a:bodyPr/>
                    <a:lstStyle/>
                    <a:p>
                      <a:pPr lvl="0" algn="l"/>
                      <a:r>
                        <a:rPr lang="ru-RU" sz="1400" dirty="0" smtClean="0"/>
                        <a:t>рассмотрено обращений о согласовании закупок с единственным поставщиком</a:t>
                      </a:r>
                      <a:endParaRPr lang="ru-RU" sz="1400" dirty="0"/>
                    </a:p>
                  </a:txBody>
                  <a:tcPr marL="45720" marR="45720" anchor="ctr"/>
                </a:tc>
                <a:tc>
                  <a:txBody>
                    <a:bodyPr/>
                    <a:lstStyle/>
                    <a:p>
                      <a:pPr algn="l"/>
                      <a:r>
                        <a:rPr lang="ru-RU" sz="1400" b="0" dirty="0" smtClean="0"/>
                        <a:t>3</a:t>
                      </a:r>
                      <a:endParaRPr lang="ru-RU" sz="1400" b="0" dirty="0"/>
                    </a:p>
                  </a:txBody>
                  <a:tcPr marL="45720" marR="45720"/>
                </a:tc>
              </a:tr>
              <a:tr h="545731">
                <a:tc>
                  <a:txBody>
                    <a:bodyPr/>
                    <a:lstStyle/>
                    <a:p>
                      <a:pPr algn="l"/>
                      <a:r>
                        <a:rPr lang="ru-RU" sz="1400" dirty="0" smtClean="0"/>
                        <a:t> возбуждено</a:t>
                      </a:r>
                      <a:r>
                        <a:rPr lang="ru-RU" sz="1400" baseline="0" dirty="0" smtClean="0"/>
                        <a:t> и рассмотрено </a:t>
                      </a:r>
                      <a:r>
                        <a:rPr lang="ru-RU" sz="1400" dirty="0" smtClean="0"/>
                        <a:t>дел об административных правонарушениях </a:t>
                      </a:r>
                      <a:endParaRPr lang="ru-RU" sz="1400" b="1" dirty="0"/>
                    </a:p>
                  </a:txBody>
                  <a:tcPr marL="45720" marR="45720"/>
                </a:tc>
                <a:tc>
                  <a:txBody>
                    <a:bodyPr/>
                    <a:lstStyle/>
                    <a:p>
                      <a:pPr algn="l"/>
                      <a:r>
                        <a:rPr lang="ru-RU" sz="1400" b="0" dirty="0" smtClean="0"/>
                        <a:t>662</a:t>
                      </a:r>
                      <a:endParaRPr lang="ru-RU" sz="1400" b="0" dirty="0"/>
                    </a:p>
                  </a:txBody>
                  <a:tcPr marL="45720" marR="45720"/>
                </a:tc>
              </a:tr>
              <a:tr h="541224">
                <a:tc>
                  <a:txBody>
                    <a:bodyPr/>
                    <a:lstStyle/>
                    <a:p>
                      <a:pPr algn="l"/>
                      <a:r>
                        <a:rPr lang="ru-RU" sz="1400" dirty="0" smtClean="0"/>
                        <a:t>рассмотрено жалоб</a:t>
                      </a:r>
                      <a:r>
                        <a:rPr lang="ru-RU" sz="1400" baseline="0" dirty="0" smtClean="0"/>
                        <a:t> в порядке ст. 18.1 ФЗ «О защите конкуренции»</a:t>
                      </a:r>
                      <a:endParaRPr lang="ru-RU" sz="1400" b="1" dirty="0"/>
                    </a:p>
                  </a:txBody>
                  <a:tcPr marL="45720" marR="45720"/>
                </a:tc>
                <a:tc>
                  <a:txBody>
                    <a:bodyPr/>
                    <a:lstStyle/>
                    <a:p>
                      <a:pPr algn="l"/>
                      <a:r>
                        <a:rPr lang="ru-RU" sz="1400" b="0" dirty="0" smtClean="0"/>
                        <a:t>191</a:t>
                      </a:r>
                      <a:endParaRPr lang="ru-RU" sz="1400" b="0" dirty="0"/>
                    </a:p>
                  </a:txBody>
                  <a:tcPr marL="45720" marR="45720"/>
                </a:tc>
              </a:tr>
              <a:tr h="355038">
                <a:tc>
                  <a:txBody>
                    <a:bodyPr/>
                    <a:lstStyle/>
                    <a:p>
                      <a:pPr algn="l"/>
                      <a:r>
                        <a:rPr lang="ru-RU" sz="1600" dirty="0" smtClean="0"/>
                        <a:t>Итого</a:t>
                      </a:r>
                      <a:endParaRPr lang="ru-RU" sz="1600" b="1" dirty="0"/>
                    </a:p>
                  </a:txBody>
                  <a:tcPr marL="45720" marR="45720"/>
                </a:tc>
                <a:tc>
                  <a:txBody>
                    <a:bodyPr/>
                    <a:lstStyle/>
                    <a:p>
                      <a:pPr algn="l"/>
                      <a:r>
                        <a:rPr lang="ru-RU" sz="1600" b="0" smtClean="0"/>
                        <a:t>2257</a:t>
                      </a:r>
                      <a:endParaRPr lang="ru-RU" sz="1600" b="0" dirty="0"/>
                    </a:p>
                  </a:txBody>
                  <a:tcPr marL="45720" marR="45720"/>
                </a:tc>
              </a:tr>
            </a:tbl>
          </a:graphicData>
        </a:graphic>
      </p:graphicFrame>
      <p:sp>
        <p:nvSpPr>
          <p:cNvPr id="8" name="Прямоугольник 7"/>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Башкортостанское УФАС России</a:t>
            </a:r>
            <a:endParaRPr lang="ru-RU" i="1" dirty="0">
              <a:solidFill>
                <a:schemeClr val="bg1"/>
              </a:solidFill>
            </a:endParaRPr>
          </a:p>
        </p:txBody>
      </p:sp>
    </p:spTree>
    <p:extLst>
      <p:ext uri="{BB962C8B-B14F-4D97-AF65-F5344CB8AC3E}">
        <p14:creationId xmlns:p14="http://schemas.microsoft.com/office/powerpoint/2010/main" val="24134563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20</a:t>
            </a:fld>
            <a:endParaRPr lang="ru-RU">
              <a:solidFill>
                <a:srgbClr val="FFFFFF"/>
              </a:solidFill>
            </a:endParaRPr>
          </a:p>
        </p:txBody>
      </p:sp>
      <p:sp>
        <p:nvSpPr>
          <p:cNvPr id="6" name="Скругленный прямоугольник 5"/>
          <p:cNvSpPr/>
          <p:nvPr/>
        </p:nvSpPr>
        <p:spPr>
          <a:xfrm>
            <a:off x="260351" y="1016001"/>
            <a:ext cx="8623299" cy="5457370"/>
          </a:xfrm>
          <a:prstGeom prst="roundRect">
            <a:avLst/>
          </a:prstGeom>
          <a:solidFill>
            <a:schemeClr val="bg1">
              <a:alpha val="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smtClean="0">
                <a:solidFill>
                  <a:schemeClr val="tx1"/>
                </a:solidFill>
              </a:rPr>
              <a:t>Башкортостанским УФАС России за истекший период 2019 года в </a:t>
            </a:r>
            <a:r>
              <a:rPr lang="ru-RU" dirty="0">
                <a:solidFill>
                  <a:schemeClr val="tx1"/>
                </a:solidFill>
              </a:rPr>
              <a:t>соответствии с возложенными полномочиями по осуществлению контроля в сфере закупок товаров, работ, услуг для обеспечения государственных и муниципальных </a:t>
            </a:r>
            <a:r>
              <a:rPr lang="ru-RU" dirty="0" smtClean="0">
                <a:solidFill>
                  <a:schemeClr val="tx1"/>
                </a:solidFill>
              </a:rPr>
              <a:t>нужд:</a:t>
            </a:r>
          </a:p>
          <a:p>
            <a:pPr marL="285750" lvl="0" indent="-285750" algn="just">
              <a:buFont typeface="Wingdings" panose="05000000000000000000" pitchFamily="2" charset="2"/>
              <a:buChar char="Ø"/>
            </a:pPr>
            <a:r>
              <a:rPr lang="ru-RU" dirty="0">
                <a:solidFill>
                  <a:schemeClr val="tx1"/>
                </a:solidFill>
              </a:rPr>
              <a:t>р</a:t>
            </a:r>
            <a:r>
              <a:rPr lang="ru-RU" dirty="0" smtClean="0">
                <a:solidFill>
                  <a:schemeClr val="tx1"/>
                </a:solidFill>
              </a:rPr>
              <a:t>ассмотрено 757 жалоб </a:t>
            </a:r>
            <a:r>
              <a:rPr lang="ru-RU" dirty="0">
                <a:solidFill>
                  <a:schemeClr val="tx1"/>
                </a:solidFill>
              </a:rPr>
              <a:t>на действия (бездействия) </a:t>
            </a:r>
            <a:r>
              <a:rPr lang="ru-RU" dirty="0" smtClean="0">
                <a:solidFill>
                  <a:schemeClr val="tx1"/>
                </a:solidFill>
              </a:rPr>
              <a:t>заказчика, уполномоченного органа, уполномоченного учреждения, аукционной, конкурсной, котировочной  комиссии; </a:t>
            </a:r>
          </a:p>
          <a:p>
            <a:pPr marL="285750" lvl="0" indent="-285750" algn="just">
              <a:buFont typeface="Wingdings" panose="05000000000000000000" pitchFamily="2" charset="2"/>
              <a:buChar char="Ø"/>
            </a:pPr>
            <a:r>
              <a:rPr lang="ru-RU" dirty="0" smtClean="0">
                <a:solidFill>
                  <a:schemeClr val="tx1"/>
                </a:solidFill>
              </a:rPr>
              <a:t>проведена 157 проверок, в том числе 156 внеплановых проверок; </a:t>
            </a:r>
          </a:p>
          <a:p>
            <a:pPr marL="285750" lvl="0" indent="-285750" algn="just">
              <a:buFont typeface="Wingdings" panose="05000000000000000000" pitchFamily="2" charset="2"/>
              <a:buChar char="Ø"/>
            </a:pPr>
            <a:r>
              <a:rPr lang="ru-RU" dirty="0" smtClean="0">
                <a:solidFill>
                  <a:schemeClr val="tx1"/>
                </a:solidFill>
              </a:rPr>
              <a:t>рассмотрено 3 материала </a:t>
            </a:r>
            <a:r>
              <a:rPr lang="ru-RU" dirty="0">
                <a:solidFill>
                  <a:schemeClr val="tx1"/>
                </a:solidFill>
              </a:rPr>
              <a:t>на согласование </a:t>
            </a:r>
            <a:r>
              <a:rPr lang="ru-RU" dirty="0" smtClean="0">
                <a:solidFill>
                  <a:schemeClr val="tx1"/>
                </a:solidFill>
              </a:rPr>
              <a:t>осуществления закупки у единственного </a:t>
            </a:r>
            <a:r>
              <a:rPr lang="ru-RU" dirty="0">
                <a:solidFill>
                  <a:schemeClr val="tx1"/>
                </a:solidFill>
              </a:rPr>
              <a:t>поставщика </a:t>
            </a:r>
            <a:r>
              <a:rPr lang="ru-RU" dirty="0" smtClean="0">
                <a:solidFill>
                  <a:schemeClr val="tx1"/>
                </a:solidFill>
              </a:rPr>
              <a:t>(подрядчика, исполнителя); </a:t>
            </a:r>
          </a:p>
          <a:p>
            <a:pPr marL="285750" lvl="0" indent="-285750" algn="just">
              <a:buFont typeface="Wingdings" panose="05000000000000000000" pitchFamily="2" charset="2"/>
              <a:buChar char="Ø"/>
            </a:pPr>
            <a:r>
              <a:rPr lang="ru-RU" dirty="0">
                <a:solidFill>
                  <a:schemeClr val="tx1"/>
                </a:solidFill>
              </a:rPr>
              <a:t>р</a:t>
            </a:r>
            <a:r>
              <a:rPr lang="ru-RU" dirty="0" smtClean="0">
                <a:solidFill>
                  <a:schemeClr val="tx1"/>
                </a:solidFill>
              </a:rPr>
              <a:t>ассмотрено 317 обращений </a:t>
            </a:r>
            <a:r>
              <a:rPr lang="ru-RU" dirty="0">
                <a:solidFill>
                  <a:schemeClr val="tx1"/>
                </a:solidFill>
              </a:rPr>
              <a:t>о включении в реестр недобросовестных </a:t>
            </a:r>
            <a:r>
              <a:rPr lang="ru-RU" dirty="0" smtClean="0">
                <a:solidFill>
                  <a:schemeClr val="tx1"/>
                </a:solidFill>
              </a:rPr>
              <a:t>поставщиков (подрядчиков, исполнителей), в </a:t>
            </a:r>
            <a:r>
              <a:rPr lang="ru-RU" dirty="0">
                <a:solidFill>
                  <a:schemeClr val="tx1"/>
                </a:solidFill>
              </a:rPr>
              <a:t>реестр недобросовестных </a:t>
            </a:r>
            <a:r>
              <a:rPr lang="ru-RU" dirty="0" smtClean="0">
                <a:solidFill>
                  <a:schemeClr val="tx1"/>
                </a:solidFill>
              </a:rPr>
              <a:t>поставщиков (подрядчиков, исполнителей) включено 79 хозяйствующих субъектов </a:t>
            </a:r>
            <a:endParaRPr lang="ru-RU" dirty="0">
              <a:solidFill>
                <a:schemeClr val="tx1"/>
              </a:solidFill>
            </a:endParaRPr>
          </a:p>
          <a:p>
            <a:pPr lvl="0" algn="just"/>
            <a:endParaRPr lang="ru-RU" dirty="0">
              <a:solidFill>
                <a:schemeClr val="tx1"/>
              </a:solidFill>
            </a:endParaRPr>
          </a:p>
        </p:txBody>
      </p:sp>
      <p:sp>
        <p:nvSpPr>
          <p:cNvPr id="8" name="Прямоугольник 7"/>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a:t>
            </a:r>
            <a:r>
              <a:rPr lang="ru-RU" sz="2400" b="1" dirty="0">
                <a:solidFill>
                  <a:schemeClr val="bg1"/>
                </a:solidFill>
              </a:rPr>
              <a:t>законодательства </a:t>
            </a:r>
            <a:r>
              <a:rPr lang="ru-RU" sz="2400" b="1" dirty="0" smtClean="0">
                <a:solidFill>
                  <a:schemeClr val="bg1"/>
                </a:solidFill>
              </a:rPr>
              <a:t>в </a:t>
            </a:r>
            <a:r>
              <a:rPr lang="ru-RU" sz="2400" b="1" dirty="0">
                <a:solidFill>
                  <a:schemeClr val="bg1"/>
                </a:solidFill>
              </a:rPr>
              <a:t>сфере закупок</a:t>
            </a:r>
            <a:endParaRPr lang="ru-RU" i="1" dirty="0">
              <a:solidFill>
                <a:schemeClr val="bg1"/>
              </a:solidFill>
            </a:endParaRPr>
          </a:p>
        </p:txBody>
      </p:sp>
    </p:spTree>
    <p:extLst>
      <p:ext uri="{BB962C8B-B14F-4D97-AF65-F5344CB8AC3E}">
        <p14:creationId xmlns:p14="http://schemas.microsoft.com/office/powerpoint/2010/main" val="3744487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Блок-схема: альтернативный процесс 7"/>
          <p:cNvSpPr/>
          <p:nvPr/>
        </p:nvSpPr>
        <p:spPr>
          <a:xfrm>
            <a:off x="189186" y="1608084"/>
            <a:ext cx="8797159" cy="4256688"/>
          </a:xfrm>
          <a:prstGeom prst="flowChartAlternateProcess">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r>
              <a:rPr lang="ru-RU" dirty="0" smtClean="0">
                <a:solidFill>
                  <a:schemeClr val="tx1"/>
                </a:solidFill>
              </a:rPr>
              <a:t>	За истекший период 2019 года в адрес Башкортостанского УФАС России по контролю в сфере закупок поступило 757 жалоб на действия (бездействия) заказчиков, уполномоченных органов, учреждений, аукционных, конкурсных, котировочных комиссий. </a:t>
            </a:r>
          </a:p>
          <a:p>
            <a:pPr algn="just">
              <a:buNone/>
            </a:pPr>
            <a:r>
              <a:rPr lang="ru-RU" dirty="0" smtClean="0">
                <a:solidFill>
                  <a:schemeClr val="tx1"/>
                </a:solidFill>
              </a:rPr>
              <a:t>	</a:t>
            </a:r>
          </a:p>
          <a:p>
            <a:pPr algn="just">
              <a:buNone/>
            </a:pPr>
            <a:r>
              <a:rPr lang="ru-RU" dirty="0" smtClean="0">
                <a:solidFill>
                  <a:schemeClr val="tx1"/>
                </a:solidFill>
              </a:rPr>
              <a:t>              </a:t>
            </a:r>
            <a:r>
              <a:rPr lang="x-none" smtClean="0">
                <a:solidFill>
                  <a:schemeClr val="tx1"/>
                </a:solidFill>
              </a:rPr>
              <a:t>Структурный состав поданных</a:t>
            </a:r>
            <a:r>
              <a:rPr lang="ru-RU" dirty="0" smtClean="0">
                <a:solidFill>
                  <a:schemeClr val="tx1"/>
                </a:solidFill>
              </a:rPr>
              <a:t> </a:t>
            </a:r>
            <a:r>
              <a:rPr lang="x-none" smtClean="0">
                <a:solidFill>
                  <a:schemeClr val="tx1"/>
                </a:solidFill>
              </a:rPr>
              <a:t>жалоб распределился следующим образом: </a:t>
            </a:r>
            <a:r>
              <a:rPr lang="ru-RU" dirty="0" smtClean="0">
                <a:solidFill>
                  <a:schemeClr val="tx1"/>
                </a:solidFill>
              </a:rPr>
              <a:t>закупки</a:t>
            </a:r>
            <a:r>
              <a:rPr lang="x-none" smtClean="0">
                <a:solidFill>
                  <a:schemeClr val="tx1"/>
                </a:solidFill>
              </a:rPr>
              <a:t> для федеральных нужд – </a:t>
            </a:r>
            <a:r>
              <a:rPr lang="ru-RU" dirty="0" smtClean="0">
                <a:solidFill>
                  <a:schemeClr val="tx1"/>
                </a:solidFill>
              </a:rPr>
              <a:t>94 </a:t>
            </a:r>
            <a:r>
              <a:rPr lang="x-none" smtClean="0">
                <a:solidFill>
                  <a:schemeClr val="tx1"/>
                </a:solidFill>
              </a:rPr>
              <a:t>жалоб</a:t>
            </a:r>
            <a:r>
              <a:rPr lang="ru-RU" dirty="0" err="1" smtClean="0">
                <a:solidFill>
                  <a:schemeClr val="tx1"/>
                </a:solidFill>
              </a:rPr>
              <a:t>ы</a:t>
            </a:r>
            <a:r>
              <a:rPr lang="x-none" smtClean="0">
                <a:solidFill>
                  <a:schemeClr val="tx1"/>
                </a:solidFill>
              </a:rPr>
              <a:t> или </a:t>
            </a:r>
            <a:r>
              <a:rPr lang="ru-RU" dirty="0" smtClean="0">
                <a:solidFill>
                  <a:schemeClr val="tx1"/>
                </a:solidFill>
              </a:rPr>
              <a:t>12,4</a:t>
            </a:r>
            <a:r>
              <a:rPr lang="x-none" smtClean="0">
                <a:solidFill>
                  <a:schemeClr val="tx1"/>
                </a:solidFill>
              </a:rPr>
              <a:t>% от общего количества, </a:t>
            </a:r>
            <a:r>
              <a:rPr lang="ru-RU" dirty="0" smtClean="0">
                <a:solidFill>
                  <a:schemeClr val="tx1"/>
                </a:solidFill>
              </a:rPr>
              <a:t>закупки</a:t>
            </a:r>
            <a:r>
              <a:rPr lang="x-none" smtClean="0">
                <a:solidFill>
                  <a:schemeClr val="tx1"/>
                </a:solidFill>
              </a:rPr>
              <a:t> для нужд субъекта Российской Федерации – </a:t>
            </a:r>
            <a:r>
              <a:rPr lang="ru-RU" dirty="0" smtClean="0">
                <a:solidFill>
                  <a:schemeClr val="tx1"/>
                </a:solidFill>
              </a:rPr>
              <a:t>444</a:t>
            </a:r>
            <a:r>
              <a:rPr lang="x-none" smtClean="0">
                <a:solidFill>
                  <a:schemeClr val="tx1"/>
                </a:solidFill>
              </a:rPr>
              <a:t> или </a:t>
            </a:r>
            <a:r>
              <a:rPr lang="ru-RU" dirty="0" smtClean="0">
                <a:solidFill>
                  <a:schemeClr val="tx1"/>
                </a:solidFill>
              </a:rPr>
              <a:t>58,7</a:t>
            </a:r>
            <a:r>
              <a:rPr lang="x-none" smtClean="0">
                <a:solidFill>
                  <a:schemeClr val="tx1"/>
                </a:solidFill>
              </a:rPr>
              <a:t>%, </a:t>
            </a:r>
            <a:r>
              <a:rPr lang="ru-RU" dirty="0" smtClean="0">
                <a:solidFill>
                  <a:schemeClr val="tx1"/>
                </a:solidFill>
              </a:rPr>
              <a:t>закупки </a:t>
            </a:r>
            <a:r>
              <a:rPr lang="x-none" smtClean="0">
                <a:solidFill>
                  <a:schemeClr val="tx1"/>
                </a:solidFill>
              </a:rPr>
              <a:t>для муниципальных нужд – </a:t>
            </a:r>
            <a:r>
              <a:rPr lang="ru-RU" dirty="0" smtClean="0">
                <a:solidFill>
                  <a:schemeClr val="tx1"/>
                </a:solidFill>
              </a:rPr>
              <a:t> 219</a:t>
            </a:r>
            <a:r>
              <a:rPr lang="x-none" smtClean="0">
                <a:solidFill>
                  <a:schemeClr val="tx1"/>
                </a:solidFill>
              </a:rPr>
              <a:t> или </a:t>
            </a:r>
            <a:r>
              <a:rPr lang="ru-RU" dirty="0" smtClean="0">
                <a:solidFill>
                  <a:schemeClr val="tx1"/>
                </a:solidFill>
              </a:rPr>
              <a:t>28,9</a:t>
            </a:r>
            <a:r>
              <a:rPr lang="x-none" smtClean="0">
                <a:solidFill>
                  <a:schemeClr val="tx1"/>
                </a:solidFill>
              </a:rPr>
              <a:t>%.</a:t>
            </a:r>
            <a:endParaRPr lang="ru-RU" dirty="0" smtClean="0">
              <a:solidFill>
                <a:schemeClr val="tx1"/>
              </a:solidFill>
            </a:endParaRPr>
          </a:p>
          <a:p>
            <a:pPr algn="just">
              <a:buNone/>
            </a:pPr>
            <a:endParaRPr lang="ru-RU" dirty="0">
              <a:solidFill>
                <a:schemeClr val="tx1"/>
              </a:solidFill>
            </a:endParaRPr>
          </a:p>
        </p:txBody>
      </p:sp>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21</a:t>
            </a:fld>
            <a:endParaRPr lang="ru-RU">
              <a:solidFill>
                <a:srgbClr val="FFFFFF"/>
              </a:solidFill>
            </a:endParaRP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a:t>
            </a:r>
            <a:r>
              <a:rPr lang="ru-RU" sz="2400" b="1" dirty="0">
                <a:solidFill>
                  <a:schemeClr val="bg1"/>
                </a:solidFill>
              </a:rPr>
              <a:t>законодательства </a:t>
            </a:r>
            <a:r>
              <a:rPr lang="ru-RU" sz="2400" b="1" dirty="0" smtClean="0">
                <a:solidFill>
                  <a:schemeClr val="bg1"/>
                </a:solidFill>
              </a:rPr>
              <a:t>в </a:t>
            </a:r>
            <a:r>
              <a:rPr lang="ru-RU" sz="2400" b="1" dirty="0">
                <a:solidFill>
                  <a:schemeClr val="bg1"/>
                </a:solidFill>
              </a:rPr>
              <a:t>сфере закупок</a:t>
            </a:r>
            <a:endParaRPr lang="ru-RU" i="1" dirty="0">
              <a:solidFill>
                <a:schemeClr val="bg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22</a:t>
            </a:fld>
            <a:endParaRPr lang="ru-RU">
              <a:solidFill>
                <a:srgbClr val="FFFFFF"/>
              </a:solidFill>
            </a:endParaRPr>
          </a:p>
        </p:txBody>
      </p:sp>
      <p:sp>
        <p:nvSpPr>
          <p:cNvPr id="6" name="Прямоугольник 5"/>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a:t>
            </a:r>
            <a:r>
              <a:rPr lang="ru-RU" sz="2400" b="1" dirty="0">
                <a:solidFill>
                  <a:schemeClr val="bg1"/>
                </a:solidFill>
              </a:rPr>
              <a:t>законодательства </a:t>
            </a:r>
            <a:r>
              <a:rPr lang="ru-RU" sz="2400" b="1" dirty="0" smtClean="0">
                <a:solidFill>
                  <a:schemeClr val="bg1"/>
                </a:solidFill>
              </a:rPr>
              <a:t>в </a:t>
            </a:r>
            <a:r>
              <a:rPr lang="ru-RU" sz="2400" b="1" dirty="0">
                <a:solidFill>
                  <a:schemeClr val="bg1"/>
                </a:solidFill>
              </a:rPr>
              <a:t>сфере закупок</a:t>
            </a:r>
            <a:endParaRPr lang="ru-RU" i="1" dirty="0">
              <a:solidFill>
                <a:schemeClr val="bg1"/>
              </a:solidFill>
            </a:endParaRPr>
          </a:p>
        </p:txBody>
      </p:sp>
      <p:graphicFrame>
        <p:nvGraphicFramePr>
          <p:cNvPr id="8" name="Диаграмма 7"/>
          <p:cNvGraphicFramePr/>
          <p:nvPr>
            <p:extLst>
              <p:ext uri="{D42A27DB-BD31-4B8C-83A1-F6EECF244321}">
                <p14:modId xmlns:p14="http://schemas.microsoft.com/office/powerpoint/2010/main" val="2652259806"/>
              </p:ext>
            </p:extLst>
          </p:nvPr>
        </p:nvGraphicFramePr>
        <p:xfrm>
          <a:off x="620110" y="1576552"/>
          <a:ext cx="8292662" cy="4876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Блок-схема: альтернативный процесс 4"/>
          <p:cNvSpPr/>
          <p:nvPr/>
        </p:nvSpPr>
        <p:spPr>
          <a:xfrm>
            <a:off x="231228" y="1883873"/>
            <a:ext cx="8466180" cy="3644569"/>
          </a:xfrm>
          <a:prstGeom prst="flowChartAlternateProcess">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539750" algn="just"/>
            <a:r>
              <a:rPr lang="ru-RU" dirty="0" smtClean="0">
                <a:solidFill>
                  <a:schemeClr val="tx1"/>
                </a:solidFill>
              </a:rPr>
              <a:t>43% из рассмотренных жалоб признаны обоснованными; частично обоснованными; необоснованными, при этом выявлены нарушения при проведении внеплановых проверок в данных закупках.</a:t>
            </a:r>
          </a:p>
          <a:p>
            <a:pPr indent="539750" algn="just"/>
            <a:r>
              <a:rPr lang="ru-RU" dirty="0" smtClean="0">
                <a:solidFill>
                  <a:schemeClr val="tx1"/>
                </a:solidFill>
              </a:rPr>
              <a:t>Признаны необоснованными – 57% рассмотренных жалоб.</a:t>
            </a:r>
          </a:p>
        </p:txBody>
      </p:sp>
      <p:sp>
        <p:nvSpPr>
          <p:cNvPr id="4" name="Номер слайда 3"/>
          <p:cNvSpPr>
            <a:spLocks noGrp="1"/>
          </p:cNvSpPr>
          <p:nvPr>
            <p:ph type="sldNum" sz="quarter" idx="10"/>
          </p:nvPr>
        </p:nvSpPr>
        <p:spPr>
          <a:xfrm>
            <a:off x="7025144" y="6579034"/>
            <a:ext cx="2155369" cy="305954"/>
          </a:xfrm>
        </p:spPr>
        <p:txBody>
          <a:bodyPr/>
          <a:lstStyle/>
          <a:p>
            <a:pPr>
              <a:defRPr/>
            </a:pPr>
            <a:fld id="{E9CE1BF3-5556-4600-AFBC-2C069EAB8675}" type="slidenum">
              <a:rPr lang="ru-RU" smtClean="0">
                <a:solidFill>
                  <a:srgbClr val="FFFFFF"/>
                </a:solidFill>
              </a:rPr>
              <a:pPr>
                <a:defRPr/>
              </a:pPr>
              <a:t>23</a:t>
            </a:fld>
            <a:endParaRPr lang="ru-RU">
              <a:solidFill>
                <a:srgbClr val="FFFFFF"/>
              </a:solidFill>
            </a:endParaRPr>
          </a:p>
        </p:txBody>
      </p:sp>
      <p:sp>
        <p:nvSpPr>
          <p:cNvPr id="6" name="Прямоугольник 5"/>
          <p:cNvSpPr/>
          <p:nvPr/>
        </p:nvSpPr>
        <p:spPr>
          <a:xfrm>
            <a:off x="-93295" y="99852"/>
            <a:ext cx="9237296" cy="463413"/>
          </a:xfrm>
          <a:prstGeom prst="rect">
            <a:avLst/>
          </a:prstGeom>
        </p:spPr>
        <p:txBody>
          <a:bodyPr wrap="square">
            <a:spAutoFit/>
          </a:bodyPr>
          <a:lstStyle/>
          <a:p>
            <a:pPr algn="ctr"/>
            <a:r>
              <a:rPr lang="ru-RU" sz="2400" b="1" dirty="0" smtClean="0">
                <a:solidFill>
                  <a:schemeClr val="bg1"/>
                </a:solidFill>
              </a:rPr>
              <a:t>Нарушения </a:t>
            </a:r>
            <a:r>
              <a:rPr lang="ru-RU" sz="2400" b="1" dirty="0">
                <a:solidFill>
                  <a:schemeClr val="bg1"/>
                </a:solidFill>
              </a:rPr>
              <a:t>законодательства </a:t>
            </a:r>
            <a:r>
              <a:rPr lang="ru-RU" sz="2400" b="1" dirty="0" smtClean="0">
                <a:solidFill>
                  <a:schemeClr val="bg1"/>
                </a:solidFill>
              </a:rPr>
              <a:t>в </a:t>
            </a:r>
            <a:r>
              <a:rPr lang="ru-RU" sz="2400" b="1" dirty="0">
                <a:solidFill>
                  <a:schemeClr val="bg1"/>
                </a:solidFill>
              </a:rPr>
              <a:t>сфере закупок</a:t>
            </a:r>
            <a:endParaRPr lang="ru-RU" i="1" dirty="0">
              <a:solidFill>
                <a:schemeClr val="bg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Блок-схема: альтернативный процесс 4"/>
          <p:cNvSpPr/>
          <p:nvPr/>
        </p:nvSpPr>
        <p:spPr>
          <a:xfrm>
            <a:off x="231228" y="1883873"/>
            <a:ext cx="8466180" cy="3644569"/>
          </a:xfrm>
          <a:prstGeom prst="flowChartAlternateProcess">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x-none" smtClean="0">
                <a:solidFill>
                  <a:schemeClr val="tx1"/>
                </a:solidFill>
              </a:rPr>
              <a:t>Наиболее часто встречающим</a:t>
            </a:r>
            <a:r>
              <a:rPr lang="ru-RU" dirty="0" smtClean="0">
                <a:solidFill>
                  <a:schemeClr val="tx1"/>
                </a:solidFill>
              </a:rPr>
              <a:t>и</a:t>
            </a:r>
            <a:r>
              <a:rPr lang="x-none" smtClean="0">
                <a:solidFill>
                  <a:schemeClr val="tx1"/>
                </a:solidFill>
              </a:rPr>
              <a:t>ся нарушени</a:t>
            </a:r>
            <a:r>
              <a:rPr lang="ru-RU" dirty="0" smtClean="0">
                <a:solidFill>
                  <a:schemeClr val="tx1"/>
                </a:solidFill>
              </a:rPr>
              <a:t>я</a:t>
            </a:r>
            <a:r>
              <a:rPr lang="x-none" smtClean="0">
                <a:solidFill>
                  <a:schemeClr val="tx1"/>
                </a:solidFill>
              </a:rPr>
              <a:t>м</a:t>
            </a:r>
            <a:r>
              <a:rPr lang="ru-RU" dirty="0" smtClean="0">
                <a:solidFill>
                  <a:schemeClr val="tx1"/>
                </a:solidFill>
              </a:rPr>
              <a:t>и</a:t>
            </a:r>
            <a:r>
              <a:rPr lang="x-none" smtClean="0">
                <a:solidFill>
                  <a:schemeClr val="tx1"/>
                </a:solidFill>
              </a:rPr>
              <a:t> при рассмотрении жалоб </a:t>
            </a:r>
            <a:r>
              <a:rPr lang="ru-RU" dirty="0" smtClean="0">
                <a:solidFill>
                  <a:schemeClr val="tx1"/>
                </a:solidFill>
              </a:rPr>
              <a:t>и проведении внеплановых проверок </a:t>
            </a:r>
            <a:r>
              <a:rPr lang="x-none" smtClean="0">
                <a:solidFill>
                  <a:schemeClr val="tx1"/>
                </a:solidFill>
              </a:rPr>
              <a:t>явля</a:t>
            </a:r>
            <a:r>
              <a:rPr lang="ru-RU" dirty="0" err="1" smtClean="0">
                <a:solidFill>
                  <a:schemeClr val="tx1"/>
                </a:solidFill>
              </a:rPr>
              <a:t>ю</a:t>
            </a:r>
            <a:r>
              <a:rPr lang="x-none" smtClean="0">
                <a:solidFill>
                  <a:schemeClr val="tx1"/>
                </a:solidFill>
              </a:rPr>
              <a:t>тся</a:t>
            </a:r>
            <a:r>
              <a:rPr lang="ru-RU" dirty="0" smtClean="0">
                <a:solidFill>
                  <a:schemeClr val="tx1"/>
                </a:solidFill>
              </a:rPr>
              <a:t>:</a:t>
            </a:r>
            <a:r>
              <a:rPr lang="x-none" smtClean="0">
                <a:solidFill>
                  <a:schemeClr val="tx1"/>
                </a:solidFill>
              </a:rPr>
              <a:t> </a:t>
            </a:r>
            <a:endParaRPr lang="ru-RU" dirty="0" smtClean="0">
              <a:solidFill>
                <a:schemeClr val="tx1"/>
              </a:solidFill>
            </a:endParaRPr>
          </a:p>
          <a:p>
            <a:pPr algn="just">
              <a:buFont typeface="Wingdings" pitchFamily="2" charset="2"/>
              <a:buChar char="Ø"/>
            </a:pPr>
            <a:r>
              <a:rPr lang="ru-RU" dirty="0">
                <a:solidFill>
                  <a:schemeClr val="tx1"/>
                </a:solidFill>
              </a:rPr>
              <a:t> </a:t>
            </a:r>
            <a:r>
              <a:rPr lang="ru-RU" dirty="0" smtClean="0">
                <a:solidFill>
                  <a:schemeClr val="tx1"/>
                </a:solidFill>
              </a:rPr>
              <a:t> н</a:t>
            </a:r>
            <a:r>
              <a:rPr lang="x-none" smtClean="0">
                <a:solidFill>
                  <a:schemeClr val="tx1"/>
                </a:solidFill>
              </a:rPr>
              <a:t>еправомерное отклонение заявок;</a:t>
            </a:r>
            <a:endParaRPr lang="ru-RU" dirty="0" smtClean="0">
              <a:solidFill>
                <a:schemeClr val="tx1"/>
              </a:solidFill>
            </a:endParaRPr>
          </a:p>
          <a:p>
            <a:pPr algn="just">
              <a:buFont typeface="Wingdings" pitchFamily="2" charset="2"/>
              <a:buChar char="Ø"/>
            </a:pPr>
            <a:r>
              <a:rPr lang="ru-RU" dirty="0">
                <a:solidFill>
                  <a:schemeClr val="tx1"/>
                </a:solidFill>
              </a:rPr>
              <a:t> </a:t>
            </a:r>
            <a:r>
              <a:rPr lang="ru-RU" dirty="0" smtClean="0">
                <a:solidFill>
                  <a:schemeClr val="tx1"/>
                </a:solidFill>
              </a:rPr>
              <a:t> излишние требования к описанию объекта закупки, использование нестандартных показателей, отсутствие инструкции по заполнению заявки;</a:t>
            </a:r>
          </a:p>
          <a:p>
            <a:pPr algn="just">
              <a:buFont typeface="Wingdings" pitchFamily="2" charset="2"/>
              <a:buChar char="Ø"/>
            </a:pPr>
            <a:r>
              <a:rPr lang="ru-RU" dirty="0" smtClean="0">
                <a:solidFill>
                  <a:schemeClr val="tx1"/>
                </a:solidFill>
              </a:rPr>
              <a:t>  установление неправомерных требований к составу заявки</a:t>
            </a:r>
          </a:p>
          <a:p>
            <a:pPr algn="just">
              <a:buFontTx/>
              <a:buChar char="-"/>
            </a:pPr>
            <a:endParaRPr lang="ru-RU" dirty="0">
              <a:solidFill>
                <a:schemeClr val="tx1"/>
              </a:solidFill>
            </a:endParaRPr>
          </a:p>
        </p:txBody>
      </p:sp>
      <p:sp>
        <p:nvSpPr>
          <p:cNvPr id="4" name="Номер слайда 3"/>
          <p:cNvSpPr>
            <a:spLocks noGrp="1"/>
          </p:cNvSpPr>
          <p:nvPr>
            <p:ph type="sldNum" sz="quarter" idx="10"/>
          </p:nvPr>
        </p:nvSpPr>
        <p:spPr>
          <a:xfrm>
            <a:off x="7025144" y="6579034"/>
            <a:ext cx="2155369" cy="305954"/>
          </a:xfrm>
        </p:spPr>
        <p:txBody>
          <a:bodyPr/>
          <a:lstStyle/>
          <a:p>
            <a:pPr>
              <a:defRPr/>
            </a:pPr>
            <a:fld id="{E9CE1BF3-5556-4600-AFBC-2C069EAB8675}" type="slidenum">
              <a:rPr lang="ru-RU" smtClean="0">
                <a:solidFill>
                  <a:srgbClr val="FFFFFF"/>
                </a:solidFill>
              </a:rPr>
              <a:pPr>
                <a:defRPr/>
              </a:pPr>
              <a:t>24</a:t>
            </a:fld>
            <a:endParaRPr lang="ru-RU">
              <a:solidFill>
                <a:srgbClr val="FFFFFF"/>
              </a:solidFill>
            </a:endParaRPr>
          </a:p>
        </p:txBody>
      </p:sp>
      <p:sp>
        <p:nvSpPr>
          <p:cNvPr id="6" name="Прямоугольник 5"/>
          <p:cNvSpPr/>
          <p:nvPr/>
        </p:nvSpPr>
        <p:spPr>
          <a:xfrm>
            <a:off x="-93295" y="99852"/>
            <a:ext cx="9237296" cy="463413"/>
          </a:xfrm>
          <a:prstGeom prst="rect">
            <a:avLst/>
          </a:prstGeom>
        </p:spPr>
        <p:txBody>
          <a:bodyPr wrap="square">
            <a:spAutoFit/>
          </a:bodyPr>
          <a:lstStyle/>
          <a:p>
            <a:pPr algn="ctr"/>
            <a:r>
              <a:rPr lang="ru-RU" sz="2400" b="1" dirty="0" smtClean="0">
                <a:solidFill>
                  <a:schemeClr val="bg1"/>
                </a:solidFill>
              </a:rPr>
              <a:t>Нарушения </a:t>
            </a:r>
            <a:r>
              <a:rPr lang="ru-RU" sz="2400" b="1" dirty="0">
                <a:solidFill>
                  <a:schemeClr val="bg1"/>
                </a:solidFill>
              </a:rPr>
              <a:t>законодательства </a:t>
            </a:r>
            <a:r>
              <a:rPr lang="ru-RU" sz="2400" b="1" dirty="0" smtClean="0">
                <a:solidFill>
                  <a:schemeClr val="bg1"/>
                </a:solidFill>
              </a:rPr>
              <a:t>в </a:t>
            </a:r>
            <a:r>
              <a:rPr lang="ru-RU" sz="2400" b="1" dirty="0">
                <a:solidFill>
                  <a:schemeClr val="bg1"/>
                </a:solidFill>
              </a:rPr>
              <a:t>сфере закупок</a:t>
            </a:r>
            <a:endParaRPr lang="ru-RU" i="1" dirty="0">
              <a:solidFill>
                <a:schemeClr val="bg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Блок-схема: альтернативный процесс 5"/>
          <p:cNvSpPr/>
          <p:nvPr/>
        </p:nvSpPr>
        <p:spPr>
          <a:xfrm>
            <a:off x="283779" y="1881351"/>
            <a:ext cx="8555422" cy="3300249"/>
          </a:xfrm>
          <a:prstGeom prst="flowChartAlternateProcess">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539750" algn="just"/>
            <a:r>
              <a:rPr lang="ru-RU" dirty="0" smtClean="0">
                <a:solidFill>
                  <a:schemeClr val="tx1"/>
                </a:solidFill>
              </a:rPr>
              <a:t>За истекший период 2019 года Башкортостанским УФАС России </a:t>
            </a:r>
            <a:r>
              <a:rPr lang="ru-RU" smtClean="0">
                <a:solidFill>
                  <a:schemeClr val="tx1"/>
                </a:solidFill>
              </a:rPr>
              <a:t>рассмотрено 317 </a:t>
            </a:r>
            <a:r>
              <a:rPr lang="ru-RU" dirty="0" smtClean="0">
                <a:solidFill>
                  <a:schemeClr val="tx1"/>
                </a:solidFill>
              </a:rPr>
              <a:t>обращений Заказчиков о включении информации в Реестр недобросовестных поставщиков (подрядчиков, исполнителей). </a:t>
            </a:r>
          </a:p>
          <a:p>
            <a:pPr indent="539750" algn="just"/>
            <a:r>
              <a:rPr lang="ru-RU" dirty="0" smtClean="0">
                <a:solidFill>
                  <a:schemeClr val="tx1"/>
                </a:solidFill>
              </a:rPr>
              <a:t>Большая часть обращений (заявлений) поступает в связи с уклонением от заключения контракта.</a:t>
            </a:r>
          </a:p>
          <a:p>
            <a:pPr indent="539750" algn="just"/>
            <a:endParaRPr lang="ru-RU" dirty="0" smtClean="0">
              <a:solidFill>
                <a:schemeClr val="tx1"/>
              </a:solidFill>
            </a:endParaRPr>
          </a:p>
        </p:txBody>
      </p:sp>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25</a:t>
            </a:fld>
            <a:endParaRPr lang="ru-RU">
              <a:solidFill>
                <a:srgbClr val="FFFFFF"/>
              </a:solidFill>
            </a:endParaRP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a:t>
            </a:r>
            <a:r>
              <a:rPr lang="ru-RU" sz="2400" b="1" dirty="0">
                <a:solidFill>
                  <a:schemeClr val="bg1"/>
                </a:solidFill>
              </a:rPr>
              <a:t>законодательства </a:t>
            </a:r>
            <a:r>
              <a:rPr lang="ru-RU" sz="2400" b="1" dirty="0" smtClean="0">
                <a:solidFill>
                  <a:schemeClr val="bg1"/>
                </a:solidFill>
              </a:rPr>
              <a:t>в </a:t>
            </a:r>
            <a:r>
              <a:rPr lang="ru-RU" sz="2400" b="1" dirty="0">
                <a:solidFill>
                  <a:schemeClr val="bg1"/>
                </a:solidFill>
              </a:rPr>
              <a:t>сфере закупок</a:t>
            </a:r>
            <a:endParaRPr lang="ru-RU" i="1" dirty="0">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Блок-схема: альтернативный процесс 5"/>
          <p:cNvSpPr/>
          <p:nvPr/>
        </p:nvSpPr>
        <p:spPr>
          <a:xfrm>
            <a:off x="189185" y="1040524"/>
            <a:ext cx="8755117" cy="5444359"/>
          </a:xfrm>
          <a:prstGeom prst="flowChartAlternateProcess">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r>
              <a:rPr lang="ru-RU" dirty="0" smtClean="0">
                <a:solidFill>
                  <a:schemeClr val="tx1"/>
                </a:solidFill>
                <a:cs typeface="Times New Roman" pitchFamily="18" charset="0"/>
              </a:rPr>
              <a:t>         За истекший период 2019 года не поступали обращения и не возбуждались дела по признакам нарушения Федерального закона «Об основах государственного </a:t>
            </a:r>
            <a:r>
              <a:rPr lang="ru-RU" dirty="0" smtClean="0">
                <a:solidFill>
                  <a:schemeClr val="tx1"/>
                </a:solidFill>
              </a:rPr>
              <a:t>регулирования торговой деятельности в Российской  Федерации»</a:t>
            </a:r>
          </a:p>
          <a:p>
            <a:pPr algn="just">
              <a:buNone/>
            </a:pPr>
            <a:r>
              <a:rPr lang="ru-RU" sz="1600" dirty="0" smtClean="0">
                <a:solidFill>
                  <a:schemeClr val="tx1"/>
                </a:solidFill>
                <a:latin typeface="Times New Roman" pitchFamily="18" charset="0"/>
                <a:cs typeface="Times New Roman" pitchFamily="18" charset="0"/>
              </a:rPr>
              <a:t>      	</a:t>
            </a:r>
          </a:p>
        </p:txBody>
      </p:sp>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26</a:t>
            </a:fld>
            <a:endParaRPr lang="ru-RU" dirty="0">
              <a:solidFill>
                <a:srgbClr val="FFFFFF"/>
              </a:solidFill>
            </a:endParaRP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Развитие </a:t>
            </a:r>
            <a:r>
              <a:rPr lang="ru-RU" sz="2400" b="1" dirty="0">
                <a:solidFill>
                  <a:schemeClr val="bg1"/>
                </a:solidFill>
              </a:rPr>
              <a:t>конкуренции в сфере розничной торговли </a:t>
            </a:r>
            <a:endParaRPr lang="ru-RU" i="1" dirty="0">
              <a:solidFill>
                <a:schemeClr val="bg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Блок-схема: альтернативный процесс 4"/>
          <p:cNvSpPr/>
          <p:nvPr/>
        </p:nvSpPr>
        <p:spPr>
          <a:xfrm>
            <a:off x="136633" y="935421"/>
            <a:ext cx="8849711" cy="5538951"/>
          </a:xfrm>
          <a:prstGeom prst="flowChartAlternateProcess">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r>
              <a:rPr lang="ru-RU" sz="1400" dirty="0" smtClean="0">
                <a:solidFill>
                  <a:srgbClr val="002060"/>
                </a:solidFill>
              </a:rPr>
              <a:t>За истекший период 2019 года возбуждено и </a:t>
            </a:r>
            <a:r>
              <a:rPr lang="ru-RU" sz="1400" dirty="0" smtClean="0">
                <a:solidFill>
                  <a:srgbClr val="002060"/>
                </a:solidFill>
              </a:rPr>
              <a:t>рассмотрено 662 дела </a:t>
            </a:r>
            <a:r>
              <a:rPr lang="ru-RU" sz="1400" dirty="0" smtClean="0">
                <a:solidFill>
                  <a:srgbClr val="002060"/>
                </a:solidFill>
              </a:rPr>
              <a:t>об административных правонарушениях, в том числе: </a:t>
            </a:r>
          </a:p>
          <a:p>
            <a:pPr algn="just">
              <a:buNone/>
            </a:pPr>
            <a:endParaRPr lang="ru-RU" sz="1400" dirty="0" smtClean="0">
              <a:solidFill>
                <a:schemeClr val="tx1"/>
              </a:solidFill>
            </a:endParaRPr>
          </a:p>
          <a:p>
            <a:pPr algn="just">
              <a:buNone/>
            </a:pPr>
            <a:r>
              <a:rPr lang="ru-RU" sz="1400" dirty="0" smtClean="0">
                <a:solidFill>
                  <a:schemeClr val="tx1"/>
                </a:solidFill>
              </a:rPr>
              <a:t>ст.ст. 7.29-7.32, 7.32.5, 19.7.2 КоАП РФ за нарушение законодательства в сфере закупок – 343 дела; </a:t>
            </a:r>
          </a:p>
          <a:p>
            <a:pPr algn="just">
              <a:buNone/>
            </a:pPr>
            <a:r>
              <a:rPr lang="ru-RU" sz="1400" dirty="0" smtClean="0">
                <a:solidFill>
                  <a:schemeClr val="tx1"/>
                </a:solidFill>
              </a:rPr>
              <a:t>ст.ст. 14.3, 14.38 КоАП РФ за нарушение законодательства о рекламе – 72 дела; </a:t>
            </a:r>
          </a:p>
          <a:p>
            <a:pPr algn="just">
              <a:buNone/>
            </a:pPr>
            <a:r>
              <a:rPr lang="ru-RU" sz="1400" dirty="0" smtClean="0">
                <a:solidFill>
                  <a:schemeClr val="tx1"/>
                </a:solidFill>
              </a:rPr>
              <a:t>ст. 14.31 КоАП РФ за злоупотребление доминирующим положением на товарных рынках – 8 дел;</a:t>
            </a:r>
          </a:p>
          <a:p>
            <a:pPr algn="just">
              <a:buNone/>
            </a:pPr>
            <a:r>
              <a:rPr lang="ru-RU" sz="1400" dirty="0" smtClean="0">
                <a:solidFill>
                  <a:schemeClr val="tx1"/>
                </a:solidFill>
              </a:rPr>
              <a:t>ст. 14.32 КоАП РФ за заключение ограничивающих конкуренцию соглашений </a:t>
            </a:r>
            <a:r>
              <a:rPr lang="ru-RU" sz="1400" dirty="0" smtClean="0">
                <a:solidFill>
                  <a:schemeClr val="tx1"/>
                </a:solidFill>
              </a:rPr>
              <a:t>– 38 дел; </a:t>
            </a:r>
            <a:endParaRPr lang="ru-RU" sz="1400" dirty="0" smtClean="0">
              <a:solidFill>
                <a:schemeClr val="tx1"/>
              </a:solidFill>
            </a:endParaRPr>
          </a:p>
          <a:p>
            <a:pPr algn="just">
              <a:buNone/>
            </a:pPr>
            <a:r>
              <a:rPr lang="ru-RU" sz="1400" dirty="0" smtClean="0">
                <a:solidFill>
                  <a:schemeClr val="tx1"/>
                </a:solidFill>
              </a:rPr>
              <a:t>ст. 14.33 КоАП РФ за недобросовестную конкуренцию – 6 дел; </a:t>
            </a:r>
          </a:p>
          <a:p>
            <a:pPr algn="just">
              <a:buNone/>
            </a:pPr>
            <a:r>
              <a:rPr lang="ru-RU" sz="1400" dirty="0" smtClean="0">
                <a:solidFill>
                  <a:schemeClr val="tx1"/>
                </a:solidFill>
              </a:rPr>
              <a:t>ст. 14.9 КоАП РФ за ограничение конкуренции органами власти, органами местного самоуправления – 6 дел; </a:t>
            </a:r>
          </a:p>
          <a:p>
            <a:pPr algn="just">
              <a:buNone/>
            </a:pPr>
            <a:r>
              <a:rPr lang="ru-RU" sz="1400" dirty="0" smtClean="0">
                <a:solidFill>
                  <a:schemeClr val="tx1"/>
                </a:solidFill>
              </a:rPr>
              <a:t>ст. 9.21 КоАП РФ за нарушение правил технологического присоединения к электрическим сетям, правил подключения к системам теплоснабжения либо правил подключения к системам водоснабжения и водоотведения -  20 дел; </a:t>
            </a:r>
          </a:p>
          <a:p>
            <a:pPr algn="just">
              <a:buNone/>
            </a:pPr>
            <a:r>
              <a:rPr lang="ru-RU" sz="1400" dirty="0" smtClean="0">
                <a:solidFill>
                  <a:schemeClr val="tx1"/>
                </a:solidFill>
              </a:rPr>
              <a:t>ст.ст. 7.32.3, 7.32.4, 19.7.2-1  КоАП РФ за нарушение порядка закупок отдельными видами юридических лиц – </a:t>
            </a:r>
            <a:r>
              <a:rPr lang="ru-RU" sz="1400" dirty="0" smtClean="0">
                <a:solidFill>
                  <a:schemeClr val="tx1"/>
                </a:solidFill>
              </a:rPr>
              <a:t> 160 </a:t>
            </a:r>
            <a:r>
              <a:rPr lang="ru-RU" sz="1400" dirty="0" smtClean="0">
                <a:solidFill>
                  <a:schemeClr val="tx1"/>
                </a:solidFill>
              </a:rPr>
              <a:t>дел; </a:t>
            </a:r>
          </a:p>
          <a:p>
            <a:pPr algn="just">
              <a:buNone/>
            </a:pPr>
            <a:r>
              <a:rPr lang="ru-RU" sz="1400" dirty="0" smtClean="0">
                <a:solidFill>
                  <a:schemeClr val="tx1"/>
                </a:solidFill>
              </a:rPr>
              <a:t>ст. 19.8 КоАП РФ за непредставление ходатайств, уведомлений (заявлений), сведений (информации) в антимонопольный орган – 2 дела; </a:t>
            </a:r>
          </a:p>
          <a:p>
            <a:pPr algn="just">
              <a:buNone/>
            </a:pPr>
            <a:r>
              <a:rPr lang="ru-RU" sz="1400" dirty="0" smtClean="0">
                <a:solidFill>
                  <a:schemeClr val="tx1"/>
                </a:solidFill>
              </a:rPr>
              <a:t>ст. 20.25 КоАП РФ за неуплату штрафа в установленные сроки – 7 дел.</a:t>
            </a:r>
          </a:p>
          <a:p>
            <a:pPr algn="just">
              <a:buNone/>
            </a:pPr>
            <a:endParaRPr lang="ru-RU" sz="1400" b="1" i="1" dirty="0" smtClean="0">
              <a:solidFill>
                <a:schemeClr val="tx1"/>
              </a:solidFill>
            </a:endParaRPr>
          </a:p>
          <a:p>
            <a:pPr algn="just">
              <a:buNone/>
            </a:pPr>
            <a:r>
              <a:rPr lang="ru-RU" sz="1400" b="1" i="1" dirty="0" smtClean="0">
                <a:solidFill>
                  <a:schemeClr val="tx1"/>
                </a:solidFill>
              </a:rPr>
              <a:t>Общая сумма уплаченного штрафа  –  более 10,9 млн. рублей. </a:t>
            </a:r>
          </a:p>
          <a:p>
            <a:pPr algn="just"/>
            <a:endParaRPr lang="ru-RU" sz="1400" dirty="0"/>
          </a:p>
        </p:txBody>
      </p:sp>
      <p:sp>
        <p:nvSpPr>
          <p:cNvPr id="2" name="Заголовок 1"/>
          <p:cNvSpPr>
            <a:spLocks noGrp="1"/>
          </p:cNvSpPr>
          <p:nvPr>
            <p:ph type="title"/>
          </p:nvPr>
        </p:nvSpPr>
        <p:spPr>
          <a:xfrm>
            <a:off x="394138" y="0"/>
            <a:ext cx="8229600" cy="777766"/>
          </a:xfrm>
        </p:spPr>
        <p:txBody>
          <a:bodyPr/>
          <a:lstStyle/>
          <a:p>
            <a:r>
              <a:rPr lang="ru-RU" sz="2800" dirty="0" smtClean="0">
                <a:solidFill>
                  <a:schemeClr val="bg1"/>
                </a:solidFill>
              </a:rPr>
              <a:t>Дела об административных правонарушениях</a:t>
            </a:r>
            <a:endParaRPr lang="ru-RU" sz="2800" dirty="0">
              <a:solidFill>
                <a:schemeClr val="bg1"/>
              </a:solidFill>
            </a:endParaRPr>
          </a:p>
        </p:txBody>
      </p:sp>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27</a:t>
            </a:fld>
            <a:endParaRPr lang="ru-RU" dirty="0">
              <a:solidFill>
                <a:srgbClr val="FFFFFF"/>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28</a:t>
            </a:fld>
            <a:endParaRPr lang="ru-RU">
              <a:solidFill>
                <a:srgbClr val="FFFFFF"/>
              </a:solidFill>
            </a:endParaRPr>
          </a:p>
        </p:txBody>
      </p:sp>
      <p:sp>
        <p:nvSpPr>
          <p:cNvPr id="6" name="Скругленный прямоугольник 5"/>
          <p:cNvSpPr/>
          <p:nvPr/>
        </p:nvSpPr>
        <p:spPr>
          <a:xfrm>
            <a:off x="336332" y="1397875"/>
            <a:ext cx="8523890" cy="4372304"/>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sz="1600" dirty="0">
                <a:solidFill>
                  <a:schemeClr val="tx1"/>
                </a:solidFill>
                <a:cs typeface="Times New Roman" pitchFamily="18" charset="0"/>
              </a:rPr>
              <a:t>Башкортостанским УФАС России </a:t>
            </a:r>
            <a:r>
              <a:rPr lang="ru-RU" sz="1600" dirty="0" smtClean="0">
                <a:solidFill>
                  <a:schemeClr val="tx1"/>
                </a:solidFill>
                <a:cs typeface="Times New Roman" pitchFamily="18" charset="0"/>
              </a:rPr>
              <a:t>проводится </a:t>
            </a:r>
            <a:r>
              <a:rPr lang="ru-RU" sz="1600" dirty="0">
                <a:solidFill>
                  <a:schemeClr val="tx1"/>
                </a:solidFill>
                <a:cs typeface="Times New Roman" pitchFamily="18" charset="0"/>
              </a:rPr>
              <a:t>значительная работа по </a:t>
            </a:r>
            <a:r>
              <a:rPr lang="ru-RU" sz="1600" dirty="0" err="1">
                <a:solidFill>
                  <a:schemeClr val="tx1"/>
                </a:solidFill>
                <a:cs typeface="Times New Roman" pitchFamily="18" charset="0"/>
              </a:rPr>
              <a:t>адвокатированию</a:t>
            </a:r>
            <a:r>
              <a:rPr lang="ru-RU" sz="1600" dirty="0">
                <a:solidFill>
                  <a:schemeClr val="tx1"/>
                </a:solidFill>
                <a:cs typeface="Times New Roman" pitchFamily="18" charset="0"/>
              </a:rPr>
              <a:t> конкуренции: проведены пресс-конференция, "круглые столы", рабочие совещания по вопросам практики применения антимонопольного законодательства, законодательства о рекламе, законодательства о контрактной системе в сфере закупок товаров, работ, услуг для обеспечения государственных и муниципальных нужд; вышли материалы о деятельности управления в печатных СМИ и Интернет, сделаны выступления на радио и телевидении. </a:t>
            </a:r>
          </a:p>
          <a:p>
            <a:pPr indent="355600" algn="just"/>
            <a:endParaRPr lang="ru-RU" sz="1600" dirty="0" smtClean="0">
              <a:solidFill>
                <a:schemeClr val="tx1"/>
              </a:solidFill>
              <a:cs typeface="Times New Roman" pitchFamily="18" charset="0"/>
            </a:endParaRPr>
          </a:p>
          <a:p>
            <a:pPr indent="355600" algn="just"/>
            <a:r>
              <a:rPr lang="ru-RU" sz="1600" dirty="0" smtClean="0">
                <a:solidFill>
                  <a:schemeClr val="tx1"/>
                </a:solidFill>
                <a:cs typeface="Times New Roman" pitchFamily="18" charset="0"/>
              </a:rPr>
              <a:t>За истекший период 2019 года проведены 2 публичных мероприятия по публичному обсуждению результатов правоприменительной практики </a:t>
            </a:r>
            <a:r>
              <a:rPr lang="ru-RU" sz="1600" dirty="0" err="1" smtClean="0">
                <a:solidFill>
                  <a:schemeClr val="tx1"/>
                </a:solidFill>
                <a:cs typeface="Times New Roman" pitchFamily="18" charset="0"/>
              </a:rPr>
              <a:t>Башкортостанского</a:t>
            </a:r>
            <a:r>
              <a:rPr lang="ru-RU" sz="1600" dirty="0" smtClean="0">
                <a:solidFill>
                  <a:schemeClr val="tx1"/>
                </a:solidFill>
                <a:cs typeface="Times New Roman" pitchFamily="18" charset="0"/>
              </a:rPr>
              <a:t> УФАС России в сфере контроля антимонопольного законодательства, законодательства о рекламе и законодательства в сфере закупок</a:t>
            </a:r>
            <a:r>
              <a:rPr lang="ru-RU" sz="1600" dirty="0" smtClean="0">
                <a:solidFill>
                  <a:schemeClr val="tx1"/>
                </a:solidFill>
              </a:rPr>
              <a:t> (20 марта и 22 мая 2019 года). </a:t>
            </a:r>
          </a:p>
          <a:p>
            <a:pPr indent="355600" algn="just"/>
            <a:r>
              <a:rPr lang="ru-RU" sz="1600" dirty="0" smtClean="0">
                <a:solidFill>
                  <a:schemeClr val="tx1"/>
                </a:solidFill>
                <a:cs typeface="Times New Roman" pitchFamily="18" charset="0"/>
              </a:rPr>
              <a:t>. </a:t>
            </a:r>
            <a:endParaRPr lang="ru-RU" sz="1600" dirty="0">
              <a:solidFill>
                <a:schemeClr val="tx1"/>
              </a:solidFill>
              <a:cs typeface="Times New Roman" pitchFamily="18" charset="0"/>
            </a:endParaRP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err="1" smtClean="0">
                <a:solidFill>
                  <a:schemeClr val="bg1"/>
                </a:solidFill>
              </a:rPr>
              <a:t>Адвокатирование</a:t>
            </a:r>
            <a:r>
              <a:rPr lang="ru-RU" sz="2400" b="1" dirty="0" smtClean="0">
                <a:solidFill>
                  <a:schemeClr val="bg1"/>
                </a:solidFill>
              </a:rPr>
              <a:t> конкуренции</a:t>
            </a:r>
          </a:p>
          <a:p>
            <a:pPr algn="ctr"/>
            <a:endParaRPr lang="ru-RU" i="1" dirty="0">
              <a:solidFill>
                <a:schemeClr val="bg1"/>
              </a:solidFill>
            </a:endParaRPr>
          </a:p>
        </p:txBody>
      </p:sp>
    </p:spTree>
    <p:extLst>
      <p:ext uri="{BB962C8B-B14F-4D97-AF65-F5344CB8AC3E}">
        <p14:creationId xmlns:p14="http://schemas.microsoft.com/office/powerpoint/2010/main" val="19102047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29</a:t>
            </a:fld>
            <a:endParaRPr lang="ru-RU">
              <a:solidFill>
                <a:srgbClr val="FFFFFF"/>
              </a:solidFill>
            </a:endParaRPr>
          </a:p>
        </p:txBody>
      </p:sp>
      <p:sp>
        <p:nvSpPr>
          <p:cNvPr id="6" name="Скругленный прямоугольник 5"/>
          <p:cNvSpPr/>
          <p:nvPr/>
        </p:nvSpPr>
        <p:spPr>
          <a:xfrm>
            <a:off x="123372" y="1016000"/>
            <a:ext cx="8897257" cy="5442857"/>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55600" algn="just"/>
            <a:r>
              <a:rPr lang="ru-RU" dirty="0" smtClean="0">
                <a:solidFill>
                  <a:schemeClr val="tx1"/>
                </a:solidFill>
              </a:rPr>
              <a:t>Проведены:</a:t>
            </a:r>
          </a:p>
          <a:p>
            <a:pPr indent="355600" algn="just"/>
            <a:endParaRPr lang="ru-RU" dirty="0" smtClean="0">
              <a:solidFill>
                <a:schemeClr val="tx1"/>
              </a:solidFill>
            </a:endParaRPr>
          </a:p>
          <a:p>
            <a:pPr indent="355600" algn="just">
              <a:buFont typeface="Wingdings" pitchFamily="2" charset="2"/>
              <a:buChar char="Ø"/>
            </a:pPr>
            <a:r>
              <a:rPr lang="ru-RU" dirty="0" smtClean="0">
                <a:solidFill>
                  <a:schemeClr val="tx1"/>
                </a:solidFill>
              </a:rPr>
              <a:t>"</a:t>
            </a:r>
            <a:r>
              <a:rPr lang="ru-RU" dirty="0">
                <a:solidFill>
                  <a:schemeClr val="tx1"/>
                </a:solidFill>
              </a:rPr>
              <a:t>Дни открытых дверей" для студентов различных высших учебных заведений </a:t>
            </a:r>
            <a:r>
              <a:rPr lang="ru-RU" dirty="0" smtClean="0">
                <a:solidFill>
                  <a:schemeClr val="tx1"/>
                </a:solidFill>
              </a:rPr>
              <a:t>республики; </a:t>
            </a:r>
          </a:p>
          <a:p>
            <a:pPr indent="355600" algn="just">
              <a:buFont typeface="Wingdings" pitchFamily="2" charset="2"/>
              <a:buChar char="Ø"/>
            </a:pPr>
            <a:endParaRPr lang="ru-RU" dirty="0" smtClean="0">
              <a:solidFill>
                <a:schemeClr val="tx1"/>
              </a:solidFill>
            </a:endParaRPr>
          </a:p>
          <a:p>
            <a:pPr indent="355600" algn="just">
              <a:buFont typeface="Wingdings" pitchFamily="2" charset="2"/>
              <a:buChar char="Ø"/>
            </a:pPr>
            <a:r>
              <a:rPr lang="ru-RU" dirty="0" smtClean="0">
                <a:solidFill>
                  <a:schemeClr val="tx1"/>
                </a:solidFill>
              </a:rPr>
              <a:t>"</a:t>
            </a:r>
            <a:r>
              <a:rPr lang="ru-RU" dirty="0">
                <a:solidFill>
                  <a:schemeClr val="tx1"/>
                </a:solidFill>
              </a:rPr>
              <a:t>классный час" по рекламе и Школьный Экспертный совет по рекламе с учениками 10Г класса МБОУ "Лицей № 153" ГО г. Уфа </a:t>
            </a:r>
            <a:r>
              <a:rPr lang="ru-RU" dirty="0" smtClean="0">
                <a:solidFill>
                  <a:schemeClr val="tx1"/>
                </a:solidFill>
              </a:rPr>
              <a:t>РБ </a:t>
            </a:r>
          </a:p>
          <a:p>
            <a:pPr indent="355600" algn="just">
              <a:buFont typeface="Wingdings" pitchFamily="2" charset="2"/>
              <a:buChar char="Ø"/>
            </a:pPr>
            <a:endParaRPr lang="ru-RU" dirty="0">
              <a:solidFill>
                <a:schemeClr val="tx1"/>
              </a:solidFill>
            </a:endParaRPr>
          </a:p>
          <a:p>
            <a:pPr algn="just"/>
            <a:r>
              <a:rPr lang="ru-RU" dirty="0" smtClean="0">
                <a:solidFill>
                  <a:schemeClr val="tx1"/>
                </a:solidFill>
              </a:rPr>
              <a:t>       Проведен </a:t>
            </a:r>
            <a:r>
              <a:rPr lang="ru-RU" dirty="0">
                <a:solidFill>
                  <a:schemeClr val="tx1"/>
                </a:solidFill>
              </a:rPr>
              <a:t>семинар по актуальным вопросам применения антимонопольного законодательства и развития конкуренции с участием представителя ФАС России и члена Общественного совета при ФАС России (4 апреля 2019 года</a:t>
            </a:r>
            <a:r>
              <a:rPr lang="ru-RU" dirty="0" smtClean="0">
                <a:solidFill>
                  <a:schemeClr val="tx1"/>
                </a:solidFill>
              </a:rPr>
              <a:t>)</a:t>
            </a:r>
            <a:endParaRPr lang="ru-RU" dirty="0">
              <a:solidFill>
                <a:schemeClr val="tx1"/>
              </a:solidFill>
            </a:endParaRPr>
          </a:p>
          <a:p>
            <a:pPr indent="355600" algn="just">
              <a:buFont typeface="Wingdings" pitchFamily="2" charset="2"/>
              <a:buChar char="Ø"/>
            </a:pPr>
            <a:endParaRPr lang="ru-RU" sz="1600" dirty="0" smtClean="0">
              <a:solidFill>
                <a:schemeClr val="tx1"/>
              </a:solidFill>
            </a:endParaRPr>
          </a:p>
          <a:p>
            <a:pPr indent="355600" algn="just">
              <a:buFont typeface="Wingdings" pitchFamily="2" charset="2"/>
              <a:buChar char="Ø"/>
            </a:pPr>
            <a:endParaRPr lang="ru-RU" sz="1600" dirty="0">
              <a:solidFill>
                <a:schemeClr val="tx1"/>
              </a:solidFill>
            </a:endParaRPr>
          </a:p>
          <a:p>
            <a:pPr indent="355600" algn="just">
              <a:buFont typeface="Wingdings" pitchFamily="2" charset="2"/>
              <a:buChar char="Ø"/>
            </a:pPr>
            <a:endParaRPr lang="ru-RU" sz="1600" dirty="0" smtClean="0">
              <a:solidFill>
                <a:schemeClr val="tx1"/>
              </a:solidFill>
            </a:endParaRPr>
          </a:p>
          <a:p>
            <a:pPr indent="355600" algn="just">
              <a:buFont typeface="Wingdings" pitchFamily="2" charset="2"/>
              <a:buChar char="Ø"/>
            </a:pPr>
            <a:endParaRPr lang="ru-RU" sz="1600" dirty="0" smtClean="0">
              <a:solidFill>
                <a:schemeClr val="tx1"/>
              </a:solidFill>
            </a:endParaRPr>
          </a:p>
          <a:p>
            <a:pPr indent="355600" algn="just">
              <a:buFont typeface="Wingdings" pitchFamily="2" charset="2"/>
              <a:buChar char="Ø"/>
            </a:pPr>
            <a:endParaRPr lang="ru-RU" sz="1600" dirty="0">
              <a:solidFill>
                <a:schemeClr val="tx1"/>
              </a:solidFill>
            </a:endParaRPr>
          </a:p>
        </p:txBody>
      </p:sp>
      <p:sp>
        <p:nvSpPr>
          <p:cNvPr id="8" name="Прямоугольник 7"/>
          <p:cNvSpPr/>
          <p:nvPr/>
        </p:nvSpPr>
        <p:spPr>
          <a:xfrm>
            <a:off x="1" y="101600"/>
            <a:ext cx="9144000" cy="1107996"/>
          </a:xfrm>
          <a:prstGeom prst="rect">
            <a:avLst/>
          </a:prstGeom>
        </p:spPr>
        <p:txBody>
          <a:bodyPr wrap="square">
            <a:spAutoFit/>
          </a:bodyPr>
          <a:lstStyle/>
          <a:p>
            <a:pPr algn="ctr"/>
            <a:r>
              <a:rPr lang="ru-RU" sz="2400" b="1" dirty="0" err="1" smtClean="0">
                <a:solidFill>
                  <a:schemeClr val="bg1"/>
                </a:solidFill>
              </a:rPr>
              <a:t>Адвокатирование</a:t>
            </a:r>
            <a:r>
              <a:rPr lang="ru-RU" sz="2400" b="1" dirty="0" smtClean="0">
                <a:solidFill>
                  <a:schemeClr val="bg1"/>
                </a:solidFill>
              </a:rPr>
              <a:t> конкуренции</a:t>
            </a:r>
          </a:p>
          <a:p>
            <a:pPr algn="ctr"/>
            <a:endParaRPr lang="ru-RU" sz="2400" b="1" dirty="0" smtClean="0">
              <a:solidFill>
                <a:schemeClr val="bg1"/>
              </a:solidFill>
            </a:endParaRPr>
          </a:p>
          <a:p>
            <a:pPr algn="ctr"/>
            <a:endParaRPr lang="ru-RU" i="1" dirty="0">
              <a:solidFill>
                <a:schemeClr val="bg1"/>
              </a:solidFill>
            </a:endParaRPr>
          </a:p>
        </p:txBody>
      </p:sp>
    </p:spTree>
    <p:extLst>
      <p:ext uri="{BB962C8B-B14F-4D97-AF65-F5344CB8AC3E}">
        <p14:creationId xmlns:p14="http://schemas.microsoft.com/office/powerpoint/2010/main" val="9008148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a:t>
            </a:fld>
            <a:endParaRPr lang="ru-RU">
              <a:solidFill>
                <a:srgbClr val="FFFFFF"/>
              </a:solidFill>
            </a:endParaRPr>
          </a:p>
        </p:txBody>
      </p:sp>
      <p:sp>
        <p:nvSpPr>
          <p:cNvPr id="6" name="Скругленный прямоугольник 5"/>
          <p:cNvSpPr/>
          <p:nvPr/>
        </p:nvSpPr>
        <p:spPr>
          <a:xfrm>
            <a:off x="216775" y="2061529"/>
            <a:ext cx="8510155" cy="3141091"/>
          </a:xfrm>
          <a:prstGeom prst="roundRect">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lvl="0" indent="-285750" algn="just"/>
            <a:endParaRPr lang="ru-RU" dirty="0" smtClean="0">
              <a:solidFill>
                <a:schemeClr val="tx1"/>
              </a:solidFill>
            </a:endParaRPr>
          </a:p>
          <a:p>
            <a:pPr marL="285750" lvl="0" indent="-285750" algn="just">
              <a:buFont typeface="Wingdings" pitchFamily="2" charset="2"/>
              <a:buChar char="Ø"/>
            </a:pPr>
            <a:r>
              <a:rPr lang="ru-RU" dirty="0" smtClean="0">
                <a:solidFill>
                  <a:schemeClr val="tx1"/>
                </a:solidFill>
              </a:rPr>
              <a:t>При </a:t>
            </a:r>
            <a:r>
              <a:rPr lang="ru-RU" dirty="0">
                <a:solidFill>
                  <a:schemeClr val="tx1"/>
                </a:solidFill>
              </a:rPr>
              <a:t>осуществлении контроля экономической концентрации на товарных и финансовых рынках </a:t>
            </a:r>
            <a:r>
              <a:rPr lang="ru-RU" dirty="0" smtClean="0">
                <a:solidFill>
                  <a:schemeClr val="tx1"/>
                </a:solidFill>
              </a:rPr>
              <a:t>за истекший период 2019 года ходатайств и уведомлений не поступало </a:t>
            </a:r>
          </a:p>
          <a:p>
            <a:pPr marL="285750" lvl="0" indent="-285750" algn="just">
              <a:buFont typeface="Wingdings" pitchFamily="2" charset="2"/>
              <a:buChar char="Ø"/>
            </a:pPr>
            <a:endParaRPr lang="ru-RU" dirty="0" smtClean="0">
              <a:solidFill>
                <a:schemeClr val="tx1"/>
              </a:solidFill>
            </a:endParaRPr>
          </a:p>
          <a:p>
            <a:pPr marL="285750" lvl="0" indent="-285750" algn="just">
              <a:buFont typeface="Wingdings" pitchFamily="2" charset="2"/>
              <a:buChar char="Ø"/>
            </a:pPr>
            <a:r>
              <a:rPr lang="ru-RU" dirty="0" smtClean="0">
                <a:solidFill>
                  <a:schemeClr val="tx1"/>
                </a:solidFill>
              </a:rPr>
              <a:t>Рассмотрено за истекший период 2019 года </a:t>
            </a:r>
            <a:r>
              <a:rPr lang="ru-RU" dirty="0" smtClean="0">
                <a:solidFill>
                  <a:schemeClr val="tx1"/>
                </a:solidFill>
              </a:rPr>
              <a:t>5</a:t>
            </a:r>
            <a:r>
              <a:rPr lang="en-US" dirty="0" smtClean="0">
                <a:solidFill>
                  <a:schemeClr val="tx1"/>
                </a:solidFill>
              </a:rPr>
              <a:t>2</a:t>
            </a:r>
            <a:r>
              <a:rPr lang="ru-RU" dirty="0" smtClean="0">
                <a:solidFill>
                  <a:schemeClr val="tx1"/>
                </a:solidFill>
              </a:rPr>
              <a:t>9 </a:t>
            </a:r>
            <a:r>
              <a:rPr lang="ru-RU" dirty="0" smtClean="0">
                <a:solidFill>
                  <a:schemeClr val="tx1"/>
                </a:solidFill>
              </a:rPr>
              <a:t>обращений граждан</a:t>
            </a:r>
          </a:p>
          <a:p>
            <a:pPr marL="285750" lvl="0" indent="-285750" algn="just">
              <a:buFont typeface="Wingdings" pitchFamily="2" charset="2"/>
              <a:buChar char="Ø"/>
            </a:pPr>
            <a:endParaRPr lang="ru-RU" dirty="0" smtClean="0">
              <a:solidFill>
                <a:schemeClr val="tx1"/>
              </a:solidFill>
            </a:endParaRPr>
          </a:p>
          <a:p>
            <a:pPr marL="285750" lvl="0" indent="-285750" algn="just">
              <a:buFont typeface="Wingdings" pitchFamily="2" charset="2"/>
              <a:buChar char="Ø"/>
            </a:pPr>
            <a:r>
              <a:rPr lang="ru-RU" dirty="0" smtClean="0">
                <a:solidFill>
                  <a:schemeClr val="tx1"/>
                </a:solidFill>
              </a:rPr>
              <a:t>Управление за истекший период 2019 года участвовало </a:t>
            </a:r>
            <a:r>
              <a:rPr lang="ru-RU" dirty="0">
                <a:solidFill>
                  <a:schemeClr val="tx1"/>
                </a:solidFill>
              </a:rPr>
              <a:t>в </a:t>
            </a:r>
            <a:r>
              <a:rPr lang="en-US" dirty="0" smtClean="0">
                <a:solidFill>
                  <a:schemeClr val="tx1"/>
                </a:solidFill>
              </a:rPr>
              <a:t>844</a:t>
            </a:r>
            <a:r>
              <a:rPr lang="ru-RU" dirty="0" smtClean="0">
                <a:solidFill>
                  <a:schemeClr val="tx1"/>
                </a:solidFill>
              </a:rPr>
              <a:t> </a:t>
            </a:r>
            <a:r>
              <a:rPr lang="ru-RU" dirty="0" smtClean="0">
                <a:solidFill>
                  <a:schemeClr val="tx1"/>
                </a:solidFill>
              </a:rPr>
              <a:t>заседаниях </a:t>
            </a:r>
            <a:r>
              <a:rPr lang="ru-RU" dirty="0">
                <a:solidFill>
                  <a:schemeClr val="tx1"/>
                </a:solidFill>
              </a:rPr>
              <a:t>судов различных </a:t>
            </a:r>
            <a:r>
              <a:rPr lang="ru-RU" dirty="0" smtClean="0">
                <a:solidFill>
                  <a:schemeClr val="tx1"/>
                </a:solidFill>
              </a:rPr>
              <a:t>инстанций </a:t>
            </a: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Башкортостанское УФАС России</a:t>
            </a:r>
            <a:endParaRPr lang="ru-RU" i="1" dirty="0">
              <a:solidFill>
                <a:schemeClr val="bg1"/>
              </a:solidFill>
            </a:endParaRPr>
          </a:p>
        </p:txBody>
      </p:sp>
    </p:spTree>
    <p:extLst>
      <p:ext uri="{BB962C8B-B14F-4D97-AF65-F5344CB8AC3E}">
        <p14:creationId xmlns:p14="http://schemas.microsoft.com/office/powerpoint/2010/main" val="24134563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30</a:t>
            </a:fld>
            <a:endParaRPr lang="ru-RU">
              <a:solidFill>
                <a:srgbClr val="FFFFFF"/>
              </a:solidFill>
            </a:endParaRPr>
          </a:p>
        </p:txBody>
      </p:sp>
      <p:sp>
        <p:nvSpPr>
          <p:cNvPr id="6" name="Скругленный прямоугольник 5"/>
          <p:cNvSpPr/>
          <p:nvPr/>
        </p:nvSpPr>
        <p:spPr>
          <a:xfrm>
            <a:off x="273269" y="1103585"/>
            <a:ext cx="8555421" cy="5034455"/>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fontAlgn="base"/>
            <a:r>
              <a:rPr lang="ru-RU" sz="1700" dirty="0" smtClean="0">
                <a:solidFill>
                  <a:schemeClr val="tx1"/>
                </a:solidFill>
              </a:rPr>
              <a:t>Актуальным вопросом остается разработка антимонопольного </a:t>
            </a:r>
            <a:r>
              <a:rPr lang="ru-RU" sz="1700" dirty="0" err="1" smtClean="0">
                <a:solidFill>
                  <a:schemeClr val="tx1"/>
                </a:solidFill>
              </a:rPr>
              <a:t>комплаенса</a:t>
            </a:r>
            <a:r>
              <a:rPr lang="ru-RU" sz="1700" dirty="0" smtClean="0">
                <a:solidFill>
                  <a:schemeClr val="tx1"/>
                </a:solidFill>
              </a:rPr>
              <a:t>  в государственных органах и на предприятиях. Крупные российские компании приходят к необходимости его создания, а также необходимости наличия кадров в штате, владеющих комплексом знаний, в том числе антимонопольного законодательства. </a:t>
            </a:r>
          </a:p>
          <a:p>
            <a:pPr algn="just" fontAlgn="base"/>
            <a:endParaRPr lang="ru-RU" sz="1700" dirty="0">
              <a:solidFill>
                <a:schemeClr val="tx1"/>
              </a:solidFill>
            </a:endParaRPr>
          </a:p>
          <a:p>
            <a:pPr algn="just" fontAlgn="base"/>
            <a:r>
              <a:rPr lang="ru-RU" sz="1600" dirty="0" smtClean="0">
                <a:solidFill>
                  <a:schemeClr val="tx1"/>
                </a:solidFill>
              </a:rPr>
              <a:t>В </a:t>
            </a:r>
            <a:r>
              <a:rPr lang="ru-RU" sz="1600" dirty="0">
                <a:solidFill>
                  <a:schemeClr val="tx1"/>
                </a:solidFill>
              </a:rPr>
              <a:t>2016 года состоялся первый выпуск Школы конкурентного права. Слушателями являются студенты разных ВУЗов и курсов, в том числе магистранты. В 2016-2018 </a:t>
            </a:r>
            <a:r>
              <a:rPr lang="ru-RU" sz="1600" dirty="0" err="1">
                <a:solidFill>
                  <a:schemeClr val="tx1"/>
                </a:solidFill>
              </a:rPr>
              <a:t>г.г</a:t>
            </a:r>
            <a:r>
              <a:rPr lang="ru-RU" sz="1600" dirty="0">
                <a:solidFill>
                  <a:schemeClr val="tx1"/>
                </a:solidFill>
              </a:rPr>
              <a:t>. проведены четыре сессии II набора Школы конкурентного права. В мае 2018 года состоялся второй выпуск Школы конкурентного права. </a:t>
            </a:r>
            <a:endParaRPr lang="ru-RU" sz="1600" dirty="0" smtClean="0">
              <a:solidFill>
                <a:schemeClr val="tx1"/>
              </a:solidFill>
            </a:endParaRPr>
          </a:p>
          <a:p>
            <a:pPr algn="just" fontAlgn="base"/>
            <a:endParaRPr lang="ru-RU" sz="1600" dirty="0">
              <a:solidFill>
                <a:schemeClr val="tx1"/>
              </a:solidFill>
            </a:endParaRPr>
          </a:p>
          <a:p>
            <a:pPr algn="just" fontAlgn="base"/>
            <a:r>
              <a:rPr lang="ru-RU" sz="1600" dirty="0" smtClean="0">
                <a:solidFill>
                  <a:schemeClr val="tx1"/>
                </a:solidFill>
              </a:rPr>
              <a:t>Школа </a:t>
            </a:r>
            <a:r>
              <a:rPr lang="ru-RU" sz="1600" dirty="0">
                <a:solidFill>
                  <a:schemeClr val="tx1"/>
                </a:solidFill>
              </a:rPr>
              <a:t>востребована – в ноябре 2018 года состоялся </a:t>
            </a:r>
            <a:r>
              <a:rPr lang="en-US" sz="1600" dirty="0">
                <a:solidFill>
                  <a:schemeClr val="tx1"/>
                </a:solidFill>
              </a:rPr>
              <a:t>III</a:t>
            </a:r>
            <a:r>
              <a:rPr lang="ru-RU" sz="1600" dirty="0">
                <a:solidFill>
                  <a:schemeClr val="tx1"/>
                </a:solidFill>
              </a:rPr>
              <a:t> набор Школы конкурентного права и проведены занятия первой сессии школы, 19 апреля 2019 года состоялся третий выпуск Школы конкурентного права. </a:t>
            </a:r>
          </a:p>
          <a:p>
            <a:pPr lvl="0" indent="355600" algn="just"/>
            <a:endParaRPr lang="ru-RU" sz="1500" dirty="0" smtClean="0">
              <a:solidFill>
                <a:schemeClr val="tx1"/>
              </a:solidFill>
            </a:endParaRPr>
          </a:p>
        </p:txBody>
      </p:sp>
      <p:sp>
        <p:nvSpPr>
          <p:cNvPr id="8" name="Прямоугольник 7"/>
          <p:cNvSpPr/>
          <p:nvPr/>
        </p:nvSpPr>
        <p:spPr>
          <a:xfrm>
            <a:off x="0" y="197395"/>
            <a:ext cx="9605555" cy="1107996"/>
          </a:xfrm>
          <a:prstGeom prst="rect">
            <a:avLst/>
          </a:prstGeom>
        </p:spPr>
        <p:txBody>
          <a:bodyPr wrap="square">
            <a:spAutoFit/>
          </a:bodyPr>
          <a:lstStyle/>
          <a:p>
            <a:pPr algn="ctr"/>
            <a:r>
              <a:rPr lang="ru-RU" sz="2400" b="1" dirty="0" err="1" smtClean="0">
                <a:solidFill>
                  <a:schemeClr val="bg1"/>
                </a:solidFill>
              </a:rPr>
              <a:t>Адвокатирование</a:t>
            </a:r>
            <a:r>
              <a:rPr lang="ru-RU" sz="2400" b="1" dirty="0" smtClean="0">
                <a:solidFill>
                  <a:schemeClr val="bg1"/>
                </a:solidFill>
              </a:rPr>
              <a:t> конкуренции</a:t>
            </a:r>
          </a:p>
          <a:p>
            <a:pPr algn="ctr"/>
            <a:endParaRPr lang="ru-RU" sz="2400" b="1" dirty="0" smtClean="0">
              <a:solidFill>
                <a:schemeClr val="bg1"/>
              </a:solidFill>
            </a:endParaRPr>
          </a:p>
          <a:p>
            <a:pPr algn="ctr"/>
            <a:endParaRPr lang="ru-RU" i="1" dirty="0">
              <a:solidFill>
                <a:schemeClr val="bg1"/>
              </a:solidFill>
            </a:endParaRPr>
          </a:p>
        </p:txBody>
      </p:sp>
      <p:sp>
        <p:nvSpPr>
          <p:cNvPr id="11265" name="Rectangle 1"/>
          <p:cNvSpPr>
            <a:spLocks noChangeArrowheads="1"/>
          </p:cNvSpPr>
          <p:nvPr/>
        </p:nvSpPr>
        <p:spPr bwMode="auto">
          <a:xfrm>
            <a:off x="4227187" y="74711"/>
            <a:ext cx="689612"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950403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31</a:t>
            </a:fld>
            <a:endParaRPr lang="ru-RU">
              <a:solidFill>
                <a:srgbClr val="FFFFFF"/>
              </a:solidFill>
            </a:endParaRPr>
          </a:p>
        </p:txBody>
      </p:sp>
      <p:sp>
        <p:nvSpPr>
          <p:cNvPr id="6" name="Скругленный прямоугольник 5"/>
          <p:cNvSpPr/>
          <p:nvPr/>
        </p:nvSpPr>
        <p:spPr>
          <a:xfrm>
            <a:off x="159456" y="1033318"/>
            <a:ext cx="8776139" cy="5451565"/>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smtClean="0">
                <a:solidFill>
                  <a:schemeClr val="tx1"/>
                </a:solidFill>
              </a:rPr>
              <a:t>При </a:t>
            </a:r>
            <a:r>
              <a:rPr lang="ru-RU" dirty="0" err="1">
                <a:solidFill>
                  <a:schemeClr val="tx1"/>
                </a:solidFill>
              </a:rPr>
              <a:t>Башкортостанском</a:t>
            </a:r>
            <a:r>
              <a:rPr lang="ru-RU" dirty="0">
                <a:solidFill>
                  <a:schemeClr val="tx1"/>
                </a:solidFill>
              </a:rPr>
              <a:t> УФАС России создан Общественный совет. Совет создан по новым принципам, аналогичным Общественному совету при ФАС России, состав совета сформирован путем конкурсных процедур. Состоялось 3 заседания совета (10, 29 апреля и 27 июня 2019 года). </a:t>
            </a:r>
            <a:endParaRPr lang="ru-RU" dirty="0" smtClean="0">
              <a:solidFill>
                <a:schemeClr val="tx1"/>
              </a:solidFill>
            </a:endParaRPr>
          </a:p>
          <a:p>
            <a:pPr algn="just"/>
            <a:endParaRPr lang="ru-RU" dirty="0" smtClean="0">
              <a:solidFill>
                <a:schemeClr val="tx1"/>
              </a:solidFill>
            </a:endParaRPr>
          </a:p>
          <a:p>
            <a:pPr algn="just"/>
            <a:r>
              <a:rPr lang="ru-RU" dirty="0" smtClean="0">
                <a:solidFill>
                  <a:schemeClr val="tx1"/>
                </a:solidFill>
              </a:rPr>
              <a:t>10 </a:t>
            </a:r>
            <a:r>
              <a:rPr lang="ru-RU" dirty="0">
                <a:solidFill>
                  <a:schemeClr val="tx1"/>
                </a:solidFill>
              </a:rPr>
              <a:t>апреля 2019 года состоялось первое заседание Общественного совета при </a:t>
            </a:r>
            <a:r>
              <a:rPr lang="ru-RU" dirty="0" err="1">
                <a:solidFill>
                  <a:schemeClr val="tx1"/>
                </a:solidFill>
              </a:rPr>
              <a:t>Башкортостанском</a:t>
            </a:r>
            <a:r>
              <a:rPr lang="ru-RU" dirty="0">
                <a:solidFill>
                  <a:schemeClr val="tx1"/>
                </a:solidFill>
              </a:rPr>
              <a:t> УФАС России, созданного по новым принципам, аналогичным Общественному совету при ФАС России. На заседании Совета обсудили основные задачи на ближайший период. </a:t>
            </a:r>
            <a:endParaRPr lang="ru-RU" dirty="0" smtClean="0">
              <a:solidFill>
                <a:schemeClr val="tx1"/>
              </a:solidFill>
            </a:endParaRPr>
          </a:p>
          <a:p>
            <a:pPr algn="just"/>
            <a:endParaRPr lang="ru-RU" dirty="0" smtClean="0">
              <a:solidFill>
                <a:schemeClr val="tx1"/>
              </a:solidFill>
            </a:endParaRPr>
          </a:p>
          <a:p>
            <a:pPr algn="just"/>
            <a:r>
              <a:rPr lang="ru-RU" dirty="0" smtClean="0">
                <a:solidFill>
                  <a:schemeClr val="tx1"/>
                </a:solidFill>
              </a:rPr>
              <a:t>На </a:t>
            </a:r>
            <a:r>
              <a:rPr lang="ru-RU" dirty="0">
                <a:solidFill>
                  <a:schemeClr val="tx1"/>
                </a:solidFill>
              </a:rPr>
              <a:t>заседании совета 27 июня 2019 года состоялось обсуждение вопросов нестационарной торговли и Доклада о состоянии конкуренции в Российской Федерации за 2018 год.</a:t>
            </a:r>
          </a:p>
          <a:p>
            <a:pPr algn="just"/>
            <a:endParaRPr lang="ru-RU" sz="1600" dirty="0" smtClean="0">
              <a:solidFill>
                <a:schemeClr val="tx1"/>
              </a:solidFill>
            </a:endParaRPr>
          </a:p>
        </p:txBody>
      </p:sp>
      <p:sp>
        <p:nvSpPr>
          <p:cNvPr id="8" name="Прямоугольник 7"/>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Общественный Совет</a:t>
            </a:r>
            <a:endParaRPr lang="ru-RU" i="1" dirty="0">
              <a:solidFill>
                <a:schemeClr val="bg1"/>
              </a:solidFill>
            </a:endParaRPr>
          </a:p>
        </p:txBody>
      </p:sp>
    </p:spTree>
    <p:extLst>
      <p:ext uri="{BB962C8B-B14F-4D97-AF65-F5344CB8AC3E}">
        <p14:creationId xmlns:p14="http://schemas.microsoft.com/office/powerpoint/2010/main" val="36772934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32</a:t>
            </a:fld>
            <a:endParaRPr lang="ru-RU">
              <a:solidFill>
                <a:srgbClr val="FFFFFF"/>
              </a:solidFill>
            </a:endParaRPr>
          </a:p>
        </p:txBody>
      </p:sp>
      <p:sp>
        <p:nvSpPr>
          <p:cNvPr id="6" name="Скругленный прямоугольник 5"/>
          <p:cNvSpPr/>
          <p:nvPr/>
        </p:nvSpPr>
        <p:spPr>
          <a:xfrm>
            <a:off x="159456" y="1033318"/>
            <a:ext cx="8776139" cy="5451565"/>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cs typeface="Times New Roman" pitchFamily="18" charset="0"/>
              </a:rPr>
              <a:t>Указом Президента Российской Федерации от 21 декабря 2017 года № 618 "Об основных направлениях государственной политики по развитию конкуренции" утвержден Национальный план развития конкуренции в Российской Федерации на 2018 – 2020 годы, который направлен на снижение доли государственного участия в конкурентных сферах экономической деятельности, в том числе ограничение создания унитарных предприятий, реформу тарифного регулирования, эффективное предупреждение и пресечение антимонопольных нарушений, приводящих к ограничению и устранению конкуренции на товарных рынках, и поддержку предпринимательской инициативы, включая развитие малого и среднего бизнеса. </a:t>
            </a:r>
          </a:p>
          <a:p>
            <a:pPr algn="just"/>
            <a:endParaRPr lang="ru-RU" sz="1600" dirty="0" smtClean="0">
              <a:solidFill>
                <a:schemeClr val="tx1"/>
              </a:solidFill>
              <a:cs typeface="Times New Roman" pitchFamily="18" charset="0"/>
            </a:endParaRPr>
          </a:p>
          <a:p>
            <a:pPr algn="just"/>
            <a:r>
              <a:rPr lang="ru-RU" sz="1600" dirty="0" smtClean="0">
                <a:solidFill>
                  <a:schemeClr val="tx1"/>
                </a:solidFill>
                <a:cs typeface="Times New Roman" pitchFamily="18" charset="0"/>
              </a:rPr>
              <a:t>Согласно Указу Президента Российской Федерации активное содействие развитию конкуренции в Российской Федерации считается приоритетным направлением деятельности всех ветвей власти, а также органов местного самоуправления.</a:t>
            </a:r>
          </a:p>
          <a:p>
            <a:pPr algn="just"/>
            <a:endParaRPr lang="ru-RU" sz="1600" dirty="0" smtClean="0">
              <a:solidFill>
                <a:schemeClr val="tx1"/>
              </a:solidFill>
              <a:cs typeface="Times New Roman" pitchFamily="18" charset="0"/>
            </a:endParaRPr>
          </a:p>
          <a:p>
            <a:pPr algn="just"/>
            <a:r>
              <a:rPr lang="ru-RU" sz="1600" dirty="0" smtClean="0">
                <a:solidFill>
                  <a:schemeClr val="tx1"/>
                </a:solidFill>
                <a:cs typeface="Times New Roman" pitchFamily="18" charset="0"/>
              </a:rPr>
              <a:t>23 июля 2018 года подписано Соглашение между ФАС России и Правительством Республики Башкортостан о взаимодействии в целях успешной реализации Национального плана развития конкуренции.</a:t>
            </a: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Национальный план развития конкуренции</a:t>
            </a:r>
          </a:p>
          <a:p>
            <a:pPr algn="ctr"/>
            <a:endParaRPr lang="ru-RU" i="1" dirty="0">
              <a:solidFill>
                <a:schemeClr val="bg1"/>
              </a:solidFill>
            </a:endParaRPr>
          </a:p>
        </p:txBody>
      </p:sp>
    </p:spTree>
    <p:extLst>
      <p:ext uri="{BB962C8B-B14F-4D97-AF65-F5344CB8AC3E}">
        <p14:creationId xmlns:p14="http://schemas.microsoft.com/office/powerpoint/2010/main" val="36772934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33</a:t>
            </a:fld>
            <a:endParaRPr lang="ru-RU">
              <a:solidFill>
                <a:srgbClr val="FFFFFF"/>
              </a:solidFill>
            </a:endParaRPr>
          </a:p>
        </p:txBody>
      </p:sp>
      <p:sp>
        <p:nvSpPr>
          <p:cNvPr id="6" name="Скругленный прямоугольник 5"/>
          <p:cNvSpPr/>
          <p:nvPr/>
        </p:nvSpPr>
        <p:spPr>
          <a:xfrm>
            <a:off x="241737" y="966952"/>
            <a:ext cx="8776139" cy="5675586"/>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cs typeface="Times New Roman" pitchFamily="18" charset="0"/>
              </a:rPr>
              <a:t>В Указе Президента Российской Федерации определено, что целями совершенствования государственной политики по развитию конкуренции являются:</a:t>
            </a:r>
          </a:p>
          <a:p>
            <a:pPr algn="just"/>
            <a:endParaRPr lang="ru-RU" sz="1600" dirty="0" smtClean="0">
              <a:solidFill>
                <a:schemeClr val="tx1"/>
              </a:solidFill>
              <a:cs typeface="Times New Roman" pitchFamily="18" charset="0"/>
            </a:endParaRPr>
          </a:p>
          <a:p>
            <a:pPr algn="just"/>
            <a:r>
              <a:rPr lang="ru-RU" sz="1600" dirty="0" smtClean="0">
                <a:solidFill>
                  <a:schemeClr val="tx1"/>
                </a:solidFill>
                <a:cs typeface="Times New Roman" pitchFamily="18" charset="0"/>
              </a:rPr>
              <a:t>а) повышение удовлетворенности потребителей за счет расширения ассортимента товаров, работ, услуг, повышения их качества и снижения цен;</a:t>
            </a:r>
          </a:p>
          <a:p>
            <a:pPr algn="just"/>
            <a:endParaRPr lang="ru-RU" sz="1600" dirty="0" smtClean="0">
              <a:solidFill>
                <a:schemeClr val="tx1"/>
              </a:solidFill>
              <a:cs typeface="Times New Roman" pitchFamily="18" charset="0"/>
            </a:endParaRPr>
          </a:p>
          <a:p>
            <a:pPr algn="just"/>
            <a:r>
              <a:rPr lang="ru-RU" sz="1600" dirty="0" smtClean="0">
                <a:solidFill>
                  <a:schemeClr val="tx1"/>
                </a:solidFill>
                <a:cs typeface="Times New Roman" pitchFamily="18" charset="0"/>
              </a:rPr>
              <a:t>б) повышение экономической эффективности и конкурентоспособности хозяйствующих субъектов, в том числе за счет обеспечения равного доступа к товарам и услугам субъектов естественных монополий и государственным услугам, необходимым для ведения предпринимательской деятельности, стимулирования инновационной активности хозяйствующих субъектов, повышения доли наукоемких товаров и услуг в структуре производства, развития рынков высокотехнологичной продукции;</a:t>
            </a:r>
          </a:p>
          <a:p>
            <a:pPr algn="just"/>
            <a:endParaRPr lang="ru-RU" sz="1600" dirty="0" smtClean="0">
              <a:solidFill>
                <a:schemeClr val="tx1"/>
              </a:solidFill>
              <a:cs typeface="Times New Roman" pitchFamily="18" charset="0"/>
            </a:endParaRPr>
          </a:p>
          <a:p>
            <a:pPr algn="just"/>
            <a:r>
              <a:rPr lang="ru-RU" sz="1600" dirty="0" smtClean="0">
                <a:solidFill>
                  <a:schemeClr val="tx1"/>
                </a:solidFill>
                <a:cs typeface="Times New Roman" pitchFamily="18" charset="0"/>
              </a:rPr>
              <a:t>в) стабильный рост и развитие многоукладной экономики, развитие технологий, снижение издержек в масштабе национальной экономики, снижение социальной напряженности в обществе, обеспечение национальной безопасности.</a:t>
            </a:r>
          </a:p>
          <a:p>
            <a:pPr algn="just"/>
            <a:endParaRPr lang="ru-RU" sz="1400" dirty="0">
              <a:solidFill>
                <a:schemeClr val="tx1"/>
              </a:solidFill>
              <a:cs typeface="Times New Roman" pitchFamily="18" charset="0"/>
            </a:endParaRP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Национальный план развития конкуренции</a:t>
            </a:r>
          </a:p>
          <a:p>
            <a:pPr algn="ctr"/>
            <a:endParaRPr lang="ru-RU" i="1" dirty="0">
              <a:solidFill>
                <a:schemeClr val="bg1"/>
              </a:solidFill>
            </a:endParaRPr>
          </a:p>
        </p:txBody>
      </p:sp>
    </p:spTree>
    <p:extLst>
      <p:ext uri="{BB962C8B-B14F-4D97-AF65-F5344CB8AC3E}">
        <p14:creationId xmlns:p14="http://schemas.microsoft.com/office/powerpoint/2010/main" val="36772934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34</a:t>
            </a:fld>
            <a:endParaRPr lang="ru-RU">
              <a:solidFill>
                <a:srgbClr val="FFFFFF"/>
              </a:solidFill>
            </a:endParaRPr>
          </a:p>
        </p:txBody>
      </p:sp>
      <p:sp>
        <p:nvSpPr>
          <p:cNvPr id="6" name="Скругленный прямоугольник 5"/>
          <p:cNvSpPr/>
          <p:nvPr/>
        </p:nvSpPr>
        <p:spPr>
          <a:xfrm>
            <a:off x="241737" y="966952"/>
            <a:ext cx="8776139" cy="5675586"/>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cs typeface="Times New Roman" pitchFamily="18" charset="0"/>
              </a:rPr>
              <a:t>Мероприятия Национального плана развития конкуренции в Российской Федерации направлены на достижение следующих ключевых показателей:</a:t>
            </a:r>
          </a:p>
          <a:p>
            <a:pPr algn="just"/>
            <a:endParaRPr lang="ru-RU" sz="1600" dirty="0" smtClean="0">
              <a:solidFill>
                <a:schemeClr val="tx1"/>
              </a:solidFill>
              <a:cs typeface="Times New Roman" pitchFamily="18" charset="0"/>
            </a:endParaRPr>
          </a:p>
          <a:p>
            <a:pPr algn="just"/>
            <a:r>
              <a:rPr lang="ru-RU" sz="1600" dirty="0" smtClean="0">
                <a:solidFill>
                  <a:schemeClr val="tx1"/>
                </a:solidFill>
                <a:cs typeface="Times New Roman" pitchFamily="18" charset="0"/>
              </a:rPr>
              <a:t>а) обеспечение во всех отраслях экономики Российской Федерации, за исключением сфер деятельности субъектов естественных монополий и организаций оборонно-промышленного комплекса, присутствия не менее трех хозяйствующих субъектов, не менее чем один из которых относится к частному бизнесу;</a:t>
            </a:r>
          </a:p>
          <a:p>
            <a:pPr algn="just"/>
            <a:endParaRPr lang="ru-RU" sz="1600" dirty="0" smtClean="0">
              <a:solidFill>
                <a:schemeClr val="tx1"/>
              </a:solidFill>
              <a:cs typeface="Times New Roman" pitchFamily="18" charset="0"/>
            </a:endParaRPr>
          </a:p>
          <a:p>
            <a:pPr algn="just"/>
            <a:r>
              <a:rPr lang="ru-RU" sz="1600" dirty="0" smtClean="0">
                <a:solidFill>
                  <a:schemeClr val="tx1"/>
                </a:solidFill>
                <a:cs typeface="Times New Roman" pitchFamily="18" charset="0"/>
              </a:rPr>
              <a:t>б) снижение количества нарушений антимонопольного законодательства со стороны органов государственной власти и органов местного самоуправления к 2020 году не менее чем в 2 раза по сравнению с 2017 годом;</a:t>
            </a:r>
          </a:p>
          <a:p>
            <a:pPr algn="just"/>
            <a:endParaRPr lang="ru-RU" sz="1600" dirty="0" smtClean="0">
              <a:solidFill>
                <a:schemeClr val="tx1"/>
              </a:solidFill>
              <a:cs typeface="Times New Roman" pitchFamily="18" charset="0"/>
            </a:endParaRPr>
          </a:p>
          <a:p>
            <a:pPr algn="just"/>
            <a:r>
              <a:rPr lang="ru-RU" sz="1600" dirty="0" smtClean="0">
                <a:solidFill>
                  <a:schemeClr val="tx1"/>
                </a:solidFill>
                <a:cs typeface="Times New Roman" pitchFamily="18" charset="0"/>
              </a:rPr>
              <a:t>в) увеличение к 2020 году доли закупок, участниками которых являются только субъекты малого предпринимательства и социально ориентированные некоммерческие организации, в сфере государственного и муниципального заказа не менее чем в два раза по сравнению с 2017 годом, а также увеличение отдельными видами юридических лиц объема закупок, участниками которых являются только субъекты малого и среднего предпринимательства, до 18 процентов в 2020 году.</a:t>
            </a:r>
          </a:p>
          <a:p>
            <a:pPr algn="just"/>
            <a:endParaRPr lang="ru-RU" sz="1400" dirty="0">
              <a:solidFill>
                <a:schemeClr val="tx1"/>
              </a:solidFill>
              <a:cs typeface="Times New Roman" pitchFamily="18" charset="0"/>
            </a:endParaRP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Национальный план развития конкуренции</a:t>
            </a:r>
          </a:p>
          <a:p>
            <a:pPr algn="ctr"/>
            <a:endParaRPr lang="ru-RU" i="1" dirty="0">
              <a:solidFill>
                <a:schemeClr val="bg1"/>
              </a:solidFill>
            </a:endParaRPr>
          </a:p>
        </p:txBody>
      </p:sp>
    </p:spTree>
    <p:extLst>
      <p:ext uri="{BB962C8B-B14F-4D97-AF65-F5344CB8AC3E}">
        <p14:creationId xmlns:p14="http://schemas.microsoft.com/office/powerpoint/2010/main" val="36772934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35</a:t>
            </a:fld>
            <a:endParaRPr lang="ru-RU">
              <a:solidFill>
                <a:srgbClr val="FFFFFF"/>
              </a:solidFill>
            </a:endParaRPr>
          </a:p>
        </p:txBody>
      </p:sp>
      <p:sp>
        <p:nvSpPr>
          <p:cNvPr id="6" name="Скругленный прямоугольник 5"/>
          <p:cNvSpPr/>
          <p:nvPr/>
        </p:nvSpPr>
        <p:spPr>
          <a:xfrm>
            <a:off x="286872" y="1156448"/>
            <a:ext cx="8597152" cy="5351928"/>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ru-RU" sz="1400" b="1" dirty="0" smtClean="0">
              <a:solidFill>
                <a:schemeClr val="tx1"/>
              </a:solidFill>
            </a:endParaRPr>
          </a:p>
          <a:p>
            <a:pPr algn="just"/>
            <a:r>
              <a:rPr lang="ru-RU" sz="1500" b="1" dirty="0" smtClean="0">
                <a:solidFill>
                  <a:schemeClr val="tx1"/>
                </a:solidFill>
              </a:rPr>
              <a:t>Регулирование </a:t>
            </a:r>
            <a:r>
              <a:rPr lang="ru-RU" sz="1500" b="1" dirty="0">
                <a:solidFill>
                  <a:schemeClr val="tx1"/>
                </a:solidFill>
              </a:rPr>
              <a:t>вопроса рисков зачисления в перечень недобросовестных поставщиков вследствие непредвиденных обстоятельств. </a:t>
            </a:r>
            <a:endParaRPr lang="ru-RU" sz="1500" dirty="0">
              <a:solidFill>
                <a:schemeClr val="tx1"/>
              </a:solidFill>
            </a:endParaRPr>
          </a:p>
          <a:p>
            <a:pPr algn="just"/>
            <a:endParaRPr lang="ru-RU" sz="1500" dirty="0" smtClean="0">
              <a:solidFill>
                <a:schemeClr val="tx1"/>
              </a:solidFill>
            </a:endParaRPr>
          </a:p>
          <a:p>
            <a:pPr algn="just"/>
            <a:r>
              <a:rPr lang="ru-RU" sz="1500" dirty="0" smtClean="0">
                <a:solidFill>
                  <a:schemeClr val="tx1"/>
                </a:solidFill>
              </a:rPr>
              <a:t>В </a:t>
            </a:r>
            <a:r>
              <a:rPr lang="ru-RU" sz="1500" dirty="0">
                <a:solidFill>
                  <a:schemeClr val="tx1"/>
                </a:solidFill>
              </a:rPr>
              <a:t>соответствии с частью 2 статьи 104 Закона о контрактной системе определен исчерпывающий перечень случаев, при которых информация подлежит включению в реестр недобросовестных поставщиков (подрядчиков, исполнителей).</a:t>
            </a:r>
          </a:p>
          <a:p>
            <a:pPr algn="just"/>
            <a:r>
              <a:rPr lang="ru-RU" sz="1500" dirty="0">
                <a:solidFill>
                  <a:schemeClr val="tx1"/>
                </a:solidFill>
              </a:rPr>
              <a:t>Согласно пункту 1 статьи 401 Гражданского кодекса Российской Федерации лицо, не исполнившее обязательства либо исполнившее его ненадлежащим образом, несет ответственность при наличии вины (умысла или неосторожности), кроме случаев, когда законом или договором предусмотрены иные основания ответственности.</a:t>
            </a:r>
          </a:p>
          <a:p>
            <a:pPr algn="just"/>
            <a:r>
              <a:rPr lang="ru-RU" sz="1500" dirty="0">
                <a:solidFill>
                  <a:schemeClr val="tx1"/>
                </a:solidFill>
              </a:rPr>
              <a:t>Согласно пункту 3 статьи 401 Гражданского кодекса Российской Федерации, если иное не предусмотрено законом или договором, лицо, не исполнившее или ненадлежащим образом исполнившее обязательство при осуществлении предпринимательской деятельности, несет ответственность, если не докажет, что надлежащее исполнение оказалось невозможным вследствие непреодолимой силы, то есть чрезвычайных и непредотвратимых при данных условиях обстоятельств. </a:t>
            </a: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Обобщенные ответы на вопросы в анкетах 22.05.2019</a:t>
            </a:r>
          </a:p>
          <a:p>
            <a:pPr algn="ctr"/>
            <a:endParaRPr lang="ru-RU" i="1" dirty="0">
              <a:solidFill>
                <a:schemeClr val="bg1"/>
              </a:solidFill>
            </a:endParaRPr>
          </a:p>
        </p:txBody>
      </p:sp>
    </p:spTree>
    <p:extLst>
      <p:ext uri="{BB962C8B-B14F-4D97-AF65-F5344CB8AC3E}">
        <p14:creationId xmlns:p14="http://schemas.microsoft.com/office/powerpoint/2010/main" val="10687615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36</a:t>
            </a:fld>
            <a:endParaRPr lang="ru-RU">
              <a:solidFill>
                <a:srgbClr val="FFFFFF"/>
              </a:solidFill>
            </a:endParaRPr>
          </a:p>
        </p:txBody>
      </p:sp>
      <p:sp>
        <p:nvSpPr>
          <p:cNvPr id="6" name="Скругленный прямоугольник 5"/>
          <p:cNvSpPr/>
          <p:nvPr/>
        </p:nvSpPr>
        <p:spPr>
          <a:xfrm>
            <a:off x="286872" y="1156448"/>
            <a:ext cx="8597152" cy="5351928"/>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ru-RU" sz="1300" dirty="0" smtClean="0">
                <a:solidFill>
                  <a:schemeClr val="tx1"/>
                </a:solidFill>
              </a:rPr>
              <a:t>Сложившаяся </a:t>
            </a:r>
            <a:r>
              <a:rPr lang="ru-RU" sz="1300" dirty="0">
                <a:solidFill>
                  <a:schemeClr val="tx1"/>
                </a:solidFill>
              </a:rPr>
              <a:t>правоприменительная практика относит к непреодолимой силе такие чрезвычайные события, как землетрясение, извержение вулкана, наводнение, засуха, ураган, цунами, сель, а также военные действия, эпидемии, крупномасштабные забастовки, техногенные аварии и другие обстоятельства, при наличии которых нормальный ход развития экономических и правовых отношений невозможен. Они характеризуются внезапностью (непредсказуемостью или неопределенностью во времени наступления) и неоднозначностью последствий, могут вызвать человеческие жертвы и нанести материальный ущерб.</a:t>
            </a:r>
          </a:p>
          <a:p>
            <a:r>
              <a:rPr lang="ru-RU" sz="1300" dirty="0">
                <a:solidFill>
                  <a:schemeClr val="tx1"/>
                </a:solidFill>
              </a:rPr>
              <a:t>При этом положения пункта 3 статьи 401 ГК РФ, а также разъяснения, изложенные в п.8 Постановления Пленума Верховного Суда РФ от 24.03.2016 № 7, определяют, что обстоятельства непреодолимой силы это чрезвычайное и </a:t>
            </a:r>
            <a:r>
              <a:rPr lang="ru-RU" sz="1300" dirty="0" smtClean="0">
                <a:solidFill>
                  <a:schemeClr val="tx1"/>
                </a:solidFill>
              </a:rPr>
              <a:t>непредотвратимое </a:t>
            </a:r>
            <a:r>
              <a:rPr lang="ru-RU" sz="1300" dirty="0">
                <a:solidFill>
                  <a:schemeClr val="tx1"/>
                </a:solidFill>
              </a:rPr>
              <a:t>при данных условиях обстоятельство, сделавшее невозможным исполнение обязательства.</a:t>
            </a:r>
          </a:p>
          <a:p>
            <a:r>
              <a:rPr lang="ru-RU" sz="1300" dirty="0">
                <a:solidFill>
                  <a:schemeClr val="tx1"/>
                </a:solidFill>
              </a:rPr>
              <a:t>В силу части 16 статьи 83.2 Закона о контрактной системе (на этапе заключения контракта) в случае возникновения обстоятельств непреодолимой силы, препятствующих подписанию контракта одной из сторон в установленные настоящей статьей сроки, эта сторона обязана уведомить другую сторону о наличии данных обстоятельств в течение одного дня. При этом течение установленных настоящей статьей сроков приостанавливается на срок исполнения данных судебных актов или срок действия данных обстоятельств, но не более чем на тридцать дней. В случае прекращения действия данных обстоятельств соответствующая сторона обязана уведомить другую сторону об этом не позднее дня, следующего за днем отмены, изменения или исполнения данных судебных актов либо прекращения действия данных обстоятельств.</a:t>
            </a:r>
          </a:p>
          <a:p>
            <a:r>
              <a:rPr lang="ru-RU" sz="1300" dirty="0">
                <a:solidFill>
                  <a:schemeClr val="tx1"/>
                </a:solidFill>
              </a:rPr>
              <a:t>Таким образом, если лицо, в отношении которого в адрес контрольного органа в сфере закупок направлена информация о рассмотрении вопроса включения в реестр недобросовестных поставщиков (подрядчиков, исполнителей), в случае отсутствия обстоятельств, определенных вышеуказанными положениями гражданского законодательства, Закона о контрактной системе, информация о таком лице подлежит включению в соответствующий реестр.</a:t>
            </a: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Обобщенные ответы на вопросы в анкетах 22.05.2019</a:t>
            </a:r>
          </a:p>
          <a:p>
            <a:pPr algn="ctr"/>
            <a:endParaRPr lang="ru-RU" i="1" dirty="0">
              <a:solidFill>
                <a:schemeClr val="bg1"/>
              </a:solidFill>
            </a:endParaRPr>
          </a:p>
        </p:txBody>
      </p:sp>
    </p:spTree>
    <p:extLst>
      <p:ext uri="{BB962C8B-B14F-4D97-AF65-F5344CB8AC3E}">
        <p14:creationId xmlns:p14="http://schemas.microsoft.com/office/powerpoint/2010/main" val="14517236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37</a:t>
            </a:fld>
            <a:endParaRPr lang="ru-RU">
              <a:solidFill>
                <a:srgbClr val="FFFFFF"/>
              </a:solidFill>
            </a:endParaRPr>
          </a:p>
        </p:txBody>
      </p:sp>
      <p:sp>
        <p:nvSpPr>
          <p:cNvPr id="6" name="Скругленный прямоугольник 5"/>
          <p:cNvSpPr/>
          <p:nvPr/>
        </p:nvSpPr>
        <p:spPr>
          <a:xfrm>
            <a:off x="286872" y="1156448"/>
            <a:ext cx="8597152" cy="5351928"/>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ru-RU" b="1" dirty="0" smtClean="0">
              <a:solidFill>
                <a:schemeClr val="tx1"/>
              </a:solidFill>
            </a:endParaRPr>
          </a:p>
          <a:p>
            <a:pPr algn="just"/>
            <a:r>
              <a:rPr lang="ru-RU" b="1" dirty="0" smtClean="0">
                <a:solidFill>
                  <a:schemeClr val="tx1"/>
                </a:solidFill>
              </a:rPr>
              <a:t>Ответственность </a:t>
            </a:r>
            <a:r>
              <a:rPr lang="ru-RU" b="1" dirty="0">
                <a:solidFill>
                  <a:schemeClr val="tx1"/>
                </a:solidFill>
              </a:rPr>
              <a:t>ЭП за не проверку организации и связанных с ней лиц на наличие сведений о них в РНП.</a:t>
            </a:r>
            <a:endParaRPr lang="ru-RU" dirty="0">
              <a:solidFill>
                <a:schemeClr val="tx1"/>
              </a:solidFill>
            </a:endParaRPr>
          </a:p>
          <a:p>
            <a:pPr algn="just"/>
            <a:endParaRPr lang="ru-RU" dirty="0" smtClean="0">
              <a:solidFill>
                <a:schemeClr val="tx1"/>
              </a:solidFill>
            </a:endParaRPr>
          </a:p>
          <a:p>
            <a:pPr algn="just"/>
            <a:r>
              <a:rPr lang="ru-RU" dirty="0" smtClean="0">
                <a:solidFill>
                  <a:schemeClr val="tx1"/>
                </a:solidFill>
              </a:rPr>
              <a:t>В </a:t>
            </a:r>
            <a:r>
              <a:rPr lang="ru-RU" dirty="0">
                <a:solidFill>
                  <a:schemeClr val="tx1"/>
                </a:solidFill>
              </a:rPr>
              <a:t>соответствии с нормами действующего законодательства такая ответственность возложена на членов аукционной комиссии и Заказчика.</a:t>
            </a:r>
          </a:p>
          <a:p>
            <a:pPr algn="just"/>
            <a:r>
              <a:rPr lang="ru-RU" b="1" dirty="0">
                <a:solidFill>
                  <a:schemeClr val="tx1"/>
                </a:solidFill>
              </a:rPr>
              <a:t> </a:t>
            </a:r>
            <a:endParaRPr lang="ru-RU" dirty="0">
              <a:solidFill>
                <a:schemeClr val="tx1"/>
              </a:solidFill>
            </a:endParaRP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Обобщенные ответы на вопросы в анкетах 22.05.2019</a:t>
            </a:r>
          </a:p>
          <a:p>
            <a:pPr algn="ctr"/>
            <a:endParaRPr lang="ru-RU" i="1" dirty="0">
              <a:solidFill>
                <a:schemeClr val="bg1"/>
              </a:solidFill>
            </a:endParaRPr>
          </a:p>
        </p:txBody>
      </p:sp>
    </p:spTree>
    <p:extLst>
      <p:ext uri="{BB962C8B-B14F-4D97-AF65-F5344CB8AC3E}">
        <p14:creationId xmlns:p14="http://schemas.microsoft.com/office/powerpoint/2010/main" val="35431377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38</a:t>
            </a:fld>
            <a:endParaRPr lang="ru-RU">
              <a:solidFill>
                <a:srgbClr val="FFFFFF"/>
              </a:solidFill>
            </a:endParaRPr>
          </a:p>
        </p:txBody>
      </p:sp>
      <p:sp>
        <p:nvSpPr>
          <p:cNvPr id="6" name="Скругленный прямоугольник 5"/>
          <p:cNvSpPr/>
          <p:nvPr/>
        </p:nvSpPr>
        <p:spPr>
          <a:xfrm>
            <a:off x="286872" y="1156448"/>
            <a:ext cx="8597152" cy="5351928"/>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ru-RU" b="1" dirty="0">
                <a:solidFill>
                  <a:schemeClr val="tx1"/>
                </a:solidFill>
              </a:rPr>
              <a:t>Основные виды нарушений при осуществлении </a:t>
            </a:r>
            <a:r>
              <a:rPr lang="ru-RU" b="1" dirty="0" smtClean="0">
                <a:solidFill>
                  <a:schemeClr val="tx1"/>
                </a:solidFill>
              </a:rPr>
              <a:t>рекламы.</a:t>
            </a:r>
          </a:p>
          <a:p>
            <a:pPr algn="just"/>
            <a:endParaRPr lang="ru-RU" dirty="0" smtClean="0">
              <a:solidFill>
                <a:schemeClr val="tx1"/>
              </a:solidFill>
            </a:endParaRPr>
          </a:p>
          <a:p>
            <a:pPr algn="just"/>
            <a:r>
              <a:rPr lang="ru-RU" dirty="0" smtClean="0">
                <a:solidFill>
                  <a:schemeClr val="tx1"/>
                </a:solidFill>
              </a:rPr>
              <a:t>Информация </a:t>
            </a:r>
            <a:r>
              <a:rPr lang="ru-RU" dirty="0">
                <a:solidFill>
                  <a:schemeClr val="tx1"/>
                </a:solidFill>
              </a:rPr>
              <a:t>по итогам деятельности за год, о возбужденных и рассмотренных делах по нарушениям законодательства о рекламе, делах об административных правонарушениях размещена на сайте </a:t>
            </a:r>
            <a:r>
              <a:rPr lang="ru-RU" dirty="0" err="1">
                <a:solidFill>
                  <a:schemeClr val="tx1"/>
                </a:solidFill>
              </a:rPr>
              <a:t>Башкортостанского</a:t>
            </a:r>
            <a:r>
              <a:rPr lang="ru-RU" dirty="0">
                <a:solidFill>
                  <a:schemeClr val="tx1"/>
                </a:solidFill>
              </a:rPr>
              <a:t> УФАС России (в разделе главное - об управлении – отчетность). Ежеквартально размещается информация к публичным обсуждениям правоприменительной практики (в разделе главное - публичные обсуждения).  Основные виды нарушений Федерального закона "О рекламе": распространение ненадлежащей рекламы медицинских услуг; ненадлежащей рекламы, в которой отсутствует часть существенной информации, что вводит потребителей рекламы в заблуждение; несоблюдения общих требований к рекламе и общих требований при рекламе финансовых услуг.</a:t>
            </a: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Обобщенные ответы на вопросы в анкетах 22.05.2019</a:t>
            </a:r>
          </a:p>
          <a:p>
            <a:pPr algn="ctr"/>
            <a:endParaRPr lang="ru-RU" i="1" dirty="0">
              <a:solidFill>
                <a:schemeClr val="bg1"/>
              </a:solidFill>
            </a:endParaRPr>
          </a:p>
        </p:txBody>
      </p:sp>
    </p:spTree>
    <p:extLst>
      <p:ext uri="{BB962C8B-B14F-4D97-AF65-F5344CB8AC3E}">
        <p14:creationId xmlns:p14="http://schemas.microsoft.com/office/powerpoint/2010/main" val="28754406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39</a:t>
            </a:fld>
            <a:endParaRPr lang="ru-RU">
              <a:solidFill>
                <a:srgbClr val="FFFFFF"/>
              </a:solidFill>
            </a:endParaRPr>
          </a:p>
        </p:txBody>
      </p:sp>
      <p:sp>
        <p:nvSpPr>
          <p:cNvPr id="6" name="Скругленный прямоугольник 5"/>
          <p:cNvSpPr/>
          <p:nvPr/>
        </p:nvSpPr>
        <p:spPr>
          <a:xfrm>
            <a:off x="364510" y="1156956"/>
            <a:ext cx="8597152" cy="5351928"/>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ru-RU" b="1" dirty="0">
                <a:solidFill>
                  <a:schemeClr val="tx1"/>
                </a:solidFill>
              </a:rPr>
              <a:t>Необходимо предусмотреть в Законе "О защите конкуренции" норму о возмещении убытков, причиненных хозяйствующему субъекту нарушением антимонопольного законодательства.</a:t>
            </a:r>
            <a:endParaRPr lang="ru-RU" dirty="0">
              <a:solidFill>
                <a:schemeClr val="tx1"/>
              </a:solidFill>
            </a:endParaRPr>
          </a:p>
          <a:p>
            <a:pPr algn="just"/>
            <a:endParaRPr lang="ru-RU" dirty="0" smtClean="0">
              <a:solidFill>
                <a:schemeClr val="tx1"/>
              </a:solidFill>
            </a:endParaRPr>
          </a:p>
          <a:p>
            <a:pPr algn="just"/>
            <a:r>
              <a:rPr lang="ru-RU" dirty="0" smtClean="0">
                <a:solidFill>
                  <a:schemeClr val="tx1"/>
                </a:solidFill>
              </a:rPr>
              <a:t>Согласно </a:t>
            </a:r>
            <a:r>
              <a:rPr lang="ru-RU" dirty="0">
                <a:solidFill>
                  <a:schemeClr val="tx1"/>
                </a:solidFill>
              </a:rPr>
              <a:t>части 3 статьи 37 Федерального закона "О защите конкуренции" лица, права и интересы которых нарушены в результате нарушения антимонопольного законодательства, вправе обратиться в установленном порядке в суд, арбитражный суд с исками, в том числе с исками о восстановлении нарушенных прав, возмещении убытков, включая упущенную выгоду, возмещении вреда, причиненного имуществу.</a:t>
            </a:r>
          </a:p>
          <a:p>
            <a:pPr algn="just"/>
            <a:r>
              <a:rPr lang="ru-RU" dirty="0">
                <a:solidFill>
                  <a:schemeClr val="tx1"/>
                </a:solidFill>
              </a:rPr>
              <a:t>Президиумом ФАС России даны разъяснения от 11 октября 2017 года № 11 по определению размера убытков, причиненных в результате нарушения антимонопольного законодательства (утверждены протоколом Президиума ФАС России от 11.10.2017 № 20).</a:t>
            </a: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Обобщенные ответы на вопросы в анкетах 22.05.2019</a:t>
            </a:r>
          </a:p>
          <a:p>
            <a:pPr algn="ctr"/>
            <a:endParaRPr lang="ru-RU" i="1" dirty="0">
              <a:solidFill>
                <a:schemeClr val="bg1"/>
              </a:solidFill>
            </a:endParaRPr>
          </a:p>
        </p:txBody>
      </p:sp>
    </p:spTree>
    <p:extLst>
      <p:ext uri="{BB962C8B-B14F-4D97-AF65-F5344CB8AC3E}">
        <p14:creationId xmlns:p14="http://schemas.microsoft.com/office/powerpoint/2010/main" val="10687615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4</a:t>
            </a:fld>
            <a:endParaRPr lang="ru-RU">
              <a:solidFill>
                <a:srgbClr val="FFFFFF"/>
              </a:solidFill>
            </a:endParaRPr>
          </a:p>
        </p:txBody>
      </p:sp>
      <p:sp>
        <p:nvSpPr>
          <p:cNvPr id="6" name="Скругленный прямоугольник 5"/>
          <p:cNvSpPr/>
          <p:nvPr/>
        </p:nvSpPr>
        <p:spPr>
          <a:xfrm>
            <a:off x="342900" y="1262743"/>
            <a:ext cx="8643445" cy="5190609"/>
          </a:xfrm>
          <a:prstGeom prst="roundRect">
            <a:avLst>
              <a:gd name="adj" fmla="val 17353"/>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just"/>
            <a:r>
              <a:rPr lang="ru-RU" dirty="0" smtClean="0">
                <a:solidFill>
                  <a:schemeClr val="tx1"/>
                </a:solidFill>
              </a:rPr>
              <a:t>    </a:t>
            </a:r>
          </a:p>
          <a:p>
            <a:pPr marL="285750" lvl="0" indent="-285750" algn="just"/>
            <a:endParaRPr lang="ru-RU" sz="1700" dirty="0">
              <a:solidFill>
                <a:schemeClr val="tx1"/>
              </a:solidFill>
            </a:endParaRPr>
          </a:p>
          <a:p>
            <a:pPr marL="285750" lvl="0" indent="-285750" algn="just"/>
            <a:endParaRPr lang="ru-RU" sz="1700" dirty="0" smtClean="0">
              <a:solidFill>
                <a:schemeClr val="tx1"/>
              </a:solidFill>
            </a:endParaRPr>
          </a:p>
          <a:p>
            <a:pPr marL="285750" lvl="0" indent="-285750" algn="just"/>
            <a:r>
              <a:rPr lang="ru-RU" dirty="0" smtClean="0">
                <a:solidFill>
                  <a:schemeClr val="tx1"/>
                </a:solidFill>
              </a:rPr>
              <a:t>Проводится анализ состояния конкурентной среды на товарных рынках: </a:t>
            </a:r>
          </a:p>
          <a:p>
            <a:pPr marL="285750" lvl="0" indent="-285750" algn="just">
              <a:buFont typeface="Wingdings" pitchFamily="2" charset="2"/>
              <a:buChar char="Ø"/>
            </a:pPr>
            <a:r>
              <a:rPr lang="ru-RU" dirty="0" smtClean="0">
                <a:solidFill>
                  <a:schemeClr val="tx1"/>
                </a:solidFill>
              </a:rPr>
              <a:t>розничный </a:t>
            </a:r>
            <a:r>
              <a:rPr lang="ru-RU" dirty="0">
                <a:solidFill>
                  <a:schemeClr val="tx1"/>
                </a:solidFill>
              </a:rPr>
              <a:t>рынок электрической энергии;</a:t>
            </a:r>
          </a:p>
          <a:p>
            <a:pPr marL="285750" lvl="0" indent="-285750" algn="just">
              <a:buFont typeface="Wingdings" pitchFamily="2" charset="2"/>
              <a:buChar char="Ø"/>
            </a:pPr>
            <a:r>
              <a:rPr lang="ru-RU" dirty="0">
                <a:solidFill>
                  <a:schemeClr val="tx1"/>
                </a:solidFill>
              </a:rPr>
              <a:t>рынок теплоснабжения;</a:t>
            </a:r>
          </a:p>
          <a:p>
            <a:pPr marL="285750" lvl="0" indent="-285750" algn="just">
              <a:buFont typeface="Wingdings" pitchFamily="2" charset="2"/>
              <a:buChar char="Ø"/>
            </a:pPr>
            <a:r>
              <a:rPr lang="ru-RU" dirty="0" smtClean="0">
                <a:solidFill>
                  <a:schemeClr val="tx1"/>
                </a:solidFill>
              </a:rPr>
              <a:t>рынок </a:t>
            </a:r>
            <a:r>
              <a:rPr lang="ru-RU" dirty="0">
                <a:solidFill>
                  <a:schemeClr val="tx1"/>
                </a:solidFill>
              </a:rPr>
              <a:t>услуг </a:t>
            </a:r>
            <a:r>
              <a:rPr lang="ru-RU" dirty="0" smtClean="0">
                <a:solidFill>
                  <a:schemeClr val="tx1"/>
                </a:solidFill>
              </a:rPr>
              <a:t>автовокзалов;</a:t>
            </a:r>
            <a:endParaRPr lang="ru-RU" dirty="0">
              <a:solidFill>
                <a:schemeClr val="tx1"/>
              </a:solidFill>
            </a:endParaRPr>
          </a:p>
          <a:p>
            <a:pPr marL="285750" lvl="0" indent="-285750" algn="just">
              <a:buFont typeface="Wingdings" pitchFamily="2" charset="2"/>
              <a:buChar char="Ø"/>
            </a:pPr>
            <a:r>
              <a:rPr lang="ru-RU" dirty="0" smtClean="0">
                <a:solidFill>
                  <a:schemeClr val="tx1"/>
                </a:solidFill>
              </a:rPr>
              <a:t>рынок </a:t>
            </a:r>
            <a:r>
              <a:rPr lang="ru-RU" dirty="0">
                <a:solidFill>
                  <a:schemeClr val="tx1"/>
                </a:solidFill>
              </a:rPr>
              <a:t>услуг регулярных автобусных перевозок по муниципальным маршрутам;</a:t>
            </a:r>
          </a:p>
          <a:p>
            <a:pPr marL="285750" lvl="0" indent="-285750" algn="just">
              <a:buFont typeface="Wingdings" pitchFamily="2" charset="2"/>
              <a:buChar char="Ø"/>
            </a:pPr>
            <a:r>
              <a:rPr lang="ru-RU" dirty="0">
                <a:solidFill>
                  <a:schemeClr val="tx1"/>
                </a:solidFill>
              </a:rPr>
              <a:t>рынок услуг регулярных автобусных перевозок по межмуниципальным </a:t>
            </a:r>
            <a:r>
              <a:rPr lang="ru-RU" dirty="0" smtClean="0">
                <a:solidFill>
                  <a:schemeClr val="tx1"/>
                </a:solidFill>
              </a:rPr>
              <a:t>маршрутам;</a:t>
            </a:r>
            <a:endParaRPr lang="ru-RU" dirty="0">
              <a:solidFill>
                <a:schemeClr val="tx1"/>
              </a:solidFill>
            </a:endParaRPr>
          </a:p>
          <a:p>
            <a:pPr marL="285750" lvl="0" indent="-285750" algn="just">
              <a:buFont typeface="Wingdings" pitchFamily="2" charset="2"/>
              <a:buChar char="Ø"/>
            </a:pPr>
            <a:r>
              <a:rPr lang="ru-RU" dirty="0">
                <a:solidFill>
                  <a:schemeClr val="tx1"/>
                </a:solidFill>
              </a:rPr>
              <a:t>рынок услуг регулярных автобусных перевозок по межрегиональным маршрутам;</a:t>
            </a:r>
          </a:p>
          <a:p>
            <a:pPr marL="285750" lvl="0" indent="-285750" algn="just">
              <a:buFont typeface="Wingdings" pitchFamily="2" charset="2"/>
              <a:buChar char="Ø"/>
            </a:pPr>
            <a:r>
              <a:rPr lang="ru-RU" dirty="0" smtClean="0">
                <a:solidFill>
                  <a:schemeClr val="tx1"/>
                </a:solidFill>
              </a:rPr>
              <a:t>рынок розничной реализации бензинов автомобильных;</a:t>
            </a:r>
          </a:p>
          <a:p>
            <a:pPr marL="285750" lvl="0" indent="-285750" algn="just">
              <a:buFont typeface="Wingdings" pitchFamily="2" charset="2"/>
              <a:buChar char="Ø"/>
            </a:pPr>
            <a:r>
              <a:rPr lang="ru-RU" dirty="0" smtClean="0">
                <a:solidFill>
                  <a:schemeClr val="tx1"/>
                </a:solidFill>
              </a:rPr>
              <a:t>рынок розничной реализации дизельного топлива;</a:t>
            </a:r>
          </a:p>
          <a:p>
            <a:pPr marL="285750" lvl="0" indent="-285750" algn="just">
              <a:buFont typeface="Wingdings" pitchFamily="2" charset="2"/>
              <a:buChar char="Ø"/>
            </a:pPr>
            <a:r>
              <a:rPr lang="ru-RU" dirty="0">
                <a:solidFill>
                  <a:schemeClr val="tx1"/>
                </a:solidFill>
              </a:rPr>
              <a:t>р</a:t>
            </a:r>
            <a:r>
              <a:rPr lang="ru-RU" dirty="0" smtClean="0">
                <a:solidFill>
                  <a:schemeClr val="tx1"/>
                </a:solidFill>
              </a:rPr>
              <a:t>ынок по обращению с ТКО;</a:t>
            </a:r>
          </a:p>
          <a:p>
            <a:pPr marL="285750" lvl="0" indent="-285750" algn="just">
              <a:buFont typeface="Wingdings" pitchFamily="2" charset="2"/>
              <a:buChar char="Ø"/>
            </a:pPr>
            <a:r>
              <a:rPr lang="ru-RU" dirty="0">
                <a:solidFill>
                  <a:schemeClr val="tx1"/>
                </a:solidFill>
              </a:rPr>
              <a:t>р</a:t>
            </a:r>
            <a:r>
              <a:rPr lang="ru-RU" dirty="0" smtClean="0">
                <a:solidFill>
                  <a:schemeClr val="tx1"/>
                </a:solidFill>
              </a:rPr>
              <a:t>ынок </a:t>
            </a:r>
            <a:r>
              <a:rPr lang="ru-RU" dirty="0" err="1" smtClean="0">
                <a:solidFill>
                  <a:schemeClr val="tx1"/>
                </a:solidFill>
              </a:rPr>
              <a:t>широкополостного</a:t>
            </a:r>
            <a:r>
              <a:rPr lang="ru-RU" dirty="0" smtClean="0">
                <a:solidFill>
                  <a:schemeClr val="tx1"/>
                </a:solidFill>
              </a:rPr>
              <a:t> доступа к сети Интернет;</a:t>
            </a:r>
          </a:p>
          <a:p>
            <a:pPr marL="285750" lvl="0" indent="-285750" algn="just">
              <a:buFont typeface="Wingdings" pitchFamily="2" charset="2"/>
              <a:buChar char="Ø"/>
            </a:pPr>
            <a:r>
              <a:rPr lang="ru-RU" dirty="0">
                <a:solidFill>
                  <a:schemeClr val="tx1"/>
                </a:solidFill>
              </a:rPr>
              <a:t>р</a:t>
            </a:r>
            <a:r>
              <a:rPr lang="ru-RU" dirty="0" smtClean="0">
                <a:solidFill>
                  <a:schemeClr val="tx1"/>
                </a:solidFill>
              </a:rPr>
              <a:t>ынок </a:t>
            </a:r>
            <a:r>
              <a:rPr lang="ru-RU" dirty="0" err="1" smtClean="0">
                <a:solidFill>
                  <a:schemeClr val="tx1"/>
                </a:solidFill>
              </a:rPr>
              <a:t>агрегаторов</a:t>
            </a:r>
            <a:r>
              <a:rPr lang="ru-RU" dirty="0" smtClean="0">
                <a:solidFill>
                  <a:schemeClr val="tx1"/>
                </a:solidFill>
              </a:rPr>
              <a:t> такси;</a:t>
            </a:r>
          </a:p>
          <a:p>
            <a:pPr marL="285750" lvl="0" indent="-285750" algn="just">
              <a:buFont typeface="Wingdings" pitchFamily="2" charset="2"/>
              <a:buChar char="Ø"/>
            </a:pPr>
            <a:r>
              <a:rPr lang="ru-RU" dirty="0">
                <a:solidFill>
                  <a:schemeClr val="tx1"/>
                </a:solidFill>
              </a:rPr>
              <a:t>р</a:t>
            </a:r>
            <a:r>
              <a:rPr lang="ru-RU" dirty="0" smtClean="0">
                <a:solidFill>
                  <a:schemeClr val="tx1"/>
                </a:solidFill>
              </a:rPr>
              <a:t>ынок убоя скота;</a:t>
            </a:r>
            <a:endParaRPr lang="en-US" dirty="0" smtClean="0">
              <a:solidFill>
                <a:schemeClr val="tx1"/>
              </a:solidFill>
            </a:endParaRPr>
          </a:p>
          <a:p>
            <a:pPr marL="285750" lvl="0" indent="-285750" algn="just">
              <a:buFont typeface="Wingdings" pitchFamily="2" charset="2"/>
              <a:buChar char="Ø"/>
            </a:pPr>
            <a:r>
              <a:rPr lang="ru-RU" dirty="0">
                <a:solidFill>
                  <a:schemeClr val="tx1"/>
                </a:solidFill>
              </a:rPr>
              <a:t>р</a:t>
            </a:r>
            <a:r>
              <a:rPr lang="ru-RU" dirty="0" smtClean="0">
                <a:solidFill>
                  <a:schemeClr val="tx1"/>
                </a:solidFill>
              </a:rPr>
              <a:t>ынок услуг радиовещания</a:t>
            </a:r>
          </a:p>
          <a:p>
            <a:pPr marL="285750" lvl="0" indent="-285750" algn="just">
              <a:buFont typeface="Wingdings" pitchFamily="2" charset="2"/>
              <a:buChar char="Ø"/>
            </a:pPr>
            <a:endParaRPr lang="en-US" sz="1600" dirty="0" smtClean="0">
              <a:solidFill>
                <a:schemeClr val="tx1"/>
              </a:solidFill>
            </a:endParaRPr>
          </a:p>
          <a:p>
            <a:pPr lvl="0" algn="just"/>
            <a:endParaRPr lang="ru-RU" sz="1600" dirty="0" smtClean="0">
              <a:solidFill>
                <a:schemeClr val="tx1"/>
              </a:solidFill>
            </a:endParaRPr>
          </a:p>
          <a:p>
            <a:pPr marL="635000" lvl="0" indent="257175" algn="just"/>
            <a:r>
              <a:rPr lang="ru-RU" dirty="0" smtClean="0">
                <a:solidFill>
                  <a:schemeClr val="tx1"/>
                </a:solidFill>
              </a:rPr>
              <a:t> </a:t>
            </a: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Башкортостанское УФАС России</a:t>
            </a:r>
            <a:endParaRPr lang="ru-RU" i="1" dirty="0">
              <a:solidFill>
                <a:schemeClr val="bg1"/>
              </a:solidFill>
            </a:endParaRPr>
          </a:p>
        </p:txBody>
      </p:sp>
    </p:spTree>
    <p:extLst>
      <p:ext uri="{BB962C8B-B14F-4D97-AF65-F5344CB8AC3E}">
        <p14:creationId xmlns:p14="http://schemas.microsoft.com/office/powerpoint/2010/main" val="24134563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ChangeArrowheads="1"/>
          </p:cNvSpPr>
          <p:nvPr/>
        </p:nvSpPr>
        <p:spPr bwMode="auto">
          <a:xfrm>
            <a:off x="1066800" y="756138"/>
            <a:ext cx="7345974" cy="1796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33399"/>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rgbClr val="333399"/>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333399"/>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endParaRPr lang="ru-RU" altLang="ru-RU" sz="3692" b="1"/>
          </a:p>
          <a:p>
            <a:pPr algn="ctr" eaLnBrk="1" hangingPunct="1">
              <a:spcBef>
                <a:spcPct val="0"/>
              </a:spcBef>
              <a:buFontTx/>
              <a:buNone/>
            </a:pPr>
            <a:r>
              <a:rPr lang="ru-RU" altLang="ru-RU" sz="3692" b="1"/>
              <a:t>СПАСИБО ЗА ВНИМАНИЕ!</a:t>
            </a:r>
            <a:r>
              <a:rPr lang="en-US" altLang="ru-RU" sz="1846" b="1"/>
              <a:t/>
            </a:r>
            <a:br>
              <a:rPr lang="en-US" altLang="ru-RU" sz="1846" b="1"/>
            </a:br>
            <a:endParaRPr lang="ru-RU" altLang="ru-RU" sz="1846" b="1"/>
          </a:p>
          <a:p>
            <a:pPr algn="ctr" eaLnBrk="1" hangingPunct="1">
              <a:spcBef>
                <a:spcPct val="0"/>
              </a:spcBef>
              <a:buFontTx/>
              <a:buNone/>
            </a:pPr>
            <a:endParaRPr lang="ru-RU" altLang="ru-RU" sz="1846" b="1"/>
          </a:p>
        </p:txBody>
      </p:sp>
      <p:grpSp>
        <p:nvGrpSpPr>
          <p:cNvPr id="54275" name="Group 11"/>
          <p:cNvGrpSpPr>
            <a:grpSpLocks/>
          </p:cNvGrpSpPr>
          <p:nvPr/>
        </p:nvGrpSpPr>
        <p:grpSpPr bwMode="auto">
          <a:xfrm>
            <a:off x="2550428" y="2284990"/>
            <a:ext cx="4343400" cy="2180492"/>
            <a:chOff x="1676400" y="2743200"/>
            <a:chExt cx="4343400" cy="2362200"/>
          </a:xfrm>
        </p:grpSpPr>
        <p:pic>
          <p:nvPicPr>
            <p:cNvPr id="54276" name="Picture 5" descr="FAS-logo-color.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8801" y="2743200"/>
              <a:ext cx="533399" cy="582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7" name="Picture 6" descr="14098_427100966728_20531316728_5146316_6182604_n.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28800" y="35814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8" name="Picture 7" descr="twitter_newbird_blue.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76400" y="426720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9" name="TextBox 8"/>
            <p:cNvSpPr txBox="1">
              <a:spLocks noChangeArrowheads="1"/>
            </p:cNvSpPr>
            <p:nvPr/>
          </p:nvSpPr>
          <p:spPr bwMode="auto">
            <a:xfrm>
              <a:off x="2536573" y="2819400"/>
              <a:ext cx="3330827" cy="561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33399"/>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rgbClr val="333399"/>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333399"/>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ru-RU" sz="2769" dirty="0"/>
                <a:t>www.fas.gov.ru</a:t>
              </a:r>
            </a:p>
          </p:txBody>
        </p:sp>
        <p:sp>
          <p:nvSpPr>
            <p:cNvPr id="54280" name="TextBox 9"/>
            <p:cNvSpPr txBox="1">
              <a:spLocks noChangeArrowheads="1"/>
            </p:cNvSpPr>
            <p:nvPr/>
          </p:nvSpPr>
          <p:spPr bwMode="auto">
            <a:xfrm>
              <a:off x="2536573" y="3591580"/>
              <a:ext cx="3330827" cy="561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33399"/>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rgbClr val="333399"/>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333399"/>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ru-RU" sz="2769" dirty="0"/>
                <a:t>FAS-book</a:t>
              </a:r>
            </a:p>
          </p:txBody>
        </p:sp>
        <p:sp>
          <p:nvSpPr>
            <p:cNvPr id="54281" name="TextBox 10"/>
            <p:cNvSpPr txBox="1">
              <a:spLocks noChangeArrowheads="1"/>
            </p:cNvSpPr>
            <p:nvPr/>
          </p:nvSpPr>
          <p:spPr bwMode="auto">
            <a:xfrm>
              <a:off x="2536573" y="4343399"/>
              <a:ext cx="3483227" cy="561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33399"/>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rgbClr val="333399"/>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333399"/>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ru-RU" sz="2769"/>
                <a:t>rus_fas</a:t>
              </a:r>
            </a:p>
          </p:txBody>
        </p:sp>
      </p:grpSp>
      <p:pic>
        <p:nvPicPr>
          <p:cNvPr id="10" name="Picture 5" descr="FAS-logo-color.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8083" y="5359266"/>
            <a:ext cx="533399" cy="537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C:\Users\to02-pyanova\Desktop\вк логотпип.png"/>
          <p:cNvPicPr>
            <a:picLocks noChangeAspect="1" noChangeArrowheads="1"/>
          </p:cNvPicPr>
          <p:nvPr/>
        </p:nvPicPr>
        <p:blipFill>
          <a:blip r:embed="rId6" cstate="print"/>
          <a:srcRect/>
          <a:stretch>
            <a:fillRect/>
          </a:stretch>
        </p:blipFill>
        <p:spPr bwMode="auto">
          <a:xfrm>
            <a:off x="2724805" y="5993524"/>
            <a:ext cx="522890" cy="522890"/>
          </a:xfrm>
          <a:prstGeom prst="rect">
            <a:avLst/>
          </a:prstGeom>
          <a:noFill/>
        </p:spPr>
      </p:pic>
      <p:sp>
        <p:nvSpPr>
          <p:cNvPr id="12" name="Заголовок 11"/>
          <p:cNvSpPr>
            <a:spLocks noGrp="1"/>
          </p:cNvSpPr>
          <p:nvPr>
            <p:ph type="title"/>
          </p:nvPr>
        </p:nvSpPr>
        <p:spPr>
          <a:xfrm>
            <a:off x="415159" y="4498426"/>
            <a:ext cx="8229600" cy="714705"/>
          </a:xfrm>
        </p:spPr>
        <p:txBody>
          <a:bodyPr/>
          <a:lstStyle/>
          <a:p>
            <a:r>
              <a:rPr lang="ru-RU" sz="2300" b="1" dirty="0" smtClean="0">
                <a:latin typeface="+mn-lt"/>
              </a:rPr>
              <a:t>Башкортостанское УФАС России</a:t>
            </a:r>
            <a:endParaRPr lang="ru-RU" sz="2300" b="1" dirty="0">
              <a:latin typeface="+mn-lt"/>
            </a:endParaRPr>
          </a:p>
        </p:txBody>
      </p:sp>
      <p:sp>
        <p:nvSpPr>
          <p:cNvPr id="14" name="TextBox 8"/>
          <p:cNvSpPr txBox="1">
            <a:spLocks noChangeArrowheads="1"/>
          </p:cNvSpPr>
          <p:nvPr/>
        </p:nvSpPr>
        <p:spPr bwMode="auto">
          <a:xfrm>
            <a:off x="3563000" y="5366542"/>
            <a:ext cx="36681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rgbClr val="333399"/>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rgbClr val="333399"/>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333399"/>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ru-RU" sz="2400" dirty="0" smtClean="0"/>
              <a:t>www.bash.fas.gov.ru</a:t>
            </a:r>
            <a:endParaRPr lang="en-US" altLang="ru-RU" sz="2400" dirty="0"/>
          </a:p>
        </p:txBody>
      </p:sp>
      <p:sp>
        <p:nvSpPr>
          <p:cNvPr id="16" name="TextBox 8"/>
          <p:cNvSpPr txBox="1">
            <a:spLocks noChangeArrowheads="1"/>
          </p:cNvSpPr>
          <p:nvPr/>
        </p:nvSpPr>
        <p:spPr bwMode="auto">
          <a:xfrm>
            <a:off x="3620806" y="5991907"/>
            <a:ext cx="51448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rgbClr val="333399"/>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rgbClr val="333399"/>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333399"/>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9pPr>
          </a:lstStyle>
          <a:p>
            <a:pPr>
              <a:spcBef>
                <a:spcPct val="0"/>
              </a:spcBef>
              <a:buNone/>
            </a:pPr>
            <a:r>
              <a:rPr lang="en-US" altLang="ru-RU" sz="2400" dirty="0" smtClean="0"/>
              <a:t>https://vk.com/public61109738</a:t>
            </a:r>
            <a:endParaRPr lang="en-US" altLang="ru-RU" sz="2400" dirty="0"/>
          </a:p>
        </p:txBody>
      </p:sp>
    </p:spTree>
    <p:extLst>
      <p:ext uri="{BB962C8B-B14F-4D97-AF65-F5344CB8AC3E}">
        <p14:creationId xmlns:p14="http://schemas.microsoft.com/office/powerpoint/2010/main" val="2771002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300445" y="113212"/>
            <a:ext cx="8442960" cy="775063"/>
          </a:xfrm>
        </p:spPr>
        <p:txBody>
          <a:bodyPr/>
          <a:lstStyle/>
          <a:p>
            <a:r>
              <a:rPr lang="ru-RU" sz="2400" dirty="0" smtClean="0">
                <a:solidFill>
                  <a:schemeClr val="bg1"/>
                </a:solidFill>
              </a:rPr>
              <a:t>Контроль за соблюдением антимонопольного законодательства</a:t>
            </a:r>
            <a:endParaRPr lang="ru-RU" sz="2400" dirty="0">
              <a:solidFill>
                <a:schemeClr val="bg1"/>
              </a:solidFill>
            </a:endParaRPr>
          </a:p>
        </p:txBody>
      </p:sp>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5</a:t>
            </a:fld>
            <a:endParaRPr lang="ru-RU">
              <a:solidFill>
                <a:srgbClr val="FFFFFF"/>
              </a:solidFill>
            </a:endParaRPr>
          </a:p>
        </p:txBody>
      </p:sp>
      <p:sp>
        <p:nvSpPr>
          <p:cNvPr id="7" name="Скругленный прямоугольник 6"/>
          <p:cNvSpPr/>
          <p:nvPr/>
        </p:nvSpPr>
        <p:spPr>
          <a:xfrm>
            <a:off x="287383" y="1079863"/>
            <a:ext cx="8725988" cy="5425440"/>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indent="355600" algn="just"/>
            <a:endParaRPr lang="ru-RU" dirty="0" smtClean="0">
              <a:solidFill>
                <a:schemeClr val="tx1"/>
              </a:solidFill>
            </a:endParaRPr>
          </a:p>
          <a:p>
            <a:pPr lvl="0" indent="355600" algn="just"/>
            <a:r>
              <a:rPr lang="ru-RU" dirty="0" smtClean="0">
                <a:solidFill>
                  <a:schemeClr val="tx1"/>
                </a:solidFill>
              </a:rPr>
              <a:t>За истекший период 2019 года выдано 4 предостережения</a:t>
            </a:r>
          </a:p>
          <a:p>
            <a:pPr lvl="0" indent="355600" algn="just"/>
            <a:endParaRPr lang="ru-RU" sz="1500" dirty="0" smtClean="0">
              <a:solidFill>
                <a:schemeClr val="tx1"/>
              </a:solidFill>
            </a:endParaRPr>
          </a:p>
          <a:p>
            <a:pPr lvl="0" indent="355600" algn="just"/>
            <a:r>
              <a:rPr lang="ru-RU" dirty="0" smtClean="0">
                <a:solidFill>
                  <a:schemeClr val="tx1"/>
                </a:solidFill>
              </a:rPr>
              <a:t>За истекший период 2019 года выдано 58 предупреждений, в </a:t>
            </a:r>
            <a:r>
              <a:rPr lang="ru-RU" dirty="0">
                <a:solidFill>
                  <a:schemeClr val="tx1"/>
                </a:solidFill>
              </a:rPr>
              <a:t>том числе</a:t>
            </a:r>
            <a:r>
              <a:rPr lang="ru-RU" dirty="0" smtClean="0">
                <a:solidFill>
                  <a:schemeClr val="tx1"/>
                </a:solidFill>
              </a:rPr>
              <a:t>:</a:t>
            </a:r>
          </a:p>
          <a:p>
            <a:pPr marL="174625" lvl="0" indent="355600" algn="just">
              <a:buFont typeface="Wingdings" panose="05000000000000000000" pitchFamily="2" charset="2"/>
              <a:buChar char="§"/>
            </a:pPr>
            <a:r>
              <a:rPr lang="ru-RU" sz="1600" dirty="0" smtClean="0">
                <a:solidFill>
                  <a:schemeClr val="accent6">
                    <a:lumMod val="75000"/>
                  </a:schemeClr>
                </a:solidFill>
              </a:rPr>
              <a:t>по </a:t>
            </a:r>
            <a:r>
              <a:rPr lang="ru-RU" sz="1600" dirty="0">
                <a:solidFill>
                  <a:schemeClr val="accent6">
                    <a:lumMod val="75000"/>
                  </a:schemeClr>
                </a:solidFill>
              </a:rPr>
              <a:t>фактам злоупотребления доминирующим </a:t>
            </a:r>
            <a:r>
              <a:rPr lang="ru-RU" sz="1600" dirty="0" smtClean="0">
                <a:solidFill>
                  <a:schemeClr val="accent6">
                    <a:lumMod val="75000"/>
                  </a:schemeClr>
                </a:solidFill>
              </a:rPr>
              <a:t>положением (ст. 10 ФЗ "О защите конкуренции") </a:t>
            </a:r>
            <a:r>
              <a:rPr lang="ru-RU" sz="1600" dirty="0">
                <a:solidFill>
                  <a:schemeClr val="accent6">
                    <a:lumMod val="75000"/>
                  </a:schemeClr>
                </a:solidFill>
              </a:rPr>
              <a:t>– </a:t>
            </a:r>
            <a:r>
              <a:rPr lang="ru-RU" sz="1600" dirty="0" smtClean="0">
                <a:solidFill>
                  <a:schemeClr val="accent6">
                    <a:lumMod val="75000"/>
                  </a:schemeClr>
                </a:solidFill>
              </a:rPr>
              <a:t>18 предупреждений</a:t>
            </a:r>
            <a:endParaRPr lang="ru-RU" sz="1600" dirty="0">
              <a:solidFill>
                <a:schemeClr val="accent6">
                  <a:lumMod val="75000"/>
                </a:schemeClr>
              </a:solidFill>
            </a:endParaRPr>
          </a:p>
          <a:p>
            <a:pPr marL="174625" lvl="0" indent="355600" algn="just">
              <a:buFont typeface="Wingdings" panose="05000000000000000000" pitchFamily="2" charset="2"/>
              <a:buChar char="§"/>
            </a:pPr>
            <a:r>
              <a:rPr lang="ru-RU" sz="1600" dirty="0" smtClean="0">
                <a:solidFill>
                  <a:schemeClr val="accent6">
                    <a:lumMod val="75000"/>
                  </a:schemeClr>
                </a:solidFill>
              </a:rPr>
              <a:t>по </a:t>
            </a:r>
            <a:r>
              <a:rPr lang="ru-RU" sz="1600" dirty="0">
                <a:solidFill>
                  <a:schemeClr val="accent6">
                    <a:lumMod val="75000"/>
                  </a:schemeClr>
                </a:solidFill>
              </a:rPr>
              <a:t>фактам недобросовестной конкуренции </a:t>
            </a:r>
            <a:r>
              <a:rPr lang="ru-RU" sz="1600" dirty="0" smtClean="0">
                <a:solidFill>
                  <a:schemeClr val="accent6">
                    <a:lumMod val="75000"/>
                  </a:schemeClr>
                </a:solidFill>
              </a:rPr>
              <a:t>(ст.ст. 14.1-14.8 ФЗ "О защите конкуренции") – 18 предупреждений</a:t>
            </a:r>
            <a:endParaRPr lang="ru-RU" sz="1600" dirty="0">
              <a:solidFill>
                <a:schemeClr val="accent6">
                  <a:lumMod val="75000"/>
                </a:schemeClr>
              </a:solidFill>
            </a:endParaRPr>
          </a:p>
          <a:p>
            <a:pPr marL="174625" lvl="0" indent="355600" algn="just">
              <a:buFont typeface="Wingdings" panose="05000000000000000000" pitchFamily="2" charset="2"/>
              <a:buChar char="§"/>
            </a:pPr>
            <a:r>
              <a:rPr lang="ru-RU" sz="1600" dirty="0" smtClean="0">
                <a:solidFill>
                  <a:schemeClr val="accent6">
                    <a:lumMod val="75000"/>
                  </a:schemeClr>
                </a:solidFill>
              </a:rPr>
              <a:t>по </a:t>
            </a:r>
            <a:r>
              <a:rPr lang="ru-RU" sz="1600" dirty="0">
                <a:solidFill>
                  <a:schemeClr val="accent6">
                    <a:lumMod val="75000"/>
                  </a:schemeClr>
                </a:solidFill>
              </a:rPr>
              <a:t>фактам ограничивающих конкуренцию актов и действий (бездействие) органов государственной власти и местного </a:t>
            </a:r>
            <a:r>
              <a:rPr lang="ru-RU" sz="1600" dirty="0" smtClean="0">
                <a:solidFill>
                  <a:schemeClr val="accent6">
                    <a:lumMod val="75000"/>
                  </a:schemeClr>
                </a:solidFill>
              </a:rPr>
              <a:t>самоуправления (ст.15 ФЗ "О защите конкуренции") </a:t>
            </a:r>
            <a:r>
              <a:rPr lang="ru-RU" sz="1600" dirty="0">
                <a:solidFill>
                  <a:schemeClr val="accent6">
                    <a:lumMod val="75000"/>
                  </a:schemeClr>
                </a:solidFill>
              </a:rPr>
              <a:t>– </a:t>
            </a:r>
            <a:r>
              <a:rPr lang="ru-RU" sz="1600" dirty="0" smtClean="0">
                <a:solidFill>
                  <a:schemeClr val="accent6">
                    <a:lumMod val="75000"/>
                  </a:schemeClr>
                </a:solidFill>
              </a:rPr>
              <a:t>22 предупреждения</a:t>
            </a:r>
          </a:p>
          <a:p>
            <a:pPr lvl="0" indent="355600" algn="just"/>
            <a:endParaRPr lang="ru-RU" dirty="0" smtClean="0">
              <a:solidFill>
                <a:schemeClr val="tx1"/>
              </a:solidFill>
            </a:endParaRPr>
          </a:p>
          <a:p>
            <a:pPr lvl="0" indent="355600" algn="just"/>
            <a:r>
              <a:rPr lang="ru-RU" dirty="0" smtClean="0">
                <a:solidFill>
                  <a:schemeClr val="tx1"/>
                </a:solidFill>
              </a:rPr>
              <a:t>За истекший период 2019 года </a:t>
            </a:r>
            <a:r>
              <a:rPr lang="ru-RU" dirty="0">
                <a:solidFill>
                  <a:schemeClr val="tx1"/>
                </a:solidFill>
              </a:rPr>
              <a:t>возбуждено и рассмотрено </a:t>
            </a:r>
            <a:r>
              <a:rPr lang="en-US" dirty="0" smtClean="0">
                <a:solidFill>
                  <a:schemeClr val="tx1"/>
                </a:solidFill>
              </a:rPr>
              <a:t>3</a:t>
            </a:r>
            <a:r>
              <a:rPr lang="ru-RU" dirty="0" smtClean="0">
                <a:solidFill>
                  <a:schemeClr val="tx1"/>
                </a:solidFill>
              </a:rPr>
              <a:t>4 </a:t>
            </a:r>
            <a:r>
              <a:rPr lang="ru-RU" dirty="0" smtClean="0">
                <a:solidFill>
                  <a:schemeClr val="tx1"/>
                </a:solidFill>
              </a:rPr>
              <a:t>дела </a:t>
            </a:r>
            <a:r>
              <a:rPr lang="ru-RU" dirty="0">
                <a:solidFill>
                  <a:schemeClr val="tx1"/>
                </a:solidFill>
              </a:rPr>
              <a:t>по признакам нарушения антимонопольного </a:t>
            </a:r>
            <a:r>
              <a:rPr lang="ru-RU" dirty="0" smtClean="0">
                <a:solidFill>
                  <a:schemeClr val="tx1"/>
                </a:solidFill>
              </a:rPr>
              <a:t>законодательства</a:t>
            </a:r>
            <a:endParaRPr lang="ru-RU" dirty="0" smtClean="0">
              <a:solidFill>
                <a:schemeClr val="tx1"/>
              </a:solidFill>
            </a:endParaRPr>
          </a:p>
          <a:p>
            <a:pPr lvl="0" indent="355600" algn="just"/>
            <a:endParaRPr lang="ru-RU" dirty="0" smtClean="0">
              <a:solidFill>
                <a:schemeClr val="tx1"/>
              </a:solidFill>
            </a:endParaRPr>
          </a:p>
          <a:p>
            <a:pPr lvl="0" indent="355600" algn="just"/>
            <a:r>
              <a:rPr lang="ru-RU" dirty="0" smtClean="0">
                <a:solidFill>
                  <a:schemeClr val="tx1"/>
                </a:solidFill>
              </a:rPr>
              <a:t>Большинство </a:t>
            </a:r>
            <a:r>
              <a:rPr lang="ru-RU" dirty="0">
                <a:solidFill>
                  <a:schemeClr val="tx1"/>
                </a:solidFill>
              </a:rPr>
              <a:t>дел возбуждено в результате рассмотрения поступивших </a:t>
            </a:r>
            <a:r>
              <a:rPr lang="ru-RU" dirty="0" smtClean="0">
                <a:solidFill>
                  <a:schemeClr val="tx1"/>
                </a:solidFill>
              </a:rPr>
              <a:t>заявлений</a:t>
            </a:r>
            <a:endParaRPr lang="ru-RU" dirty="0">
              <a:solidFill>
                <a:schemeClr val="tx1"/>
              </a:solidFill>
            </a:endParaRPr>
          </a:p>
        </p:txBody>
      </p:sp>
    </p:spTree>
    <p:extLst>
      <p:ext uri="{BB962C8B-B14F-4D97-AF65-F5344CB8AC3E}">
        <p14:creationId xmlns:p14="http://schemas.microsoft.com/office/powerpoint/2010/main" val="3454839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6</a:t>
            </a:fld>
            <a:endParaRPr lang="ru-RU">
              <a:solidFill>
                <a:srgbClr val="FFFFFF"/>
              </a:solidFill>
            </a:endParaRPr>
          </a:p>
        </p:txBody>
      </p:sp>
      <p:sp>
        <p:nvSpPr>
          <p:cNvPr id="9" name="Скругленный прямоугольник 8"/>
          <p:cNvSpPr/>
          <p:nvPr/>
        </p:nvSpPr>
        <p:spPr>
          <a:xfrm>
            <a:off x="330200" y="1003300"/>
            <a:ext cx="8623299" cy="5651500"/>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Злоупотребление доминирующим положением остается одним из распространенных нарушений антимонопольного законодательства – </a:t>
            </a:r>
            <a:r>
              <a:rPr lang="ru-RU" dirty="0" smtClean="0">
                <a:solidFill>
                  <a:schemeClr val="tx1"/>
                </a:solidFill>
              </a:rPr>
              <a:t>за истекший период 2019 года </a:t>
            </a:r>
            <a:r>
              <a:rPr lang="ru-RU" dirty="0">
                <a:solidFill>
                  <a:schemeClr val="tx1"/>
                </a:solidFill>
              </a:rPr>
              <a:t>выдано </a:t>
            </a:r>
            <a:r>
              <a:rPr lang="ru-RU" dirty="0" smtClean="0">
                <a:solidFill>
                  <a:schemeClr val="tx1"/>
                </a:solidFill>
              </a:rPr>
              <a:t>18 предупреждений, </a:t>
            </a:r>
            <a:r>
              <a:rPr lang="ru-RU" dirty="0">
                <a:solidFill>
                  <a:schemeClr val="tx1"/>
                </a:solidFill>
              </a:rPr>
              <a:t>возбуждено и рассмотрено </a:t>
            </a:r>
            <a:r>
              <a:rPr lang="ru-RU" dirty="0" smtClean="0">
                <a:solidFill>
                  <a:schemeClr val="tx1"/>
                </a:solidFill>
              </a:rPr>
              <a:t>7 дел </a:t>
            </a:r>
            <a:r>
              <a:rPr lang="ru-RU" dirty="0">
                <a:solidFill>
                  <a:schemeClr val="tx1"/>
                </a:solidFill>
              </a:rPr>
              <a:t>по фактам злоупотребления доминирующим </a:t>
            </a:r>
            <a:r>
              <a:rPr lang="ru-RU" dirty="0" smtClean="0">
                <a:solidFill>
                  <a:schemeClr val="tx1"/>
                </a:solidFill>
              </a:rPr>
              <a:t>положением </a:t>
            </a:r>
            <a:endParaRPr lang="en-US" dirty="0" smtClean="0">
              <a:solidFill>
                <a:schemeClr val="tx1"/>
              </a:solidFill>
            </a:endParaRPr>
          </a:p>
          <a:p>
            <a:pPr lvl="0" indent="355600" algn="just"/>
            <a:endParaRPr lang="ru-RU" b="1" dirty="0" smtClean="0">
              <a:solidFill>
                <a:schemeClr val="tx1"/>
              </a:solidFill>
            </a:endParaRPr>
          </a:p>
          <a:p>
            <a:pPr lvl="0" indent="355600" algn="just"/>
            <a:r>
              <a:rPr lang="ru-RU" b="1" dirty="0" smtClean="0">
                <a:solidFill>
                  <a:schemeClr val="tx1"/>
                </a:solidFill>
              </a:rPr>
              <a:t>Среди </a:t>
            </a:r>
            <a:r>
              <a:rPr lang="ru-RU" b="1" dirty="0">
                <a:solidFill>
                  <a:schemeClr val="tx1"/>
                </a:solidFill>
              </a:rPr>
              <a:t>выявленных фактов злоупотребления доминирующим положением наиболее характерные нарушения: </a:t>
            </a:r>
            <a:endParaRPr lang="ru-RU" b="1" dirty="0" smtClean="0">
              <a:solidFill>
                <a:schemeClr val="tx1"/>
              </a:solidFill>
            </a:endParaRPr>
          </a:p>
          <a:p>
            <a:pPr lvl="0" indent="355600" algn="just">
              <a:buFont typeface="Wingdings" pitchFamily="2" charset="2"/>
              <a:buChar char="Ø"/>
            </a:pPr>
            <a:r>
              <a:rPr lang="ru-RU" dirty="0" smtClean="0">
                <a:solidFill>
                  <a:schemeClr val="tx1"/>
                </a:solidFill>
              </a:rPr>
              <a:t>навязывание </a:t>
            </a:r>
            <a:r>
              <a:rPr lang="ru-RU" dirty="0">
                <a:solidFill>
                  <a:schemeClr val="tx1"/>
                </a:solidFill>
              </a:rPr>
              <a:t>невыгодных условий </a:t>
            </a:r>
            <a:r>
              <a:rPr lang="ru-RU" dirty="0" smtClean="0">
                <a:solidFill>
                  <a:schemeClr val="tx1"/>
                </a:solidFill>
              </a:rPr>
              <a:t>договора</a:t>
            </a:r>
            <a:endParaRPr lang="en-US" dirty="0" smtClean="0">
              <a:solidFill>
                <a:schemeClr val="tx1"/>
              </a:solidFill>
            </a:endParaRPr>
          </a:p>
          <a:p>
            <a:pPr lvl="0" indent="355600" algn="just">
              <a:buFont typeface="Wingdings" pitchFamily="2" charset="2"/>
              <a:buChar char="Ø"/>
            </a:pPr>
            <a:endParaRPr lang="ru-RU" dirty="0" smtClean="0">
              <a:solidFill>
                <a:schemeClr val="tx1"/>
              </a:solidFill>
            </a:endParaRPr>
          </a:p>
          <a:p>
            <a:pPr lvl="0" indent="355600" algn="just">
              <a:buFont typeface="Wingdings" pitchFamily="2" charset="2"/>
              <a:buChar char="Ø"/>
            </a:pPr>
            <a:r>
              <a:rPr lang="ru-RU" dirty="0" smtClean="0">
                <a:solidFill>
                  <a:schemeClr val="tx1"/>
                </a:solidFill>
              </a:rPr>
              <a:t>необоснованный </a:t>
            </a:r>
            <a:r>
              <a:rPr lang="ru-RU" dirty="0">
                <a:solidFill>
                  <a:schemeClr val="tx1"/>
                </a:solidFill>
              </a:rPr>
              <a:t>отказ от заключения </a:t>
            </a:r>
            <a:r>
              <a:rPr lang="ru-RU" dirty="0" smtClean="0">
                <a:solidFill>
                  <a:schemeClr val="tx1"/>
                </a:solidFill>
              </a:rPr>
              <a:t>договора</a:t>
            </a:r>
          </a:p>
        </p:txBody>
      </p:sp>
      <p:sp>
        <p:nvSpPr>
          <p:cNvPr id="2" name="Прямоугольник 1"/>
          <p:cNvSpPr/>
          <p:nvPr/>
        </p:nvSpPr>
        <p:spPr>
          <a:xfrm>
            <a:off x="1" y="101600"/>
            <a:ext cx="9144000" cy="461665"/>
          </a:xfrm>
          <a:prstGeom prst="rect">
            <a:avLst/>
          </a:prstGeom>
        </p:spPr>
        <p:txBody>
          <a:bodyPr wrap="square">
            <a:spAutoFit/>
          </a:bodyPr>
          <a:lstStyle/>
          <a:p>
            <a:pPr algn="ctr"/>
            <a:r>
              <a:rPr lang="ru-RU" sz="2400" b="1" dirty="0">
                <a:solidFill>
                  <a:schemeClr val="bg1"/>
                </a:solidFill>
              </a:rPr>
              <a:t>Злоупотребление доминирующим положением </a:t>
            </a:r>
            <a:endParaRPr lang="ru-RU" i="1" dirty="0">
              <a:solidFill>
                <a:schemeClr val="bg1"/>
              </a:solidFill>
            </a:endParaRPr>
          </a:p>
        </p:txBody>
      </p:sp>
    </p:spTree>
    <p:extLst>
      <p:ext uri="{BB962C8B-B14F-4D97-AF65-F5344CB8AC3E}">
        <p14:creationId xmlns:p14="http://schemas.microsoft.com/office/powerpoint/2010/main" val="2648221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7</a:t>
            </a:fld>
            <a:endParaRPr lang="ru-RU">
              <a:solidFill>
                <a:srgbClr val="FFFFFF"/>
              </a:solidFill>
            </a:endParaRPr>
          </a:p>
        </p:txBody>
      </p:sp>
      <p:sp>
        <p:nvSpPr>
          <p:cNvPr id="7" name="Скругленный прямоугольник 6"/>
          <p:cNvSpPr/>
          <p:nvPr/>
        </p:nvSpPr>
        <p:spPr>
          <a:xfrm>
            <a:off x="222351" y="1028700"/>
            <a:ext cx="8710648" cy="1765300"/>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В соответствии с антимонопольным законодательством запрещаются ограничивающие конкуренцию акты и действия (бездействие) федеральных органов исполнительной власти, органов государственной власти субъектов Российской Федерации, органов местного </a:t>
            </a:r>
            <a:r>
              <a:rPr lang="ru-RU" dirty="0" smtClean="0">
                <a:solidFill>
                  <a:schemeClr val="tx1"/>
                </a:solidFill>
              </a:rPr>
              <a:t>самоуправления</a:t>
            </a:r>
            <a:endParaRPr lang="ru-RU" dirty="0">
              <a:solidFill>
                <a:schemeClr val="tx1"/>
              </a:solidFill>
            </a:endParaRPr>
          </a:p>
        </p:txBody>
      </p:sp>
      <p:sp>
        <p:nvSpPr>
          <p:cNvPr id="6" name="Скругленный прямоугольник 5"/>
          <p:cNvSpPr/>
          <p:nvPr/>
        </p:nvSpPr>
        <p:spPr>
          <a:xfrm>
            <a:off x="222350" y="3162300"/>
            <a:ext cx="8623299" cy="3340100"/>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smtClean="0">
                <a:solidFill>
                  <a:schemeClr val="tx1"/>
                </a:solidFill>
              </a:rPr>
              <a:t>Результаты </a:t>
            </a:r>
            <a:r>
              <a:rPr lang="ru-RU" dirty="0">
                <a:solidFill>
                  <a:schemeClr val="tx1"/>
                </a:solidFill>
              </a:rPr>
              <a:t>работы свидетельствуют о том, что нарушение антимонопольного законодательства </a:t>
            </a:r>
            <a:r>
              <a:rPr lang="ru-RU" dirty="0" smtClean="0">
                <a:solidFill>
                  <a:schemeClr val="tx1"/>
                </a:solidFill>
              </a:rPr>
              <a:t>– статьи 15 ФЗ "О защите конкуренции", со </a:t>
            </a:r>
            <a:r>
              <a:rPr lang="ru-RU" dirty="0">
                <a:solidFill>
                  <a:schemeClr val="tx1"/>
                </a:solidFill>
              </a:rPr>
              <a:t>стороны органов исполнительной власти и местного самоуправления остается распространенным видом </a:t>
            </a:r>
            <a:r>
              <a:rPr lang="ru-RU" dirty="0" smtClean="0">
                <a:solidFill>
                  <a:schemeClr val="tx1"/>
                </a:solidFill>
              </a:rPr>
              <a:t>нарушения:</a:t>
            </a:r>
          </a:p>
          <a:p>
            <a:pPr marL="285750" lvl="0" indent="-285750" algn="just"/>
            <a:r>
              <a:rPr lang="ru-RU" dirty="0" smtClean="0">
                <a:solidFill>
                  <a:schemeClr val="tx1"/>
                </a:solidFill>
              </a:rPr>
              <a:t>     За истекший период 2019 года </a:t>
            </a:r>
          </a:p>
          <a:p>
            <a:pPr marL="285750" lvl="0" indent="-285750" algn="just">
              <a:buFont typeface="Wingdings" panose="05000000000000000000" pitchFamily="2" charset="2"/>
              <a:buChar char="Ø"/>
            </a:pPr>
            <a:r>
              <a:rPr lang="ru-RU" dirty="0" smtClean="0">
                <a:solidFill>
                  <a:schemeClr val="tx1"/>
                </a:solidFill>
              </a:rPr>
              <a:t>выдано 22 предупреждения;</a:t>
            </a:r>
          </a:p>
          <a:p>
            <a:pPr marL="285750" lvl="0" indent="-285750" algn="just">
              <a:buFont typeface="Wingdings" panose="05000000000000000000" pitchFamily="2" charset="2"/>
              <a:buChar char="Ø"/>
            </a:pPr>
            <a:r>
              <a:rPr lang="ru-RU" dirty="0" smtClean="0">
                <a:solidFill>
                  <a:schemeClr val="tx1"/>
                </a:solidFill>
              </a:rPr>
              <a:t>возбуждено </a:t>
            </a:r>
            <a:r>
              <a:rPr lang="ru-RU" dirty="0">
                <a:solidFill>
                  <a:schemeClr val="tx1"/>
                </a:solidFill>
              </a:rPr>
              <a:t>и </a:t>
            </a:r>
            <a:r>
              <a:rPr lang="ru-RU" dirty="0" smtClean="0">
                <a:solidFill>
                  <a:schemeClr val="tx1"/>
                </a:solidFill>
              </a:rPr>
              <a:t>рассмотрено 8 дел</a:t>
            </a:r>
          </a:p>
          <a:p>
            <a:pPr marL="285750" lvl="0" indent="-285750" algn="just">
              <a:buFont typeface="Wingdings" panose="05000000000000000000" pitchFamily="2" charset="2"/>
              <a:buChar char="Ø"/>
            </a:pPr>
            <a:endParaRPr lang="ru-RU" dirty="0" smtClean="0">
              <a:solidFill>
                <a:schemeClr val="tx1"/>
              </a:solidFill>
            </a:endParaRPr>
          </a:p>
          <a:p>
            <a:pPr marL="285750" lvl="0" indent="-285750" algn="just">
              <a:buFont typeface="Wingdings" panose="05000000000000000000" pitchFamily="2" charset="2"/>
              <a:buChar char="Ø"/>
            </a:pPr>
            <a:endParaRPr lang="ru-RU" dirty="0">
              <a:solidFill>
                <a:schemeClr val="tx1"/>
              </a:solidFill>
            </a:endParaRPr>
          </a:p>
        </p:txBody>
      </p:sp>
      <p:sp>
        <p:nvSpPr>
          <p:cNvPr id="8" name="Прямоугольник 7"/>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Запрет на ограничение конкуренции органами власти</a:t>
            </a:r>
            <a:endParaRPr lang="ru-RU" i="1" dirty="0">
              <a:solidFill>
                <a:schemeClr val="bg1"/>
              </a:solidFill>
            </a:endParaRPr>
          </a:p>
        </p:txBody>
      </p:sp>
    </p:spTree>
    <p:extLst>
      <p:ext uri="{BB962C8B-B14F-4D97-AF65-F5344CB8AC3E}">
        <p14:creationId xmlns:p14="http://schemas.microsoft.com/office/powerpoint/2010/main" val="4048796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8</a:t>
            </a:fld>
            <a:endParaRPr lang="ru-RU">
              <a:solidFill>
                <a:srgbClr val="FFFFFF"/>
              </a:solidFill>
            </a:endParaRPr>
          </a:p>
        </p:txBody>
      </p:sp>
      <p:sp>
        <p:nvSpPr>
          <p:cNvPr id="6" name="Скругленный прямоугольник 5"/>
          <p:cNvSpPr/>
          <p:nvPr/>
        </p:nvSpPr>
        <p:spPr>
          <a:xfrm>
            <a:off x="546539" y="2217684"/>
            <a:ext cx="8156028" cy="3037488"/>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55600" algn="just"/>
            <a:r>
              <a:rPr lang="ru-RU" dirty="0">
                <a:solidFill>
                  <a:schemeClr val="tx1"/>
                </a:solidFill>
              </a:rPr>
              <a:t>Наибольшее количество выявленных нарушений статьи 15 Федерального закона "О защите конкуренции" было совершено в </a:t>
            </a:r>
            <a:r>
              <a:rPr lang="ru-RU" dirty="0" smtClean="0"/>
              <a:t> </a:t>
            </a:r>
            <a:r>
              <a:rPr lang="ru-RU" dirty="0" smtClean="0">
                <a:solidFill>
                  <a:schemeClr val="tx1"/>
                </a:solidFill>
              </a:rPr>
              <a:t>форме </a:t>
            </a:r>
          </a:p>
          <a:p>
            <a:pPr marL="285750" indent="-285750" algn="just">
              <a:buFont typeface="Wingdings" panose="05000000000000000000" pitchFamily="2" charset="2"/>
              <a:buChar char="Ø"/>
            </a:pPr>
            <a:r>
              <a:rPr lang="ru-RU" dirty="0" smtClean="0">
                <a:solidFill>
                  <a:schemeClr val="tx1"/>
                </a:solidFill>
              </a:rPr>
              <a:t>незаконного </a:t>
            </a:r>
            <a:r>
              <a:rPr lang="ru-RU" dirty="0">
                <a:solidFill>
                  <a:schemeClr val="tx1"/>
                </a:solidFill>
              </a:rPr>
              <a:t>предоставления государственной или муниципальной </a:t>
            </a:r>
            <a:r>
              <a:rPr lang="ru-RU" dirty="0" smtClean="0">
                <a:solidFill>
                  <a:schemeClr val="tx1"/>
                </a:solidFill>
              </a:rPr>
              <a:t>преференции;</a:t>
            </a:r>
            <a:endParaRPr lang="en-US" dirty="0">
              <a:solidFill>
                <a:schemeClr val="tx1"/>
              </a:solidFill>
            </a:endParaRPr>
          </a:p>
          <a:p>
            <a:pPr marL="285750" indent="-285750" algn="just">
              <a:buFont typeface="Wingdings" panose="05000000000000000000" pitchFamily="2" charset="2"/>
              <a:buChar char="Ø"/>
            </a:pPr>
            <a:r>
              <a:rPr lang="ru-RU" dirty="0" smtClean="0">
                <a:solidFill>
                  <a:schemeClr val="tx1"/>
                </a:solidFill>
              </a:rPr>
              <a:t>создания </a:t>
            </a:r>
            <a:r>
              <a:rPr lang="ru-RU" dirty="0">
                <a:solidFill>
                  <a:schemeClr val="tx1"/>
                </a:solidFill>
              </a:rPr>
              <a:t>дискриминационных условий </a:t>
            </a: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Запрет на ограничение конкуренции органами власти</a:t>
            </a:r>
            <a:endParaRPr lang="ru-RU" i="1" dirty="0">
              <a:solidFill>
                <a:schemeClr val="bg1"/>
              </a:solidFill>
            </a:endParaRPr>
          </a:p>
        </p:txBody>
      </p:sp>
    </p:spTree>
    <p:extLst>
      <p:ext uri="{BB962C8B-B14F-4D97-AF65-F5344CB8AC3E}">
        <p14:creationId xmlns:p14="http://schemas.microsoft.com/office/powerpoint/2010/main" val="3044601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9</a:t>
            </a:fld>
            <a:endParaRPr lang="ru-RU">
              <a:solidFill>
                <a:srgbClr val="FFFFFF"/>
              </a:solidFill>
            </a:endParaRPr>
          </a:p>
        </p:txBody>
      </p:sp>
      <p:sp>
        <p:nvSpPr>
          <p:cNvPr id="6" name="Скругленный прямоугольник 5"/>
          <p:cNvSpPr/>
          <p:nvPr/>
        </p:nvSpPr>
        <p:spPr>
          <a:xfrm>
            <a:off x="157654" y="1008993"/>
            <a:ext cx="8860222" cy="5396623"/>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indent="355600" algn="just"/>
            <a:endParaRPr lang="ru-RU" sz="1400" dirty="0">
              <a:solidFill>
                <a:schemeClr val="tx1"/>
              </a:solidFill>
            </a:endParaRP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Запрет на ограничение конкуренции органами власти</a:t>
            </a:r>
            <a:endParaRPr lang="ru-RU" i="1" dirty="0">
              <a:solidFill>
                <a:schemeClr val="bg1"/>
              </a:solidFill>
            </a:endParaRPr>
          </a:p>
        </p:txBody>
      </p:sp>
      <p:sp>
        <p:nvSpPr>
          <p:cNvPr id="7" name="TextBox 6"/>
          <p:cNvSpPr txBox="1"/>
          <p:nvPr/>
        </p:nvSpPr>
        <p:spPr>
          <a:xfrm>
            <a:off x="435429" y="1863634"/>
            <a:ext cx="8708570" cy="3862596"/>
          </a:xfrm>
          <a:prstGeom prst="rect">
            <a:avLst/>
          </a:prstGeom>
          <a:noFill/>
        </p:spPr>
        <p:txBody>
          <a:bodyPr wrap="square" rtlCol="0" anchor="t">
            <a:spAutoFit/>
          </a:bodyPr>
          <a:lstStyle/>
          <a:p>
            <a:pPr algn="just"/>
            <a:r>
              <a:rPr lang="ru-RU" dirty="0" smtClean="0"/>
              <a:t>За истекший период 2019 года наибольшее количество нарушений антимонопольного законодательства органами власти, органами местного самоуправления зафиксировано на следующих товарных рынках:</a:t>
            </a:r>
          </a:p>
          <a:p>
            <a:pPr algn="just"/>
            <a:r>
              <a:rPr lang="ru-RU" dirty="0" smtClean="0"/>
              <a:t>рынок недвижимого имущества;</a:t>
            </a:r>
          </a:p>
          <a:p>
            <a:endParaRPr lang="ru-RU" dirty="0" smtClean="0"/>
          </a:p>
          <a:p>
            <a:r>
              <a:rPr lang="ru-RU" dirty="0" smtClean="0"/>
              <a:t>рынок ритуальных услуг;</a:t>
            </a:r>
          </a:p>
          <a:p>
            <a:endParaRPr lang="ru-RU" dirty="0" smtClean="0"/>
          </a:p>
          <a:p>
            <a:r>
              <a:rPr lang="ru-RU" dirty="0" smtClean="0"/>
              <a:t>рынок печатных изданий;</a:t>
            </a:r>
          </a:p>
          <a:p>
            <a:endParaRPr lang="ru-RU" dirty="0" smtClean="0"/>
          </a:p>
          <a:p>
            <a:r>
              <a:rPr lang="ru-RU" dirty="0" smtClean="0"/>
              <a:t>рынок ремонта дорог</a:t>
            </a:r>
          </a:p>
          <a:p>
            <a:pPr algn="just"/>
            <a:r>
              <a:rPr lang="ru-RU" dirty="0" smtClean="0"/>
              <a:t> </a:t>
            </a:r>
          </a:p>
          <a:p>
            <a:pPr algn="just">
              <a:buFont typeface="Arial" pitchFamily="34" charset="0"/>
              <a:buChar char="•"/>
            </a:pPr>
            <a:endParaRPr lang="ru-RU" sz="1600" dirty="0" smtClean="0"/>
          </a:p>
          <a:p>
            <a:pPr algn="just"/>
            <a:r>
              <a:rPr lang="ru-RU" sz="1600" dirty="0" smtClean="0"/>
              <a:t> </a:t>
            </a:r>
          </a:p>
          <a:p>
            <a:endParaRPr lang="ru-RU" sz="1500" dirty="0"/>
          </a:p>
        </p:txBody>
      </p:sp>
    </p:spTree>
    <p:extLst>
      <p:ext uri="{BB962C8B-B14F-4D97-AF65-F5344CB8AC3E}">
        <p14:creationId xmlns:p14="http://schemas.microsoft.com/office/powerpoint/2010/main" val="29863620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12616</TotalTime>
  <Words>3572</Words>
  <Application>Microsoft Office PowerPoint</Application>
  <PresentationFormat>Экран (4:3)</PresentationFormat>
  <Paragraphs>309</Paragraphs>
  <Slides>40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40</vt:i4>
      </vt:variant>
    </vt:vector>
  </HeadingPairs>
  <TitlesOfParts>
    <vt:vector size="41" baseType="lpstr">
      <vt:lpstr>1_Оформление по умолчанию</vt:lpstr>
      <vt:lpstr>Презентация PowerPoint</vt:lpstr>
      <vt:lpstr>Презентация PowerPoint</vt:lpstr>
      <vt:lpstr>Презентация PowerPoint</vt:lpstr>
      <vt:lpstr>Презентация PowerPoint</vt:lpstr>
      <vt:lpstr>Контроль за соблюдением антимонопольного законодательства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Дела об административных правонарушениях</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Башкортостанское УФАС России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Triumph Sparville</dc:creator>
  <cp:lastModifiedBy>Юлия Анатольевна Дудина</cp:lastModifiedBy>
  <cp:revision>1021</cp:revision>
  <cp:lastPrinted>2019-08-23T05:34:40Z</cp:lastPrinted>
  <dcterms:created xsi:type="dcterms:W3CDTF">2014-09-15T17:52:41Z</dcterms:created>
  <dcterms:modified xsi:type="dcterms:W3CDTF">2019-08-23T05:48:30Z</dcterms:modified>
</cp:coreProperties>
</file>