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41"/>
  </p:notesMasterIdLst>
  <p:handoutMasterIdLst>
    <p:handoutMasterId r:id="rId42"/>
  </p:handoutMasterIdLst>
  <p:sldIdLst>
    <p:sldId id="264" r:id="rId2"/>
    <p:sldId id="263" r:id="rId3"/>
    <p:sldId id="329" r:id="rId4"/>
    <p:sldId id="374" r:id="rId5"/>
    <p:sldId id="304" r:id="rId6"/>
    <p:sldId id="267" r:id="rId7"/>
    <p:sldId id="272" r:id="rId8"/>
    <p:sldId id="307" r:id="rId9"/>
    <p:sldId id="308" r:id="rId10"/>
    <p:sldId id="310" r:id="rId11"/>
    <p:sldId id="386" r:id="rId12"/>
    <p:sldId id="330" r:id="rId13"/>
    <p:sldId id="313" r:id="rId14"/>
    <p:sldId id="314" r:id="rId15"/>
    <p:sldId id="312" r:id="rId16"/>
    <p:sldId id="375" r:id="rId17"/>
    <p:sldId id="315" r:id="rId18"/>
    <p:sldId id="316" r:id="rId19"/>
    <p:sldId id="317" r:id="rId20"/>
    <p:sldId id="358" r:id="rId21"/>
    <p:sldId id="359" r:id="rId22"/>
    <p:sldId id="360" r:id="rId23"/>
    <p:sldId id="361" r:id="rId24"/>
    <p:sldId id="362" r:id="rId25"/>
    <p:sldId id="365" r:id="rId26"/>
    <p:sldId id="373" r:id="rId27"/>
    <p:sldId id="322" r:id="rId28"/>
    <p:sldId id="371" r:id="rId29"/>
    <p:sldId id="324" r:id="rId30"/>
    <p:sldId id="325" r:id="rId31"/>
    <p:sldId id="326" r:id="rId32"/>
    <p:sldId id="377" r:id="rId33"/>
    <p:sldId id="383" r:id="rId34"/>
    <p:sldId id="384" r:id="rId35"/>
    <p:sldId id="382" r:id="rId36"/>
    <p:sldId id="380" r:id="rId37"/>
    <p:sldId id="381" r:id="rId38"/>
    <p:sldId id="385" r:id="rId39"/>
    <p:sldId id="303" r:id="rId4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ндарчук Наталья Сергеевна" initials="БНС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FFD3D"/>
    <a:srgbClr val="FF5050"/>
    <a:srgbClr val="0043C8"/>
    <a:srgbClr val="3366FF"/>
    <a:srgbClr val="99CCFF"/>
    <a:srgbClr val="CCECFF"/>
    <a:srgbClr val="2C8394"/>
    <a:srgbClr val="CA6DD9"/>
    <a:srgbClr val="37D5F5"/>
    <a:srgbClr val="F2FAF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2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16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6085926201992652E-2"/>
          <c:y val="0.16925549847124122"/>
          <c:w val="0.69026098012918025"/>
          <c:h val="0.708736455950292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Жалобы в 2018 году</c:v>
                </c:pt>
              </c:strCache>
            </c:strRef>
          </c:tx>
          <c:explosion val="10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cat>
            <c:strRef>
              <c:f>Лист1!$A$2:$A$4</c:f>
              <c:strCache>
                <c:ptCount val="3"/>
                <c:pt idx="0">
                  <c:v>ФЕД</c:v>
                </c:pt>
                <c:pt idx="1">
                  <c:v>СУБ</c:v>
                </c:pt>
                <c:pt idx="2">
                  <c:v>МУН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</c:v>
                </c:pt>
                <c:pt idx="1">
                  <c:v>177</c:v>
                </c:pt>
                <c:pt idx="2">
                  <c:v>63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B7B6F-DAD2-44D5-BE57-42A7356CB6D8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F685B-CFEE-490A-94C8-E0B2BE7A3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242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r">
              <a:defRPr sz="1200"/>
            </a:lvl1pPr>
          </a:lstStyle>
          <a:p>
            <a:fld id="{7821C3FA-3763-4840-8C2A-B4C2FBAA8983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6" tIns="45668" rIns="91336" bIns="4566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5" y="4714879"/>
            <a:ext cx="5438775" cy="4467226"/>
          </a:xfrm>
          <a:prstGeom prst="rect">
            <a:avLst/>
          </a:prstGeom>
        </p:spPr>
        <p:txBody>
          <a:bodyPr vert="horz" lIns="91336" tIns="45668" rIns="91336" bIns="4566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r">
              <a:defRPr sz="1200"/>
            </a:lvl1pPr>
          </a:lstStyle>
          <a:p>
            <a:fld id="{02E018F3-525C-47C8-801F-613771B23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999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anose="020B0600070205080204" pitchFamily="34" charset="-128"/>
            </a:endParaRP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CC0916-71C4-4127-BDC7-C2B661D253A1}" type="slidenum">
              <a:rPr lang="ru-RU" altLang="ru-RU" sz="1200" smtClean="0"/>
              <a:pPr/>
              <a:t>39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xmlns="" val="329460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0155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F0A90-E9F6-4EDB-8C6E-4EFF2E52AA0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640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51168-4204-4870-A14D-AE54AD30139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277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63BE-CDE5-4A50-901B-68944D6DF08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7956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F3D84-F5EB-47A5-9643-691D921F5F3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5604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D8AC4-6D48-4C64-8B13-0F565F6A27A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596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E1BF3-5556-4600-AFBC-2C069EAB867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240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6FBD-C86D-4290-B5B3-8536ED6946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14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0E8D2-A31C-4871-A789-660CF0F381E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873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0AE34-E668-4286-9CC2-70221E115C9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787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88F18-9483-4EE9-8330-33B806EA009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269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D6941-CE76-4EA1-9EF1-7CC0AFB012F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681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3C0EE-7001-46AB-98DB-1C38A7837C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10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3152-2444-4604-96E4-73A737D244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651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CE22EC-F280-4136-8D82-D2750EACE0F1}" type="slidenum">
              <a:rPr lang="ru-RU">
                <a:solidFill>
                  <a:srgbClr val="FFFFFF"/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261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971" y="2751910"/>
            <a:ext cx="815587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Управление Федеральной антимонопольной службы по Республике </a:t>
            </a:r>
            <a:r>
              <a:rPr lang="ru-RU" sz="3600" b="1" dirty="0" smtClean="0"/>
              <a:t>Башкортостан</a:t>
            </a:r>
          </a:p>
          <a:p>
            <a:pPr algn="ctr"/>
            <a:endParaRPr lang="ru-RU" sz="3600" b="1" dirty="0" smtClean="0"/>
          </a:p>
          <a:p>
            <a:pPr algn="ctr"/>
            <a:endParaRPr lang="ru-RU" sz="3600" b="1" dirty="0" smtClean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r>
              <a:rPr lang="ru-RU" sz="1600" b="1" dirty="0" smtClean="0"/>
              <a:t>июнь 2018 года</a:t>
            </a:r>
            <a:endParaRPr lang="ru-RU" sz="1600" b="1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831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179" y="1023256"/>
            <a:ext cx="8710648" cy="2150868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Выявление и пресечение ограничивающих конкуренцию соглашений или согласованных действий государственных органов и хозяйствующих субъектов – одно из приоритетных направлений деятельности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органа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0717" y="3510455"/>
            <a:ext cx="8744607" cy="233329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271463" algn="just"/>
            <a:endParaRPr lang="ru-RU" dirty="0" smtClean="0">
              <a:solidFill>
                <a:schemeClr val="tx1"/>
              </a:solidFill>
            </a:endParaRPr>
          </a:p>
          <a:p>
            <a:pPr lvl="0" indent="271463" algn="just"/>
            <a:r>
              <a:rPr lang="ru-RU" dirty="0" smtClean="0">
                <a:solidFill>
                  <a:schemeClr val="tx1"/>
                </a:solidFill>
              </a:rPr>
              <a:t>Возбужденные за истекший период 2018 года </a:t>
            </a:r>
            <a:r>
              <a:rPr lang="ru-RU" dirty="0" smtClean="0">
                <a:solidFill>
                  <a:schemeClr val="tx1"/>
                </a:solidFill>
              </a:rPr>
              <a:t>дела </a:t>
            </a:r>
            <a:r>
              <a:rPr lang="ru-RU" dirty="0" smtClean="0">
                <a:solidFill>
                  <a:schemeClr val="tx1"/>
                </a:solidFill>
              </a:rPr>
              <a:t>по выявленным фактам согласованных действий государственных органов (ст.16 ФЗ "О защите конкуренции") находятся в стадии рассмотрения.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-3265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Ограничивающие конкуренцию соглашения или согласованные действия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21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179" y="1023256"/>
            <a:ext cx="8710648" cy="1366157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Выявление и пресечение ограничивающих конкуренцию соглашений или согласованных действий государственных органов и хозяйствующих субъектов – одно из приоритетных направлений деятельности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органа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8166" y="2501462"/>
            <a:ext cx="8684889" cy="357351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71463" algn="just"/>
            <a:r>
              <a:rPr lang="ru-RU" sz="1600" dirty="0" smtClean="0">
                <a:solidFill>
                  <a:schemeClr val="tx1"/>
                </a:solidFill>
              </a:rPr>
              <a:t>За истекший период 2018 года </a:t>
            </a:r>
            <a:r>
              <a:rPr lang="ru-RU" sz="1600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sz="1600" dirty="0" smtClean="0">
                <a:solidFill>
                  <a:schemeClr val="tx1"/>
                </a:solidFill>
              </a:rPr>
              <a:t>2 дела </a:t>
            </a:r>
            <a:r>
              <a:rPr lang="ru-RU" sz="1600" dirty="0">
                <a:solidFill>
                  <a:schemeClr val="tx1"/>
                </a:solidFill>
              </a:rPr>
              <a:t>по выявленным фактам запрещенных соглашений или согласованных действий хозяйствующих </a:t>
            </a:r>
            <a:r>
              <a:rPr lang="ru-RU" sz="1600" dirty="0" smtClean="0">
                <a:solidFill>
                  <a:schemeClr val="tx1"/>
                </a:solidFill>
              </a:rPr>
              <a:t>субъектов (ст.11 ФЗ "О защите конкуренции")</a:t>
            </a:r>
          </a:p>
          <a:p>
            <a:pPr lvl="0" indent="271463" algn="just"/>
            <a:r>
              <a:rPr lang="ru-RU" sz="1600" dirty="0" smtClean="0">
                <a:solidFill>
                  <a:schemeClr val="tx1"/>
                </a:solidFill>
              </a:rPr>
              <a:t>Вид </a:t>
            </a:r>
            <a:r>
              <a:rPr lang="ru-RU" sz="1600" dirty="0">
                <a:solidFill>
                  <a:schemeClr val="tx1"/>
                </a:solidFill>
              </a:rPr>
              <a:t>нарушений по выявленным фактам запрещенных соглашений или </a:t>
            </a:r>
            <a:r>
              <a:rPr lang="ru-RU" sz="1600" dirty="0" smtClean="0">
                <a:solidFill>
                  <a:schemeClr val="tx1"/>
                </a:solidFill>
              </a:rPr>
              <a:t>согласованных </a:t>
            </a:r>
            <a:r>
              <a:rPr lang="ru-RU" sz="1600" dirty="0">
                <a:solidFill>
                  <a:schemeClr val="tx1"/>
                </a:solidFill>
              </a:rPr>
              <a:t>действий хозяйствующих </a:t>
            </a:r>
            <a:r>
              <a:rPr lang="ru-RU" sz="1600" dirty="0" smtClean="0">
                <a:solidFill>
                  <a:schemeClr val="tx1"/>
                </a:solidFill>
              </a:rPr>
              <a:t>субъектов - повышение, снижение или поддержание цен на торгах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-3265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Ограничивающие конкуренцию соглашения или согласованные действия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21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9186" y="935421"/>
            <a:ext cx="8755117" cy="5538951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  </a:t>
            </a:r>
            <a:r>
              <a:rPr lang="ru-RU" sz="1600" dirty="0" smtClean="0">
                <a:solidFill>
                  <a:schemeClr val="tx1"/>
                </a:solidFill>
              </a:rPr>
              <a:t>В </a:t>
            </a:r>
            <a:r>
              <a:rPr lang="ru-RU" sz="1600" dirty="0">
                <a:solidFill>
                  <a:schemeClr val="tx1"/>
                </a:solidFill>
              </a:rPr>
              <a:t>рамках осуществления полномочий по контролю за соблюдением антимонопольных требований к торгам </a:t>
            </a:r>
            <a:r>
              <a:rPr lang="ru-RU" sz="1600" dirty="0" smtClean="0">
                <a:solidFill>
                  <a:schemeClr val="tx1"/>
                </a:solidFill>
              </a:rPr>
              <a:t> (ст. 17 ФЗ "О защите конкуренции") за истекший период 2018 года </a:t>
            </a:r>
            <a:r>
              <a:rPr lang="ru-RU" sz="1600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sz="1600" dirty="0" smtClean="0">
                <a:solidFill>
                  <a:schemeClr val="tx1"/>
                </a:solidFill>
              </a:rPr>
              <a:t>9 дел 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     Виды нарушений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необоснованное </a:t>
            </a:r>
            <a:r>
              <a:rPr lang="ru-RU" sz="1600" dirty="0">
                <a:solidFill>
                  <a:schemeClr val="tx1"/>
                </a:solidFill>
              </a:rPr>
              <a:t>ограничение доступа к участию в торгах, запросе котировок </a:t>
            </a:r>
            <a:r>
              <a:rPr lang="ru-RU" sz="1600" dirty="0" smtClean="0">
                <a:solidFill>
                  <a:schemeClr val="tx1"/>
                </a:solidFill>
              </a:rPr>
              <a:t>(22% </a:t>
            </a:r>
            <a:r>
              <a:rPr lang="ru-RU" sz="1600" dirty="0">
                <a:solidFill>
                  <a:schemeClr val="tx1"/>
                </a:solidFill>
              </a:rPr>
              <a:t>выявленных нарушений по фактам несоблюдения антимонопольных требований к торгам</a:t>
            </a:r>
            <a:r>
              <a:rPr lang="ru-RU" sz="1600" dirty="0" smtClean="0">
                <a:solidFill>
                  <a:schemeClr val="tx1"/>
                </a:solidFill>
              </a:rPr>
              <a:t>). Не размещение информации о проведении торгов на официальном сайте организатора торгов; установление короткого срока для приема заявок от участников торгов. </a:t>
            </a:r>
            <a:endParaRPr lang="ru-RU" sz="1600" dirty="0" smtClean="0">
              <a:solidFill>
                <a:srgbClr val="C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создание </a:t>
            </a:r>
            <a:r>
              <a:rPr lang="ru-RU" sz="1600" dirty="0">
                <a:solidFill>
                  <a:schemeClr val="tx1"/>
                </a:solidFill>
              </a:rPr>
              <a:t>преимущественных условий участия в торгах, запросе котировок </a:t>
            </a:r>
            <a:r>
              <a:rPr lang="ru-RU" sz="1600" dirty="0" smtClean="0">
                <a:solidFill>
                  <a:schemeClr val="tx1"/>
                </a:solidFill>
              </a:rPr>
              <a:t>(11%). Установление необоснованного требования в документации о закупке</a:t>
            </a:r>
            <a:endParaRPr lang="ru-RU" sz="1600" dirty="0" smtClean="0">
              <a:solidFill>
                <a:srgbClr val="C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нарушение порядка определения победителя торгов, запроса котировок (67%). Организатор допустил участника, несоответствующего требованиям документации, и признал его победителем; произведена неверная оценка баллов участника. </a:t>
            </a:r>
            <a:endParaRPr lang="ru-RU" sz="1600" dirty="0" smtClean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Антимонопольные требования к торгам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665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145" y="2343806"/>
            <a:ext cx="8827375" cy="239636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Статьей 17.1 Федерального закона "О защите конкуренции" установлены особенности порядка заключения договоров в отношении государственного и муниципального имущества - заключение договоров только по результатам проведения конкурсов или аукционов на право заключения таких </a:t>
            </a:r>
            <a:r>
              <a:rPr lang="ru-RU" dirty="0" smtClean="0">
                <a:solidFill>
                  <a:schemeClr val="tx1"/>
                </a:solidFill>
              </a:rPr>
              <a:t>договоров</a:t>
            </a:r>
            <a:endParaRPr lang="ru-RU" dirty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2018 года не поступали заявления, не возбуждались дела по фактам нарушения статьи 17.1. Федерального </a:t>
            </a:r>
            <a:r>
              <a:rPr lang="ru-RU" dirty="0">
                <a:solidFill>
                  <a:schemeClr val="tx1"/>
                </a:solidFill>
              </a:rPr>
              <a:t>закона "О защите конкуренции</a:t>
            </a:r>
            <a:r>
              <a:rPr lang="ru-RU" dirty="0" smtClean="0">
                <a:solidFill>
                  <a:schemeClr val="tx1"/>
                </a:solidFill>
              </a:rPr>
              <a:t>"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Особенности порядка заключения договоров в отношении государственного и муниципального имущества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5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9696" y="1187670"/>
            <a:ext cx="8764313" cy="480322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r>
              <a:rPr lang="ru-RU" dirty="0">
                <a:solidFill>
                  <a:schemeClr val="tx1"/>
                </a:solidFill>
              </a:rPr>
              <a:t>Результаты работы по предупреждению и пресечению недобросовестной конкуренции показывают, что в структуре рассматриваемых нарушений антимонопольного законодательства не произошло существенных изменений. Основные формы недобросовестной конкуренции – недобросовестная конкуренция путем введения в заблуждение </a:t>
            </a:r>
            <a:r>
              <a:rPr lang="ru-RU" dirty="0" smtClean="0">
                <a:solidFill>
                  <a:schemeClr val="tx1"/>
                </a:solidFill>
              </a:rPr>
              <a:t>(в т.ч. при формирования заявок при участии в закупках) и </a:t>
            </a:r>
            <a:r>
              <a:rPr lang="ru-RU" dirty="0">
                <a:solidFill>
                  <a:schemeClr val="tx1"/>
                </a:solidFill>
              </a:rPr>
              <a:t>недобросовестная конкуренция, связанная с созданием </a:t>
            </a:r>
            <a:r>
              <a:rPr lang="ru-RU" dirty="0" smtClean="0">
                <a:solidFill>
                  <a:schemeClr val="tx1"/>
                </a:solidFill>
              </a:rPr>
              <a:t>смешения (в т.ч. с товарными знаками и символикой </a:t>
            </a:r>
            <a:r>
              <a:rPr lang="en-US" dirty="0" smtClean="0">
                <a:solidFill>
                  <a:schemeClr val="tx1"/>
                </a:solidFill>
              </a:rPr>
              <a:t>FIFA WORLD CUP 2018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2018 года </a:t>
            </a:r>
            <a:r>
              <a:rPr lang="ru-RU" dirty="0">
                <a:solidFill>
                  <a:schemeClr val="tx1"/>
                </a:solidFill>
              </a:rPr>
              <a:t>выдано </a:t>
            </a:r>
            <a:r>
              <a:rPr lang="ru-RU" dirty="0" smtClean="0">
                <a:solidFill>
                  <a:schemeClr val="tx1"/>
                </a:solidFill>
              </a:rPr>
              <a:t>15 предупреждений, </a:t>
            </a:r>
            <a:r>
              <a:rPr lang="ru-RU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4 дела </a:t>
            </a:r>
            <a:r>
              <a:rPr lang="ru-RU" dirty="0">
                <a:solidFill>
                  <a:schemeClr val="tx1"/>
                </a:solidFill>
              </a:rPr>
              <a:t>по фактам недобросовестной </a:t>
            </a:r>
            <a:r>
              <a:rPr lang="ru-RU" dirty="0" smtClean="0">
                <a:solidFill>
                  <a:schemeClr val="tx1"/>
                </a:solidFill>
              </a:rPr>
              <a:t>конкуренции</a:t>
            </a:r>
          </a:p>
          <a:p>
            <a:pPr lvl="0" indent="355600"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Запрет на недобросовестную конкуренцию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145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3778" y="972458"/>
            <a:ext cx="8681545" cy="2380341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>
                <a:solidFill>
                  <a:schemeClr val="tx1"/>
                </a:solidFill>
              </a:rPr>
              <a:t>Статья 18.1 Федерального закона "О защите конкуренции", введенная в антимонопольное законодательство «третьим антимонопольным пакетом», устанавливает административную процедуру рассмотрения жалоб на действия (бездействие) организатора торгов, оператора электронной площадки, конкурсной или аукционной комиссии при организации и проведении торгов, заключении договоров по результатам торгов или в случае, если торги, проведение которых является обязательным в соответствии с законодательством Российской Федерации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8233" y="3636578"/>
            <a:ext cx="8769133" cy="2207173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За истекший период 2018 года рассмотрено 9 заявлений заказчиков о включении в реестр недобросовестных поставщиков в соответствии с Федеральным законом № 223- ФЗ «О закупках товаров, работ, услуг отдельными видами юридических лиц». Принято  3 решения о включении организаций в реестр недобросовестных поставщиков</a:t>
            </a:r>
          </a:p>
          <a:p>
            <a:pPr lvl="0" algn="just"/>
            <a:endParaRPr lang="ru-RU" sz="1500" dirty="0" smtClean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Рассмотрения жалоб на нарушения процедуры торгов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119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3778" y="972459"/>
            <a:ext cx="8692055" cy="235932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>
                <a:solidFill>
                  <a:schemeClr val="tx1"/>
                </a:solidFill>
              </a:rPr>
              <a:t>Статья 18.1 Федерального закона "О защите конкуренции", введенная в антимонопольное законодательство «третьим антимонопольным пакетом», устанавливает административную процедуру рассмотрения жалоб на действия (бездействие) организатора торгов, оператора электронной площадки, конкурсной или аукционной комиссии при организации и проведении торгов, заключении договоров по результатам торгов или в случае, если торги, проведение которых является обязательным в соответствии с законодательством Российской Федерации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5820" y="3594538"/>
            <a:ext cx="8597462" cy="2764221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За истекший период 2018 года рассмотрено 187 жалоб в соответствии со статьей 18.1 Закона о защите конкуренции, признаны обоснованными 81 жалоба, выдано 37 предписаний, исполнено 34 предписания,  3 – в стадии исполнения. </a:t>
            </a:r>
          </a:p>
          <a:p>
            <a:pPr lvl="0" algn="just"/>
            <a:endParaRPr lang="ru-RU" sz="1450" dirty="0" smtClean="0">
              <a:solidFill>
                <a:schemeClr val="tx1"/>
              </a:solidFill>
            </a:endParaRPr>
          </a:p>
          <a:p>
            <a:pPr lvl="0" algn="just"/>
            <a:endParaRPr lang="ru-RU" sz="145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Рассмотрения жалоб на нарушения процедуры торгов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119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альтернативный процесс 7"/>
          <p:cNvSpPr/>
          <p:nvPr/>
        </p:nvSpPr>
        <p:spPr>
          <a:xfrm>
            <a:off x="241738" y="1198179"/>
            <a:ext cx="8660524" cy="5339255"/>
          </a:xfrm>
          <a:prstGeom prst="flowChartAlternateProcess">
            <a:avLst/>
          </a:prstGeom>
          <a:solidFill>
            <a:schemeClr val="bg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Жалобы касались нарушений процедуры Федерального Закона «О закупках товаров, работ, услуг отдельными видами юридических лиц». </a:t>
            </a: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Обжаловались торги</a:t>
            </a:r>
            <a:r>
              <a:rPr lang="ru-RU" sz="1600" b="1" i="1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по аренде и продаже земельных участков, находящихся в государственной или муниципальной собственности. Рассматривались жалобы по обжалованию аукционов и предварительных отборов, проводимых в рамках постановления Правительства Российской Федерации от 01.07.2016 № 615 "О порядке привлечения подрядных организаций для оказания услуг и (или) выполнения работ по капитальному ремонту общего имущества в многоквартирном доме и порядке осуществления закупок товаров, работ, услуг в целях выполнения функций специализированной некоммерческой организации, осуществляющей деятельность, направленную на обеспечение проведения капитального ремонта общего имущества в многоквартирных домах". Обжаловались торги в рамках соблюдения требований Федерального закона «О несостоятельности (банкротстве)», торги по реализации имущества должников в порядке, установленном Федеральным законом от 02.10.2007 № 229-ФЗ «Об исполнительном производстве», Федеральным законом от 16.07.1998 № 102-ФЗ "Об ипотеке (залоге недвижимости)".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348343" y="4897821"/>
            <a:ext cx="8135861" cy="1206888"/>
          </a:xfrm>
        </p:spPr>
        <p:txBody>
          <a:bodyPr/>
          <a:lstStyle/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Рассмотрения жалоб на нарушения процедуры торгов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43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8676" y="1207376"/>
            <a:ext cx="8754323" cy="1672459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При осуществлении государственного контроля за соблюдением законодательства о рекламе </a:t>
            </a:r>
            <a:r>
              <a:rPr lang="ru-RU" dirty="0" smtClean="0">
                <a:solidFill>
                  <a:schemeClr val="tx1"/>
                </a:solidFill>
              </a:rPr>
              <a:t>за истекший период 2018 года </a:t>
            </a:r>
            <a:r>
              <a:rPr lang="ru-RU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39 дел </a:t>
            </a:r>
            <a:r>
              <a:rPr lang="ru-RU" dirty="0">
                <a:solidFill>
                  <a:schemeClr val="tx1"/>
                </a:solidFill>
              </a:rPr>
              <a:t>по признакам нарушения законодательства о рекламе, выдано </a:t>
            </a:r>
            <a:r>
              <a:rPr lang="ru-RU" dirty="0" smtClean="0">
                <a:solidFill>
                  <a:schemeClr val="tx1"/>
                </a:solidFill>
              </a:rPr>
              <a:t>27 предписаний.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1228" y="3100553"/>
            <a:ext cx="8614421" cy="305851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Деятельность антимонопольного органа направлена на защиту от недобросовестной конкуренции в области рекламы, предотвращение и пресечение ненадлежащей рекламы, способной ввести потребителей рекламы в </a:t>
            </a:r>
            <a:r>
              <a:rPr lang="ru-RU" dirty="0" smtClean="0">
                <a:solidFill>
                  <a:schemeClr val="tx1"/>
                </a:solidFill>
              </a:rPr>
              <a:t>заблуждение</a:t>
            </a: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Дела </a:t>
            </a:r>
            <a:r>
              <a:rPr lang="ru-RU" dirty="0">
                <a:solidFill>
                  <a:schemeClr val="tx1"/>
                </a:solidFill>
              </a:rPr>
              <a:t>возбуждались по фактам распространения ненадлежащей рекламы медицинских услуг; ненадлежащей рекламы, в которой отсутствует часть существенной информации, что вводит потребителей рекламы в заблуждение; несоблюдения общих требований к рекламе и общих требований при рекламе финансовых услуг.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законодательства </a:t>
            </a:r>
            <a:r>
              <a:rPr lang="ru-RU" sz="2400" b="1" dirty="0">
                <a:solidFill>
                  <a:schemeClr val="bg1"/>
                </a:solidFill>
              </a:rPr>
              <a:t>о рекламе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38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6778" y="1334814"/>
            <a:ext cx="8623299" cy="449842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С 2007 года действует Экспертный Совет по применению законодательства о рекламе при Башкортостанском УФАС России. Состав Экспертного Совета сформирован из представителей государственных органов, научных и учебных организаций, конфессий, специалистов в отдельных областях знаний. </a:t>
            </a: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2018 года состоялось 1 заседание Экспертного совета (14 марта 2018 года).</a:t>
            </a:r>
            <a:endParaRPr lang="ru-RU" dirty="0" smtClean="0">
              <a:solidFill>
                <a:srgbClr val="0070C0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На </a:t>
            </a:r>
            <a:r>
              <a:rPr lang="ru-RU" dirty="0">
                <a:solidFill>
                  <a:schemeClr val="tx1"/>
                </a:solidFill>
              </a:rPr>
              <a:t>заседаниях Совета обсуждены, в частности, вопросы использования непристойных и оскорбительных образов в рекламе различных товаров; рассмотрение рекламы различных товаров на предмет введения потребителей в заблуждение относительно объекта </a:t>
            </a:r>
            <a:r>
              <a:rPr lang="ru-RU" dirty="0" smtClean="0">
                <a:solidFill>
                  <a:schemeClr val="tx1"/>
                </a:solidFill>
              </a:rPr>
              <a:t>рекламирования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законодательства </a:t>
            </a:r>
            <a:r>
              <a:rPr lang="ru-RU" sz="2400" b="1" dirty="0">
                <a:solidFill>
                  <a:schemeClr val="bg1"/>
                </a:solidFill>
              </a:rPr>
              <a:t>о рекламе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330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532" y="854098"/>
          <a:ext cx="9112469" cy="574639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316194"/>
                <a:gridCol w="1796275"/>
              </a:tblGrid>
              <a:tr h="56437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Башкортостанским УФАС России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2018 год </a:t>
                      </a:r>
                    </a:p>
                    <a:p>
                      <a:pPr algn="l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</a:tr>
              <a:tr h="32276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 выдано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предупреждений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39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2276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выдано предостережений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4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2415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проведено проверок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117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26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возбуждено и рассмотрено дел по признакам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нарушения:</a:t>
                      </a:r>
                      <a:endParaRPr lang="ru-RU" sz="1400" b="1" dirty="0" smtClean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lang="ru-RU" sz="1400" b="0" dirty="0"/>
                    </a:p>
                  </a:txBody>
                  <a:tcPr marL="45720" marR="45720"/>
                </a:tc>
              </a:tr>
              <a:tr h="351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антимонопольного законодательства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23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22762"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законодательства о рекламе</a:t>
                      </a:r>
                      <a:endParaRPr lang="ru-RU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39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22762">
                <a:tc gridSpan="2"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по контрою в сфере закупок:</a:t>
                      </a:r>
                      <a:endParaRPr lang="ru-RU" sz="1400" b="1" dirty="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l"/>
                      <a:endParaRPr lang="ru-RU" sz="1400" b="0" dirty="0"/>
                    </a:p>
                  </a:txBody>
                  <a:tcPr marL="45720" marR="45720"/>
                </a:tc>
              </a:tr>
              <a:tr h="366370"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рассмотрено</a:t>
                      </a:r>
                      <a:r>
                        <a:rPr lang="ru-RU" sz="1400" baseline="0" dirty="0" smtClean="0"/>
                        <a:t> жалоб </a:t>
                      </a:r>
                      <a:endParaRPr lang="ru-RU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310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540266"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рассмотрено обращений о включении в реестр недобросовестных поставщиков</a:t>
                      </a:r>
                      <a:endParaRPr lang="ru-RU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148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540266"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рассмотрено обращений о согласовании закупок с единственным поставщиком</a:t>
                      </a:r>
                      <a:endParaRPr lang="ru-RU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13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54573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 возбуждено</a:t>
                      </a:r>
                      <a:r>
                        <a:rPr lang="ru-RU" sz="1400" baseline="0" dirty="0" smtClean="0"/>
                        <a:t> и рассмотрено </a:t>
                      </a:r>
                      <a:r>
                        <a:rPr lang="ru-RU" sz="1400" dirty="0" smtClean="0"/>
                        <a:t>дел об административных правонарушениях 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324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54122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рассмотрено жалоб</a:t>
                      </a:r>
                      <a:r>
                        <a:rPr lang="ru-RU" sz="1400" baseline="0" dirty="0" smtClean="0"/>
                        <a:t> в порядке ст. 18.1 ФЗ «О защите конкуренции»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187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55038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Итого</a:t>
                      </a:r>
                      <a:endParaRPr lang="ru-RU" sz="16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/>
                        <a:t>1204</a:t>
                      </a:r>
                      <a:endParaRPr lang="ru-RU" sz="1600" b="0" dirty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0351" y="1016001"/>
            <a:ext cx="8623299" cy="5457370"/>
          </a:xfrm>
          <a:prstGeom prst="roundRect">
            <a:avLst/>
          </a:prstGeom>
          <a:solidFill>
            <a:schemeClr val="bg1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Башкортостанским УФАС России за истекший период 2018 года в </a:t>
            </a:r>
            <a:r>
              <a:rPr lang="ru-RU" dirty="0">
                <a:solidFill>
                  <a:schemeClr val="tx1"/>
                </a:solidFill>
              </a:rPr>
              <a:t>соответствии с возложенными полномочиями по осуществлению контроля в сфере закупок товаров, работ, услуг для обеспечения государственных и муниципальных </a:t>
            </a:r>
            <a:r>
              <a:rPr lang="ru-RU" dirty="0" smtClean="0">
                <a:solidFill>
                  <a:schemeClr val="tx1"/>
                </a:solidFill>
              </a:rPr>
              <a:t>нужд: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рассмотрено 310 </a:t>
            </a:r>
            <a:r>
              <a:rPr lang="ru-RU" dirty="0">
                <a:solidFill>
                  <a:schemeClr val="tx1"/>
                </a:solidFill>
              </a:rPr>
              <a:t>жалоб на действия (бездействия) </a:t>
            </a:r>
            <a:r>
              <a:rPr lang="ru-RU" dirty="0" smtClean="0">
                <a:solidFill>
                  <a:schemeClr val="tx1"/>
                </a:solidFill>
              </a:rPr>
              <a:t>заказчика, уполномоченного органа, уполномоченного учреждения, аукционной, конкурсной, котировочной  комиссии;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проведена 113 проверок;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рассмотрено 13 материалов </a:t>
            </a:r>
            <a:r>
              <a:rPr lang="ru-RU" dirty="0">
                <a:solidFill>
                  <a:schemeClr val="tx1"/>
                </a:solidFill>
              </a:rPr>
              <a:t>на согласование </a:t>
            </a:r>
            <a:r>
              <a:rPr lang="ru-RU" dirty="0" smtClean="0">
                <a:solidFill>
                  <a:schemeClr val="tx1"/>
                </a:solidFill>
              </a:rPr>
              <a:t>осуществления закупки у единственного </a:t>
            </a:r>
            <a:r>
              <a:rPr lang="ru-RU" dirty="0">
                <a:solidFill>
                  <a:schemeClr val="tx1"/>
                </a:solidFill>
              </a:rPr>
              <a:t>поставщика </a:t>
            </a:r>
            <a:r>
              <a:rPr lang="ru-RU" dirty="0" smtClean="0">
                <a:solidFill>
                  <a:schemeClr val="tx1"/>
                </a:solidFill>
              </a:rPr>
              <a:t>(подрядчика, исполнителя);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Рассмотрено 148 обращений </a:t>
            </a:r>
            <a:r>
              <a:rPr lang="ru-RU" dirty="0">
                <a:solidFill>
                  <a:schemeClr val="tx1"/>
                </a:solidFill>
              </a:rPr>
              <a:t>о включении в реестр недобросовестных </a:t>
            </a:r>
            <a:r>
              <a:rPr lang="ru-RU" dirty="0" smtClean="0">
                <a:solidFill>
                  <a:schemeClr val="tx1"/>
                </a:solidFill>
              </a:rPr>
              <a:t>поставщиков (подрядчиков, исполнителей), в </a:t>
            </a:r>
            <a:r>
              <a:rPr lang="ru-RU" dirty="0">
                <a:solidFill>
                  <a:schemeClr val="tx1"/>
                </a:solidFill>
              </a:rPr>
              <a:t>реестр недобросовестных </a:t>
            </a:r>
            <a:r>
              <a:rPr lang="ru-RU" dirty="0" smtClean="0">
                <a:solidFill>
                  <a:schemeClr val="tx1"/>
                </a:solidFill>
              </a:rPr>
              <a:t>поставщиков (подрядчиков, исполнителей) включено 39 хозяйствующих субъектов. </a:t>
            </a:r>
            <a:endParaRPr lang="ru-RU" dirty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44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1" y="1028700"/>
            <a:ext cx="8710648" cy="176530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При Башкортостанском УФАС России с 2014 года действует Экспертный Совет по применению законодательства в сфере закупок, </a:t>
            </a:r>
            <a:r>
              <a:rPr lang="ru-RU" dirty="0" smtClean="0">
                <a:solidFill>
                  <a:schemeClr val="tx1"/>
                </a:solidFill>
              </a:rPr>
              <a:t>за истекший период 2018 года </a:t>
            </a:r>
            <a:r>
              <a:rPr lang="ru-RU" dirty="0">
                <a:solidFill>
                  <a:schemeClr val="tx1"/>
                </a:solidFill>
              </a:rPr>
              <a:t>проведено </a:t>
            </a:r>
            <a:r>
              <a:rPr lang="ru-RU" dirty="0" smtClean="0">
                <a:solidFill>
                  <a:schemeClr val="tx1"/>
                </a:solidFill>
              </a:rPr>
              <a:t>1 заседание </a:t>
            </a:r>
            <a:r>
              <a:rPr lang="ru-RU" dirty="0">
                <a:solidFill>
                  <a:schemeClr val="tx1"/>
                </a:solidFill>
              </a:rPr>
              <a:t>совета </a:t>
            </a:r>
            <a:r>
              <a:rPr lang="ru-RU" dirty="0" smtClean="0">
                <a:solidFill>
                  <a:schemeClr val="tx1"/>
                </a:solidFill>
              </a:rPr>
              <a:t>(17 апреля 2018 года)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7655" y="3174124"/>
            <a:ext cx="8860221" cy="3153104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На </a:t>
            </a:r>
            <a:r>
              <a:rPr lang="ru-RU" dirty="0" smtClean="0">
                <a:solidFill>
                  <a:schemeClr val="tx1"/>
                </a:solidFill>
              </a:rPr>
              <a:t>заседании </a:t>
            </a:r>
            <a:r>
              <a:rPr lang="ru-RU" dirty="0">
                <a:solidFill>
                  <a:schemeClr val="tx1"/>
                </a:solidFill>
              </a:rPr>
              <a:t>совета </a:t>
            </a:r>
            <a:r>
              <a:rPr lang="ru-RU" dirty="0" smtClean="0">
                <a:solidFill>
                  <a:schemeClr val="tx1"/>
                </a:solidFill>
              </a:rPr>
              <a:t>17 апреля 2018 года </a:t>
            </a:r>
            <a:r>
              <a:rPr lang="ru-RU" dirty="0">
                <a:solidFill>
                  <a:schemeClr val="tx1"/>
                </a:solidFill>
              </a:rPr>
              <a:t>совместно с представителями государственных заказчиков, органов прокуратуры, бизнес–сообществ, участников рынка, общественных организаций, слушателей школы конкурентного права  в присутствии средств массовой информации обсудили проблемы, препятствующие развитию конкуренции в сфере закупок, актуальные вопросы и сложившуюся правоприменительную практику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173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альтернативный процесс 7"/>
          <p:cNvSpPr/>
          <p:nvPr/>
        </p:nvSpPr>
        <p:spPr>
          <a:xfrm>
            <a:off x="189186" y="1608084"/>
            <a:ext cx="8797159" cy="4256688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За истекший период 2018 года в адрес Башкортостанского УФАС России по контролю в сфере закупок поступило 310 жалоб на действия (бездействия) заказчиков, уполномоченных органов, учреждений, аукционных, конкурсных, котировочных комиссий.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  </a:t>
            </a:r>
            <a:r>
              <a:rPr lang="x-none" smtClean="0">
                <a:solidFill>
                  <a:schemeClr val="tx1"/>
                </a:solidFill>
              </a:rPr>
              <a:t>Структурный состав поданных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x-none" smtClean="0">
                <a:solidFill>
                  <a:schemeClr val="tx1"/>
                </a:solidFill>
              </a:rPr>
              <a:t>жалоб распределился следующим образом: </a:t>
            </a:r>
            <a:r>
              <a:rPr lang="ru-RU" dirty="0" smtClean="0">
                <a:solidFill>
                  <a:schemeClr val="tx1"/>
                </a:solidFill>
              </a:rPr>
              <a:t>закупки</a:t>
            </a:r>
            <a:r>
              <a:rPr lang="x-none" smtClean="0">
                <a:solidFill>
                  <a:schemeClr val="tx1"/>
                </a:solidFill>
              </a:rPr>
              <a:t> для федеральных нужд – </a:t>
            </a:r>
            <a:r>
              <a:rPr lang="ru-RU" dirty="0" smtClean="0">
                <a:solidFill>
                  <a:schemeClr val="tx1"/>
                </a:solidFill>
              </a:rPr>
              <a:t>70 </a:t>
            </a:r>
            <a:r>
              <a:rPr lang="x-none" smtClean="0">
                <a:solidFill>
                  <a:schemeClr val="tx1"/>
                </a:solidFill>
              </a:rPr>
              <a:t>жалоб или 2</a:t>
            </a:r>
            <a:r>
              <a:rPr lang="ru-RU" dirty="0" smtClean="0">
                <a:solidFill>
                  <a:schemeClr val="tx1"/>
                </a:solidFill>
              </a:rPr>
              <a:t>2,6</a:t>
            </a:r>
            <a:r>
              <a:rPr lang="x-none" smtClean="0">
                <a:solidFill>
                  <a:schemeClr val="tx1"/>
                </a:solidFill>
              </a:rPr>
              <a:t>% от общего количества, </a:t>
            </a:r>
            <a:r>
              <a:rPr lang="ru-RU" dirty="0" smtClean="0">
                <a:solidFill>
                  <a:schemeClr val="tx1"/>
                </a:solidFill>
              </a:rPr>
              <a:t>закупки</a:t>
            </a:r>
            <a:r>
              <a:rPr lang="x-none" smtClean="0">
                <a:solidFill>
                  <a:schemeClr val="tx1"/>
                </a:solidFill>
              </a:rPr>
              <a:t> для нужд субъекта Российской Федерации – </a:t>
            </a:r>
            <a:r>
              <a:rPr lang="ru-RU" dirty="0" smtClean="0">
                <a:solidFill>
                  <a:schemeClr val="tx1"/>
                </a:solidFill>
              </a:rPr>
              <a:t>177</a:t>
            </a:r>
            <a:r>
              <a:rPr lang="x-none" smtClean="0">
                <a:solidFill>
                  <a:schemeClr val="tx1"/>
                </a:solidFill>
              </a:rPr>
              <a:t> или </a:t>
            </a:r>
            <a:r>
              <a:rPr lang="ru-RU" dirty="0" smtClean="0">
                <a:solidFill>
                  <a:schemeClr val="tx1"/>
                </a:solidFill>
              </a:rPr>
              <a:t>57,1</a:t>
            </a:r>
            <a:r>
              <a:rPr lang="x-none" smtClean="0">
                <a:solidFill>
                  <a:schemeClr val="tx1"/>
                </a:solidFill>
              </a:rPr>
              <a:t>%, </a:t>
            </a:r>
            <a:r>
              <a:rPr lang="ru-RU" dirty="0" smtClean="0">
                <a:solidFill>
                  <a:schemeClr val="tx1"/>
                </a:solidFill>
              </a:rPr>
              <a:t>закупки </a:t>
            </a:r>
            <a:r>
              <a:rPr lang="x-none" smtClean="0">
                <a:solidFill>
                  <a:schemeClr val="tx1"/>
                </a:solidFill>
              </a:rPr>
              <a:t>для муниципальных нужд – </a:t>
            </a:r>
            <a:r>
              <a:rPr lang="ru-RU" dirty="0" smtClean="0">
                <a:solidFill>
                  <a:schemeClr val="tx1"/>
                </a:solidFill>
              </a:rPr>
              <a:t>63</a:t>
            </a:r>
            <a:r>
              <a:rPr lang="x-none" smtClean="0">
                <a:solidFill>
                  <a:schemeClr val="tx1"/>
                </a:solidFill>
              </a:rPr>
              <a:t> или </a:t>
            </a:r>
            <a:r>
              <a:rPr lang="ru-RU" dirty="0" smtClean="0">
                <a:solidFill>
                  <a:schemeClr val="tx1"/>
                </a:solidFill>
              </a:rPr>
              <a:t>20,3</a:t>
            </a:r>
            <a:r>
              <a:rPr lang="x-none" smtClean="0">
                <a:solidFill>
                  <a:schemeClr val="tx1"/>
                </a:solidFill>
              </a:rPr>
              <a:t>%.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620110" y="1576552"/>
          <a:ext cx="8292662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231228" y="1883873"/>
            <a:ext cx="8466180" cy="364456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Более 54% из рассмотренных жалоб признаны обоснованными или частично обоснованными, либо при проведении внеплановых проверок в данных закупках выявлены нарушения.</a:t>
            </a:r>
          </a:p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Наиболее часто встречающимися нарушениями при рассмотрении жалоб является установление требований к несуществующему материалу, использования нестандартных показателей при описании закупки, неправомерное отклонение заявок, признание заявок несоответствующими (либо соответствующими) в нарушение норм 44-ФЗ, а также разработка документации о закупке с нарушением 44-ФЗ.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25144" y="6579034"/>
            <a:ext cx="2155369" cy="305954"/>
          </a:xfrm>
        </p:spPr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3295" y="99852"/>
            <a:ext cx="9237296" cy="463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283779" y="1881351"/>
            <a:ext cx="8555422" cy="330024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За истекший период 2018 года </a:t>
            </a:r>
            <a:r>
              <a:rPr lang="ru-RU" dirty="0" err="1" smtClean="0">
                <a:solidFill>
                  <a:schemeClr val="tx1"/>
                </a:solidFill>
              </a:rPr>
              <a:t>Башкортостанским</a:t>
            </a:r>
            <a:r>
              <a:rPr lang="ru-RU" dirty="0" smtClean="0">
                <a:solidFill>
                  <a:schemeClr val="tx1"/>
                </a:solidFill>
              </a:rPr>
              <a:t> УФАС России рассмотрено 148 обращений Заказчиков о включении информации в Реестр недобросовестных поставщиков (подрядчиков, исполнителей). </a:t>
            </a:r>
          </a:p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36,5% обращений о включении хозяйствующих субъектов в реестр недобросовестных поставщиков связаны с односторонним  расторжением контракта в связи с нарушением условий контракта</a:t>
            </a:r>
          </a:p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61,5% обращений связаны с уклонением победителя от заключения контракта, 2% - по решению суда.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189185" y="1040524"/>
            <a:ext cx="8755117" cy="544435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За истекший период 2018 года не поступали обращения и не возбуждались дела по признакам нарушения Федерального закона «Об основах государственного </a:t>
            </a:r>
            <a:r>
              <a:rPr lang="ru-RU" sz="1600" dirty="0" smtClean="0">
                <a:solidFill>
                  <a:schemeClr val="tx1"/>
                </a:solidFill>
              </a:rPr>
              <a:t>регулирования торговой деятельности в Российской  Федерации»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	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В рамках изучения рынка розничной торговли продовольственными товарами в Республике Башкортостан установлено, что в административных границах ЗАТО Межгорье доля ООО "Торговая копания "Атлас" (торговой сеть «Монетка») превышает предельно допустимую Законом о торговле  - 25%.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Согласно действующему законодательству в границах данных административно-территориальных образований на </a:t>
            </a:r>
            <a:r>
              <a:rPr lang="ru-RU" sz="1600" dirty="0" err="1" smtClean="0">
                <a:solidFill>
                  <a:schemeClr val="tx1"/>
                </a:solidFill>
                <a:cs typeface="Times New Roman" pitchFamily="18" charset="0"/>
              </a:rPr>
              <a:t>ритейла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 распространяется  запрет на приобретение или аренду дополнительных торговых площадей.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Информация доведена до сведения Администрации ЗАТО Межгорье и Государственного комитета Республики Башкортостан по торговле и защите прав потребителей.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26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Развитие </a:t>
            </a:r>
            <a:r>
              <a:rPr lang="ru-RU" sz="2400" b="1" dirty="0">
                <a:solidFill>
                  <a:schemeClr val="bg1"/>
                </a:solidFill>
              </a:rPr>
              <a:t>конкуренции в сфере розничной торговли 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27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0" y="1051034"/>
            <a:ext cx="8742973" cy="1408387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600" dirty="0">
                <a:solidFill>
                  <a:schemeClr val="tx1"/>
                </a:solidFill>
              </a:rPr>
              <a:t>Экспертный совет по развитию конкуренции в сфере розничной торговли при Башкортостанском УФАС России действует с 2010 года. </a:t>
            </a:r>
            <a:r>
              <a:rPr lang="ru-RU" sz="1600" dirty="0" smtClean="0">
                <a:solidFill>
                  <a:schemeClr val="tx1"/>
                </a:solidFill>
              </a:rPr>
              <a:t>За истекший период 2018 </a:t>
            </a:r>
            <a:r>
              <a:rPr lang="ru-RU" sz="1600" dirty="0">
                <a:solidFill>
                  <a:schemeClr val="tx1"/>
                </a:solidFill>
              </a:rPr>
              <a:t>года состоялось </a:t>
            </a:r>
            <a:r>
              <a:rPr lang="ru-RU" sz="1600" dirty="0" smtClean="0">
                <a:solidFill>
                  <a:schemeClr val="tx1"/>
                </a:solidFill>
              </a:rPr>
              <a:t>1 заседание </a:t>
            </a:r>
            <a:r>
              <a:rPr lang="ru-RU" sz="1600" dirty="0">
                <a:solidFill>
                  <a:schemeClr val="tx1"/>
                </a:solidFill>
              </a:rPr>
              <a:t>совета </a:t>
            </a:r>
            <a:r>
              <a:rPr lang="ru-RU" sz="1600" dirty="0" smtClean="0">
                <a:solidFill>
                  <a:schemeClr val="tx1"/>
                </a:solidFill>
              </a:rPr>
              <a:t>(23 мая 2018 </a:t>
            </a:r>
            <a:r>
              <a:rPr lang="ru-RU" sz="1600" dirty="0">
                <a:solidFill>
                  <a:schemeClr val="tx1"/>
                </a:solidFill>
              </a:rPr>
              <a:t>года),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7714" y="2900856"/>
            <a:ext cx="8926286" cy="3415862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23 мая 2018 года на заседании Экспертного Совета в сфере розничной торговли обсуждалась ситуация на топливном рынке. </a:t>
            </a:r>
          </a:p>
          <a:p>
            <a:pPr lvl="0" algn="just"/>
            <a:endParaRPr lang="ru-RU" dirty="0" smtClean="0">
              <a:solidFill>
                <a:schemeClr val="tx1"/>
              </a:solidFill>
            </a:endParaRPr>
          </a:p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В рамках заседания совета обсуждены вопросы, касающиеся повышения розничных цен на автомобильный бензин и дизельное топливо и тенденции на топливном рынке.</a:t>
            </a:r>
          </a:p>
          <a:p>
            <a:pPr lvl="0" indent="250825" algn="just"/>
            <a:endParaRPr lang="ru-RU" sz="1500" dirty="0" smtClean="0">
              <a:solidFill>
                <a:schemeClr val="tx1"/>
              </a:solidFill>
            </a:endParaRPr>
          </a:p>
          <a:p>
            <a:pPr lvl="0" indent="250825" algn="just"/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Развитие </a:t>
            </a:r>
            <a:r>
              <a:rPr lang="ru-RU" sz="2400" b="1" dirty="0">
                <a:solidFill>
                  <a:schemeClr val="bg1"/>
                </a:solidFill>
              </a:rPr>
              <a:t>конкуренции в сфере розничной торговли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423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136633" y="935421"/>
            <a:ext cx="8849711" cy="5538951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За истекший период 2018 года возбуждено и рассмотрено 324 дела об административных правонарушениях , в том числе</a:t>
            </a:r>
            <a:r>
              <a:rPr lang="ru-RU" sz="1400" i="1" dirty="0" smtClean="0">
                <a:solidFill>
                  <a:srgbClr val="002060"/>
                </a:solidFill>
              </a:rPr>
              <a:t>: </a:t>
            </a:r>
          </a:p>
          <a:p>
            <a:pPr algn="just"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ст.ст. 7.29-7.32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нарушение законодательства в сфере закупок – 202 дела;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ст.ст. 14.3, 14.38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нарушение законодательства о рекламе – 45 дел;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14.31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злоупотребление доминирующим положением на товарных рынках – 7 дел;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14.32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заключение ограничивающих конкуренцию соглашений –3 дела;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14.33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недобросовестную конкуренцию – 1 дело;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14.9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ограничение конкуренции органами власти, органами местного самоуправления – 12 дел;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9.21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нарушение правил технологического присоединения к электрическим сетям, правил подключения к системам теплоснабжения либо правил подключения к системам водоснабжения и водоотведения -18 дел;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ст.ст. 7.32.3 - 7.32.4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нарушение порядка закупок отдельными видами юридических лиц – 34 дела;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19.7.2-1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непредставление информации в орган, уполномоченный на осуществление контроля в сфере закупок товаров, работ, услуг отдельными видами юридических лиц – 1 дело; 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20.25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неуплату штрафа в установленные сроки – 1 дело.</a:t>
            </a:r>
          </a:p>
          <a:p>
            <a:pPr algn="just">
              <a:buNone/>
            </a:pPr>
            <a:endParaRPr lang="ru-RU" sz="1400" b="1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b="1" i="1" dirty="0" smtClean="0">
                <a:solidFill>
                  <a:schemeClr val="tx1"/>
                </a:solidFill>
              </a:rPr>
              <a:t>Общая сумма уплаченного штрафа – более  3,7 млн. рублей. </a:t>
            </a:r>
          </a:p>
          <a:p>
            <a:pPr algn="just"/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138" y="0"/>
            <a:ext cx="8229600" cy="777766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Дела об административных правонарушениях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28</a:t>
            </a:fld>
            <a:endParaRPr lang="ru-RU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6332" y="1397875"/>
            <a:ext cx="8523890" cy="4372304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600" dirty="0">
                <a:solidFill>
                  <a:schemeClr val="tx1"/>
                </a:solidFill>
              </a:rPr>
              <a:t>Башкортостанским УФАС России </a:t>
            </a:r>
            <a:r>
              <a:rPr lang="ru-RU" sz="1600" dirty="0" smtClean="0">
                <a:solidFill>
                  <a:schemeClr val="tx1"/>
                </a:solidFill>
              </a:rPr>
              <a:t>проводится </a:t>
            </a:r>
            <a:r>
              <a:rPr lang="ru-RU" sz="1600" dirty="0">
                <a:solidFill>
                  <a:schemeClr val="tx1"/>
                </a:solidFill>
              </a:rPr>
              <a:t>значительная работа по </a:t>
            </a:r>
            <a:r>
              <a:rPr lang="ru-RU" sz="1600" dirty="0" err="1">
                <a:solidFill>
                  <a:schemeClr val="tx1"/>
                </a:solidFill>
              </a:rPr>
              <a:t>адвокатированию</a:t>
            </a:r>
            <a:r>
              <a:rPr lang="ru-RU" sz="1600" dirty="0">
                <a:solidFill>
                  <a:schemeClr val="tx1"/>
                </a:solidFill>
              </a:rPr>
              <a:t> конкуренции: проведены пресс-конференция, "круглые столы", рабочие совещания по вопросам практики применения антимонопольного законодательства, законодательства о рекламе, законодательства о контрактной системе в сфере закупок товаров, работ, услуг для обеспечения государственных и муниципальных нужд; вышли материалы о деятельности управления в печатных СМИ и Интернет, сделаны выступления на радио и телевидении. </a:t>
            </a:r>
          </a:p>
          <a:p>
            <a:pPr indent="355600" algn="just"/>
            <a:endParaRPr lang="ru-RU" sz="1600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sz="1600" dirty="0" smtClean="0">
                <a:solidFill>
                  <a:schemeClr val="tx1"/>
                </a:solidFill>
              </a:rPr>
              <a:t>За истекший период 2018 года проведено публичное мероприятие по публичному обсуждению результатов правоприменительной практики </a:t>
            </a:r>
            <a:r>
              <a:rPr lang="ru-RU" sz="1600" dirty="0" err="1" smtClean="0">
                <a:solidFill>
                  <a:schemeClr val="tx1"/>
                </a:solidFill>
              </a:rPr>
              <a:t>Башкортостанского</a:t>
            </a:r>
            <a:r>
              <a:rPr lang="ru-RU" sz="1600" dirty="0" smtClean="0">
                <a:solidFill>
                  <a:schemeClr val="tx1"/>
                </a:solidFill>
              </a:rPr>
              <a:t> УФАС России в сфере контроля антимонопольного законодательства, законодательства о рекламе и законодательства в сфере закупок. 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02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6775" y="2061529"/>
            <a:ext cx="8510155" cy="3141091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0" indent="-285750" algn="just"/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При </a:t>
            </a:r>
            <a:r>
              <a:rPr lang="ru-RU" dirty="0">
                <a:solidFill>
                  <a:schemeClr val="tx1"/>
                </a:solidFill>
              </a:rPr>
              <a:t>осуществлении контроля экономической концентрации на товарных и финансовых рынках </a:t>
            </a:r>
            <a:r>
              <a:rPr lang="ru-RU" dirty="0" smtClean="0">
                <a:solidFill>
                  <a:schemeClr val="tx1"/>
                </a:solidFill>
              </a:rPr>
              <a:t>за истекший период 2018 года рассмотрено 2 уведомления 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Рассмотрено за истекший период 2018 года  349 обращений граждан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Управление за истекший период 2018 года участвовало </a:t>
            </a:r>
            <a:r>
              <a:rPr lang="ru-RU" dirty="0">
                <a:solidFill>
                  <a:schemeClr val="tx1"/>
                </a:solidFill>
              </a:rPr>
              <a:t>в более </a:t>
            </a:r>
            <a:r>
              <a:rPr lang="ru-RU" dirty="0" smtClean="0">
                <a:solidFill>
                  <a:schemeClr val="tx1"/>
                </a:solidFill>
              </a:rPr>
              <a:t>чем 470 заседаниях </a:t>
            </a:r>
            <a:r>
              <a:rPr lang="ru-RU" dirty="0">
                <a:solidFill>
                  <a:schemeClr val="tx1"/>
                </a:solidFill>
              </a:rPr>
              <a:t>судов различных </a:t>
            </a:r>
            <a:r>
              <a:rPr lang="ru-RU" dirty="0" smtClean="0">
                <a:solidFill>
                  <a:schemeClr val="tx1"/>
                </a:solidFill>
              </a:rPr>
              <a:t>инстанций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3372" y="1016000"/>
            <a:ext cx="8897257" cy="5442857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r>
              <a:rPr lang="ru-RU" sz="1600" dirty="0" smtClean="0">
                <a:solidFill>
                  <a:schemeClr val="tx1"/>
                </a:solidFill>
              </a:rPr>
              <a:t>Проведены:</a:t>
            </a:r>
          </a:p>
          <a:p>
            <a:pPr indent="35560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экскурсии</a:t>
            </a:r>
            <a:r>
              <a:rPr lang="ru-RU" sz="1600" dirty="0">
                <a:solidFill>
                  <a:schemeClr val="tx1"/>
                </a:solidFill>
              </a:rPr>
              <a:t>, "Дни открытых дверей" для студентов различных высших учебных заведений республики и учащихся старших классов МБОУ </a:t>
            </a:r>
            <a:r>
              <a:rPr lang="ru-RU" sz="1600" dirty="0" smtClean="0">
                <a:solidFill>
                  <a:schemeClr val="tx1"/>
                </a:solidFill>
              </a:rPr>
              <a:t>"Лицей </a:t>
            </a:r>
            <a:r>
              <a:rPr lang="ru-RU" sz="1600" dirty="0">
                <a:solidFill>
                  <a:schemeClr val="tx1"/>
                </a:solidFill>
              </a:rPr>
              <a:t>№ </a:t>
            </a:r>
            <a:r>
              <a:rPr lang="ru-RU" sz="1600" dirty="0" smtClean="0">
                <a:solidFill>
                  <a:schemeClr val="tx1"/>
                </a:solidFill>
              </a:rPr>
              <a:t>6" </a:t>
            </a:r>
            <a:r>
              <a:rPr lang="ru-RU" sz="1600" dirty="0">
                <a:solidFill>
                  <a:schemeClr val="tx1"/>
                </a:solidFill>
              </a:rPr>
              <a:t>ГО г. </a:t>
            </a:r>
            <a:r>
              <a:rPr lang="ru-RU" sz="1600" dirty="0" smtClean="0">
                <a:solidFill>
                  <a:schemeClr val="tx1"/>
                </a:solidFill>
              </a:rPr>
              <a:t>Уфы; </a:t>
            </a:r>
            <a:endParaRPr lang="ru-RU" sz="1600" dirty="0">
              <a:solidFill>
                <a:schemeClr val="tx1"/>
              </a:solidFill>
            </a:endParaRPr>
          </a:p>
          <a:p>
            <a:pPr indent="355600" algn="just">
              <a:buFont typeface="Wingdings" pitchFamily="2" charset="2"/>
              <a:buChar char="Ø"/>
            </a:pPr>
            <a:endParaRPr lang="ru-RU" sz="1600" dirty="0" smtClean="0">
              <a:solidFill>
                <a:schemeClr val="tx1"/>
              </a:solidFill>
            </a:endParaRPr>
          </a:p>
          <a:p>
            <a:pPr indent="35560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конкурс рисунков "реклама школьных каникул" </a:t>
            </a:r>
            <a:r>
              <a:rPr lang="ru-RU" sz="1600" dirty="0">
                <a:solidFill>
                  <a:schemeClr val="tx1"/>
                </a:solidFill>
              </a:rPr>
              <a:t>для </a:t>
            </a:r>
            <a:r>
              <a:rPr lang="ru-RU" sz="1600" dirty="0" smtClean="0">
                <a:solidFill>
                  <a:schemeClr val="tx1"/>
                </a:solidFill>
              </a:rPr>
              <a:t>учеников 2 класса МБОУ СОШ №44 г. Уфы в Центре детского чтения Национальной библиотеки им. </a:t>
            </a:r>
            <a:r>
              <a:rPr lang="ru-RU" sz="1600" dirty="0" err="1" smtClean="0">
                <a:solidFill>
                  <a:schemeClr val="tx1"/>
                </a:solidFill>
              </a:rPr>
              <a:t>Ахмет-Заки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Валиди</a:t>
            </a:r>
            <a:r>
              <a:rPr lang="ru-RU" sz="1600" dirty="0" smtClean="0">
                <a:solidFill>
                  <a:schemeClr val="tx1"/>
                </a:solidFill>
              </a:rPr>
              <a:t>; </a:t>
            </a:r>
          </a:p>
          <a:p>
            <a:pPr indent="355600" algn="just">
              <a:buFont typeface="Wingdings" pitchFamily="2" charset="2"/>
              <a:buChar char="Ø"/>
            </a:pPr>
            <a:endParaRPr lang="ru-RU" sz="1600" dirty="0" smtClean="0">
              <a:solidFill>
                <a:schemeClr val="tx1"/>
              </a:solidFill>
            </a:endParaRPr>
          </a:p>
          <a:p>
            <a:pPr indent="35560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практические </a:t>
            </a:r>
            <a:r>
              <a:rPr lang="ru-RU" sz="1600" dirty="0">
                <a:solidFill>
                  <a:schemeClr val="tx1"/>
                </a:solidFill>
              </a:rPr>
              <a:t>занятия </a:t>
            </a:r>
            <a:r>
              <a:rPr lang="ru-RU" sz="1600" dirty="0" smtClean="0">
                <a:solidFill>
                  <a:schemeClr val="tx1"/>
                </a:solidFill>
              </a:rPr>
              <a:t>с </a:t>
            </a:r>
            <a:r>
              <a:rPr lang="ru-RU" sz="1600" dirty="0">
                <a:solidFill>
                  <a:schemeClr val="tx1"/>
                </a:solidFill>
              </a:rPr>
              <a:t>учащимися старших классов МБОУ </a:t>
            </a:r>
            <a:r>
              <a:rPr lang="ru-RU" sz="1600" dirty="0" smtClean="0">
                <a:solidFill>
                  <a:schemeClr val="tx1"/>
                </a:solidFill>
              </a:rPr>
              <a:t>"Лицей </a:t>
            </a:r>
            <a:r>
              <a:rPr lang="ru-RU" sz="1600" dirty="0">
                <a:solidFill>
                  <a:schemeClr val="tx1"/>
                </a:solidFill>
              </a:rPr>
              <a:t>№ </a:t>
            </a:r>
            <a:r>
              <a:rPr lang="ru-RU" sz="1600" dirty="0" smtClean="0">
                <a:solidFill>
                  <a:schemeClr val="tx1"/>
                </a:solidFill>
              </a:rPr>
              <a:t>6" </a:t>
            </a:r>
            <a:r>
              <a:rPr lang="ru-RU" sz="1600" dirty="0">
                <a:solidFill>
                  <a:schemeClr val="tx1"/>
                </a:solidFill>
              </a:rPr>
              <a:t>ГО г. Уфы в виде </a:t>
            </a:r>
            <a:r>
              <a:rPr lang="ru-RU" sz="1600" dirty="0" smtClean="0">
                <a:solidFill>
                  <a:schemeClr val="tx1"/>
                </a:solidFill>
              </a:rPr>
              <a:t>деловой </a:t>
            </a:r>
            <a:r>
              <a:rPr lang="ru-RU" sz="1600" dirty="0">
                <a:solidFill>
                  <a:schemeClr val="tx1"/>
                </a:solidFill>
              </a:rPr>
              <a:t>игры </a:t>
            </a:r>
            <a:r>
              <a:rPr lang="ru-RU" sz="1600" dirty="0" smtClean="0">
                <a:solidFill>
                  <a:schemeClr val="tx1"/>
                </a:solidFill>
              </a:rPr>
              <a:t>"Модельный </a:t>
            </a:r>
            <a:r>
              <a:rPr lang="ru-RU" sz="1600" dirty="0">
                <a:solidFill>
                  <a:schemeClr val="tx1"/>
                </a:solidFill>
              </a:rPr>
              <a:t>процесс, посвященный рассмотрению дела по </a:t>
            </a:r>
            <a:r>
              <a:rPr lang="ru-RU" sz="1600" dirty="0" smtClean="0">
                <a:solidFill>
                  <a:schemeClr val="tx1"/>
                </a:solidFill>
              </a:rPr>
              <a:t>признакам нарушения </a:t>
            </a:r>
            <a:r>
              <a:rPr lang="ru-RU" sz="1600" dirty="0">
                <a:solidFill>
                  <a:schemeClr val="tx1"/>
                </a:solidFill>
              </a:rPr>
              <a:t>законодательства о </a:t>
            </a:r>
            <a:r>
              <a:rPr lang="ru-RU" sz="1600" dirty="0" smtClean="0">
                <a:solidFill>
                  <a:schemeClr val="tx1"/>
                </a:solidFill>
              </a:rPr>
              <a:t>рекламе, недобросовестной конкуренции и злоупотребления доминирующим положением на рынке";</a:t>
            </a:r>
          </a:p>
          <a:p>
            <a:pPr indent="355600" algn="just">
              <a:buFont typeface="Wingdings" pitchFamily="2" charset="2"/>
              <a:buChar char="Ø"/>
            </a:pPr>
            <a:endParaRPr lang="ru-RU" sz="1600" dirty="0" smtClean="0">
              <a:solidFill>
                <a:schemeClr val="tx1"/>
              </a:solidFill>
            </a:endParaRPr>
          </a:p>
          <a:p>
            <a:pPr indent="35560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мастер-классы для студентов, обучающихся по направлению подготовки "Реклама и связи с общественностью".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08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3269" y="1103585"/>
            <a:ext cx="8555421" cy="5034455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600" dirty="0" smtClean="0">
                <a:solidFill>
                  <a:schemeClr val="tx1"/>
                </a:solidFill>
              </a:rPr>
              <a:t>Проведен семинар по актуальным вопросам применения антимонопольного законодательства и развития конкуренции с участием представителя ФАС России и члена Общественного совета при ФАС России. </a:t>
            </a:r>
          </a:p>
          <a:p>
            <a:pPr lvl="0" indent="355600" algn="just"/>
            <a:r>
              <a:rPr lang="ru-RU" sz="1600" dirty="0" smtClean="0"/>
              <a:t> </a:t>
            </a:r>
            <a:r>
              <a:rPr lang="ru-RU" sz="1600" dirty="0" smtClean="0">
                <a:solidFill>
                  <a:schemeClr val="tx1"/>
                </a:solidFill>
              </a:rPr>
              <a:t>В наши дни актуальным вопросом остается разработка антимонопольного </a:t>
            </a:r>
            <a:r>
              <a:rPr lang="ru-RU" sz="1600" dirty="0" err="1" smtClean="0">
                <a:solidFill>
                  <a:schemeClr val="tx1"/>
                </a:solidFill>
              </a:rPr>
              <a:t>комплаенса</a:t>
            </a:r>
            <a:r>
              <a:rPr lang="ru-RU" sz="1600" dirty="0" smtClean="0">
                <a:solidFill>
                  <a:schemeClr val="tx1"/>
                </a:solidFill>
              </a:rPr>
              <a:t> на предприятиях. Крупные российские компании приходят к необходимости его создания, а также необходимости наличия кадров в штате, владеющих комплексом знаний, в том числе антимонопольного законодательства. </a:t>
            </a:r>
          </a:p>
          <a:p>
            <a:pPr indent="355600" algn="just"/>
            <a:r>
              <a:rPr lang="ru-RU" sz="1600" dirty="0" smtClean="0">
                <a:solidFill>
                  <a:schemeClr val="tx1"/>
                </a:solidFill>
              </a:rPr>
              <a:t>Школа конкурентного права, организованная в ноябре 2014 года совместно с Башкирским государственным университетом (кафедра государственного права Института права </a:t>
            </a:r>
            <a:r>
              <a:rPr lang="ru-RU" sz="1600" dirty="0" err="1" smtClean="0">
                <a:solidFill>
                  <a:schemeClr val="tx1"/>
                </a:solidFill>
              </a:rPr>
              <a:t>БашГУ</a:t>
            </a:r>
            <a:r>
              <a:rPr lang="ru-RU" sz="1600" dirty="0" smtClean="0">
                <a:solidFill>
                  <a:schemeClr val="tx1"/>
                </a:solidFill>
              </a:rPr>
              <a:t>), уже сегодня готовит таких специалистов. </a:t>
            </a:r>
          </a:p>
          <a:p>
            <a:pPr indent="355600" algn="just"/>
            <a:r>
              <a:rPr lang="ru-RU" sz="1600" dirty="0" smtClean="0">
                <a:solidFill>
                  <a:schemeClr val="tx1"/>
                </a:solidFill>
              </a:rPr>
              <a:t>В 2016 года состоялся первый выпуск Школы конкурентного права. </a:t>
            </a:r>
          </a:p>
          <a:p>
            <a:pPr indent="355600" algn="just"/>
            <a:r>
              <a:rPr lang="ru-RU" sz="1600" dirty="0" smtClean="0">
                <a:solidFill>
                  <a:schemeClr val="tx1"/>
                </a:solidFill>
              </a:rPr>
              <a:t>Школа востребована – в ноябре 2016 года состоялось торжественное открытие II набора Школы конкурентного права. Слушателями являются студенты разных ВУЗов и курсов, в том числе магистранты. </a:t>
            </a:r>
          </a:p>
          <a:p>
            <a:pPr lvl="0" indent="355600" algn="just"/>
            <a:r>
              <a:rPr lang="ru-RU" sz="1600" dirty="0" smtClean="0">
                <a:solidFill>
                  <a:schemeClr val="tx1"/>
                </a:solidFill>
              </a:rPr>
              <a:t>В 2016-2018 г.г. проведены четыре сессии </a:t>
            </a:r>
            <a:r>
              <a:rPr lang="ru-RU" sz="1600" dirty="0">
                <a:solidFill>
                  <a:schemeClr val="tx1"/>
                </a:solidFill>
              </a:rPr>
              <a:t>II набора Школы конкурентного </a:t>
            </a:r>
            <a:r>
              <a:rPr lang="ru-RU" sz="1600" dirty="0" smtClean="0">
                <a:solidFill>
                  <a:schemeClr val="tx1"/>
                </a:solidFill>
              </a:rPr>
              <a:t>права. В мае 2018 года состоялся второй выпуск Школы конкурентного права.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504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9456" y="1033318"/>
            <a:ext cx="8776139" cy="5451565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Указом Президента Российской Федерации от 21 декабря 2017 года № 618 "Об основных направлениях государственной политики по развитию конкуренции" утвержден Национальный план развития конкуренции в Российской Федерации на 2018 – 2020 годы, который направлен на снижение доли государственного участия в конкурентных сферах экономической деятельности, в том числе ограничение создания унитарных предприятий, реформу тарифного регулирования, эффективное предупреждение и пресечение антимонопольных нарушений, приводящих к ограничению и устранению конкуренции на товарных рынках, и поддержку предпринимательской инициативы, включая развитие малого и среднего бизнеса. 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Согласно Указу Президента Российской Федерации активное содействие развитию конкуренции в Российской Федерации считается приоритетным направлением деятельности всех ветвей власти, а также органов местного самоуправления.</a:t>
            </a:r>
            <a:endParaRPr lang="ru-RU" sz="16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Национальный план развития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1737" y="966952"/>
            <a:ext cx="8776139" cy="5675586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В Указе Президента Российской Федерации определено, что целями совершенствования государственной политики по развитию конкуренции являются: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а) повышение удовлетворенности потребителей за счет расширения ассортимента товаров, работ, услуг, повышения их качества и снижения цен;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б) повышение экономической эффективности и конкурентоспособности хозяйствующих субъектов, в том числе за счет обеспечения равного доступа к товарам и услугам субъектов естественных монополий и государственным услугам, необходимым для ведения предпринимательской деятельности, стимулирования инновационной активности хозяйствующих субъектов, повышения доли наукоемких товаров и услуг в структуре производства, развития рынков высокотехнологичной продукции;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в) стабильный рост и развитие многоукладной экономики, развитие технологий, снижение издержек в масштабе национальной экономики, снижение социальной напряженности в обществе, обеспечение национальной безопасности.</a:t>
            </a:r>
          </a:p>
          <a:p>
            <a:pPr algn="just"/>
            <a:endParaRPr lang="ru-RU" sz="1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Национальный план развития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1737" y="966952"/>
            <a:ext cx="8776139" cy="5675586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Мероприятия Национального плана развития конкуренции в Российской Федерации направлены на достижение следующих ключевых показателей: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а) обеспечение во всех отраслях экономики Российской Федерации, за исключением сфер деятельности субъектов естественных монополий и организаций оборонно-промышленного комплекса, присутствия не менее трех хозяйствующих субъектов, не менее чем один из которых относится к частному бизнесу;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б) снижение количества нарушений антимонопольного законодательства со стороны органов государственной власти и органов местного самоуправления к 2020 году не менее чем в 2 раза по сравнению с 2017 годом;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в) увеличение к 2020 году доли закупок, участниками которых являются только субъекты малого предпринимательства и социально ориентированные некоммерческие организации, в сфере государственного и муниципального заказа не менее чем в два раза по сравнению с 2017 годом, а также увеличение отдельными видами юридических лиц объема закупок, участниками которых являются только субъекты малого и среднего предпринимательства, до 18 процентов в 2020 году.</a:t>
            </a:r>
          </a:p>
          <a:p>
            <a:pPr algn="just"/>
            <a:endParaRPr lang="ru-RU" sz="1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Национальный план развития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35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0715" y="1109592"/>
            <a:ext cx="8776139" cy="5375291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Составной частью внедрения Стандарта развития конкуренции является создание и реализация механизмов общественного контроля за деятельностью субъектов естественных монополий.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В Республике Башкортостан созданы и реализуются механизмы общественного контроля за деятельностью субъектов естественных монополий.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Так, в 2016 году начал функционировать Межотраслевой Совет потребителей по вопросам деятельности субъектов естественных монополий при Главе Республики Башкортостан (далее – Межотраслевой Совет потребителей). Межотраслевой совет потребителей, включающий в своем составе потребителей всех категорий и социальных групп, выступает открытой площадкой для координации и интеграции интересов потребителей по вопросам регулирования деятельности естественных монополий, контроля за их инвестиционными затратами и процессов </a:t>
            </a:r>
            <a:r>
              <a:rPr lang="ru-RU" sz="1400" dirty="0" err="1" smtClean="0">
                <a:solidFill>
                  <a:schemeClr val="tx1"/>
                </a:solidFill>
              </a:rPr>
              <a:t>тарифообразования</a:t>
            </a:r>
            <a:r>
              <a:rPr lang="ru-RU" sz="1400" dirty="0" smtClean="0">
                <a:solidFill>
                  <a:schemeClr val="tx1"/>
                </a:solidFill>
              </a:rPr>
              <a:t> на товары и услуги монополий.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Членами Межотраслевого Совета потребителей были определены три отраслевые комиссии по вопросам деятельности монополистов в сфере электроснабжения, теплоснабжения, водоснабжения и водоотведения.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Проведение независимого технологического и ценового аудита инвестиционных проектов субъектов естественных монополий обусловлено объективной необходимостью в их дополнительном стимулировании к снижению издержек в рамках инвестиционной деятельности, выборе оптимальных инженерных, технологических и технических решений, соотнесении направлений развития инфраструктурного комплекса и актуальных потребностей населения.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Формирование информационного взаимодействия с субъектами естественных монополий позволяет обеспечить прозрачность при установлении тарифов на услуги данных организаций.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Обобщенные ответы на вопросы в анкетах 21.03.2018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6124" y="725215"/>
            <a:ext cx="8881242" cy="5864772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Вопросы</a:t>
            </a:r>
            <a:r>
              <a:rPr lang="ru-RU" sz="1600" b="1" dirty="0" smtClean="0">
                <a:solidFill>
                  <a:schemeClr val="tx1"/>
                </a:solidFill>
                <a:cs typeface="Times New Roman" pitchFamily="18" charset="0"/>
              </a:rPr>
              <a:t> по недостоверной рекламе.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Данные вопросы регулируются Федеральным законом  от 13.03.2006 № 38-ФЗ  «О рекламе». При размещении рекламы необходимо учитывать общие требования к рекламе, а также установленные особенности отдельных способов распространения рекламы (</a:t>
            </a:r>
            <a:r>
              <a:rPr lang="ru-RU" sz="1600" dirty="0" err="1" smtClean="0">
                <a:solidFill>
                  <a:schemeClr val="tx1"/>
                </a:solidFill>
                <a:cs typeface="Times New Roman" pitchFamily="18" charset="0"/>
              </a:rPr>
              <a:t>рекламы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 в телепрограммах или телепередачах, в радиопрограммах или радиопередачах, рекламы, распространяемой по сетям электросвязи и др.) и специальные требования к рекламе отдельных видов товаров, к которым относятся: реклама алкогольной продукции, реклама лекарственных средств, медицинских изделий и медицинских услуг, методов профилактики диагностики, лечения и медицинской реабилитации, методов народной медицины; реклама финансовых услуг и финансовой деятельности, в том числе реклама, связанная с привлечением денежных средств долевого строительства; реклама ценных бумаг.  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ФАС России осуществляет в пределах своих полномочий государственный надзор за соблюдением законодательства Российской Федерации о рекламе, в том числе предупреждает, выявляет и пресекает нарушения физическими или юридическими лицами законодательства РФ о рекламе, а при выявлении фактов, указывающих на признаки нарушения законодательства Российской Федерации о рекламе возбуждает и рассматривает дела, принимает по результатам рассмотрения таких дел решения и выдает предписания, предусмотренные указанным Федеральным законом.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Нарушения Федерального закона «О рекламе» влекут за собой административную ответственность, предусмотренную статьями 14.3, 14.3.1, 14.38 </a:t>
            </a:r>
            <a:r>
              <a:rPr lang="ru-RU" sz="1600" dirty="0" err="1" smtClean="0">
                <a:solidFill>
                  <a:schemeClr val="tx1"/>
                </a:solidFill>
                <a:cs typeface="Times New Roman" pitchFamily="18" charset="0"/>
              </a:rPr>
              <a:t>КоАП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 РФ.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Обобщенные ответы на вопросы в анкетах 21.03.2018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4289" y="1566041"/>
            <a:ext cx="8345213" cy="4466897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Реклама лекарственных препаратов, медицинских изделий, медицинских услуг.</a:t>
            </a:r>
            <a:endParaRPr lang="ru-RU" sz="1600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Данные вопросы регулируются Федеральным законом  от 13.03.2006 № 38-ФЗ  "О рекламе". При размещении рекламы необходимо учитывать общие требования к рекламе и специальные требования к рекламе отдельных видов товаров, к которым относятся: реклама алкогольной продукции, реклама лекарственных средств, медицинских изделий и медицинских услуг, методов профилактики диагностики, лечения и медицинской реабилитации, методов народной медицины. </a:t>
            </a:r>
            <a:endParaRPr lang="ru-RU" sz="1600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Нарушения ФЗ "О рекламе" в части ненадлежащей рекламы лекарственных средств, медицинских изделий и медицинских услуг, методов профилактики диагностики, лечения и медицинской реабилитации влекут за собой административную ответственность, предусмотренную статьей 14.3 </a:t>
            </a:r>
            <a:r>
              <a:rPr lang="ru-RU" sz="1600" dirty="0" err="1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КоАП</a:t>
            </a:r>
            <a:r>
              <a:rPr lang="ru-RU" sz="16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РФ. </a:t>
            </a:r>
            <a:endParaRPr lang="ru-RU" sz="16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Обобщенные ответы на вопросы в анкетах 21.03.2018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9903" y="1986458"/>
            <a:ext cx="8513379" cy="342637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cs typeface="Times New Roman" pitchFamily="18" charset="0"/>
              </a:rPr>
              <a:t>В п.б, пункта 3 части 1 статьи 66 Закона о контрактной системе установлено, что участник закупку в первой части заявки представляет конкретные показатели к товарам. Можно ли в документации установить, что участник закупки может представить материал, соответствующий установленным ГОСТ, и при этом предоставить конкретные показатели?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Потребность заказчика должна быть отражена при описании объекта закупки, установлены требования к показателям товара, значимым для заказчика. При формулировке просто соответствие ГОСТ, заказчик не сможет сопоставить товар потребностям, также при приемке товара.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Обобщенные ответы на вопросы в анкетах 21.03.2018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066800" y="756138"/>
            <a:ext cx="7345974" cy="179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3692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92" b="1"/>
              <a:t>СПАСИБО ЗА ВНИМАНИЕ!</a:t>
            </a:r>
            <a:r>
              <a:rPr lang="en-US" altLang="ru-RU" sz="1846" b="1"/>
              <a:t/>
            </a:r>
            <a:br>
              <a:rPr lang="en-US" altLang="ru-RU" sz="1846" b="1"/>
            </a:br>
            <a:endParaRPr lang="ru-RU" altLang="ru-RU" sz="1846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46" b="1"/>
          </a:p>
        </p:txBody>
      </p:sp>
      <p:grpSp>
        <p:nvGrpSpPr>
          <p:cNvPr id="54275" name="Group 11"/>
          <p:cNvGrpSpPr>
            <a:grpSpLocks/>
          </p:cNvGrpSpPr>
          <p:nvPr/>
        </p:nvGrpSpPr>
        <p:grpSpPr bwMode="auto">
          <a:xfrm>
            <a:off x="2645020" y="2631831"/>
            <a:ext cx="4343400" cy="2180492"/>
            <a:chOff x="1676400" y="2743200"/>
            <a:chExt cx="4343400" cy="2362200"/>
          </a:xfrm>
        </p:grpSpPr>
        <p:pic>
          <p:nvPicPr>
            <p:cNvPr id="54276" name="Picture 5" descr="FAS-logo-color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7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8" name="Picture 7" descr="twitter_newbird_blue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79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www.fas.gov.ru</a:t>
              </a:r>
            </a:p>
          </p:txBody>
        </p:sp>
        <p:sp>
          <p:nvSpPr>
            <p:cNvPr id="54280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FAS-book</a:t>
              </a:r>
            </a:p>
          </p:txBody>
        </p:sp>
        <p:sp>
          <p:nvSpPr>
            <p:cNvPr id="54281" name="TextBox 10"/>
            <p:cNvSpPr txBox="1">
              <a:spLocks noChangeArrowheads="1"/>
            </p:cNvSpPr>
            <p:nvPr/>
          </p:nvSpPr>
          <p:spPr bwMode="auto">
            <a:xfrm>
              <a:off x="2536573" y="4343399"/>
              <a:ext cx="34832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rus_fas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7710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262743"/>
            <a:ext cx="8643445" cy="5190609"/>
          </a:xfrm>
          <a:prstGeom prst="roundRect">
            <a:avLst>
              <a:gd name="adj" fmla="val 17353"/>
            </a:avLst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/>
            <a:r>
              <a:rPr lang="ru-RU" dirty="0" smtClean="0">
                <a:solidFill>
                  <a:schemeClr val="tx1"/>
                </a:solidFill>
              </a:rPr>
              <a:t>    За истекший период 2018 года проведен анализ состояния конкурентной среды на 9 товарных рынках: 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оптовый рынок электрической энергии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розничный рынок электрической энергии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услуг по сбору и транспортированию твердых коммунальных отходов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теплоснабжения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услуг по предоставлению доступа к инфраструктуре для размещения сетей электросвязи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розничной реализации бензинов автомобильных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розничной реализации дизельного топлива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мелкооптовой реализации бензинов автомобильных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мелкооптовой реализации дизельного топлива</a:t>
            </a:r>
          </a:p>
          <a:p>
            <a:pPr marL="285750" lvl="0" indent="-285750" algn="just"/>
            <a:r>
              <a:rPr lang="ru-RU" sz="1600" dirty="0" smtClean="0">
                <a:solidFill>
                  <a:schemeClr val="tx1"/>
                </a:solidFill>
              </a:rPr>
              <a:t>	</a:t>
            </a:r>
          </a:p>
          <a:p>
            <a:pPr marL="635000" lvl="0" indent="257175" algn="just"/>
            <a:r>
              <a:rPr lang="ru-RU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0445" y="113212"/>
            <a:ext cx="8442960" cy="775063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Контроль за соблюдением антимонопольного законодательства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7383" y="1079863"/>
            <a:ext cx="8725988" cy="542544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2018 года выдано 4 предостережения</a:t>
            </a:r>
          </a:p>
          <a:p>
            <a:pPr lvl="0" indent="355600" algn="just"/>
            <a:endParaRPr lang="ru-RU" sz="1500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2018 года выдано 39 предупреждений, в </a:t>
            </a:r>
            <a:r>
              <a:rPr lang="ru-RU" dirty="0">
                <a:solidFill>
                  <a:schemeClr val="tx1"/>
                </a:solidFill>
              </a:rPr>
              <a:t>том числе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marL="174625" lvl="0" indent="35560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фактам злоупотребления доминирующим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положением (ст. 10 ФЗ "О защите конкуренции")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14 предупреждений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174625" lvl="0" indent="35560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фактам недобросовестной конкуренции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(ст.ст. 14.1-14.8 ФЗ "О защите конкуренции") – 15 предупреждений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174625" lvl="0" indent="35560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фактам ограничивающих конкуренцию актов и действий (бездействие) органов государственной власти и местного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самоуправления (ст.15 ФЗ "О защите конкуренции")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10 предупреждений</a:t>
            </a: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2018 года </a:t>
            </a:r>
            <a:r>
              <a:rPr lang="ru-RU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23 дела </a:t>
            </a:r>
            <a:r>
              <a:rPr lang="ru-RU" dirty="0">
                <a:solidFill>
                  <a:schemeClr val="tx1"/>
                </a:solidFill>
              </a:rPr>
              <a:t>по признакам нарушения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законодательства</a:t>
            </a: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Большинство </a:t>
            </a:r>
            <a:r>
              <a:rPr lang="ru-RU" dirty="0">
                <a:solidFill>
                  <a:schemeClr val="tx1"/>
                </a:solidFill>
              </a:rPr>
              <a:t>дел возбуждено в результате рассмотрения поступивших </a:t>
            </a:r>
            <a:r>
              <a:rPr lang="ru-RU" dirty="0" smtClean="0">
                <a:solidFill>
                  <a:schemeClr val="tx1"/>
                </a:solidFill>
              </a:rPr>
              <a:t>заявлений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483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0200" y="1003300"/>
            <a:ext cx="8623299" cy="56515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Злоупотребление доминирующим положением остается одним из распространенных нарушений антимонопольного законодательства – </a:t>
            </a:r>
            <a:r>
              <a:rPr lang="ru-RU" dirty="0" smtClean="0">
                <a:solidFill>
                  <a:schemeClr val="tx1"/>
                </a:solidFill>
              </a:rPr>
              <a:t>за истекший период 2018 года </a:t>
            </a:r>
            <a:r>
              <a:rPr lang="ru-RU" dirty="0">
                <a:solidFill>
                  <a:schemeClr val="tx1"/>
                </a:solidFill>
              </a:rPr>
              <a:t>выдано </a:t>
            </a:r>
            <a:r>
              <a:rPr lang="ru-RU" dirty="0" smtClean="0">
                <a:solidFill>
                  <a:schemeClr val="tx1"/>
                </a:solidFill>
              </a:rPr>
              <a:t>14 предупреждений, </a:t>
            </a:r>
            <a:r>
              <a:rPr lang="ru-RU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6 дел </a:t>
            </a:r>
            <a:r>
              <a:rPr lang="ru-RU" dirty="0">
                <a:solidFill>
                  <a:schemeClr val="tx1"/>
                </a:solidFill>
              </a:rPr>
              <a:t>по фактам злоупотребления доминирующим </a:t>
            </a:r>
            <a:r>
              <a:rPr lang="ru-RU" dirty="0" smtClean="0">
                <a:solidFill>
                  <a:schemeClr val="tx1"/>
                </a:solidFill>
              </a:rPr>
              <a:t>положением</a:t>
            </a:r>
          </a:p>
          <a:p>
            <a:pPr lvl="0" indent="355600" algn="just"/>
            <a:r>
              <a:rPr lang="ru-RU" b="1" dirty="0" smtClean="0">
                <a:solidFill>
                  <a:schemeClr val="tx1"/>
                </a:solidFill>
              </a:rPr>
              <a:t>Среди </a:t>
            </a:r>
            <a:r>
              <a:rPr lang="ru-RU" b="1" dirty="0">
                <a:solidFill>
                  <a:schemeClr val="tx1"/>
                </a:solidFill>
              </a:rPr>
              <a:t>выявленных фактов злоупотребления доминирующим положением наиболее характерные нарушения: </a:t>
            </a:r>
            <a:endParaRPr lang="ru-RU" b="1" dirty="0" smtClean="0">
              <a:solidFill>
                <a:schemeClr val="tx1"/>
              </a:solidFill>
            </a:endParaRPr>
          </a:p>
          <a:p>
            <a:pPr lvl="0" indent="35560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навязывание </a:t>
            </a:r>
            <a:r>
              <a:rPr lang="ru-RU" dirty="0">
                <a:solidFill>
                  <a:schemeClr val="tx1"/>
                </a:solidFill>
              </a:rPr>
              <a:t>невыгодных условий </a:t>
            </a:r>
            <a:r>
              <a:rPr lang="ru-RU" dirty="0" smtClean="0">
                <a:solidFill>
                  <a:schemeClr val="tx1"/>
                </a:solidFill>
              </a:rPr>
              <a:t>договора</a:t>
            </a:r>
          </a:p>
          <a:p>
            <a:pPr indent="355600" algn="just"/>
            <a:r>
              <a:rPr lang="ru-RU" dirty="0" smtClean="0">
                <a:solidFill>
                  <a:schemeClr val="tx1"/>
                </a:solidFill>
              </a:rPr>
              <a:t>Преобладают нарушения по навязыванию невыгодных условий договора в сфере электроснабжения. Неправомерное применение расчетного уровня напряжения по договору электроснабжения, заключенному с гарантирующим поставщиком.</a:t>
            </a:r>
          </a:p>
          <a:p>
            <a:pPr lvl="0" indent="35560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необоснованный </a:t>
            </a:r>
            <a:r>
              <a:rPr lang="ru-RU" dirty="0">
                <a:solidFill>
                  <a:schemeClr val="tx1"/>
                </a:solidFill>
              </a:rPr>
              <a:t>отказ от заключения </a:t>
            </a:r>
            <a:r>
              <a:rPr lang="ru-RU" dirty="0" smtClean="0">
                <a:solidFill>
                  <a:schemeClr val="tx1"/>
                </a:solidFill>
              </a:rPr>
              <a:t>договора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Злоупотребление доминирующим положением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822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1" y="1028700"/>
            <a:ext cx="8710648" cy="176530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 соответствии с антимонопольным законодательством запрещаются ограничивающие конкуренцию акты и действия (бездействие) федеральных органов исполнительной власти, органов государственной власти субъектов Российской Федерации, органов местного </a:t>
            </a:r>
            <a:r>
              <a:rPr lang="ru-RU" dirty="0" smtClean="0">
                <a:solidFill>
                  <a:schemeClr val="tx1"/>
                </a:solidFill>
              </a:rPr>
              <a:t>самоуправления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2350" y="3162300"/>
            <a:ext cx="8623299" cy="33401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Результаты </a:t>
            </a:r>
            <a:r>
              <a:rPr lang="ru-RU" dirty="0">
                <a:solidFill>
                  <a:schemeClr val="tx1"/>
                </a:solidFill>
              </a:rPr>
              <a:t>работы свидетельствуют о том, что нарушение антимонопольного законодательства </a:t>
            </a:r>
            <a:r>
              <a:rPr lang="ru-RU" dirty="0" smtClean="0">
                <a:solidFill>
                  <a:schemeClr val="tx1"/>
                </a:solidFill>
              </a:rPr>
              <a:t>– статьи 15 ФЗ "О защите конкуренции", со </a:t>
            </a:r>
            <a:r>
              <a:rPr lang="ru-RU" dirty="0">
                <a:solidFill>
                  <a:schemeClr val="tx1"/>
                </a:solidFill>
              </a:rPr>
              <a:t>стороны органов исполнительной власти и местного самоуправления остается распространенным видом </a:t>
            </a:r>
            <a:r>
              <a:rPr lang="ru-RU" dirty="0" smtClean="0">
                <a:solidFill>
                  <a:schemeClr val="tx1"/>
                </a:solidFill>
              </a:rPr>
              <a:t>нарушения:</a:t>
            </a:r>
          </a:p>
          <a:p>
            <a:pPr marL="285750" lvl="0" indent="-285750" algn="just"/>
            <a:r>
              <a:rPr lang="ru-RU" dirty="0" smtClean="0">
                <a:solidFill>
                  <a:schemeClr val="tx1"/>
                </a:solidFill>
              </a:rPr>
              <a:t>     За истекший период 2018 года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выдано 10 предупреждений;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возбуждено </a:t>
            </a:r>
            <a:r>
              <a:rPr lang="ru-RU" dirty="0">
                <a:solidFill>
                  <a:schemeClr val="tx1"/>
                </a:solidFill>
              </a:rPr>
              <a:t>и рассмотрено </a:t>
            </a:r>
            <a:r>
              <a:rPr lang="ru-RU" dirty="0" smtClean="0">
                <a:solidFill>
                  <a:schemeClr val="tx1"/>
                </a:solidFill>
              </a:rPr>
              <a:t>2 дела; 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1 нарушение устранено в </a:t>
            </a:r>
            <a:r>
              <a:rPr lang="ru-RU" dirty="0">
                <a:solidFill>
                  <a:schemeClr val="tx1"/>
                </a:solidFill>
              </a:rPr>
              <a:t>результате </a:t>
            </a:r>
            <a:r>
              <a:rPr lang="ru-RU" dirty="0" smtClean="0">
                <a:solidFill>
                  <a:schemeClr val="tx1"/>
                </a:solidFill>
              </a:rPr>
              <a:t>проверок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879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6539" y="2217684"/>
            <a:ext cx="8156028" cy="303748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Наибольшее количество выявленных нарушений статьи 15 Федерального закона "О защите конкуренции" было совершено в </a:t>
            </a:r>
            <a:r>
              <a:rPr lang="ru-RU" dirty="0" smtClean="0">
                <a:solidFill>
                  <a:schemeClr val="tx1"/>
                </a:solidFill>
              </a:rPr>
              <a:t>форме незаконного предоставления государственной или муниципальной преференции и необоснованного </a:t>
            </a:r>
            <a:r>
              <a:rPr lang="ru-RU" dirty="0">
                <a:solidFill>
                  <a:schemeClr val="tx1"/>
                </a:solidFill>
              </a:rPr>
              <a:t>препятствования осуществлению деятельности хозяйствующих </a:t>
            </a:r>
            <a:r>
              <a:rPr lang="ru-RU" dirty="0" smtClean="0">
                <a:solidFill>
                  <a:schemeClr val="tx1"/>
                </a:solidFill>
              </a:rPr>
              <a:t>субъектов.</a:t>
            </a:r>
          </a:p>
          <a:p>
            <a:pPr lvl="0" indent="355600"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460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7654" y="1008993"/>
            <a:ext cx="8860222" cy="5396623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355600" algn="just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352" y="1261241"/>
            <a:ext cx="8786648" cy="493981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ru-RU" sz="1500" dirty="0" smtClean="0"/>
              <a:t>За истекший период 2018 года наибольшее количество нарушений антимонопольного законодательства органами власти, органами местного самоуправления зафиксировано на следующих товарных рынках: </a:t>
            </a:r>
          </a:p>
          <a:p>
            <a:pPr algn="just">
              <a:buFont typeface="Arial" pitchFamily="34" charset="0"/>
              <a:buChar char="•"/>
            </a:pPr>
            <a:r>
              <a:rPr lang="ru-RU" sz="1500" dirty="0" smtClean="0"/>
              <a:t>предоставление ритуальных услуг (передача полномочий органа местного самоуправления по выделению земельных участков под захоронение);</a:t>
            </a:r>
          </a:p>
          <a:p>
            <a:pPr algn="just">
              <a:buFont typeface="Arial" pitchFamily="34" charset="0"/>
              <a:buChar char="•"/>
            </a:pPr>
            <a:r>
              <a:rPr lang="ru-RU" sz="1500" dirty="0" smtClean="0"/>
              <a:t>предоставления земельных участков (предоставление земельного участка путем незаконного изменения вида разрешенного использования);</a:t>
            </a:r>
          </a:p>
          <a:p>
            <a:pPr algn="just">
              <a:buFont typeface="Arial" pitchFamily="34" charset="0"/>
              <a:buChar char="•"/>
            </a:pPr>
            <a:r>
              <a:rPr lang="ru-RU" sz="1500" dirty="0" smtClean="0"/>
              <a:t>содержание, благоустройство, ремонт дорог, территории муниципальных районов (понуждение</a:t>
            </a:r>
          </a:p>
          <a:p>
            <a:pPr algn="just"/>
            <a:r>
              <a:rPr lang="ru-RU" sz="1500" dirty="0" smtClean="0"/>
              <a:t>землепользователей, арендаторов зданий (участков) заключения договоров с муниципальными бюджетными учреждениями, муниципальными унитарными предприятиями по благоустройству районов);</a:t>
            </a:r>
          </a:p>
          <a:p>
            <a:pPr algn="just">
              <a:buFont typeface="Arial" pitchFamily="34" charset="0"/>
              <a:buChar char="•"/>
            </a:pPr>
            <a:r>
              <a:rPr lang="ru-RU" sz="1500" dirty="0" smtClean="0"/>
              <a:t>рынок оказания услуг в организации детского дошкольного и школьного питания (установление к специализированной организации осуществляющей услуги питания в образовательных учреждениях Республики Башкортостан требований ограничивающих конкуренцию);</a:t>
            </a:r>
          </a:p>
          <a:p>
            <a:pPr algn="just">
              <a:buFont typeface="Arial" pitchFamily="34" charset="0"/>
              <a:buChar char="•"/>
            </a:pPr>
            <a:r>
              <a:rPr lang="ru-RU" sz="1500" dirty="0" smtClean="0"/>
              <a:t>рынок сельскохозяйственных и лесных товаров;</a:t>
            </a:r>
          </a:p>
          <a:p>
            <a:pPr algn="just">
              <a:buFont typeface="Arial" pitchFamily="34" charset="0"/>
              <a:buChar char="•"/>
            </a:pPr>
            <a:r>
              <a:rPr lang="ru-RU" sz="1500" dirty="0" smtClean="0"/>
              <a:t>рынок пассажирских перевозок;</a:t>
            </a:r>
          </a:p>
          <a:p>
            <a:pPr algn="just">
              <a:buFont typeface="Arial" pitchFamily="34" charset="0"/>
              <a:buChar char="•"/>
            </a:pPr>
            <a:r>
              <a:rPr lang="ru-RU" sz="1500" dirty="0" smtClean="0"/>
              <a:t>рынок поставки лекарственных препаратов для обеспечения отдельных групп населения и граждан по категориям заболеваний, имеющих право на меры социальной поддержки;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1500" dirty="0" smtClean="0"/>
              <a:t>.рынок организации творческих проектов;</a:t>
            </a:r>
          </a:p>
          <a:p>
            <a:pPr algn="just">
              <a:buFont typeface="Arial" pitchFamily="34" charset="0"/>
              <a:buChar char="•"/>
            </a:pPr>
            <a:r>
              <a:rPr lang="ru-RU" sz="1500" dirty="0" smtClean="0"/>
              <a:t> рынок обслуживания электрических сетей</a:t>
            </a:r>
          </a:p>
          <a:p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xmlns="" val="29863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9880</TotalTime>
  <Words>3709</Words>
  <Application>Microsoft Office PowerPoint</Application>
  <PresentationFormat>Экран (4:3)</PresentationFormat>
  <Paragraphs>290</Paragraphs>
  <Slides>39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1_Оформление по умолчанию</vt:lpstr>
      <vt:lpstr>Слайд 1</vt:lpstr>
      <vt:lpstr>Слайд 2</vt:lpstr>
      <vt:lpstr>Слайд 3</vt:lpstr>
      <vt:lpstr>Слайд 4</vt:lpstr>
      <vt:lpstr>Контроль за соблюдением антимонопольного законодательства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Дела об административных правонарушениях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Triumph Sparville</dc:creator>
  <cp:lastModifiedBy>to02-dudina</cp:lastModifiedBy>
  <cp:revision>878</cp:revision>
  <cp:lastPrinted>2017-08-01T12:33:15Z</cp:lastPrinted>
  <dcterms:created xsi:type="dcterms:W3CDTF">2014-09-15T17:52:41Z</dcterms:created>
  <dcterms:modified xsi:type="dcterms:W3CDTF">2018-06-14T08:58:29Z</dcterms:modified>
</cp:coreProperties>
</file>