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41"/>
  </p:notesMasterIdLst>
  <p:handoutMasterIdLst>
    <p:handoutMasterId r:id="rId42"/>
  </p:handoutMasterIdLst>
  <p:sldIdLst>
    <p:sldId id="264" r:id="rId2"/>
    <p:sldId id="263" r:id="rId3"/>
    <p:sldId id="329" r:id="rId4"/>
    <p:sldId id="374" r:id="rId5"/>
    <p:sldId id="304" r:id="rId6"/>
    <p:sldId id="267" r:id="rId7"/>
    <p:sldId id="272" r:id="rId8"/>
    <p:sldId id="307" r:id="rId9"/>
    <p:sldId id="308" r:id="rId10"/>
    <p:sldId id="310" r:id="rId11"/>
    <p:sldId id="386" r:id="rId12"/>
    <p:sldId id="330" r:id="rId13"/>
    <p:sldId id="313" r:id="rId14"/>
    <p:sldId id="314" r:id="rId15"/>
    <p:sldId id="312" r:id="rId16"/>
    <p:sldId id="375" r:id="rId17"/>
    <p:sldId id="315" r:id="rId18"/>
    <p:sldId id="316" r:id="rId19"/>
    <p:sldId id="317" r:id="rId20"/>
    <p:sldId id="358" r:id="rId21"/>
    <p:sldId id="359" r:id="rId22"/>
    <p:sldId id="360" r:id="rId23"/>
    <p:sldId id="361" r:id="rId24"/>
    <p:sldId id="362" r:id="rId25"/>
    <p:sldId id="365" r:id="rId26"/>
    <p:sldId id="373" r:id="rId27"/>
    <p:sldId id="322" r:id="rId28"/>
    <p:sldId id="371" r:id="rId29"/>
    <p:sldId id="324" r:id="rId30"/>
    <p:sldId id="325" r:id="rId31"/>
    <p:sldId id="326" r:id="rId32"/>
    <p:sldId id="377" r:id="rId33"/>
    <p:sldId id="383" r:id="rId34"/>
    <p:sldId id="384" r:id="rId35"/>
    <p:sldId id="382" r:id="rId36"/>
    <p:sldId id="380" r:id="rId37"/>
    <p:sldId id="381" r:id="rId38"/>
    <p:sldId id="385" r:id="rId39"/>
    <p:sldId id="303" r:id="rId40"/>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Бондарчук Наталья Сергеевна" initials="БНС"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FFD3D"/>
    <a:srgbClr val="FF5050"/>
    <a:srgbClr val="0043C8"/>
    <a:srgbClr val="3366FF"/>
    <a:srgbClr val="99CCFF"/>
    <a:srgbClr val="CCECFF"/>
    <a:srgbClr val="2C8394"/>
    <a:srgbClr val="CA6DD9"/>
    <a:srgbClr val="37D5F5"/>
    <a:srgbClr val="F2FAF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20" autoAdjust="0"/>
    <p:restoredTop sz="94660"/>
  </p:normalViewPr>
  <p:slideViewPr>
    <p:cSldViewPr snapToGrid="0">
      <p:cViewPr varScale="1">
        <p:scale>
          <a:sx n="109" d="100"/>
          <a:sy n="109" d="100"/>
        </p:scale>
        <p:origin x="-168"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layout/>
    </c:title>
    <c:view3D>
      <c:rotX val="30"/>
      <c:perspective val="30"/>
    </c:view3D>
    <c:plotArea>
      <c:layout>
        <c:manualLayout>
          <c:layoutTarget val="inner"/>
          <c:xMode val="edge"/>
          <c:yMode val="edge"/>
          <c:x val="8.6085926201992707E-2"/>
          <c:y val="0.16925549847124155"/>
          <c:w val="0.69026098012918091"/>
          <c:h val="0.70873645595029289"/>
        </c:manualLayout>
      </c:layout>
      <c:pie3DChart>
        <c:varyColors val="1"/>
        <c:ser>
          <c:idx val="0"/>
          <c:order val="0"/>
          <c:tx>
            <c:strRef>
              <c:f>Лист1!$B$1</c:f>
              <c:strCache>
                <c:ptCount val="1"/>
                <c:pt idx="0">
                  <c:v>Жалобы в 2018 году</c:v>
                </c:pt>
              </c:strCache>
            </c:strRef>
          </c:tx>
          <c:explosion val="10"/>
          <c:dPt>
            <c:idx val="0"/>
            <c:spPr>
              <a:solidFill>
                <a:srgbClr val="FFC000"/>
              </a:solidFill>
            </c:spPr>
          </c:dPt>
          <c:dPt>
            <c:idx val="1"/>
            <c:spPr>
              <a:solidFill>
                <a:srgbClr val="92D050"/>
              </a:solidFill>
            </c:spPr>
          </c:dPt>
          <c:dPt>
            <c:idx val="2"/>
            <c:spPr>
              <a:solidFill>
                <a:srgbClr val="7030A0"/>
              </a:solidFill>
            </c:spPr>
          </c:dPt>
          <c:cat>
            <c:strRef>
              <c:f>Лист1!$A$2:$A$4</c:f>
              <c:strCache>
                <c:ptCount val="3"/>
                <c:pt idx="0">
                  <c:v>ФЕД</c:v>
                </c:pt>
                <c:pt idx="1">
                  <c:v>СУБ</c:v>
                </c:pt>
                <c:pt idx="2">
                  <c:v>МУН</c:v>
                </c:pt>
              </c:strCache>
            </c:strRef>
          </c:cat>
          <c:val>
            <c:numRef>
              <c:f>Лист1!$B$2:$B$4</c:f>
              <c:numCache>
                <c:formatCode>General</c:formatCode>
                <c:ptCount val="3"/>
                <c:pt idx="0">
                  <c:v>106</c:v>
                </c:pt>
                <c:pt idx="1">
                  <c:v>371</c:v>
                </c:pt>
                <c:pt idx="2">
                  <c:v>284</c:v>
                </c:pt>
              </c:numCache>
            </c:numRef>
          </c:val>
        </c:ser>
      </c:pie3DChart>
    </c:plotArea>
    <c:legend>
      <c:legendPos val="r"/>
      <c:layout/>
    </c:legend>
    <c:plotVisOnly val="1"/>
  </c:chart>
  <c:txPr>
    <a:bodyPr/>
    <a:lstStyle/>
    <a:p>
      <a:pPr>
        <a:defRPr sz="1800"/>
      </a:pPr>
      <a:endParaRPr lang="ru-RU"/>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2"/>
            <a:ext cx="2946400" cy="49839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9688" y="2"/>
            <a:ext cx="2946400" cy="498395"/>
          </a:xfrm>
          <a:prstGeom prst="rect">
            <a:avLst/>
          </a:prstGeom>
        </p:spPr>
        <p:txBody>
          <a:bodyPr vert="horz" lIns="91440" tIns="45720" rIns="91440" bIns="45720" rtlCol="0"/>
          <a:lstStyle>
            <a:lvl1pPr algn="r">
              <a:defRPr sz="1200"/>
            </a:lvl1pPr>
          </a:lstStyle>
          <a:p>
            <a:fld id="{2ADB7B6F-DAD2-44D5-BE57-42A7356CB6D8}" type="datetimeFigureOut">
              <a:rPr lang="ru-RU" smtClean="0"/>
              <a:pPr/>
              <a:t>24.08.2018</a:t>
            </a:fld>
            <a:endParaRPr lang="ru-RU"/>
          </a:p>
        </p:txBody>
      </p:sp>
      <p:sp>
        <p:nvSpPr>
          <p:cNvPr id="4" name="Нижний колонтитул 3"/>
          <p:cNvSpPr>
            <a:spLocks noGrp="1"/>
          </p:cNvSpPr>
          <p:nvPr>
            <p:ph type="ftr" sz="quarter" idx="2"/>
          </p:nvPr>
        </p:nvSpPr>
        <p:spPr>
          <a:xfrm>
            <a:off x="0" y="9428244"/>
            <a:ext cx="2946400" cy="498395"/>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9688" y="9428244"/>
            <a:ext cx="2946400" cy="498395"/>
          </a:xfrm>
          <a:prstGeom prst="rect">
            <a:avLst/>
          </a:prstGeom>
        </p:spPr>
        <p:txBody>
          <a:bodyPr vert="horz" lIns="91440" tIns="45720" rIns="91440" bIns="45720" rtlCol="0" anchor="b"/>
          <a:lstStyle>
            <a:lvl1pPr algn="r">
              <a:defRPr sz="1200"/>
            </a:lvl1pPr>
          </a:lstStyle>
          <a:p>
            <a:fld id="{F67F685B-CFEE-490A-94C8-E0B2BE7A3EBF}" type="slidenum">
              <a:rPr lang="ru-RU" smtClean="0"/>
              <a:pPr/>
              <a:t>‹#›</a:t>
            </a:fld>
            <a:endParaRPr lang="ru-RU"/>
          </a:p>
        </p:txBody>
      </p:sp>
    </p:spTree>
    <p:extLst>
      <p:ext uri="{BB962C8B-B14F-4D97-AF65-F5344CB8AC3E}">
        <p14:creationId xmlns:p14="http://schemas.microsoft.com/office/powerpoint/2010/main" xmlns="" val="3292420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946400" cy="496889"/>
          </a:xfrm>
          <a:prstGeom prst="rect">
            <a:avLst/>
          </a:prstGeom>
        </p:spPr>
        <p:txBody>
          <a:bodyPr vert="horz" lIns="91336" tIns="45668" rIns="91336" bIns="45668" rtlCol="0"/>
          <a:lstStyle>
            <a:lvl1pPr algn="l">
              <a:defRPr sz="1200"/>
            </a:lvl1pPr>
          </a:lstStyle>
          <a:p>
            <a:endParaRPr lang="ru-RU"/>
          </a:p>
        </p:txBody>
      </p:sp>
      <p:sp>
        <p:nvSpPr>
          <p:cNvPr id="3" name="Дата 2"/>
          <p:cNvSpPr>
            <a:spLocks noGrp="1"/>
          </p:cNvSpPr>
          <p:nvPr>
            <p:ph type="dt" idx="1"/>
          </p:nvPr>
        </p:nvSpPr>
        <p:spPr>
          <a:xfrm>
            <a:off x="3849692" y="1"/>
            <a:ext cx="2946400" cy="496889"/>
          </a:xfrm>
          <a:prstGeom prst="rect">
            <a:avLst/>
          </a:prstGeom>
        </p:spPr>
        <p:txBody>
          <a:bodyPr vert="horz" lIns="91336" tIns="45668" rIns="91336" bIns="45668" rtlCol="0"/>
          <a:lstStyle>
            <a:lvl1pPr algn="r">
              <a:defRPr sz="1200"/>
            </a:lvl1pPr>
          </a:lstStyle>
          <a:p>
            <a:fld id="{7821C3FA-3763-4840-8C2A-B4C2FBAA8983}" type="datetimeFigureOut">
              <a:rPr lang="ru-RU" smtClean="0"/>
              <a:pPr/>
              <a:t>24.08.2018</a:t>
            </a:fld>
            <a:endParaRPr lang="ru-RU"/>
          </a:p>
        </p:txBody>
      </p:sp>
      <p:sp>
        <p:nvSpPr>
          <p:cNvPr id="4" name="Образ слайда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336" tIns="45668" rIns="91336" bIns="45668" rtlCol="0" anchor="ctr"/>
          <a:lstStyle/>
          <a:p>
            <a:endParaRPr lang="ru-RU"/>
          </a:p>
        </p:txBody>
      </p:sp>
      <p:sp>
        <p:nvSpPr>
          <p:cNvPr id="5" name="Заметки 4"/>
          <p:cNvSpPr>
            <a:spLocks noGrp="1"/>
          </p:cNvSpPr>
          <p:nvPr>
            <p:ph type="body" sz="quarter" idx="3"/>
          </p:nvPr>
        </p:nvSpPr>
        <p:spPr>
          <a:xfrm>
            <a:off x="679455" y="4714879"/>
            <a:ext cx="5438775" cy="4467226"/>
          </a:xfrm>
          <a:prstGeom prst="rect">
            <a:avLst/>
          </a:prstGeom>
        </p:spPr>
        <p:txBody>
          <a:bodyPr vert="horz" lIns="91336" tIns="45668" rIns="91336" bIns="45668"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2" y="9428165"/>
            <a:ext cx="2946400" cy="496888"/>
          </a:xfrm>
          <a:prstGeom prst="rect">
            <a:avLst/>
          </a:prstGeom>
        </p:spPr>
        <p:txBody>
          <a:bodyPr vert="horz" lIns="91336" tIns="45668" rIns="91336" bIns="45668" rtlCol="0" anchor="b"/>
          <a:lstStyle>
            <a:lvl1pPr algn="l">
              <a:defRPr sz="1200"/>
            </a:lvl1pPr>
          </a:lstStyle>
          <a:p>
            <a:endParaRPr lang="ru-RU"/>
          </a:p>
        </p:txBody>
      </p:sp>
      <p:sp>
        <p:nvSpPr>
          <p:cNvPr id="7" name="Номер слайда 6"/>
          <p:cNvSpPr>
            <a:spLocks noGrp="1"/>
          </p:cNvSpPr>
          <p:nvPr>
            <p:ph type="sldNum" sz="quarter" idx="5"/>
          </p:nvPr>
        </p:nvSpPr>
        <p:spPr>
          <a:xfrm>
            <a:off x="3849692" y="9428165"/>
            <a:ext cx="2946400" cy="496888"/>
          </a:xfrm>
          <a:prstGeom prst="rect">
            <a:avLst/>
          </a:prstGeom>
        </p:spPr>
        <p:txBody>
          <a:bodyPr vert="horz" lIns="91336" tIns="45668" rIns="91336" bIns="45668" rtlCol="0" anchor="b"/>
          <a:lstStyle>
            <a:lvl1pPr algn="r">
              <a:defRPr sz="1200"/>
            </a:lvl1pPr>
          </a:lstStyle>
          <a:p>
            <a:fld id="{02E018F3-525C-47C8-801F-613771B2370E}" type="slidenum">
              <a:rPr lang="ru-RU" smtClean="0"/>
              <a:pPr/>
              <a:t>‹#›</a:t>
            </a:fld>
            <a:endParaRPr lang="ru-RU"/>
          </a:p>
        </p:txBody>
      </p:sp>
    </p:spTree>
    <p:extLst>
      <p:ext uri="{BB962C8B-B14F-4D97-AF65-F5344CB8AC3E}">
        <p14:creationId xmlns:p14="http://schemas.microsoft.com/office/powerpoint/2010/main" xmlns="" val="3899995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Образ слайда 1"/>
          <p:cNvSpPr>
            <a:spLocks noGrp="1" noRot="1" noChangeAspect="1" noTextEdit="1"/>
          </p:cNvSpPr>
          <p:nvPr>
            <p:ph type="sldImg"/>
          </p:nvPr>
        </p:nvSpPr>
        <p:spPr>
          <a:ln/>
        </p:spPr>
      </p:sp>
      <p:sp>
        <p:nvSpPr>
          <p:cNvPr id="55299" name="Заметки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altLang="ru-RU" smtClean="0">
              <a:ea typeface="ＭＳ Ｐゴシック" panose="020B0600070205080204" pitchFamily="34" charset="-128"/>
            </a:endParaRPr>
          </a:p>
        </p:txBody>
      </p:sp>
      <p:sp>
        <p:nvSpPr>
          <p:cNvPr id="55300" name="Номер слайда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ＭＳ Ｐゴシック" panose="020B0600070205080204" pitchFamily="34" charset="-128"/>
              </a:defRPr>
            </a:lvl1pPr>
            <a:lvl2pPr marL="742950" indent="-285750" defTabSz="930275">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a:defRPr sz="2400">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2CC0916-71C4-4127-BDC7-C2B661D253A1}" type="slidenum">
              <a:rPr lang="ru-RU" altLang="ru-RU" sz="1200" smtClean="0"/>
              <a:pPr/>
              <a:t>39</a:t>
            </a:fld>
            <a:endParaRPr lang="ru-RU" altLang="ru-RU" sz="1200" smtClean="0"/>
          </a:p>
        </p:txBody>
      </p:sp>
    </p:spTree>
    <p:extLst>
      <p:ext uri="{BB962C8B-B14F-4D97-AF65-F5344CB8AC3E}">
        <p14:creationId xmlns:p14="http://schemas.microsoft.com/office/powerpoint/2010/main" xmlns="" val="32946039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2" name="Picture 7" descr="пр копия"/>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2638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8" descr="пр2"/>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6624638"/>
            <a:ext cx="9144000"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01552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2D5F0A90-E9F6-4EDB-8C6E-4EFF2E52AA0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269640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31551168-4204-4870-A14D-AE54AD30139D}"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972779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A4DE63BE-CDE5-4A50-901B-68944D6DF088}"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1087956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Заголовок, текст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иаграмма 3"/>
          <p:cNvSpPr>
            <a:spLocks noGrp="1"/>
          </p:cNvSpPr>
          <p:nvPr>
            <p:ph type="chart" sz="half" idx="2"/>
          </p:nvPr>
        </p:nvSpPr>
        <p:spPr>
          <a:xfrm>
            <a:off x="4648200" y="1600200"/>
            <a:ext cx="4038600" cy="4525963"/>
          </a:xfrm>
        </p:spPr>
        <p:txBody>
          <a:bodyPr/>
          <a:lstStyle/>
          <a:p>
            <a:pPr lvl="0"/>
            <a:endParaRPr lang="ru-RU" noProof="0" smtClean="0"/>
          </a:p>
        </p:txBody>
      </p:sp>
      <p:sp>
        <p:nvSpPr>
          <p:cNvPr id="5" name="Rectangle 10"/>
          <p:cNvSpPr>
            <a:spLocks noGrp="1" noChangeArrowheads="1"/>
          </p:cNvSpPr>
          <p:nvPr>
            <p:ph type="sldNum" sz="quarter" idx="10"/>
          </p:nvPr>
        </p:nvSpPr>
        <p:spPr>
          <a:ln/>
        </p:spPr>
        <p:txBody>
          <a:bodyPr/>
          <a:lstStyle>
            <a:lvl1pPr>
              <a:defRPr/>
            </a:lvl1pPr>
          </a:lstStyle>
          <a:p>
            <a:pPr>
              <a:defRPr/>
            </a:pPr>
            <a:fld id="{631F3D84-F5EB-47A5-9643-691D921F5F37}"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2605604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smtClean="0"/>
          </a:p>
        </p:txBody>
      </p:sp>
      <p:sp>
        <p:nvSpPr>
          <p:cNvPr id="4" name="Rectangle 10"/>
          <p:cNvSpPr>
            <a:spLocks noGrp="1" noChangeArrowheads="1"/>
          </p:cNvSpPr>
          <p:nvPr>
            <p:ph type="sldNum" sz="quarter" idx="10"/>
          </p:nvPr>
        </p:nvSpPr>
        <p:spPr>
          <a:ln/>
        </p:spPr>
        <p:txBody>
          <a:bodyPr/>
          <a:lstStyle>
            <a:lvl1pPr>
              <a:defRPr/>
            </a:lvl1pPr>
          </a:lstStyle>
          <a:p>
            <a:pPr>
              <a:defRPr/>
            </a:pPr>
            <a:fld id="{41ED8AC4-6D48-4C64-8B13-0F565F6A27AC}"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115596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E9CE1BF3-5556-4600-AFBC-2C069EAB8675}"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4262403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0"/>
          <p:cNvSpPr>
            <a:spLocks noGrp="1" noChangeArrowheads="1"/>
          </p:cNvSpPr>
          <p:nvPr>
            <p:ph type="sldNum" sz="quarter" idx="10"/>
          </p:nvPr>
        </p:nvSpPr>
        <p:spPr>
          <a:ln/>
        </p:spPr>
        <p:txBody>
          <a:bodyPr/>
          <a:lstStyle>
            <a:lvl1pPr>
              <a:defRPr/>
            </a:lvl1pPr>
          </a:lstStyle>
          <a:p>
            <a:pPr>
              <a:defRPr/>
            </a:pPr>
            <a:fld id="{57E06FBD-C86D-4290-B5B3-8536ED69465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115141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3EB0E8D2-A31C-4871-A789-660CF0F381E1}"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2648737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0"/>
          <p:cNvSpPr>
            <a:spLocks noGrp="1" noChangeArrowheads="1"/>
          </p:cNvSpPr>
          <p:nvPr>
            <p:ph type="sldNum" sz="quarter" idx="10"/>
          </p:nvPr>
        </p:nvSpPr>
        <p:spPr>
          <a:ln/>
        </p:spPr>
        <p:txBody>
          <a:bodyPr/>
          <a:lstStyle>
            <a:lvl1pPr>
              <a:defRPr/>
            </a:lvl1pPr>
          </a:lstStyle>
          <a:p>
            <a:pPr>
              <a:defRPr/>
            </a:pPr>
            <a:fld id="{AE50AE34-E668-4286-9CC2-70221E115C9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312787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0"/>
          <p:cNvSpPr>
            <a:spLocks noGrp="1" noChangeArrowheads="1"/>
          </p:cNvSpPr>
          <p:nvPr>
            <p:ph type="sldNum" sz="quarter" idx="10"/>
          </p:nvPr>
        </p:nvSpPr>
        <p:spPr>
          <a:ln/>
        </p:spPr>
        <p:txBody>
          <a:bodyPr/>
          <a:lstStyle>
            <a:lvl1pPr>
              <a:defRPr/>
            </a:lvl1pPr>
          </a:lstStyle>
          <a:p>
            <a:pPr>
              <a:defRPr/>
            </a:pPr>
            <a:fld id="{AAF88F18-9483-4EE9-8330-33B806EA009C}"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99269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96BD6941-CE76-4EA1-9EF1-7CC0AFB012F7}"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3036815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1D73C0EE-7001-46AB-98DB-1C38A7837CC1}"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46102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66703152-2444-4604-96E4-73A737D2443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1246515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lum/>
          </a:blip>
          <a:srcRect/>
          <a:stretch>
            <a:fillRect t="-1000" b="-1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pic>
        <p:nvPicPr>
          <p:cNvPr id="1028" name="Picture 8" descr="пр2"/>
          <p:cNvPicPr>
            <a:picLocks noChangeAspect="1" noChangeArrowheads="1"/>
          </p:cNvPicPr>
          <p:nvPr/>
        </p:nvPicPr>
        <p:blipFill>
          <a:blip r:embed="rId17" cstate="print">
            <a:extLst>
              <a:ext uri="{28A0092B-C50C-407E-A947-70E740481C1C}">
                <a14:useLocalDpi xmlns:a14="http://schemas.microsoft.com/office/drawing/2010/main" xmlns="" val="0"/>
              </a:ext>
            </a:extLst>
          </a:blip>
          <a:srcRect/>
          <a:stretch>
            <a:fillRect/>
          </a:stretch>
        </p:blipFill>
        <p:spPr bwMode="auto">
          <a:xfrm>
            <a:off x="0" y="6624638"/>
            <a:ext cx="9144000"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9" name="Picture 9" descr="пр 1"/>
          <p:cNvPicPr>
            <a:picLocks noChangeAspect="1" noChangeArrowheads="1"/>
          </p:cNvPicPr>
          <p:nvPr/>
        </p:nvPicPr>
        <p:blipFill>
          <a:blip r:embed="rId18" cstate="print">
            <a:extLst>
              <a:ext uri="{28A0092B-C50C-407E-A947-70E740481C1C}">
                <a14:useLocalDpi xmlns:a14="http://schemas.microsoft.com/office/drawing/2010/main" xmlns="" val="0"/>
              </a:ext>
            </a:extLst>
          </a:blip>
          <a:srcRect/>
          <a:stretch>
            <a:fillRect/>
          </a:stretch>
        </p:blipFill>
        <p:spPr bwMode="auto">
          <a:xfrm>
            <a:off x="0" y="0"/>
            <a:ext cx="9144000" cy="908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4" name="Rectangle 10"/>
          <p:cNvSpPr>
            <a:spLocks noGrp="1" noChangeArrowheads="1"/>
          </p:cNvSpPr>
          <p:nvPr>
            <p:ph type="sldNum" sz="quarter" idx="4"/>
          </p:nvPr>
        </p:nvSpPr>
        <p:spPr bwMode="auto">
          <a:xfrm>
            <a:off x="7046913" y="6580188"/>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b="1">
                <a:solidFill>
                  <a:schemeClr val="bg1"/>
                </a:solidFill>
              </a:defRPr>
            </a:lvl1pPr>
          </a:lstStyle>
          <a:p>
            <a:pPr fontAlgn="base">
              <a:spcBef>
                <a:spcPct val="0"/>
              </a:spcBef>
              <a:spcAft>
                <a:spcPct val="0"/>
              </a:spcAft>
              <a:defRPr/>
            </a:pPr>
            <a:fld id="{94CE22EC-F280-4136-8D82-D2750EACE0F1}" type="slidenum">
              <a:rPr lang="ru-RU">
                <a:solidFill>
                  <a:srgbClr val="FFFFFF"/>
                </a:solidFill>
                <a:ea typeface="ＭＳ Ｐゴシック" panose="020B0600070205080204" pitchFamily="34" charset="-128"/>
              </a:rPr>
              <a:pPr fontAlgn="base">
                <a:spcBef>
                  <a:spcPct val="0"/>
                </a:spcBef>
                <a:spcAft>
                  <a:spcPct val="0"/>
                </a:spcAft>
                <a:defRPr/>
              </a:pPr>
              <a:t>‹#›</a:t>
            </a:fld>
            <a:endParaRPr lang="ru-RU">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xmlns="" val="131261388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Lst>
  <p:hf hdr="0" ftr="0" dt="0"/>
  <p:txStyles>
    <p:titleStyle>
      <a:lvl1pPr algn="ctr" rtl="0" eaLnBrk="0" fontAlgn="base" hangingPunct="0">
        <a:spcBef>
          <a:spcPct val="0"/>
        </a:spcBef>
        <a:spcAft>
          <a:spcPct val="0"/>
        </a:spcAft>
        <a:defRPr sz="44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5pPr>
      <a:lvl6pPr marL="457200" algn="ctr" rtl="0" fontAlgn="base">
        <a:spcBef>
          <a:spcPct val="0"/>
        </a:spcBef>
        <a:spcAft>
          <a:spcPct val="0"/>
        </a:spcAft>
        <a:defRPr sz="4400">
          <a:solidFill>
            <a:srgbClr val="333399"/>
          </a:solidFill>
          <a:latin typeface="Arial" pitchFamily="34" charset="0"/>
        </a:defRPr>
      </a:lvl6pPr>
      <a:lvl7pPr marL="914400" algn="ctr" rtl="0" fontAlgn="base">
        <a:spcBef>
          <a:spcPct val="0"/>
        </a:spcBef>
        <a:spcAft>
          <a:spcPct val="0"/>
        </a:spcAft>
        <a:defRPr sz="4400">
          <a:solidFill>
            <a:srgbClr val="333399"/>
          </a:solidFill>
          <a:latin typeface="Arial" pitchFamily="34" charset="0"/>
        </a:defRPr>
      </a:lvl7pPr>
      <a:lvl8pPr marL="1371600" algn="ctr" rtl="0" fontAlgn="base">
        <a:spcBef>
          <a:spcPct val="0"/>
        </a:spcBef>
        <a:spcAft>
          <a:spcPct val="0"/>
        </a:spcAft>
        <a:defRPr sz="4400">
          <a:solidFill>
            <a:srgbClr val="333399"/>
          </a:solidFill>
          <a:latin typeface="Arial" pitchFamily="34" charset="0"/>
        </a:defRPr>
      </a:lvl8pPr>
      <a:lvl9pPr marL="1828800" algn="ctr" rtl="0" fontAlgn="base">
        <a:spcBef>
          <a:spcPct val="0"/>
        </a:spcBef>
        <a:spcAft>
          <a:spcPct val="0"/>
        </a:spcAft>
        <a:defRPr sz="4400">
          <a:solidFill>
            <a:srgbClr val="333399"/>
          </a:solidFill>
          <a:latin typeface="Arial" pitchFamily="34" charset="0"/>
        </a:defRPr>
      </a:lvl9pPr>
    </p:titleStyle>
    <p:bodyStyle>
      <a:lvl1pPr marL="342900" indent="-342900" algn="l" rtl="0" eaLnBrk="0" fontAlgn="base" hangingPunct="0">
        <a:spcBef>
          <a:spcPct val="20000"/>
        </a:spcBef>
        <a:spcAft>
          <a:spcPct val="0"/>
        </a:spcAft>
        <a:buChar char="•"/>
        <a:defRPr sz="3200">
          <a:solidFill>
            <a:srgbClr val="333399"/>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333399"/>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400">
          <a:solidFill>
            <a:srgbClr val="333399"/>
          </a:solidFill>
          <a:latin typeface="+mn-lt"/>
          <a:ea typeface="ＭＳ Ｐゴシック" charset="-128"/>
          <a:cs typeface="ＭＳ Ｐゴシック"/>
        </a:defRPr>
      </a:lvl3pPr>
      <a:lvl4pPr marL="1600200" indent="-228600" algn="l" rtl="0" eaLnBrk="0" fontAlgn="base" hangingPunct="0">
        <a:spcBef>
          <a:spcPct val="20000"/>
        </a:spcBef>
        <a:spcAft>
          <a:spcPct val="0"/>
        </a:spcAft>
        <a:buChar char="–"/>
        <a:defRPr sz="2000">
          <a:solidFill>
            <a:srgbClr val="333399"/>
          </a:solidFill>
          <a:latin typeface="+mn-lt"/>
          <a:ea typeface="ＭＳ Ｐゴシック" charset="-128"/>
          <a:cs typeface="ＭＳ Ｐゴシック"/>
        </a:defRPr>
      </a:lvl4pPr>
      <a:lvl5pPr marL="2057400" indent="-228600" algn="l" rtl="0" eaLnBrk="0" fontAlgn="base" hangingPunct="0">
        <a:spcBef>
          <a:spcPct val="20000"/>
        </a:spcBef>
        <a:spcAft>
          <a:spcPct val="0"/>
        </a:spcAft>
        <a:buChar char="»"/>
        <a:defRPr sz="2000">
          <a:solidFill>
            <a:srgbClr val="333399"/>
          </a:solidFill>
          <a:latin typeface="+mn-lt"/>
          <a:ea typeface="ＭＳ Ｐゴシック" charset="-128"/>
          <a:cs typeface="ＭＳ Ｐゴシック"/>
        </a:defRPr>
      </a:lvl5pPr>
      <a:lvl6pPr marL="2514600" indent="-228600" algn="l" rtl="0" fontAlgn="base">
        <a:spcBef>
          <a:spcPct val="20000"/>
        </a:spcBef>
        <a:spcAft>
          <a:spcPct val="0"/>
        </a:spcAft>
        <a:buChar char="»"/>
        <a:defRPr sz="2000">
          <a:solidFill>
            <a:srgbClr val="333399"/>
          </a:solidFill>
          <a:latin typeface="+mn-lt"/>
        </a:defRPr>
      </a:lvl6pPr>
      <a:lvl7pPr marL="2971800" indent="-228600" algn="l" rtl="0" fontAlgn="base">
        <a:spcBef>
          <a:spcPct val="20000"/>
        </a:spcBef>
        <a:spcAft>
          <a:spcPct val="0"/>
        </a:spcAft>
        <a:buChar char="»"/>
        <a:defRPr sz="2000">
          <a:solidFill>
            <a:srgbClr val="333399"/>
          </a:solidFill>
          <a:latin typeface="+mn-lt"/>
        </a:defRPr>
      </a:lvl7pPr>
      <a:lvl8pPr marL="3429000" indent="-228600" algn="l" rtl="0" fontAlgn="base">
        <a:spcBef>
          <a:spcPct val="20000"/>
        </a:spcBef>
        <a:spcAft>
          <a:spcPct val="0"/>
        </a:spcAft>
        <a:buChar char="»"/>
        <a:defRPr sz="2000">
          <a:solidFill>
            <a:srgbClr val="333399"/>
          </a:solidFill>
          <a:latin typeface="+mn-lt"/>
        </a:defRPr>
      </a:lvl8pPr>
      <a:lvl9pPr marL="3886200" indent="-228600" algn="l" rtl="0" fontAlgn="base">
        <a:spcBef>
          <a:spcPct val="20000"/>
        </a:spcBef>
        <a:spcAft>
          <a:spcPct val="0"/>
        </a:spcAft>
        <a:buChar char="»"/>
        <a:defRPr sz="2000">
          <a:solidFill>
            <a:srgbClr val="333399"/>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8971" y="2751910"/>
            <a:ext cx="8155876" cy="4001095"/>
          </a:xfrm>
          <a:prstGeom prst="rect">
            <a:avLst/>
          </a:prstGeom>
          <a:noFill/>
        </p:spPr>
        <p:txBody>
          <a:bodyPr wrap="square" rtlCol="0">
            <a:spAutoFit/>
          </a:bodyPr>
          <a:lstStyle/>
          <a:p>
            <a:pPr algn="ctr"/>
            <a:r>
              <a:rPr lang="ru-RU" sz="3600" b="1" dirty="0"/>
              <a:t>Управление Федеральной антимонопольной службы по Республике </a:t>
            </a:r>
            <a:r>
              <a:rPr lang="ru-RU" sz="3600" b="1" dirty="0" smtClean="0"/>
              <a:t>Башкортостан</a:t>
            </a:r>
          </a:p>
          <a:p>
            <a:pPr algn="ctr"/>
            <a:endParaRPr lang="ru-RU" sz="3600" b="1" dirty="0" smtClean="0"/>
          </a:p>
          <a:p>
            <a:pPr algn="ctr"/>
            <a:endParaRPr lang="ru-RU" sz="3600" b="1" dirty="0" smtClean="0"/>
          </a:p>
          <a:p>
            <a:pPr algn="ctr"/>
            <a:endParaRPr lang="ru-RU" sz="1400" b="1" dirty="0" smtClean="0"/>
          </a:p>
          <a:p>
            <a:pPr algn="ctr"/>
            <a:endParaRPr lang="ru-RU" sz="1400" b="1" dirty="0" smtClean="0"/>
          </a:p>
          <a:p>
            <a:pPr algn="ctr"/>
            <a:endParaRPr lang="ru-RU" sz="1400" b="1" dirty="0" smtClean="0"/>
          </a:p>
          <a:p>
            <a:pPr algn="ctr"/>
            <a:r>
              <a:rPr lang="ru-RU" sz="1600" b="1" dirty="0" smtClean="0"/>
              <a:t>сентябрь 2018 года</a:t>
            </a:r>
            <a:endParaRPr lang="ru-RU" sz="1600" b="1" dirty="0"/>
          </a:p>
          <a:p>
            <a:endParaRPr lang="ru-RU" dirty="0" smtClean="0"/>
          </a:p>
        </p:txBody>
      </p:sp>
    </p:spTree>
    <p:extLst>
      <p:ext uri="{BB962C8B-B14F-4D97-AF65-F5344CB8AC3E}">
        <p14:creationId xmlns:p14="http://schemas.microsoft.com/office/powerpoint/2010/main" xmlns="" val="283146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10</a:t>
            </a:fld>
            <a:endParaRPr lang="ru-RU">
              <a:solidFill>
                <a:srgbClr val="FFFFFF"/>
              </a:solidFill>
            </a:endParaRPr>
          </a:p>
        </p:txBody>
      </p:sp>
      <p:sp>
        <p:nvSpPr>
          <p:cNvPr id="7" name="Скругленный прямоугольник 6"/>
          <p:cNvSpPr/>
          <p:nvPr/>
        </p:nvSpPr>
        <p:spPr>
          <a:xfrm>
            <a:off x="218179" y="1023256"/>
            <a:ext cx="8710648" cy="2150868"/>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Выявление и пресечение ограничивающих конкуренцию соглашений или согласованных действий государственных органов и хозяйствующих субъектов – одно из приоритетных направлений деятельности антимонопольного </a:t>
            </a:r>
            <a:r>
              <a:rPr lang="ru-RU" dirty="0" smtClean="0">
                <a:solidFill>
                  <a:schemeClr val="tx1"/>
                </a:solidFill>
              </a:rPr>
              <a:t>органа</a:t>
            </a:r>
            <a:endParaRPr lang="ru-RU" dirty="0">
              <a:solidFill>
                <a:schemeClr val="tx1"/>
              </a:solidFill>
            </a:endParaRPr>
          </a:p>
        </p:txBody>
      </p:sp>
      <p:sp>
        <p:nvSpPr>
          <p:cNvPr id="6" name="Скругленный прямоугольник 5"/>
          <p:cNvSpPr/>
          <p:nvPr/>
        </p:nvSpPr>
        <p:spPr>
          <a:xfrm>
            <a:off x="220717" y="3510455"/>
            <a:ext cx="8744607" cy="2333297"/>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indent="271463" algn="just"/>
            <a:endParaRPr lang="ru-RU" dirty="0" smtClean="0">
              <a:solidFill>
                <a:schemeClr val="tx1"/>
              </a:solidFill>
            </a:endParaRPr>
          </a:p>
          <a:p>
            <a:pPr lvl="0" indent="271463" algn="just"/>
            <a:r>
              <a:rPr lang="ru-RU" dirty="0" smtClean="0">
                <a:solidFill>
                  <a:schemeClr val="tx1"/>
                </a:solidFill>
              </a:rPr>
              <a:t>За истекший период 2018 года рассмотрено 1 дело по выявленным фактам согласованных действий государственных органов по фактам ограничения доступа на рынок, выхода с рынка</a:t>
            </a:r>
          </a:p>
        </p:txBody>
      </p:sp>
      <p:sp>
        <p:nvSpPr>
          <p:cNvPr id="8" name="Прямоугольник 7"/>
          <p:cNvSpPr/>
          <p:nvPr/>
        </p:nvSpPr>
        <p:spPr>
          <a:xfrm>
            <a:off x="1" y="-32658"/>
            <a:ext cx="9144000" cy="707886"/>
          </a:xfrm>
          <a:prstGeom prst="rect">
            <a:avLst/>
          </a:prstGeom>
        </p:spPr>
        <p:txBody>
          <a:bodyPr wrap="square">
            <a:spAutoFit/>
          </a:bodyPr>
          <a:lstStyle/>
          <a:p>
            <a:pPr algn="ctr"/>
            <a:r>
              <a:rPr lang="ru-RU" sz="2000" b="1" dirty="0" smtClean="0">
                <a:solidFill>
                  <a:schemeClr val="bg1"/>
                </a:solidFill>
              </a:rPr>
              <a:t>Ограничивающие конкуренцию соглашения или согласованные действия</a:t>
            </a:r>
            <a:endParaRPr lang="ru-RU" sz="1600" b="1" i="1" dirty="0">
              <a:solidFill>
                <a:schemeClr val="bg1"/>
              </a:solidFill>
            </a:endParaRPr>
          </a:p>
        </p:txBody>
      </p:sp>
    </p:spTree>
    <p:extLst>
      <p:ext uri="{BB962C8B-B14F-4D97-AF65-F5344CB8AC3E}">
        <p14:creationId xmlns:p14="http://schemas.microsoft.com/office/powerpoint/2010/main" xmlns="" val="512186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11</a:t>
            </a:fld>
            <a:endParaRPr lang="ru-RU">
              <a:solidFill>
                <a:srgbClr val="FFFFFF"/>
              </a:solidFill>
            </a:endParaRPr>
          </a:p>
        </p:txBody>
      </p:sp>
      <p:sp>
        <p:nvSpPr>
          <p:cNvPr id="7" name="Скругленный прямоугольник 6"/>
          <p:cNvSpPr/>
          <p:nvPr/>
        </p:nvSpPr>
        <p:spPr>
          <a:xfrm>
            <a:off x="218179" y="1023256"/>
            <a:ext cx="8710648" cy="1366157"/>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Выявление и пресечение ограничивающих конкуренцию соглашений или согласованных действий государственных органов и хозяйствующих субъектов – одно из приоритетных направлений деятельности антимонопольного </a:t>
            </a:r>
            <a:r>
              <a:rPr lang="ru-RU" dirty="0" smtClean="0">
                <a:solidFill>
                  <a:schemeClr val="tx1"/>
                </a:solidFill>
              </a:rPr>
              <a:t>органа</a:t>
            </a:r>
            <a:endParaRPr lang="ru-RU" dirty="0">
              <a:solidFill>
                <a:schemeClr val="tx1"/>
              </a:solidFill>
            </a:endParaRPr>
          </a:p>
        </p:txBody>
      </p:sp>
      <p:sp>
        <p:nvSpPr>
          <p:cNvPr id="6" name="Скругленный прямоугольник 5"/>
          <p:cNvSpPr/>
          <p:nvPr/>
        </p:nvSpPr>
        <p:spPr>
          <a:xfrm>
            <a:off x="168166" y="2501462"/>
            <a:ext cx="8684889" cy="3573517"/>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71463" algn="just"/>
            <a:r>
              <a:rPr lang="ru-RU" sz="1600" dirty="0" smtClean="0">
                <a:solidFill>
                  <a:schemeClr val="tx1"/>
                </a:solidFill>
              </a:rPr>
              <a:t>За истекший период 2018 года </a:t>
            </a:r>
            <a:r>
              <a:rPr lang="ru-RU" sz="1600" dirty="0">
                <a:solidFill>
                  <a:schemeClr val="tx1"/>
                </a:solidFill>
              </a:rPr>
              <a:t>возбуждено и рассмотрено </a:t>
            </a:r>
            <a:r>
              <a:rPr lang="ru-RU" sz="1600" dirty="0" smtClean="0">
                <a:solidFill>
                  <a:schemeClr val="tx1"/>
                </a:solidFill>
              </a:rPr>
              <a:t>6 дел </a:t>
            </a:r>
            <a:r>
              <a:rPr lang="ru-RU" sz="1600" dirty="0">
                <a:solidFill>
                  <a:schemeClr val="tx1"/>
                </a:solidFill>
              </a:rPr>
              <a:t>по выявленным фактам запрещенных соглашений или согласованных действий хозяйствующих </a:t>
            </a:r>
            <a:r>
              <a:rPr lang="ru-RU" sz="1600" dirty="0" smtClean="0">
                <a:solidFill>
                  <a:schemeClr val="tx1"/>
                </a:solidFill>
              </a:rPr>
              <a:t>субъектов (ст.11 ФЗ "О защите конкуренции")</a:t>
            </a:r>
          </a:p>
          <a:p>
            <a:pPr lvl="0" indent="271463" algn="just"/>
            <a:r>
              <a:rPr lang="ru-RU" sz="1600" dirty="0" smtClean="0">
                <a:solidFill>
                  <a:schemeClr val="tx1"/>
                </a:solidFill>
              </a:rPr>
              <a:t>Вид </a:t>
            </a:r>
            <a:r>
              <a:rPr lang="ru-RU" sz="1600" dirty="0">
                <a:solidFill>
                  <a:schemeClr val="tx1"/>
                </a:solidFill>
              </a:rPr>
              <a:t>нарушений по выявленным фактам запрещенных соглашений или </a:t>
            </a:r>
            <a:r>
              <a:rPr lang="ru-RU" sz="1600" dirty="0" smtClean="0">
                <a:solidFill>
                  <a:schemeClr val="tx1"/>
                </a:solidFill>
              </a:rPr>
              <a:t>согласованных </a:t>
            </a:r>
            <a:r>
              <a:rPr lang="ru-RU" sz="1600" dirty="0">
                <a:solidFill>
                  <a:schemeClr val="tx1"/>
                </a:solidFill>
              </a:rPr>
              <a:t>действий хозяйствующих </a:t>
            </a:r>
            <a:r>
              <a:rPr lang="ru-RU" sz="1600" dirty="0" smtClean="0">
                <a:solidFill>
                  <a:schemeClr val="tx1"/>
                </a:solidFill>
              </a:rPr>
              <a:t>субъектов - повышение, снижение или поддержание цен на торгах </a:t>
            </a:r>
            <a:endParaRPr lang="ru-RU" sz="1600" dirty="0">
              <a:solidFill>
                <a:schemeClr val="tx1"/>
              </a:solidFill>
            </a:endParaRPr>
          </a:p>
        </p:txBody>
      </p:sp>
      <p:sp>
        <p:nvSpPr>
          <p:cNvPr id="8" name="Прямоугольник 7"/>
          <p:cNvSpPr/>
          <p:nvPr/>
        </p:nvSpPr>
        <p:spPr>
          <a:xfrm>
            <a:off x="1" y="-32658"/>
            <a:ext cx="9144000" cy="707886"/>
          </a:xfrm>
          <a:prstGeom prst="rect">
            <a:avLst/>
          </a:prstGeom>
        </p:spPr>
        <p:txBody>
          <a:bodyPr wrap="square">
            <a:spAutoFit/>
          </a:bodyPr>
          <a:lstStyle/>
          <a:p>
            <a:pPr algn="ctr"/>
            <a:r>
              <a:rPr lang="ru-RU" sz="2000" b="1" dirty="0" smtClean="0">
                <a:solidFill>
                  <a:schemeClr val="bg1"/>
                </a:solidFill>
              </a:rPr>
              <a:t>Ограничивающие конкуренцию соглашения или согласованные действия</a:t>
            </a:r>
            <a:endParaRPr lang="ru-RU" sz="1600" b="1" i="1" dirty="0">
              <a:solidFill>
                <a:schemeClr val="bg1"/>
              </a:solidFill>
            </a:endParaRPr>
          </a:p>
        </p:txBody>
      </p:sp>
    </p:spTree>
    <p:extLst>
      <p:ext uri="{BB962C8B-B14F-4D97-AF65-F5344CB8AC3E}">
        <p14:creationId xmlns="" xmlns:p14="http://schemas.microsoft.com/office/powerpoint/2010/main" val="512186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12</a:t>
            </a:fld>
            <a:endParaRPr lang="ru-RU">
              <a:solidFill>
                <a:srgbClr val="FFFFFF"/>
              </a:solidFill>
            </a:endParaRPr>
          </a:p>
        </p:txBody>
      </p:sp>
      <p:sp>
        <p:nvSpPr>
          <p:cNvPr id="6" name="Скругленный прямоугольник 5"/>
          <p:cNvSpPr/>
          <p:nvPr/>
        </p:nvSpPr>
        <p:spPr>
          <a:xfrm>
            <a:off x="189186" y="935421"/>
            <a:ext cx="8755117" cy="5538951"/>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dirty="0" smtClean="0">
                <a:solidFill>
                  <a:schemeClr val="tx1"/>
                </a:solidFill>
              </a:rPr>
              <a:t>     </a:t>
            </a:r>
            <a:r>
              <a:rPr lang="ru-RU" sz="1600" dirty="0" smtClean="0">
                <a:solidFill>
                  <a:schemeClr val="tx1"/>
                </a:solidFill>
              </a:rPr>
              <a:t>В </a:t>
            </a:r>
            <a:r>
              <a:rPr lang="ru-RU" sz="1600" dirty="0">
                <a:solidFill>
                  <a:schemeClr val="tx1"/>
                </a:solidFill>
              </a:rPr>
              <a:t>рамках осуществления полномочий по контролю за соблюдением антимонопольных требований к торгам </a:t>
            </a:r>
            <a:r>
              <a:rPr lang="ru-RU" sz="1600" dirty="0" smtClean="0">
                <a:solidFill>
                  <a:schemeClr val="tx1"/>
                </a:solidFill>
              </a:rPr>
              <a:t> (ст. 17 ФЗ "О защите конкуренции") за истекший период 2018 года </a:t>
            </a:r>
            <a:r>
              <a:rPr lang="ru-RU" sz="1600" dirty="0">
                <a:solidFill>
                  <a:schemeClr val="tx1"/>
                </a:solidFill>
              </a:rPr>
              <a:t>возбуждено и рассмотрено </a:t>
            </a:r>
            <a:r>
              <a:rPr lang="ru-RU" sz="1600" dirty="0" smtClean="0">
                <a:solidFill>
                  <a:schemeClr val="tx1"/>
                </a:solidFill>
              </a:rPr>
              <a:t>9 дел </a:t>
            </a:r>
          </a:p>
          <a:p>
            <a:pPr algn="just"/>
            <a:r>
              <a:rPr lang="ru-RU" sz="1600" dirty="0" smtClean="0">
                <a:solidFill>
                  <a:schemeClr val="tx1"/>
                </a:solidFill>
              </a:rPr>
              <a:t>     Виды нарушений</a:t>
            </a:r>
          </a:p>
          <a:p>
            <a:pPr marL="285750" indent="-285750" algn="just">
              <a:buFont typeface="Wingdings" panose="05000000000000000000" pitchFamily="2" charset="2"/>
              <a:buChar char="Ø"/>
            </a:pPr>
            <a:r>
              <a:rPr lang="ru-RU" sz="1600" dirty="0" smtClean="0">
                <a:solidFill>
                  <a:schemeClr val="tx1"/>
                </a:solidFill>
              </a:rPr>
              <a:t>необоснованное </a:t>
            </a:r>
            <a:r>
              <a:rPr lang="ru-RU" sz="1600" dirty="0">
                <a:solidFill>
                  <a:schemeClr val="tx1"/>
                </a:solidFill>
              </a:rPr>
              <a:t>ограничение доступа к участию в торгах, запросе </a:t>
            </a:r>
            <a:r>
              <a:rPr lang="ru-RU" sz="1600" dirty="0" smtClean="0">
                <a:solidFill>
                  <a:schemeClr val="tx1"/>
                </a:solidFill>
              </a:rPr>
              <a:t>котировок. Не размещение информации о проведении торгов на официальном сайте организатора торгов; установление короткого срока для приема заявок от участников торгов. </a:t>
            </a:r>
            <a:endParaRPr lang="ru-RU" sz="1600" dirty="0" smtClean="0">
              <a:solidFill>
                <a:srgbClr val="C00000"/>
              </a:solidFill>
            </a:endParaRPr>
          </a:p>
          <a:p>
            <a:pPr marL="285750" indent="-285750" algn="just">
              <a:buFont typeface="Wingdings" panose="05000000000000000000" pitchFamily="2" charset="2"/>
              <a:buChar char="Ø"/>
            </a:pPr>
            <a:r>
              <a:rPr lang="ru-RU" sz="1600" dirty="0" smtClean="0">
                <a:solidFill>
                  <a:schemeClr val="tx1"/>
                </a:solidFill>
              </a:rPr>
              <a:t>создание </a:t>
            </a:r>
            <a:r>
              <a:rPr lang="ru-RU" sz="1600" dirty="0">
                <a:solidFill>
                  <a:schemeClr val="tx1"/>
                </a:solidFill>
              </a:rPr>
              <a:t>преимущественных условий участия в торгах, запросе </a:t>
            </a:r>
            <a:r>
              <a:rPr lang="ru-RU" sz="1600" dirty="0" smtClean="0">
                <a:solidFill>
                  <a:schemeClr val="tx1"/>
                </a:solidFill>
              </a:rPr>
              <a:t>котировок. Установление необоснованного требования в документации о закупке</a:t>
            </a:r>
            <a:endParaRPr lang="ru-RU" sz="1600" dirty="0" smtClean="0">
              <a:solidFill>
                <a:srgbClr val="C00000"/>
              </a:solidFill>
            </a:endParaRPr>
          </a:p>
          <a:p>
            <a:pPr marL="285750" indent="-285750" algn="just">
              <a:buFont typeface="Wingdings" panose="05000000000000000000" pitchFamily="2" charset="2"/>
              <a:buChar char="Ø"/>
            </a:pPr>
            <a:r>
              <a:rPr lang="ru-RU" sz="1600" dirty="0" smtClean="0">
                <a:solidFill>
                  <a:schemeClr val="tx1"/>
                </a:solidFill>
              </a:rPr>
              <a:t>ограничение конкуренции между участниками торгов, запроса котировок</a:t>
            </a: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Антимонопольные требования к торгам</a:t>
            </a:r>
            <a:endParaRPr lang="ru-RU" sz="1600" b="1" i="1" dirty="0">
              <a:solidFill>
                <a:schemeClr val="bg1"/>
              </a:solidFill>
            </a:endParaRPr>
          </a:p>
        </p:txBody>
      </p:sp>
    </p:spTree>
    <p:extLst>
      <p:ext uri="{BB962C8B-B14F-4D97-AF65-F5344CB8AC3E}">
        <p14:creationId xmlns:p14="http://schemas.microsoft.com/office/powerpoint/2010/main" xmlns="" val="716652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13</a:t>
            </a:fld>
            <a:endParaRPr lang="ru-RU">
              <a:solidFill>
                <a:srgbClr val="FFFFFF"/>
              </a:solidFill>
            </a:endParaRPr>
          </a:p>
        </p:txBody>
      </p:sp>
      <p:sp>
        <p:nvSpPr>
          <p:cNvPr id="9" name="Скругленный прямоугольник 8"/>
          <p:cNvSpPr/>
          <p:nvPr/>
        </p:nvSpPr>
        <p:spPr>
          <a:xfrm>
            <a:off x="147145" y="2343806"/>
            <a:ext cx="8827375" cy="239636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indent="355600" algn="just"/>
            <a:r>
              <a:rPr lang="ru-RU" dirty="0">
                <a:solidFill>
                  <a:schemeClr val="tx1"/>
                </a:solidFill>
              </a:rPr>
              <a:t>Статьей 17.1 Федерального закона "О защите конкуренции" установлены особенности порядка заключения договоров в отношении государственного и муниципального имущества - заключение договоров только по результатам проведения конкурсов или аукционов на право заключения таких </a:t>
            </a:r>
            <a:r>
              <a:rPr lang="ru-RU" dirty="0" smtClean="0">
                <a:solidFill>
                  <a:schemeClr val="tx1"/>
                </a:solidFill>
              </a:rPr>
              <a:t>договоров</a:t>
            </a:r>
            <a:endParaRPr lang="ru-RU" dirty="0">
              <a:solidFill>
                <a:schemeClr val="tx1"/>
              </a:solidFill>
            </a:endParaRPr>
          </a:p>
          <a:p>
            <a:pPr lvl="0" indent="355600" algn="just"/>
            <a:r>
              <a:rPr lang="ru-RU" dirty="0" smtClean="0">
                <a:solidFill>
                  <a:schemeClr val="tx1"/>
                </a:solidFill>
              </a:rPr>
              <a:t>За истекший период 2018 года возбуждено и рассмотрено 1 дело по статье 17.1. Федерального закона "О защите конкуренции"</a:t>
            </a:r>
            <a:endParaRPr lang="ru-RU" dirty="0">
              <a:solidFill>
                <a:schemeClr val="tx1"/>
              </a:solidFill>
            </a:endParaRPr>
          </a:p>
        </p:txBody>
      </p:sp>
      <p:sp>
        <p:nvSpPr>
          <p:cNvPr id="5" name="Прямоугольник 4"/>
          <p:cNvSpPr/>
          <p:nvPr/>
        </p:nvSpPr>
        <p:spPr>
          <a:xfrm>
            <a:off x="0" y="0"/>
            <a:ext cx="9144000" cy="707886"/>
          </a:xfrm>
          <a:prstGeom prst="rect">
            <a:avLst/>
          </a:prstGeom>
        </p:spPr>
        <p:txBody>
          <a:bodyPr wrap="square">
            <a:spAutoFit/>
          </a:bodyPr>
          <a:lstStyle/>
          <a:p>
            <a:pPr algn="ctr"/>
            <a:r>
              <a:rPr lang="ru-RU" sz="2000" b="1" dirty="0" smtClean="0">
                <a:solidFill>
                  <a:schemeClr val="bg1"/>
                </a:solidFill>
              </a:rPr>
              <a:t>Особенности порядка заключения договоров в отношении государственного и муниципального имущества</a:t>
            </a:r>
            <a:endParaRPr lang="ru-RU" sz="1600" b="1" i="1" dirty="0">
              <a:solidFill>
                <a:schemeClr val="bg1"/>
              </a:solidFill>
            </a:endParaRPr>
          </a:p>
        </p:txBody>
      </p:sp>
    </p:spTree>
    <p:extLst>
      <p:ext uri="{BB962C8B-B14F-4D97-AF65-F5344CB8AC3E}">
        <p14:creationId xmlns:p14="http://schemas.microsoft.com/office/powerpoint/2010/main" xmlns="" val="3658510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14</a:t>
            </a:fld>
            <a:endParaRPr lang="ru-RU">
              <a:solidFill>
                <a:srgbClr val="FFFFFF"/>
              </a:solidFill>
            </a:endParaRPr>
          </a:p>
        </p:txBody>
      </p:sp>
      <p:sp>
        <p:nvSpPr>
          <p:cNvPr id="9" name="Скругленный прямоугольник 8"/>
          <p:cNvSpPr/>
          <p:nvPr/>
        </p:nvSpPr>
        <p:spPr>
          <a:xfrm>
            <a:off x="199696" y="1187670"/>
            <a:ext cx="8764313" cy="48032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55600" algn="just"/>
            <a:r>
              <a:rPr lang="ru-RU" dirty="0">
                <a:solidFill>
                  <a:schemeClr val="tx1"/>
                </a:solidFill>
              </a:rPr>
              <a:t>Результаты работы по предупреждению и пресечению недобросовестной конкуренции показывают, что в структуре рассматриваемых нарушений антимонопольного законодательства не произошло существенных изменений. Основные формы недобросовестной конкуренции – недобросовестная конкуренция путем введения в заблуждение </a:t>
            </a:r>
            <a:r>
              <a:rPr lang="ru-RU" dirty="0" smtClean="0">
                <a:solidFill>
                  <a:schemeClr val="tx1"/>
                </a:solidFill>
              </a:rPr>
              <a:t>(в т.ч. при формирования заявок при участии в закупках) и </a:t>
            </a:r>
            <a:r>
              <a:rPr lang="ru-RU" dirty="0">
                <a:solidFill>
                  <a:schemeClr val="tx1"/>
                </a:solidFill>
              </a:rPr>
              <a:t>недобросовестная конкуренция, связанная с созданием </a:t>
            </a:r>
            <a:r>
              <a:rPr lang="ru-RU" dirty="0" smtClean="0">
                <a:solidFill>
                  <a:schemeClr val="tx1"/>
                </a:solidFill>
              </a:rPr>
              <a:t>смешения (в т.ч. с товарными знаками и символикой </a:t>
            </a:r>
            <a:r>
              <a:rPr lang="en-US" dirty="0" smtClean="0">
                <a:solidFill>
                  <a:schemeClr val="tx1"/>
                </a:solidFill>
              </a:rPr>
              <a:t>FIFA WORLD CUP 2018</a:t>
            </a:r>
            <a:r>
              <a:rPr lang="ru-RU" dirty="0" smtClean="0">
                <a:solidFill>
                  <a:schemeClr val="tx1"/>
                </a:solidFill>
              </a:rPr>
              <a:t>)</a:t>
            </a:r>
          </a:p>
          <a:p>
            <a:pPr lvl="0" indent="355600" algn="just"/>
            <a:endParaRPr lang="ru-RU" dirty="0" smtClean="0">
              <a:solidFill>
                <a:schemeClr val="tx1"/>
              </a:solidFill>
            </a:endParaRPr>
          </a:p>
          <a:p>
            <a:pPr lvl="0" indent="355600" algn="just"/>
            <a:r>
              <a:rPr lang="ru-RU" dirty="0" smtClean="0">
                <a:solidFill>
                  <a:schemeClr val="tx1"/>
                </a:solidFill>
              </a:rPr>
              <a:t>За истекший период 2018 года </a:t>
            </a:r>
            <a:r>
              <a:rPr lang="ru-RU" dirty="0">
                <a:solidFill>
                  <a:schemeClr val="tx1"/>
                </a:solidFill>
              </a:rPr>
              <a:t>выдано </a:t>
            </a:r>
            <a:r>
              <a:rPr lang="ru-RU" dirty="0" smtClean="0">
                <a:solidFill>
                  <a:schemeClr val="tx1"/>
                </a:solidFill>
              </a:rPr>
              <a:t>25 предупреждений, </a:t>
            </a:r>
            <a:r>
              <a:rPr lang="ru-RU" dirty="0">
                <a:solidFill>
                  <a:schemeClr val="tx1"/>
                </a:solidFill>
              </a:rPr>
              <a:t>возбуждено и рассмотрено </a:t>
            </a:r>
            <a:r>
              <a:rPr lang="ru-RU" dirty="0" smtClean="0">
                <a:solidFill>
                  <a:schemeClr val="tx1"/>
                </a:solidFill>
              </a:rPr>
              <a:t>7 дел </a:t>
            </a:r>
            <a:r>
              <a:rPr lang="ru-RU" dirty="0">
                <a:solidFill>
                  <a:schemeClr val="tx1"/>
                </a:solidFill>
              </a:rPr>
              <a:t>по фактам недобросовестной </a:t>
            </a:r>
            <a:r>
              <a:rPr lang="ru-RU" dirty="0" smtClean="0">
                <a:solidFill>
                  <a:schemeClr val="tx1"/>
                </a:solidFill>
              </a:rPr>
              <a:t>конкуренции</a:t>
            </a:r>
          </a:p>
          <a:p>
            <a:pPr lvl="0" indent="355600" algn="just"/>
            <a:endParaRPr lang="ru-RU" dirty="0">
              <a:solidFill>
                <a:schemeClr val="tx1"/>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Запрет на недобросовестную конкуренцию</a:t>
            </a:r>
            <a:endParaRPr lang="ru-RU" sz="1600" b="1" i="1" dirty="0">
              <a:solidFill>
                <a:schemeClr val="bg1"/>
              </a:solidFill>
            </a:endParaRPr>
          </a:p>
        </p:txBody>
      </p:sp>
    </p:spTree>
    <p:extLst>
      <p:ext uri="{BB962C8B-B14F-4D97-AF65-F5344CB8AC3E}">
        <p14:creationId xmlns:p14="http://schemas.microsoft.com/office/powerpoint/2010/main" xmlns="" val="1071453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15</a:t>
            </a:fld>
            <a:endParaRPr lang="ru-RU">
              <a:solidFill>
                <a:srgbClr val="FFFFFF"/>
              </a:solidFill>
            </a:endParaRPr>
          </a:p>
        </p:txBody>
      </p:sp>
      <p:sp>
        <p:nvSpPr>
          <p:cNvPr id="7" name="Скругленный прямоугольник 6"/>
          <p:cNvSpPr/>
          <p:nvPr/>
        </p:nvSpPr>
        <p:spPr>
          <a:xfrm>
            <a:off x="283778" y="972458"/>
            <a:ext cx="8681545" cy="2380341"/>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dirty="0">
                <a:solidFill>
                  <a:schemeClr val="tx1"/>
                </a:solidFill>
              </a:rPr>
              <a:t>Статья 18.1 Федерального закона "О защите конкуренции", введенная в антимонопольное законодательство «третьим антимонопольным пакетом», устанавливает административную процедуру рассмотрения жалоб на действия (бездействие) организатора торгов, оператора электронной площадки, конкурсной или аукционной комиссии при организации и проведении торгов, заключении договоров по результатам торгов или в случае, если торги, проведение которых является обязательным в соответствии с законодательством Российской Федерации</a:t>
            </a:r>
            <a:r>
              <a:rPr lang="ru-RU" sz="1600" dirty="0">
                <a:solidFill>
                  <a:schemeClr val="tx1"/>
                </a:solidFill>
              </a:rPr>
              <a:t>. </a:t>
            </a:r>
          </a:p>
        </p:txBody>
      </p:sp>
      <p:sp>
        <p:nvSpPr>
          <p:cNvPr id="6" name="Скругленный прямоугольник 5"/>
          <p:cNvSpPr/>
          <p:nvPr/>
        </p:nvSpPr>
        <p:spPr>
          <a:xfrm>
            <a:off x="238233" y="3636578"/>
            <a:ext cx="8769133" cy="2207173"/>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r>
              <a:rPr lang="ru-RU" dirty="0" smtClean="0">
                <a:solidFill>
                  <a:schemeClr val="tx1"/>
                </a:solidFill>
              </a:rPr>
              <a:t>За истекший период 2018 года рассмотрено 10 заявлений заказчиков о включении в реестр недобросовестных поставщиков в соответствии с Федеральным законом № 223-ФЗ «О закупках товаров, работ, услуг отдельными видами юридических лиц». Принято  4 решения о включении организаций в реестр недобросовестных поставщиков</a:t>
            </a:r>
          </a:p>
          <a:p>
            <a:pPr lvl="0" algn="just"/>
            <a:endParaRPr lang="ru-RU" sz="1500" dirty="0" smtClean="0">
              <a:solidFill>
                <a:schemeClr val="tx1"/>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Рассмотрения жалоб на нарушения процедуры торгов</a:t>
            </a:r>
            <a:endParaRPr lang="ru-RU" sz="1600" b="1" i="1" dirty="0">
              <a:solidFill>
                <a:schemeClr val="bg1"/>
              </a:solidFill>
            </a:endParaRPr>
          </a:p>
        </p:txBody>
      </p:sp>
    </p:spTree>
    <p:extLst>
      <p:ext uri="{BB962C8B-B14F-4D97-AF65-F5344CB8AC3E}">
        <p14:creationId xmlns:p14="http://schemas.microsoft.com/office/powerpoint/2010/main" xmlns="" val="9711993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16</a:t>
            </a:fld>
            <a:endParaRPr lang="ru-RU">
              <a:solidFill>
                <a:srgbClr val="FFFFFF"/>
              </a:solidFill>
            </a:endParaRPr>
          </a:p>
        </p:txBody>
      </p:sp>
      <p:sp>
        <p:nvSpPr>
          <p:cNvPr id="7" name="Скругленный прямоугольник 6"/>
          <p:cNvSpPr/>
          <p:nvPr/>
        </p:nvSpPr>
        <p:spPr>
          <a:xfrm>
            <a:off x="283778" y="972459"/>
            <a:ext cx="8692055" cy="2359320"/>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dirty="0">
                <a:solidFill>
                  <a:schemeClr val="tx1"/>
                </a:solidFill>
              </a:rPr>
              <a:t>Статья 18.1 Федерального закона "О защите конкуренции", введенная в антимонопольное законодательство «третьим антимонопольным пакетом», устанавливает административную процедуру рассмотрения жалоб на действия (бездействие) организатора торгов, оператора электронной площадки, конкурсной или аукционной комиссии при организации и проведении торгов, заключении договоров по результатам торгов или в случае, если торги, проведение которых является обязательным в соответствии с законодательством Российской Федерации</a:t>
            </a:r>
            <a:r>
              <a:rPr lang="ru-RU" sz="1600" dirty="0">
                <a:solidFill>
                  <a:schemeClr val="tx1"/>
                </a:solidFill>
              </a:rPr>
              <a:t>. </a:t>
            </a:r>
          </a:p>
        </p:txBody>
      </p:sp>
      <p:sp>
        <p:nvSpPr>
          <p:cNvPr id="6" name="Скругленный прямоугольник 5"/>
          <p:cNvSpPr/>
          <p:nvPr/>
        </p:nvSpPr>
        <p:spPr>
          <a:xfrm>
            <a:off x="325820" y="3594538"/>
            <a:ext cx="8597462" cy="2764221"/>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sz="1600" dirty="0" smtClean="0">
              <a:solidFill>
                <a:schemeClr val="tx1"/>
              </a:solidFill>
            </a:endParaRPr>
          </a:p>
          <a:p>
            <a:pPr algn="just"/>
            <a:r>
              <a:rPr lang="ru-RU" dirty="0" smtClean="0">
                <a:solidFill>
                  <a:schemeClr val="tx1"/>
                </a:solidFill>
              </a:rPr>
              <a:t>За истекший период 2018 года рассмотрено 251 жалоба в соответствии со статьей 18.1 Закона о защите конкуренции, признаны обоснованными 104 жалобы, выдано 49 предписаний, исполнено 47 предписаний,  2 – в стадии исполнения. </a:t>
            </a:r>
          </a:p>
          <a:p>
            <a:pPr lvl="0" algn="just"/>
            <a:endParaRPr lang="ru-RU" sz="1450" dirty="0" smtClean="0">
              <a:solidFill>
                <a:schemeClr val="tx1"/>
              </a:solidFill>
            </a:endParaRPr>
          </a:p>
          <a:p>
            <a:pPr lvl="0" algn="just"/>
            <a:endParaRPr lang="ru-RU" sz="1450" dirty="0">
              <a:solidFill>
                <a:schemeClr val="tx1"/>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Рассмотрения жалоб на нарушения процедуры торгов</a:t>
            </a:r>
            <a:endParaRPr lang="ru-RU" sz="1600" b="1" i="1" dirty="0">
              <a:solidFill>
                <a:schemeClr val="bg1"/>
              </a:solidFill>
            </a:endParaRPr>
          </a:p>
        </p:txBody>
      </p:sp>
    </p:spTree>
    <p:extLst>
      <p:ext uri="{BB962C8B-B14F-4D97-AF65-F5344CB8AC3E}">
        <p14:creationId xmlns:p14="http://schemas.microsoft.com/office/powerpoint/2010/main" xmlns="" val="9711993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Блок-схема: альтернативный процесс 7"/>
          <p:cNvSpPr/>
          <p:nvPr/>
        </p:nvSpPr>
        <p:spPr>
          <a:xfrm>
            <a:off x="241738" y="1198179"/>
            <a:ext cx="8660524" cy="5339255"/>
          </a:xfrm>
          <a:prstGeom prst="flowChartAlternateProcess">
            <a:avLst/>
          </a:prstGeom>
          <a:solidFill>
            <a:schemeClr val="bg1">
              <a:alpha val="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spcBef>
                <a:spcPts val="0"/>
              </a:spcBef>
            </a:pPr>
            <a:r>
              <a:rPr lang="ru-RU" sz="1600" dirty="0" smtClean="0">
                <a:solidFill>
                  <a:schemeClr val="tx1"/>
                </a:solidFill>
              </a:rPr>
              <a:t>Жалобы касались нарушений процедуры Федерального Закона «О закупках товаров, работ, услуг отдельными видами юридических лиц». </a:t>
            </a:r>
          </a:p>
          <a:p>
            <a:pPr algn="just">
              <a:spcBef>
                <a:spcPts val="0"/>
              </a:spcBef>
            </a:pPr>
            <a:r>
              <a:rPr lang="ru-RU" sz="1600" dirty="0" smtClean="0">
                <a:solidFill>
                  <a:schemeClr val="tx1"/>
                </a:solidFill>
              </a:rPr>
              <a:t>Обжаловались торги</a:t>
            </a:r>
            <a:r>
              <a:rPr lang="ru-RU" sz="1600" b="1" i="1" dirty="0" smtClean="0">
                <a:solidFill>
                  <a:schemeClr val="tx1"/>
                </a:solidFill>
              </a:rPr>
              <a:t> </a:t>
            </a:r>
            <a:r>
              <a:rPr lang="ru-RU" sz="1600" dirty="0" smtClean="0">
                <a:solidFill>
                  <a:schemeClr val="tx1"/>
                </a:solidFill>
              </a:rPr>
              <a:t>по аренде и продаже земельных участков, находящихся в государственной или муниципальной собственности. Рассматривались жалобы по обжалованию аукционов и предварительных отборов, проводимых в рамках постановления Правительства Российской Федерации от 01.07.2016 № 615 "О порядке привлечения подрядных организаций для оказания услуг и (или) выполнения работ по капитальному ремонту общего имущества в многоквартирном доме и порядке осуществления закупок товаров, работ, услуг в целях выполнения функций специализированной некоммерческой организации, осуществляющей деятельность, направленную на обеспечение проведения капитального ремонта общего имущества в многоквартирных домах". Обжаловались торги в рамках соблюдения требований Федерального закона «О несостоятельности (банкротстве)», торги по реализации имущества должников в порядке, установленном Федеральным законом от 02.10.2007 № 229-ФЗ «Об исполнительном производстве», Федеральным законом от 16.07.1998 № 102-ФЗ "Об ипотеке (залоге недвижимости)".</a:t>
            </a:r>
          </a:p>
        </p:txBody>
      </p:sp>
      <p:sp>
        <p:nvSpPr>
          <p:cNvPr id="11" name="Текст 10"/>
          <p:cNvSpPr>
            <a:spLocks noGrp="1"/>
          </p:cNvSpPr>
          <p:nvPr>
            <p:ph type="body" idx="1"/>
          </p:nvPr>
        </p:nvSpPr>
        <p:spPr>
          <a:xfrm>
            <a:off x="348343" y="4897821"/>
            <a:ext cx="8135861" cy="1206888"/>
          </a:xfrm>
        </p:spPr>
        <p:txBody>
          <a:bodyPr/>
          <a:lstStyle/>
          <a:p>
            <a:pPr algn="just"/>
            <a:endParaRPr lang="ru-RU" sz="1600" dirty="0" smtClean="0">
              <a:solidFill>
                <a:schemeClr val="tx1"/>
              </a:solidFill>
            </a:endParaRPr>
          </a:p>
          <a:p>
            <a:pPr algn="just"/>
            <a:endParaRPr lang="ru-RU" sz="1600" dirty="0" smtClean="0">
              <a:solidFill>
                <a:schemeClr val="tx1"/>
              </a:solidFill>
            </a:endParaRPr>
          </a:p>
          <a:p>
            <a:pPr algn="just"/>
            <a:endParaRPr lang="ru-RU" sz="1600" dirty="0" smtClean="0">
              <a:solidFill>
                <a:schemeClr val="tx1"/>
              </a:solidFill>
            </a:endParaRPr>
          </a:p>
          <a:p>
            <a:pPr algn="just"/>
            <a:endParaRPr lang="ru-RU" sz="1600" dirty="0" smtClean="0">
              <a:solidFill>
                <a:schemeClr val="tx1"/>
              </a:solidFill>
            </a:endParaRPr>
          </a:p>
          <a:p>
            <a:pPr algn="just"/>
            <a:endParaRPr lang="ru-RU" sz="1600" dirty="0" smtClean="0">
              <a:solidFill>
                <a:schemeClr val="tx1"/>
              </a:solidFill>
            </a:endParaRPr>
          </a:p>
          <a:p>
            <a:endParaRPr lang="ru-RU" sz="1800" dirty="0">
              <a:solidFill>
                <a:schemeClr val="tx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17</a:t>
            </a:fld>
            <a:endParaRPr lang="ru-RU" dirty="0">
              <a:solidFill>
                <a:srgbClr val="FFFFFF"/>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Рассмотрения жалоб на нарушения процедуры торгов</a:t>
            </a:r>
            <a:endParaRPr lang="ru-RU" sz="1600" b="1" i="1" dirty="0">
              <a:solidFill>
                <a:schemeClr val="bg1"/>
              </a:solidFill>
            </a:endParaRPr>
          </a:p>
        </p:txBody>
      </p:sp>
    </p:spTree>
    <p:extLst>
      <p:ext uri="{BB962C8B-B14F-4D97-AF65-F5344CB8AC3E}">
        <p14:creationId xmlns:p14="http://schemas.microsoft.com/office/powerpoint/2010/main" xmlns="" val="42743084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18</a:t>
            </a:fld>
            <a:endParaRPr lang="ru-RU">
              <a:solidFill>
                <a:srgbClr val="FFFFFF"/>
              </a:solidFill>
            </a:endParaRPr>
          </a:p>
        </p:txBody>
      </p:sp>
      <p:sp>
        <p:nvSpPr>
          <p:cNvPr id="7" name="Скругленный прямоугольник 6"/>
          <p:cNvSpPr/>
          <p:nvPr/>
        </p:nvSpPr>
        <p:spPr>
          <a:xfrm>
            <a:off x="178676" y="1207376"/>
            <a:ext cx="8754323" cy="1672459"/>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При осуществлении государственного контроля за соблюдением законодательства о рекламе </a:t>
            </a:r>
            <a:r>
              <a:rPr lang="ru-RU" dirty="0" smtClean="0">
                <a:solidFill>
                  <a:schemeClr val="tx1"/>
                </a:solidFill>
              </a:rPr>
              <a:t>за истекший период 2018 года </a:t>
            </a:r>
            <a:r>
              <a:rPr lang="ru-RU" dirty="0">
                <a:solidFill>
                  <a:schemeClr val="tx1"/>
                </a:solidFill>
              </a:rPr>
              <a:t>возбуждено и рассмотрено </a:t>
            </a:r>
            <a:r>
              <a:rPr lang="ru-RU" dirty="0" smtClean="0">
                <a:solidFill>
                  <a:schemeClr val="tx1"/>
                </a:solidFill>
              </a:rPr>
              <a:t>56 дел </a:t>
            </a:r>
            <a:r>
              <a:rPr lang="ru-RU" dirty="0">
                <a:solidFill>
                  <a:schemeClr val="tx1"/>
                </a:solidFill>
              </a:rPr>
              <a:t>по признакам нарушения законодательства о рекламе, выдано </a:t>
            </a:r>
            <a:r>
              <a:rPr lang="ru-RU" dirty="0" smtClean="0">
                <a:solidFill>
                  <a:schemeClr val="tx1"/>
                </a:solidFill>
              </a:rPr>
              <a:t>35 предписаний.</a:t>
            </a:r>
            <a:endParaRPr lang="ru-RU" dirty="0">
              <a:solidFill>
                <a:schemeClr val="tx1"/>
              </a:solidFill>
            </a:endParaRPr>
          </a:p>
        </p:txBody>
      </p:sp>
      <p:sp>
        <p:nvSpPr>
          <p:cNvPr id="6" name="Скругленный прямоугольник 5"/>
          <p:cNvSpPr/>
          <p:nvPr/>
        </p:nvSpPr>
        <p:spPr>
          <a:xfrm>
            <a:off x="231228" y="3100553"/>
            <a:ext cx="8614421" cy="305851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Деятельность антимонопольного органа направлена на защиту от недобросовестной конкуренции в области рекламы, предотвращение и пресечение ненадлежащей рекламы, способной ввести потребителей рекламы в </a:t>
            </a:r>
            <a:r>
              <a:rPr lang="ru-RU" dirty="0" smtClean="0">
                <a:solidFill>
                  <a:schemeClr val="tx1"/>
                </a:solidFill>
              </a:rPr>
              <a:t>заблуждение</a:t>
            </a:r>
          </a:p>
          <a:p>
            <a:pPr lvl="0" indent="355600" algn="just"/>
            <a:r>
              <a:rPr lang="ru-RU" dirty="0" smtClean="0">
                <a:solidFill>
                  <a:schemeClr val="tx1"/>
                </a:solidFill>
              </a:rPr>
              <a:t>Дела </a:t>
            </a:r>
            <a:r>
              <a:rPr lang="ru-RU" dirty="0">
                <a:solidFill>
                  <a:schemeClr val="tx1"/>
                </a:solidFill>
              </a:rPr>
              <a:t>возбуждались по фактам распространения ненадлежащей рекламы медицинских услуг; ненадлежащей рекламы, в которой отсутствует часть существенной информации, что вводит потребителей рекламы в заблуждение; несоблюдения общих требований к рекламе и общих требований при рекламе финансовых услуг. </a:t>
            </a:r>
            <a:endParaRPr lang="ru-RU" dirty="0" smtClean="0">
              <a:solidFill>
                <a:schemeClr val="tx1"/>
              </a:solidFill>
            </a:endParaRPr>
          </a:p>
          <a:p>
            <a:pPr marL="285750" lvl="0" indent="-285750" algn="just">
              <a:buFont typeface="Wingdings" panose="05000000000000000000" pitchFamily="2" charset="2"/>
              <a:buChar char="Ø"/>
            </a:pPr>
            <a:endParaRPr lang="ru-RU" dirty="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законодательства </a:t>
            </a:r>
            <a:r>
              <a:rPr lang="ru-RU" sz="2400" b="1" dirty="0">
                <a:solidFill>
                  <a:schemeClr val="bg1"/>
                </a:solidFill>
              </a:rPr>
              <a:t>о рекламе </a:t>
            </a:r>
            <a:endParaRPr lang="ru-RU" i="1" dirty="0">
              <a:solidFill>
                <a:schemeClr val="bg1"/>
              </a:solidFill>
            </a:endParaRPr>
          </a:p>
        </p:txBody>
      </p:sp>
    </p:spTree>
    <p:extLst>
      <p:ext uri="{BB962C8B-B14F-4D97-AF65-F5344CB8AC3E}">
        <p14:creationId xmlns:p14="http://schemas.microsoft.com/office/powerpoint/2010/main" xmlns="" val="1514382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19</a:t>
            </a:fld>
            <a:endParaRPr lang="ru-RU">
              <a:solidFill>
                <a:srgbClr val="FFFFFF"/>
              </a:solidFill>
            </a:endParaRPr>
          </a:p>
        </p:txBody>
      </p:sp>
      <p:sp>
        <p:nvSpPr>
          <p:cNvPr id="6" name="Скругленный прямоугольник 5"/>
          <p:cNvSpPr/>
          <p:nvPr/>
        </p:nvSpPr>
        <p:spPr>
          <a:xfrm>
            <a:off x="186778" y="1334814"/>
            <a:ext cx="8623299" cy="44984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С 2007 года действует Экспертный Совет по применению законодательства о рекламе при Башкортостанском УФАС России. Состав Экспертного Совета сформирован из представителей государственных органов, научных и учебных организаций, конфессий, специалистов в отдельных областях знаний. </a:t>
            </a:r>
          </a:p>
          <a:p>
            <a:pPr lvl="0" indent="355600" algn="just"/>
            <a:r>
              <a:rPr lang="ru-RU" dirty="0" smtClean="0">
                <a:solidFill>
                  <a:schemeClr val="tx1"/>
                </a:solidFill>
              </a:rPr>
              <a:t>За истекший период 2018 года состоялось 2 заседания Экспертного совета (14 марта и 26 июня 2018 года).</a:t>
            </a:r>
            <a:endParaRPr lang="ru-RU" dirty="0" smtClean="0">
              <a:solidFill>
                <a:srgbClr val="0070C0"/>
              </a:solidFill>
            </a:endParaRPr>
          </a:p>
          <a:p>
            <a:pPr lvl="0" indent="355600" algn="just"/>
            <a:r>
              <a:rPr lang="ru-RU" dirty="0" smtClean="0">
                <a:solidFill>
                  <a:schemeClr val="tx1"/>
                </a:solidFill>
              </a:rPr>
              <a:t>На </a:t>
            </a:r>
            <a:r>
              <a:rPr lang="ru-RU" dirty="0">
                <a:solidFill>
                  <a:schemeClr val="tx1"/>
                </a:solidFill>
              </a:rPr>
              <a:t>заседаниях Совета обсуждены, в частности, вопросы использования непристойных и оскорбительных образов в рекламе различных товаров; рассмотрение рекламы различных товаров на предмет введения потребителей в заблуждение относительно объекта </a:t>
            </a:r>
            <a:r>
              <a:rPr lang="ru-RU" dirty="0" smtClean="0">
                <a:solidFill>
                  <a:schemeClr val="tx1"/>
                </a:solidFill>
              </a:rPr>
              <a:t>рекламирования</a:t>
            </a:r>
            <a:endParaRPr lang="ru-RU" dirty="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законодательства </a:t>
            </a:r>
            <a:r>
              <a:rPr lang="ru-RU" sz="2400" b="1" dirty="0">
                <a:solidFill>
                  <a:schemeClr val="bg1"/>
                </a:solidFill>
              </a:rPr>
              <a:t>о рекламе </a:t>
            </a:r>
            <a:endParaRPr lang="ru-RU" i="1" dirty="0">
              <a:solidFill>
                <a:schemeClr val="bg1"/>
              </a:solidFill>
            </a:endParaRPr>
          </a:p>
        </p:txBody>
      </p:sp>
    </p:spTree>
    <p:extLst>
      <p:ext uri="{BB962C8B-B14F-4D97-AF65-F5344CB8AC3E}">
        <p14:creationId xmlns:p14="http://schemas.microsoft.com/office/powerpoint/2010/main" xmlns="" val="3043300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a:t>
            </a:fld>
            <a:endParaRPr lang="ru-RU">
              <a:solidFill>
                <a:srgbClr val="FFFFFF"/>
              </a:solidFill>
            </a:endParaRPr>
          </a:p>
        </p:txBody>
      </p:sp>
      <p:graphicFrame>
        <p:nvGraphicFramePr>
          <p:cNvPr id="5" name="Таблица 4"/>
          <p:cNvGraphicFramePr>
            <a:graphicFrameLocks noGrp="1"/>
          </p:cNvGraphicFramePr>
          <p:nvPr/>
        </p:nvGraphicFramePr>
        <p:xfrm>
          <a:off x="31532" y="854098"/>
          <a:ext cx="9112469" cy="5746399"/>
        </p:xfrm>
        <a:graphic>
          <a:graphicData uri="http://schemas.openxmlformats.org/drawingml/2006/table">
            <a:tbl>
              <a:tblPr firstRow="1" bandRow="1">
                <a:tableStyleId>{69CF1AB2-1976-4502-BF36-3FF5EA218861}</a:tableStyleId>
              </a:tblPr>
              <a:tblGrid>
                <a:gridCol w="7316194"/>
                <a:gridCol w="1796275"/>
              </a:tblGrid>
              <a:tr h="564371">
                <a:tc>
                  <a:txBody>
                    <a:bodyPr/>
                    <a:lstStyle/>
                    <a:p>
                      <a:pPr algn="l"/>
                      <a:r>
                        <a:rPr lang="ru-RU" sz="1400" dirty="0" smtClean="0"/>
                        <a:t>Башкортостанским УФАС России </a:t>
                      </a:r>
                      <a:endParaRPr lang="ru-RU" sz="1400" dirty="0">
                        <a:solidFill>
                          <a:schemeClr val="tx1"/>
                        </a:solidFill>
                      </a:endParaRP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t>2018 год </a:t>
                      </a:r>
                    </a:p>
                    <a:p>
                      <a:pPr algn="l"/>
                      <a:endParaRPr lang="ru-RU" sz="1400" dirty="0">
                        <a:solidFill>
                          <a:schemeClr val="tx1"/>
                        </a:solidFill>
                      </a:endParaRPr>
                    </a:p>
                  </a:txBody>
                  <a:tcPr marL="45720" marR="45720"/>
                </a:tc>
              </a:tr>
              <a:tr h="322762">
                <a:tc>
                  <a:txBody>
                    <a:bodyPr/>
                    <a:lstStyle/>
                    <a:p>
                      <a:pPr algn="l"/>
                      <a:r>
                        <a:rPr lang="ru-RU" sz="1400" dirty="0" smtClean="0"/>
                        <a:t> выдано</a:t>
                      </a:r>
                      <a:r>
                        <a:rPr lang="ru-RU" sz="1400" baseline="0" dirty="0" smtClean="0"/>
                        <a:t> </a:t>
                      </a:r>
                      <a:r>
                        <a:rPr lang="ru-RU" sz="1400" dirty="0" smtClean="0"/>
                        <a:t>предупреждений</a:t>
                      </a:r>
                      <a:endParaRPr lang="ru-RU" sz="1400" b="1" dirty="0"/>
                    </a:p>
                  </a:txBody>
                  <a:tcPr marL="45720" marR="45720"/>
                </a:tc>
                <a:tc>
                  <a:txBody>
                    <a:bodyPr/>
                    <a:lstStyle/>
                    <a:p>
                      <a:pPr algn="l"/>
                      <a:r>
                        <a:rPr lang="ru-RU" sz="1400" b="0" dirty="0" smtClean="0"/>
                        <a:t>64</a:t>
                      </a:r>
                      <a:endParaRPr lang="ru-RU" sz="1400" b="0" dirty="0"/>
                    </a:p>
                  </a:txBody>
                  <a:tcPr marL="45720" marR="45720"/>
                </a:tc>
              </a:tr>
              <a:tr h="322762">
                <a:tc>
                  <a:txBody>
                    <a:bodyPr/>
                    <a:lstStyle/>
                    <a:p>
                      <a:pPr algn="l"/>
                      <a:r>
                        <a:rPr lang="ru-RU" sz="1400" dirty="0" smtClean="0"/>
                        <a:t>выдано предостережений</a:t>
                      </a:r>
                      <a:endParaRPr lang="ru-RU" sz="1400" b="1" dirty="0"/>
                    </a:p>
                  </a:txBody>
                  <a:tcPr marL="45720" marR="45720"/>
                </a:tc>
                <a:tc>
                  <a:txBody>
                    <a:bodyPr/>
                    <a:lstStyle/>
                    <a:p>
                      <a:pPr algn="l"/>
                      <a:r>
                        <a:rPr lang="ru-RU" sz="1400" b="0" dirty="0" smtClean="0"/>
                        <a:t>17</a:t>
                      </a:r>
                      <a:endParaRPr lang="ru-RU" sz="1400" b="0" dirty="0"/>
                    </a:p>
                  </a:txBody>
                  <a:tcPr marL="45720" marR="45720"/>
                </a:tc>
              </a:tr>
              <a:tr h="324151">
                <a:tc>
                  <a:txBody>
                    <a:bodyPr/>
                    <a:lstStyle/>
                    <a:p>
                      <a:pPr algn="l"/>
                      <a:r>
                        <a:rPr lang="ru-RU" sz="1400" dirty="0" smtClean="0"/>
                        <a:t>проведено проверок</a:t>
                      </a:r>
                      <a:endParaRPr lang="ru-RU" sz="1400" b="1" dirty="0"/>
                    </a:p>
                  </a:txBody>
                  <a:tcPr marL="45720" marR="45720"/>
                </a:tc>
                <a:tc>
                  <a:txBody>
                    <a:bodyPr/>
                    <a:lstStyle/>
                    <a:p>
                      <a:pPr algn="l"/>
                      <a:r>
                        <a:rPr lang="ru-RU" sz="1400" b="0" dirty="0" smtClean="0"/>
                        <a:t>208</a:t>
                      </a:r>
                      <a:endParaRPr lang="ru-RU" sz="1400" b="0" dirty="0"/>
                    </a:p>
                  </a:txBody>
                  <a:tcPr marL="45720" marR="45720"/>
                </a:tc>
              </a:tr>
              <a:tr h="326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t>возбуждено и рассмотрено дел по признакам</a:t>
                      </a:r>
                      <a:r>
                        <a:rPr lang="ru-RU" sz="1400" baseline="0" dirty="0" smtClean="0"/>
                        <a:t> </a:t>
                      </a:r>
                      <a:r>
                        <a:rPr lang="ru-RU" sz="1400" dirty="0" smtClean="0"/>
                        <a:t>нарушения:</a:t>
                      </a:r>
                      <a:endParaRPr lang="ru-RU" sz="1400" b="1" dirty="0" smtClean="0"/>
                    </a:p>
                  </a:txBody>
                  <a:tcPr marL="45720" marR="45720" anchor="ctr"/>
                </a:tc>
                <a:tc>
                  <a:txBody>
                    <a:bodyPr/>
                    <a:lstStyle/>
                    <a:p>
                      <a:pPr algn="l"/>
                      <a:endParaRPr lang="ru-RU" sz="1400" b="0" dirty="0"/>
                    </a:p>
                  </a:txBody>
                  <a:tcPr marL="45720" marR="45720"/>
                </a:tc>
              </a:tr>
              <a:tr h="3511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t>антимонопольного законодательства</a:t>
                      </a:r>
                    </a:p>
                  </a:txBody>
                  <a:tcPr marL="45720" marR="45720"/>
                </a:tc>
                <a:tc>
                  <a:txBody>
                    <a:bodyPr/>
                    <a:lstStyle/>
                    <a:p>
                      <a:pPr algn="l"/>
                      <a:r>
                        <a:rPr lang="ru-RU" sz="1400" b="0" dirty="0" smtClean="0"/>
                        <a:t>37</a:t>
                      </a:r>
                      <a:endParaRPr lang="ru-RU" sz="1400" b="0" dirty="0"/>
                    </a:p>
                  </a:txBody>
                  <a:tcPr marL="45720" marR="45720"/>
                </a:tc>
              </a:tr>
              <a:tr h="322762">
                <a:tc>
                  <a:txBody>
                    <a:bodyPr/>
                    <a:lstStyle/>
                    <a:p>
                      <a:pPr lvl="0" algn="l"/>
                      <a:r>
                        <a:rPr lang="ru-RU" sz="1400" dirty="0" smtClean="0"/>
                        <a:t>законодательства о рекламе</a:t>
                      </a:r>
                      <a:endParaRPr lang="ru-RU" sz="1400" dirty="0"/>
                    </a:p>
                  </a:txBody>
                  <a:tcPr marL="45720" marR="45720"/>
                </a:tc>
                <a:tc>
                  <a:txBody>
                    <a:bodyPr/>
                    <a:lstStyle/>
                    <a:p>
                      <a:pPr algn="l"/>
                      <a:r>
                        <a:rPr lang="ru-RU" sz="1400" b="0" dirty="0" smtClean="0"/>
                        <a:t>56</a:t>
                      </a:r>
                      <a:endParaRPr lang="ru-RU" sz="1400" b="0" dirty="0"/>
                    </a:p>
                  </a:txBody>
                  <a:tcPr marL="45720" marR="45720"/>
                </a:tc>
              </a:tr>
              <a:tr h="322762">
                <a:tc gridSpan="2">
                  <a:txBody>
                    <a:bodyPr/>
                    <a:lstStyle/>
                    <a:p>
                      <a:pPr lvl="0" algn="l"/>
                      <a:r>
                        <a:rPr lang="ru-RU" sz="1400" dirty="0" smtClean="0"/>
                        <a:t>по контрою в сфере закупок:</a:t>
                      </a:r>
                      <a:endParaRPr lang="ru-RU" sz="1400" b="1" dirty="0"/>
                    </a:p>
                  </a:txBody>
                  <a:tcPr marL="45720" marR="45720" anchor="ctr"/>
                </a:tc>
                <a:tc hMerge="1">
                  <a:txBody>
                    <a:bodyPr/>
                    <a:lstStyle/>
                    <a:p>
                      <a:pPr algn="l"/>
                      <a:endParaRPr lang="ru-RU" sz="1400" b="0" dirty="0"/>
                    </a:p>
                  </a:txBody>
                  <a:tcPr marL="45720" marR="45720"/>
                </a:tc>
              </a:tr>
              <a:tr h="366370">
                <a:tc>
                  <a:txBody>
                    <a:bodyPr/>
                    <a:lstStyle/>
                    <a:p>
                      <a:pPr lvl="0" algn="l"/>
                      <a:r>
                        <a:rPr lang="ru-RU" sz="1400" dirty="0" smtClean="0"/>
                        <a:t>рассмотрено</a:t>
                      </a:r>
                      <a:r>
                        <a:rPr lang="ru-RU" sz="1400" baseline="0" dirty="0" smtClean="0"/>
                        <a:t> жалоб </a:t>
                      </a:r>
                      <a:endParaRPr lang="ru-RU" sz="1400" dirty="0"/>
                    </a:p>
                  </a:txBody>
                  <a:tcPr marL="45720" marR="45720" anchor="ctr"/>
                </a:tc>
                <a:tc>
                  <a:txBody>
                    <a:bodyPr/>
                    <a:lstStyle/>
                    <a:p>
                      <a:pPr algn="l"/>
                      <a:r>
                        <a:rPr lang="ru-RU" sz="1400" b="0" dirty="0" smtClean="0"/>
                        <a:t>761</a:t>
                      </a:r>
                      <a:endParaRPr lang="ru-RU" sz="1400" b="0" dirty="0"/>
                    </a:p>
                  </a:txBody>
                  <a:tcPr marL="45720" marR="45720"/>
                </a:tc>
              </a:tr>
              <a:tr h="540266">
                <a:tc>
                  <a:txBody>
                    <a:bodyPr/>
                    <a:lstStyle/>
                    <a:p>
                      <a:pPr lvl="0" algn="l"/>
                      <a:r>
                        <a:rPr lang="ru-RU" sz="1400" dirty="0" smtClean="0"/>
                        <a:t>рассмотрено обращений о включении в реестр недобросовестных поставщиков</a:t>
                      </a:r>
                      <a:endParaRPr lang="ru-RU" sz="1400" dirty="0"/>
                    </a:p>
                  </a:txBody>
                  <a:tcPr marL="45720" marR="45720" anchor="ctr"/>
                </a:tc>
                <a:tc>
                  <a:txBody>
                    <a:bodyPr/>
                    <a:lstStyle/>
                    <a:p>
                      <a:pPr algn="l"/>
                      <a:r>
                        <a:rPr lang="ru-RU" sz="1400" b="0" dirty="0" smtClean="0"/>
                        <a:t>215</a:t>
                      </a:r>
                      <a:endParaRPr lang="ru-RU" sz="1400" b="0" dirty="0"/>
                    </a:p>
                  </a:txBody>
                  <a:tcPr marL="45720" marR="45720"/>
                </a:tc>
              </a:tr>
              <a:tr h="540266">
                <a:tc>
                  <a:txBody>
                    <a:bodyPr/>
                    <a:lstStyle/>
                    <a:p>
                      <a:pPr lvl="0" algn="l"/>
                      <a:r>
                        <a:rPr lang="ru-RU" sz="1400" dirty="0" smtClean="0"/>
                        <a:t>рассмотрено обращений о согласовании закупок с единственным поставщиком</a:t>
                      </a:r>
                      <a:endParaRPr lang="ru-RU" sz="1400" dirty="0"/>
                    </a:p>
                  </a:txBody>
                  <a:tcPr marL="45720" marR="45720" anchor="ctr"/>
                </a:tc>
                <a:tc>
                  <a:txBody>
                    <a:bodyPr/>
                    <a:lstStyle/>
                    <a:p>
                      <a:pPr algn="l"/>
                      <a:r>
                        <a:rPr lang="ru-RU" sz="1400" b="0" dirty="0" smtClean="0"/>
                        <a:t>22</a:t>
                      </a:r>
                      <a:endParaRPr lang="ru-RU" sz="1400" b="0" dirty="0"/>
                    </a:p>
                  </a:txBody>
                  <a:tcPr marL="45720" marR="45720"/>
                </a:tc>
              </a:tr>
              <a:tr h="545731">
                <a:tc>
                  <a:txBody>
                    <a:bodyPr/>
                    <a:lstStyle/>
                    <a:p>
                      <a:pPr algn="l"/>
                      <a:r>
                        <a:rPr lang="ru-RU" sz="1400" dirty="0" smtClean="0"/>
                        <a:t> возбуждено</a:t>
                      </a:r>
                      <a:r>
                        <a:rPr lang="ru-RU" sz="1400" baseline="0" dirty="0" smtClean="0"/>
                        <a:t> и рассмотрено </a:t>
                      </a:r>
                      <a:r>
                        <a:rPr lang="ru-RU" sz="1400" dirty="0" smtClean="0"/>
                        <a:t>дел об административных правонарушениях </a:t>
                      </a:r>
                      <a:endParaRPr lang="ru-RU" sz="1400" b="1" dirty="0"/>
                    </a:p>
                  </a:txBody>
                  <a:tcPr marL="45720" marR="45720"/>
                </a:tc>
                <a:tc>
                  <a:txBody>
                    <a:bodyPr/>
                    <a:lstStyle/>
                    <a:p>
                      <a:pPr algn="l"/>
                      <a:r>
                        <a:rPr lang="ru-RU" sz="1400" b="0" dirty="0" smtClean="0"/>
                        <a:t>509</a:t>
                      </a:r>
                      <a:endParaRPr lang="ru-RU" sz="1400" b="0" dirty="0"/>
                    </a:p>
                  </a:txBody>
                  <a:tcPr marL="45720" marR="45720"/>
                </a:tc>
              </a:tr>
              <a:tr h="541224">
                <a:tc>
                  <a:txBody>
                    <a:bodyPr/>
                    <a:lstStyle/>
                    <a:p>
                      <a:pPr algn="l"/>
                      <a:r>
                        <a:rPr lang="ru-RU" sz="1400" dirty="0" smtClean="0"/>
                        <a:t>рассмотрено жалоб</a:t>
                      </a:r>
                      <a:r>
                        <a:rPr lang="ru-RU" sz="1400" baseline="0" dirty="0" smtClean="0"/>
                        <a:t> в порядке ст. 18.1 ФЗ «О защите конкуренции»</a:t>
                      </a:r>
                      <a:endParaRPr lang="ru-RU" sz="1400" b="1" dirty="0"/>
                    </a:p>
                  </a:txBody>
                  <a:tcPr marL="45720" marR="45720"/>
                </a:tc>
                <a:tc>
                  <a:txBody>
                    <a:bodyPr/>
                    <a:lstStyle/>
                    <a:p>
                      <a:pPr algn="l"/>
                      <a:r>
                        <a:rPr lang="ru-RU" sz="1400" b="0" dirty="0" smtClean="0"/>
                        <a:t>251</a:t>
                      </a:r>
                      <a:endParaRPr lang="ru-RU" sz="1400" b="0" dirty="0"/>
                    </a:p>
                  </a:txBody>
                  <a:tcPr marL="45720" marR="45720"/>
                </a:tc>
              </a:tr>
              <a:tr h="355038">
                <a:tc>
                  <a:txBody>
                    <a:bodyPr/>
                    <a:lstStyle/>
                    <a:p>
                      <a:pPr algn="l"/>
                      <a:r>
                        <a:rPr lang="ru-RU" sz="1600" dirty="0" smtClean="0"/>
                        <a:t>Итого</a:t>
                      </a:r>
                      <a:endParaRPr lang="ru-RU" sz="1600" b="1" dirty="0"/>
                    </a:p>
                  </a:txBody>
                  <a:tcPr marL="45720" marR="45720"/>
                </a:tc>
                <a:tc>
                  <a:txBody>
                    <a:bodyPr/>
                    <a:lstStyle/>
                    <a:p>
                      <a:pPr algn="l"/>
                      <a:r>
                        <a:rPr lang="ru-RU" sz="1600" b="0" dirty="0" smtClean="0"/>
                        <a:t>2140</a:t>
                      </a:r>
                      <a:endParaRPr lang="ru-RU" sz="1600" b="0" dirty="0"/>
                    </a:p>
                  </a:txBody>
                  <a:tcPr marL="45720" marR="45720"/>
                </a:tc>
              </a:tr>
            </a:tbl>
          </a:graphicData>
        </a:graphic>
      </p:graphicFrame>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Башкортостанское УФАС России</a:t>
            </a:r>
            <a:endParaRPr lang="ru-RU" i="1" dirty="0">
              <a:solidFill>
                <a:schemeClr val="bg1"/>
              </a:solidFill>
            </a:endParaRPr>
          </a:p>
        </p:txBody>
      </p:sp>
    </p:spTree>
    <p:extLst>
      <p:ext uri="{BB962C8B-B14F-4D97-AF65-F5344CB8AC3E}">
        <p14:creationId xmlns:p14="http://schemas.microsoft.com/office/powerpoint/2010/main" xmlns="" val="2413456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20</a:t>
            </a:fld>
            <a:endParaRPr lang="ru-RU">
              <a:solidFill>
                <a:srgbClr val="FFFFFF"/>
              </a:solidFill>
            </a:endParaRPr>
          </a:p>
        </p:txBody>
      </p:sp>
      <p:sp>
        <p:nvSpPr>
          <p:cNvPr id="6" name="Скругленный прямоугольник 5"/>
          <p:cNvSpPr/>
          <p:nvPr/>
        </p:nvSpPr>
        <p:spPr>
          <a:xfrm>
            <a:off x="260351" y="1016001"/>
            <a:ext cx="8623299" cy="5457370"/>
          </a:xfrm>
          <a:prstGeom prst="roundRect">
            <a:avLst/>
          </a:prstGeom>
          <a:solidFill>
            <a:schemeClr val="bg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smtClean="0">
                <a:solidFill>
                  <a:schemeClr val="tx1"/>
                </a:solidFill>
              </a:rPr>
              <a:t>Башкортостанским УФАС России за истекший период 2018 года в </a:t>
            </a:r>
            <a:r>
              <a:rPr lang="ru-RU" dirty="0">
                <a:solidFill>
                  <a:schemeClr val="tx1"/>
                </a:solidFill>
              </a:rPr>
              <a:t>соответствии с возложенными полномочиями по осуществлению контроля в сфере закупок товаров, работ, услуг для обеспечения государственных и муниципальных </a:t>
            </a:r>
            <a:r>
              <a:rPr lang="ru-RU" dirty="0" smtClean="0">
                <a:solidFill>
                  <a:schemeClr val="tx1"/>
                </a:solidFill>
              </a:rPr>
              <a:t>нужд:</a:t>
            </a:r>
          </a:p>
          <a:p>
            <a:pPr marL="285750" lvl="0" indent="-285750" algn="just">
              <a:buFont typeface="Wingdings" panose="05000000000000000000" pitchFamily="2" charset="2"/>
              <a:buChar char="Ø"/>
            </a:pPr>
            <a:r>
              <a:rPr lang="ru-RU" dirty="0" smtClean="0">
                <a:solidFill>
                  <a:schemeClr val="tx1"/>
                </a:solidFill>
              </a:rPr>
              <a:t>рассмотрено 761 жалоба </a:t>
            </a:r>
            <a:r>
              <a:rPr lang="ru-RU" dirty="0">
                <a:solidFill>
                  <a:schemeClr val="tx1"/>
                </a:solidFill>
              </a:rPr>
              <a:t>на действия (бездействия) </a:t>
            </a:r>
            <a:r>
              <a:rPr lang="ru-RU" dirty="0" smtClean="0">
                <a:solidFill>
                  <a:schemeClr val="tx1"/>
                </a:solidFill>
              </a:rPr>
              <a:t>заказчика, уполномоченного органа, уполномоченного учреждения, аукционной, конкурсной, котировочной  комиссии; </a:t>
            </a:r>
          </a:p>
          <a:p>
            <a:pPr marL="285750" lvl="0" indent="-285750" algn="just">
              <a:buFont typeface="Wingdings" panose="05000000000000000000" pitchFamily="2" charset="2"/>
              <a:buChar char="Ø"/>
            </a:pPr>
            <a:r>
              <a:rPr lang="ru-RU" dirty="0" smtClean="0">
                <a:solidFill>
                  <a:schemeClr val="tx1"/>
                </a:solidFill>
              </a:rPr>
              <a:t>проведена 200 проверок; </a:t>
            </a:r>
          </a:p>
          <a:p>
            <a:pPr marL="285750" lvl="0" indent="-285750" algn="just">
              <a:buFont typeface="Wingdings" panose="05000000000000000000" pitchFamily="2" charset="2"/>
              <a:buChar char="Ø"/>
            </a:pPr>
            <a:r>
              <a:rPr lang="ru-RU" dirty="0" smtClean="0">
                <a:solidFill>
                  <a:schemeClr val="tx1"/>
                </a:solidFill>
              </a:rPr>
              <a:t>рассмотрено 22 материала </a:t>
            </a:r>
            <a:r>
              <a:rPr lang="ru-RU" dirty="0">
                <a:solidFill>
                  <a:schemeClr val="tx1"/>
                </a:solidFill>
              </a:rPr>
              <a:t>на согласование </a:t>
            </a:r>
            <a:r>
              <a:rPr lang="ru-RU" dirty="0" smtClean="0">
                <a:solidFill>
                  <a:schemeClr val="tx1"/>
                </a:solidFill>
              </a:rPr>
              <a:t>осуществления закупки у единственного </a:t>
            </a:r>
            <a:r>
              <a:rPr lang="ru-RU" dirty="0">
                <a:solidFill>
                  <a:schemeClr val="tx1"/>
                </a:solidFill>
              </a:rPr>
              <a:t>поставщика </a:t>
            </a:r>
            <a:r>
              <a:rPr lang="ru-RU" dirty="0" smtClean="0">
                <a:solidFill>
                  <a:schemeClr val="tx1"/>
                </a:solidFill>
              </a:rPr>
              <a:t>(подрядчика, исполнителя); </a:t>
            </a:r>
          </a:p>
          <a:p>
            <a:pPr marL="285750" lvl="0" indent="-285750" algn="just">
              <a:buFont typeface="Wingdings" panose="05000000000000000000" pitchFamily="2" charset="2"/>
              <a:buChar char="Ø"/>
            </a:pPr>
            <a:r>
              <a:rPr lang="ru-RU" dirty="0" smtClean="0">
                <a:solidFill>
                  <a:schemeClr val="tx1"/>
                </a:solidFill>
              </a:rPr>
              <a:t>Рассмотрено 205 обращений </a:t>
            </a:r>
            <a:r>
              <a:rPr lang="ru-RU" dirty="0">
                <a:solidFill>
                  <a:schemeClr val="tx1"/>
                </a:solidFill>
              </a:rPr>
              <a:t>о включении в реестр недобросовестных </a:t>
            </a:r>
            <a:r>
              <a:rPr lang="ru-RU" dirty="0" smtClean="0">
                <a:solidFill>
                  <a:schemeClr val="tx1"/>
                </a:solidFill>
              </a:rPr>
              <a:t>поставщиков (подрядчиков, исполнителей), в </a:t>
            </a:r>
            <a:r>
              <a:rPr lang="ru-RU" dirty="0">
                <a:solidFill>
                  <a:schemeClr val="tx1"/>
                </a:solidFill>
              </a:rPr>
              <a:t>реестр недобросовестных </a:t>
            </a:r>
            <a:r>
              <a:rPr lang="ru-RU" dirty="0" smtClean="0">
                <a:solidFill>
                  <a:schemeClr val="tx1"/>
                </a:solidFill>
              </a:rPr>
              <a:t>поставщиков (подрядчиков, исполнителей) включено 52 хозяйствующих субъекта. </a:t>
            </a:r>
            <a:endParaRPr lang="ru-RU" dirty="0">
              <a:solidFill>
                <a:schemeClr val="tx1"/>
              </a:solidFill>
            </a:endParaRPr>
          </a:p>
          <a:p>
            <a:pPr marL="285750" lvl="0" indent="-285750" algn="just">
              <a:buFont typeface="Wingdings" panose="05000000000000000000" pitchFamily="2" charset="2"/>
              <a:buChar char="Ø"/>
            </a:pPr>
            <a:endParaRPr lang="ru-RU" dirty="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extLst>
      <p:ext uri="{BB962C8B-B14F-4D97-AF65-F5344CB8AC3E}">
        <p14:creationId xmlns:p14="http://schemas.microsoft.com/office/powerpoint/2010/main" xmlns="" val="3744487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21</a:t>
            </a:fld>
            <a:endParaRPr lang="ru-RU">
              <a:solidFill>
                <a:srgbClr val="FFFFFF"/>
              </a:solidFill>
            </a:endParaRPr>
          </a:p>
        </p:txBody>
      </p:sp>
      <p:sp>
        <p:nvSpPr>
          <p:cNvPr id="7" name="Скругленный прямоугольник 6"/>
          <p:cNvSpPr/>
          <p:nvPr/>
        </p:nvSpPr>
        <p:spPr>
          <a:xfrm>
            <a:off x="222351" y="1028700"/>
            <a:ext cx="8710648" cy="1765300"/>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При Башкортостанском УФАС России с 2014 года действует Экспертный Совет по применению законодательства в сфере закупок, </a:t>
            </a:r>
            <a:r>
              <a:rPr lang="ru-RU" dirty="0" smtClean="0">
                <a:solidFill>
                  <a:schemeClr val="tx1"/>
                </a:solidFill>
              </a:rPr>
              <a:t>за истекший период 2018 года </a:t>
            </a:r>
            <a:r>
              <a:rPr lang="ru-RU" dirty="0">
                <a:solidFill>
                  <a:schemeClr val="tx1"/>
                </a:solidFill>
              </a:rPr>
              <a:t>проведено </a:t>
            </a:r>
            <a:r>
              <a:rPr lang="ru-RU" dirty="0" smtClean="0">
                <a:solidFill>
                  <a:schemeClr val="tx1"/>
                </a:solidFill>
              </a:rPr>
              <a:t>1 заседание </a:t>
            </a:r>
            <a:r>
              <a:rPr lang="ru-RU" dirty="0">
                <a:solidFill>
                  <a:schemeClr val="tx1"/>
                </a:solidFill>
              </a:rPr>
              <a:t>совета </a:t>
            </a:r>
            <a:r>
              <a:rPr lang="ru-RU" dirty="0" smtClean="0">
                <a:solidFill>
                  <a:schemeClr val="tx1"/>
                </a:solidFill>
              </a:rPr>
              <a:t>(17 апреля 2018 года)</a:t>
            </a:r>
            <a:endParaRPr lang="ru-RU" dirty="0">
              <a:solidFill>
                <a:schemeClr val="tx1"/>
              </a:solidFill>
            </a:endParaRPr>
          </a:p>
        </p:txBody>
      </p:sp>
      <p:sp>
        <p:nvSpPr>
          <p:cNvPr id="6" name="Скругленный прямоугольник 5"/>
          <p:cNvSpPr/>
          <p:nvPr/>
        </p:nvSpPr>
        <p:spPr>
          <a:xfrm>
            <a:off x="157655" y="3174124"/>
            <a:ext cx="8860221" cy="3153104"/>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На </a:t>
            </a:r>
            <a:r>
              <a:rPr lang="ru-RU" dirty="0" smtClean="0">
                <a:solidFill>
                  <a:schemeClr val="tx1"/>
                </a:solidFill>
              </a:rPr>
              <a:t>заседании </a:t>
            </a:r>
            <a:r>
              <a:rPr lang="ru-RU" dirty="0">
                <a:solidFill>
                  <a:schemeClr val="tx1"/>
                </a:solidFill>
              </a:rPr>
              <a:t>совета </a:t>
            </a:r>
            <a:r>
              <a:rPr lang="ru-RU" dirty="0" smtClean="0">
                <a:solidFill>
                  <a:schemeClr val="tx1"/>
                </a:solidFill>
              </a:rPr>
              <a:t>17 апреля 2018 года </a:t>
            </a:r>
            <a:r>
              <a:rPr lang="ru-RU" dirty="0">
                <a:solidFill>
                  <a:schemeClr val="tx1"/>
                </a:solidFill>
              </a:rPr>
              <a:t>совместно с представителями государственных заказчиков, органов прокуратуры, бизнес–сообществ, участников рынка, общественных организаций, слушателей школы конкурентного права  в присутствии средств массовой информации обсудили проблемы, препятствующие развитию конкуренции в сфере закупок, актуальные вопросы и сложившуюся правоприменительную практику</a:t>
            </a:r>
            <a:r>
              <a:rPr lang="ru-RU" dirty="0" smtClean="0">
                <a:solidFill>
                  <a:schemeClr val="tx1"/>
                </a:solidFill>
              </a:rPr>
              <a:t>.</a:t>
            </a:r>
            <a:endParaRPr lang="ru-RU" dirty="0">
              <a:solidFill>
                <a:schemeClr val="tx1"/>
              </a:solidFill>
            </a:endParaRPr>
          </a:p>
        </p:txBody>
      </p:sp>
      <p:sp>
        <p:nvSpPr>
          <p:cNvPr id="10" name="Прямоугольник 9"/>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extLst>
      <p:ext uri="{BB962C8B-B14F-4D97-AF65-F5344CB8AC3E}">
        <p14:creationId xmlns:p14="http://schemas.microsoft.com/office/powerpoint/2010/main" xmlns="" val="5217341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Блок-схема: альтернативный процесс 7"/>
          <p:cNvSpPr/>
          <p:nvPr/>
        </p:nvSpPr>
        <p:spPr>
          <a:xfrm>
            <a:off x="189186" y="1608084"/>
            <a:ext cx="8797159" cy="4256688"/>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ru-RU" dirty="0" smtClean="0">
                <a:solidFill>
                  <a:schemeClr val="tx1"/>
                </a:solidFill>
              </a:rPr>
              <a:t>	За истекший период 2018 года в адрес Башкортостанского УФАС России по контролю в сфере закупок поступило 761 жалоба на действия (бездействия) заказчиков, уполномоченных органов, учреждений, аукционных, конкурсных, котировочных комиссий. </a:t>
            </a:r>
          </a:p>
          <a:p>
            <a:pPr algn="just">
              <a:buNone/>
            </a:pPr>
            <a:r>
              <a:rPr lang="ru-RU" dirty="0" smtClean="0">
                <a:solidFill>
                  <a:schemeClr val="tx1"/>
                </a:solidFill>
              </a:rPr>
              <a:t>	</a:t>
            </a:r>
          </a:p>
          <a:p>
            <a:pPr algn="just">
              <a:buNone/>
            </a:pPr>
            <a:r>
              <a:rPr lang="ru-RU" dirty="0" smtClean="0">
                <a:solidFill>
                  <a:schemeClr val="tx1"/>
                </a:solidFill>
              </a:rPr>
              <a:t>              </a:t>
            </a:r>
            <a:r>
              <a:rPr lang="x-none" smtClean="0">
                <a:solidFill>
                  <a:schemeClr val="tx1"/>
                </a:solidFill>
              </a:rPr>
              <a:t>Структурный состав поданных</a:t>
            </a:r>
            <a:r>
              <a:rPr lang="ru-RU" dirty="0" smtClean="0">
                <a:solidFill>
                  <a:schemeClr val="tx1"/>
                </a:solidFill>
              </a:rPr>
              <a:t> </a:t>
            </a:r>
            <a:r>
              <a:rPr lang="x-none" smtClean="0">
                <a:solidFill>
                  <a:schemeClr val="tx1"/>
                </a:solidFill>
              </a:rPr>
              <a:t>жалоб распределился следующим образом: </a:t>
            </a:r>
            <a:r>
              <a:rPr lang="ru-RU" dirty="0" smtClean="0">
                <a:solidFill>
                  <a:schemeClr val="tx1"/>
                </a:solidFill>
              </a:rPr>
              <a:t>закупки</a:t>
            </a:r>
            <a:r>
              <a:rPr lang="x-none" smtClean="0">
                <a:solidFill>
                  <a:schemeClr val="tx1"/>
                </a:solidFill>
              </a:rPr>
              <a:t> для федеральных нужд – </a:t>
            </a:r>
            <a:r>
              <a:rPr lang="ru-RU" dirty="0" smtClean="0">
                <a:solidFill>
                  <a:schemeClr val="tx1"/>
                </a:solidFill>
              </a:rPr>
              <a:t>106 </a:t>
            </a:r>
            <a:r>
              <a:rPr lang="x-none" smtClean="0">
                <a:solidFill>
                  <a:schemeClr val="tx1"/>
                </a:solidFill>
              </a:rPr>
              <a:t>жалоб или </a:t>
            </a:r>
            <a:r>
              <a:rPr lang="ru-RU" dirty="0" smtClean="0">
                <a:solidFill>
                  <a:schemeClr val="tx1"/>
                </a:solidFill>
              </a:rPr>
              <a:t>14</a:t>
            </a:r>
            <a:r>
              <a:rPr lang="x-none" smtClean="0">
                <a:solidFill>
                  <a:schemeClr val="tx1"/>
                </a:solidFill>
              </a:rPr>
              <a:t>% от общего количества, </a:t>
            </a:r>
            <a:r>
              <a:rPr lang="ru-RU" dirty="0" smtClean="0">
                <a:solidFill>
                  <a:schemeClr val="tx1"/>
                </a:solidFill>
              </a:rPr>
              <a:t>закупки</a:t>
            </a:r>
            <a:r>
              <a:rPr lang="x-none" smtClean="0">
                <a:solidFill>
                  <a:schemeClr val="tx1"/>
                </a:solidFill>
              </a:rPr>
              <a:t> для нужд субъекта Российской Федерации – </a:t>
            </a:r>
            <a:r>
              <a:rPr lang="ru-RU" dirty="0" smtClean="0">
                <a:solidFill>
                  <a:schemeClr val="tx1"/>
                </a:solidFill>
              </a:rPr>
              <a:t>371</a:t>
            </a:r>
            <a:r>
              <a:rPr lang="x-none" smtClean="0">
                <a:solidFill>
                  <a:schemeClr val="tx1"/>
                </a:solidFill>
              </a:rPr>
              <a:t> или </a:t>
            </a:r>
            <a:r>
              <a:rPr lang="ru-RU" dirty="0" smtClean="0">
                <a:solidFill>
                  <a:schemeClr val="tx1"/>
                </a:solidFill>
              </a:rPr>
              <a:t>49</a:t>
            </a:r>
            <a:r>
              <a:rPr lang="x-none" smtClean="0">
                <a:solidFill>
                  <a:schemeClr val="tx1"/>
                </a:solidFill>
              </a:rPr>
              <a:t>%, </a:t>
            </a:r>
            <a:r>
              <a:rPr lang="ru-RU" dirty="0" smtClean="0">
                <a:solidFill>
                  <a:schemeClr val="tx1"/>
                </a:solidFill>
              </a:rPr>
              <a:t>закупки </a:t>
            </a:r>
            <a:r>
              <a:rPr lang="x-none" smtClean="0">
                <a:solidFill>
                  <a:schemeClr val="tx1"/>
                </a:solidFill>
              </a:rPr>
              <a:t>для муниципальных нужд – </a:t>
            </a:r>
            <a:r>
              <a:rPr lang="ru-RU" dirty="0" smtClean="0">
                <a:solidFill>
                  <a:schemeClr val="tx1"/>
                </a:solidFill>
              </a:rPr>
              <a:t>284</a:t>
            </a:r>
            <a:r>
              <a:rPr lang="x-none" smtClean="0">
                <a:solidFill>
                  <a:schemeClr val="tx1"/>
                </a:solidFill>
              </a:rPr>
              <a:t> или </a:t>
            </a:r>
            <a:r>
              <a:rPr lang="ru-RU" dirty="0" smtClean="0">
                <a:solidFill>
                  <a:schemeClr val="tx1"/>
                </a:solidFill>
              </a:rPr>
              <a:t>37</a:t>
            </a:r>
            <a:r>
              <a:rPr lang="x-none" smtClean="0">
                <a:solidFill>
                  <a:schemeClr val="tx1"/>
                </a:solidFill>
              </a:rPr>
              <a:t>%.</a:t>
            </a:r>
            <a:endParaRPr lang="ru-RU" dirty="0" smtClean="0">
              <a:solidFill>
                <a:schemeClr val="tx1"/>
              </a:solidFill>
            </a:endParaRPr>
          </a:p>
          <a:p>
            <a:pPr algn="just">
              <a:buNone/>
            </a:pPr>
            <a:endParaRPr lang="ru-RU" dirty="0">
              <a:solidFill>
                <a:schemeClr val="tx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22</a:t>
            </a:fld>
            <a:endParaRPr lang="ru-RU">
              <a:solidFill>
                <a:srgbClr val="FFFFFF"/>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23</a:t>
            </a:fld>
            <a:endParaRPr lang="ru-RU">
              <a:solidFill>
                <a:srgbClr val="FFFFFF"/>
              </a:solidFill>
            </a:endParaRPr>
          </a:p>
        </p:txBody>
      </p:sp>
      <p:sp>
        <p:nvSpPr>
          <p:cNvPr id="6" name="Прямоугольник 5"/>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graphicFrame>
        <p:nvGraphicFramePr>
          <p:cNvPr id="8" name="Диаграмма 7"/>
          <p:cNvGraphicFramePr/>
          <p:nvPr/>
        </p:nvGraphicFramePr>
        <p:xfrm>
          <a:off x="620110" y="1576552"/>
          <a:ext cx="8292662"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альтернативный процесс 4"/>
          <p:cNvSpPr/>
          <p:nvPr/>
        </p:nvSpPr>
        <p:spPr>
          <a:xfrm>
            <a:off x="231228" y="1883873"/>
            <a:ext cx="8466180" cy="3644569"/>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539750" algn="just"/>
            <a:r>
              <a:rPr lang="ru-RU" dirty="0" smtClean="0">
                <a:solidFill>
                  <a:schemeClr val="tx1"/>
                </a:solidFill>
              </a:rPr>
              <a:t>Более 54% из рассмотренных жалоб признаны обоснованными или частично обоснованными, либо при проведении внеплановых проверок в данных закупках выявлены нарушения.</a:t>
            </a:r>
          </a:p>
          <a:p>
            <a:pPr indent="539750" algn="just"/>
            <a:r>
              <a:rPr lang="ru-RU" dirty="0" smtClean="0">
                <a:solidFill>
                  <a:schemeClr val="tx1"/>
                </a:solidFill>
              </a:rPr>
              <a:t>Наиболее часто встречающимися нарушениями при рассмотрении жалоб является установление требований к несуществующему материалу, использования нестандартных показателей при описании закупки, неправомерное отклонение заявок, признание заявок несоответствующими (либо соответствующими) в нарушение норм 44-ФЗ, а также разработка документации о закупке с нарушением 44-ФЗ.</a:t>
            </a:r>
          </a:p>
          <a:p>
            <a:pPr>
              <a:buNone/>
            </a:pPr>
            <a:endParaRPr lang="ru-RU" sz="2000" dirty="0"/>
          </a:p>
        </p:txBody>
      </p:sp>
      <p:sp>
        <p:nvSpPr>
          <p:cNvPr id="4" name="Номер слайда 3"/>
          <p:cNvSpPr>
            <a:spLocks noGrp="1"/>
          </p:cNvSpPr>
          <p:nvPr>
            <p:ph type="sldNum" sz="quarter" idx="10"/>
          </p:nvPr>
        </p:nvSpPr>
        <p:spPr>
          <a:xfrm>
            <a:off x="7025144" y="6579034"/>
            <a:ext cx="2155369" cy="305954"/>
          </a:xfrm>
        </p:spPr>
        <p:txBody>
          <a:bodyPr/>
          <a:lstStyle/>
          <a:p>
            <a:pPr>
              <a:defRPr/>
            </a:pPr>
            <a:fld id="{E9CE1BF3-5556-4600-AFBC-2C069EAB8675}" type="slidenum">
              <a:rPr lang="ru-RU" smtClean="0">
                <a:solidFill>
                  <a:srgbClr val="FFFFFF"/>
                </a:solidFill>
              </a:rPr>
              <a:pPr>
                <a:defRPr/>
              </a:pPr>
              <a:t>24</a:t>
            </a:fld>
            <a:endParaRPr lang="ru-RU">
              <a:solidFill>
                <a:srgbClr val="FFFFFF"/>
              </a:solidFill>
            </a:endParaRPr>
          </a:p>
        </p:txBody>
      </p:sp>
      <p:sp>
        <p:nvSpPr>
          <p:cNvPr id="6" name="Прямоугольник 5"/>
          <p:cNvSpPr/>
          <p:nvPr/>
        </p:nvSpPr>
        <p:spPr>
          <a:xfrm>
            <a:off x="-93295" y="99852"/>
            <a:ext cx="9237296" cy="463413"/>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Блок-схема: альтернативный процесс 5"/>
          <p:cNvSpPr/>
          <p:nvPr/>
        </p:nvSpPr>
        <p:spPr>
          <a:xfrm>
            <a:off x="283779" y="1881351"/>
            <a:ext cx="8555422" cy="3300249"/>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539750" algn="just"/>
            <a:r>
              <a:rPr lang="ru-RU" dirty="0" smtClean="0">
                <a:solidFill>
                  <a:schemeClr val="tx1"/>
                </a:solidFill>
              </a:rPr>
              <a:t>За истекший период 2018 года Башкортостанским УФАС России рассмотрено 205 обращений Заказчиков о включении информации в Реестр недобросовестных поставщиков (подрядчиков, исполнителей). </a:t>
            </a:r>
          </a:p>
          <a:p>
            <a:pPr indent="539750" algn="just"/>
            <a:r>
              <a:rPr lang="ru-RU" dirty="0" smtClean="0">
                <a:solidFill>
                  <a:schemeClr val="tx1"/>
                </a:solidFill>
              </a:rPr>
              <a:t>40% обращений о включении хозяйствующих субъектов в реестр недобросовестных поставщиков связаны с односторонним  расторжением контракта в связи с нарушением условий контракта</a:t>
            </a:r>
          </a:p>
          <a:p>
            <a:pPr indent="539750" algn="just"/>
            <a:r>
              <a:rPr lang="ru-RU" dirty="0" smtClean="0">
                <a:solidFill>
                  <a:schemeClr val="tx1"/>
                </a:solidFill>
              </a:rPr>
              <a:t>58% обращений связаны с уклонением победителя от заключения контракта </a:t>
            </a:r>
          </a:p>
          <a:p>
            <a:pPr indent="539750" algn="just"/>
            <a:r>
              <a:rPr lang="ru-RU" dirty="0" smtClean="0">
                <a:solidFill>
                  <a:schemeClr val="tx1"/>
                </a:solidFill>
              </a:rPr>
              <a:t>2% - по решению суда.</a:t>
            </a: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25</a:t>
            </a:fld>
            <a:endParaRPr lang="ru-RU">
              <a:solidFill>
                <a:srgbClr val="FFFFFF"/>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Блок-схема: альтернативный процесс 5"/>
          <p:cNvSpPr/>
          <p:nvPr/>
        </p:nvSpPr>
        <p:spPr>
          <a:xfrm>
            <a:off x="189185" y="1040524"/>
            <a:ext cx="8755117" cy="5444359"/>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ru-RU" sz="1600" dirty="0" smtClean="0">
                <a:solidFill>
                  <a:schemeClr val="tx1"/>
                </a:solidFill>
                <a:cs typeface="Times New Roman" pitchFamily="18" charset="0"/>
              </a:rPr>
              <a:t>За истекший период 2018 года не поступали обращения и не возбуждались дела по признакам нарушения Федерального закона «Об основах государственного </a:t>
            </a:r>
            <a:r>
              <a:rPr lang="ru-RU" sz="1600" dirty="0" smtClean="0">
                <a:solidFill>
                  <a:schemeClr val="tx1"/>
                </a:solidFill>
              </a:rPr>
              <a:t>регулирования торговой деятельности в Российской  Федерации»</a:t>
            </a:r>
          </a:p>
          <a:p>
            <a:pPr algn="just">
              <a:buNone/>
            </a:pPr>
            <a:r>
              <a:rPr lang="ru-RU" sz="1600" dirty="0" smtClean="0">
                <a:solidFill>
                  <a:schemeClr val="tx1"/>
                </a:solidFill>
                <a:latin typeface="Times New Roman" pitchFamily="18" charset="0"/>
                <a:cs typeface="Times New Roman" pitchFamily="18" charset="0"/>
              </a:rPr>
              <a:t>      	</a:t>
            </a:r>
          </a:p>
          <a:p>
            <a:pPr algn="just">
              <a:buNone/>
            </a:pPr>
            <a:r>
              <a:rPr lang="ru-RU" sz="1600" dirty="0" smtClean="0">
                <a:solidFill>
                  <a:schemeClr val="tx1"/>
                </a:solidFill>
                <a:cs typeface="Times New Roman" pitchFamily="18" charset="0"/>
              </a:rPr>
              <a:t>В рамках изучения рынка розничной торговли продовольственными товарами в Республике Башкортостан установлено, что в административных границах ЗАТО Межгорье доля ООО "Торговая копания "Атлас" (торговой сеть «Монетка») превышает предельно допустимую Законом о торговле  - 25%.</a:t>
            </a:r>
          </a:p>
          <a:p>
            <a:pPr algn="just">
              <a:buNone/>
            </a:pPr>
            <a:r>
              <a:rPr lang="ru-RU" sz="1600" dirty="0" smtClean="0">
                <a:solidFill>
                  <a:schemeClr val="tx1"/>
                </a:solidFill>
                <a:cs typeface="Times New Roman" pitchFamily="18" charset="0"/>
              </a:rPr>
              <a:t>	</a:t>
            </a:r>
          </a:p>
          <a:p>
            <a:pPr algn="just">
              <a:buNone/>
            </a:pPr>
            <a:r>
              <a:rPr lang="ru-RU" sz="1600" dirty="0" smtClean="0">
                <a:solidFill>
                  <a:schemeClr val="tx1"/>
                </a:solidFill>
                <a:cs typeface="Times New Roman" pitchFamily="18" charset="0"/>
              </a:rPr>
              <a:t>Согласно действующему законодательству в границах данных административно-территориальных образований на </a:t>
            </a:r>
            <a:r>
              <a:rPr lang="ru-RU" sz="1600" dirty="0" err="1" smtClean="0">
                <a:solidFill>
                  <a:schemeClr val="tx1"/>
                </a:solidFill>
                <a:cs typeface="Times New Roman" pitchFamily="18" charset="0"/>
              </a:rPr>
              <a:t>ритейла</a:t>
            </a:r>
            <a:r>
              <a:rPr lang="ru-RU" sz="1600" dirty="0" smtClean="0">
                <a:solidFill>
                  <a:schemeClr val="tx1"/>
                </a:solidFill>
                <a:cs typeface="Times New Roman" pitchFamily="18" charset="0"/>
              </a:rPr>
              <a:t> распространяется  запрет на приобретение или аренду дополнительных торговых площадей.</a:t>
            </a:r>
          </a:p>
          <a:p>
            <a:pPr algn="just">
              <a:buNone/>
            </a:pPr>
            <a:r>
              <a:rPr lang="ru-RU" sz="1600" dirty="0" smtClean="0">
                <a:solidFill>
                  <a:schemeClr val="tx1"/>
                </a:solidFill>
                <a:cs typeface="Times New Roman" pitchFamily="18" charset="0"/>
              </a:rPr>
              <a:t>	</a:t>
            </a:r>
          </a:p>
          <a:p>
            <a:pPr algn="just">
              <a:buNone/>
            </a:pPr>
            <a:r>
              <a:rPr lang="ru-RU" sz="1600" dirty="0" smtClean="0">
                <a:solidFill>
                  <a:schemeClr val="tx1"/>
                </a:solidFill>
                <a:cs typeface="Times New Roman" pitchFamily="18" charset="0"/>
              </a:rPr>
              <a:t>Информация доведена до сведения Администрации ЗАТО Межгорье и Государственного комитета Республики Башкортостан по торговле и защите прав потребителей.</a:t>
            </a: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26</a:t>
            </a:fld>
            <a:endParaRPr lang="ru-RU" dirty="0">
              <a:solidFill>
                <a:srgbClr val="FFFFFF"/>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Развитие </a:t>
            </a:r>
            <a:r>
              <a:rPr lang="ru-RU" sz="2400" b="1" dirty="0">
                <a:solidFill>
                  <a:schemeClr val="bg1"/>
                </a:solidFill>
              </a:rPr>
              <a:t>конкуренции в сфере розничной торговли </a:t>
            </a:r>
            <a:endParaRPr lang="ru-RU" i="1" dirty="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27</a:t>
            </a:fld>
            <a:endParaRPr lang="ru-RU" dirty="0">
              <a:solidFill>
                <a:srgbClr val="FFFFFF"/>
              </a:solidFill>
            </a:endParaRPr>
          </a:p>
        </p:txBody>
      </p:sp>
      <p:sp>
        <p:nvSpPr>
          <p:cNvPr id="7" name="Скругленный прямоугольник 6"/>
          <p:cNvSpPr/>
          <p:nvPr/>
        </p:nvSpPr>
        <p:spPr>
          <a:xfrm>
            <a:off x="222350" y="1051034"/>
            <a:ext cx="8742973" cy="1408387"/>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sz="1600" dirty="0">
                <a:solidFill>
                  <a:schemeClr val="tx1"/>
                </a:solidFill>
              </a:rPr>
              <a:t>Экспертный совет по развитию конкуренции в сфере розничной торговли при Башкортостанском УФАС России действует с 2010 года. </a:t>
            </a:r>
            <a:r>
              <a:rPr lang="ru-RU" sz="1600" dirty="0" smtClean="0">
                <a:solidFill>
                  <a:schemeClr val="tx1"/>
                </a:solidFill>
              </a:rPr>
              <a:t>За истекший период 2018 </a:t>
            </a:r>
            <a:r>
              <a:rPr lang="ru-RU" sz="1600" dirty="0">
                <a:solidFill>
                  <a:schemeClr val="tx1"/>
                </a:solidFill>
              </a:rPr>
              <a:t>года состоялось </a:t>
            </a:r>
            <a:r>
              <a:rPr lang="ru-RU" sz="1600" dirty="0" smtClean="0">
                <a:solidFill>
                  <a:schemeClr val="tx1"/>
                </a:solidFill>
              </a:rPr>
              <a:t>1 заседание </a:t>
            </a:r>
            <a:r>
              <a:rPr lang="ru-RU" sz="1600" dirty="0">
                <a:solidFill>
                  <a:schemeClr val="tx1"/>
                </a:solidFill>
              </a:rPr>
              <a:t>совета </a:t>
            </a:r>
            <a:r>
              <a:rPr lang="ru-RU" sz="1600" dirty="0" smtClean="0">
                <a:solidFill>
                  <a:schemeClr val="tx1"/>
                </a:solidFill>
              </a:rPr>
              <a:t>(23 мая 2018 </a:t>
            </a:r>
            <a:r>
              <a:rPr lang="ru-RU" sz="1600" dirty="0">
                <a:solidFill>
                  <a:schemeClr val="tx1"/>
                </a:solidFill>
              </a:rPr>
              <a:t>года), </a:t>
            </a:r>
          </a:p>
        </p:txBody>
      </p:sp>
      <p:sp>
        <p:nvSpPr>
          <p:cNvPr id="6" name="Скругленный прямоугольник 5"/>
          <p:cNvSpPr/>
          <p:nvPr/>
        </p:nvSpPr>
        <p:spPr>
          <a:xfrm>
            <a:off x="217714" y="2900856"/>
            <a:ext cx="8926286" cy="3415862"/>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dirty="0" smtClean="0">
                <a:solidFill>
                  <a:schemeClr val="tx1"/>
                </a:solidFill>
              </a:rPr>
              <a:t>23 мая 2018 года на заседании Экспертного Совета в сфере розничной торговли обсуждалась ситуация на топливном рынке. </a:t>
            </a:r>
          </a:p>
          <a:p>
            <a:pPr lvl="0" algn="just"/>
            <a:endParaRPr lang="ru-RU" dirty="0" smtClean="0">
              <a:solidFill>
                <a:schemeClr val="tx1"/>
              </a:solidFill>
            </a:endParaRPr>
          </a:p>
          <a:p>
            <a:pPr lvl="0" algn="just"/>
            <a:r>
              <a:rPr lang="ru-RU" dirty="0" smtClean="0">
                <a:solidFill>
                  <a:schemeClr val="tx1"/>
                </a:solidFill>
              </a:rPr>
              <a:t>В рамках заседания совета обсуждены вопросы, касающиеся повышения розничных цен на автомобильный бензин и дизельное топливо и тенденции на топливном рынке.</a:t>
            </a:r>
          </a:p>
          <a:p>
            <a:pPr lvl="0" indent="250825" algn="just"/>
            <a:endParaRPr lang="ru-RU" sz="1500" dirty="0" smtClean="0">
              <a:solidFill>
                <a:schemeClr val="tx1"/>
              </a:solidFill>
            </a:endParaRPr>
          </a:p>
          <a:p>
            <a:pPr lvl="0" indent="250825" algn="just"/>
            <a:endParaRPr lang="ru-RU" sz="1500" dirty="0">
              <a:solidFill>
                <a:schemeClr val="tx1"/>
              </a:solidFill>
            </a:endParaRPr>
          </a:p>
        </p:txBody>
      </p:sp>
      <p:sp>
        <p:nvSpPr>
          <p:cNvPr id="10" name="Прямоугольник 9"/>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Развитие </a:t>
            </a:r>
            <a:r>
              <a:rPr lang="ru-RU" sz="2400" b="1" dirty="0">
                <a:solidFill>
                  <a:schemeClr val="bg1"/>
                </a:solidFill>
              </a:rPr>
              <a:t>конкуренции в сфере розничной торговли </a:t>
            </a:r>
            <a:endParaRPr lang="ru-RU" i="1" dirty="0">
              <a:solidFill>
                <a:schemeClr val="bg1"/>
              </a:solidFill>
            </a:endParaRPr>
          </a:p>
        </p:txBody>
      </p:sp>
    </p:spTree>
    <p:extLst>
      <p:ext uri="{BB962C8B-B14F-4D97-AF65-F5344CB8AC3E}">
        <p14:creationId xmlns:p14="http://schemas.microsoft.com/office/powerpoint/2010/main" xmlns="" val="4842310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альтернативный процесс 4"/>
          <p:cNvSpPr/>
          <p:nvPr/>
        </p:nvSpPr>
        <p:spPr>
          <a:xfrm>
            <a:off x="136633" y="935421"/>
            <a:ext cx="8849711" cy="5538951"/>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ru-RU" sz="1400" b="1" i="1" dirty="0" smtClean="0">
                <a:solidFill>
                  <a:srgbClr val="002060"/>
                </a:solidFill>
              </a:rPr>
              <a:t>За истекший период 2018 года возбуждено и рассмотрено 509 дел об административных правонарушениях , в том числе</a:t>
            </a:r>
            <a:r>
              <a:rPr lang="ru-RU" sz="1400" i="1" dirty="0" smtClean="0">
                <a:solidFill>
                  <a:srgbClr val="002060"/>
                </a:solidFill>
              </a:rPr>
              <a:t>: </a:t>
            </a:r>
          </a:p>
          <a:p>
            <a:pPr algn="just">
              <a:buNone/>
            </a:pPr>
            <a:endParaRPr lang="ru-RU" sz="1400" dirty="0" smtClean="0">
              <a:solidFill>
                <a:schemeClr val="tx1"/>
              </a:solidFill>
            </a:endParaRPr>
          </a:p>
          <a:p>
            <a:pPr algn="just">
              <a:buNone/>
            </a:pPr>
            <a:r>
              <a:rPr lang="ru-RU" sz="1400" dirty="0" smtClean="0">
                <a:solidFill>
                  <a:schemeClr val="tx1"/>
                </a:solidFill>
              </a:rPr>
              <a:t>ст.ст. 7.29-7.32 </a:t>
            </a:r>
            <a:r>
              <a:rPr lang="ru-RU" sz="1400" dirty="0" err="1" smtClean="0">
                <a:solidFill>
                  <a:schemeClr val="tx1"/>
                </a:solidFill>
              </a:rPr>
              <a:t>КоАП</a:t>
            </a:r>
            <a:r>
              <a:rPr lang="ru-RU" sz="1400" dirty="0" smtClean="0">
                <a:solidFill>
                  <a:schemeClr val="tx1"/>
                </a:solidFill>
              </a:rPr>
              <a:t> РФ за нарушение законодательства в сфере закупок – 277 дел; </a:t>
            </a:r>
          </a:p>
          <a:p>
            <a:pPr algn="just">
              <a:buNone/>
            </a:pPr>
            <a:r>
              <a:rPr lang="ru-RU" sz="1400" dirty="0" smtClean="0">
                <a:solidFill>
                  <a:schemeClr val="tx1"/>
                </a:solidFill>
              </a:rPr>
              <a:t>ст.ст. 14.3, 14.38 </a:t>
            </a:r>
            <a:r>
              <a:rPr lang="ru-RU" sz="1400" dirty="0" err="1" smtClean="0">
                <a:solidFill>
                  <a:schemeClr val="tx1"/>
                </a:solidFill>
              </a:rPr>
              <a:t>КоАП</a:t>
            </a:r>
            <a:r>
              <a:rPr lang="ru-RU" sz="1400" dirty="0" smtClean="0">
                <a:solidFill>
                  <a:schemeClr val="tx1"/>
                </a:solidFill>
              </a:rPr>
              <a:t> РФ за нарушение законодательства о рекламе – 67 дел; </a:t>
            </a:r>
          </a:p>
          <a:p>
            <a:pPr algn="just">
              <a:buNone/>
            </a:pPr>
            <a:r>
              <a:rPr lang="ru-RU" sz="1400" dirty="0" smtClean="0">
                <a:solidFill>
                  <a:schemeClr val="tx1"/>
                </a:solidFill>
              </a:rPr>
              <a:t>ст. 14.31 </a:t>
            </a:r>
            <a:r>
              <a:rPr lang="ru-RU" sz="1400" dirty="0" err="1" smtClean="0">
                <a:solidFill>
                  <a:schemeClr val="tx1"/>
                </a:solidFill>
              </a:rPr>
              <a:t>КоАП</a:t>
            </a:r>
            <a:r>
              <a:rPr lang="ru-RU" sz="1400" dirty="0" smtClean="0">
                <a:solidFill>
                  <a:schemeClr val="tx1"/>
                </a:solidFill>
              </a:rPr>
              <a:t> РФ за злоупотребление доминирующим положением на товарных рынках – 9 дел;</a:t>
            </a:r>
          </a:p>
          <a:p>
            <a:pPr algn="just">
              <a:buNone/>
            </a:pPr>
            <a:r>
              <a:rPr lang="ru-RU" sz="1400" dirty="0" smtClean="0">
                <a:solidFill>
                  <a:schemeClr val="tx1"/>
                </a:solidFill>
              </a:rPr>
              <a:t>ст. 14.32 </a:t>
            </a:r>
            <a:r>
              <a:rPr lang="ru-RU" sz="1400" dirty="0" err="1" smtClean="0">
                <a:solidFill>
                  <a:schemeClr val="tx1"/>
                </a:solidFill>
              </a:rPr>
              <a:t>КоАП</a:t>
            </a:r>
            <a:r>
              <a:rPr lang="ru-RU" sz="1400" dirty="0" smtClean="0">
                <a:solidFill>
                  <a:schemeClr val="tx1"/>
                </a:solidFill>
              </a:rPr>
              <a:t> РФ за заключение ограничивающих конкуренцию соглашений – 16 дел; </a:t>
            </a:r>
          </a:p>
          <a:p>
            <a:pPr algn="just">
              <a:buNone/>
            </a:pPr>
            <a:r>
              <a:rPr lang="ru-RU" sz="1400" dirty="0" smtClean="0">
                <a:solidFill>
                  <a:schemeClr val="tx1"/>
                </a:solidFill>
              </a:rPr>
              <a:t>ст. 14.33 </a:t>
            </a:r>
            <a:r>
              <a:rPr lang="ru-RU" sz="1400" dirty="0" err="1" smtClean="0">
                <a:solidFill>
                  <a:schemeClr val="tx1"/>
                </a:solidFill>
              </a:rPr>
              <a:t>КоАП</a:t>
            </a:r>
            <a:r>
              <a:rPr lang="ru-RU" sz="1400" dirty="0" smtClean="0">
                <a:solidFill>
                  <a:schemeClr val="tx1"/>
                </a:solidFill>
              </a:rPr>
              <a:t> РФ за недобросовестную конкуренцию – 3 дела; </a:t>
            </a:r>
          </a:p>
          <a:p>
            <a:pPr algn="just">
              <a:buNone/>
            </a:pPr>
            <a:r>
              <a:rPr lang="ru-RU" sz="1400" dirty="0" smtClean="0">
                <a:solidFill>
                  <a:schemeClr val="tx1"/>
                </a:solidFill>
              </a:rPr>
              <a:t>ст. 14.9 </a:t>
            </a:r>
            <a:r>
              <a:rPr lang="ru-RU" sz="1400" dirty="0" err="1" smtClean="0">
                <a:solidFill>
                  <a:schemeClr val="tx1"/>
                </a:solidFill>
              </a:rPr>
              <a:t>КоАП</a:t>
            </a:r>
            <a:r>
              <a:rPr lang="ru-RU" sz="1400" dirty="0" smtClean="0">
                <a:solidFill>
                  <a:schemeClr val="tx1"/>
                </a:solidFill>
              </a:rPr>
              <a:t> РФ за ограничение конкуренции органами власти, органами местного самоуправления – 12 дел; </a:t>
            </a:r>
          </a:p>
          <a:p>
            <a:pPr algn="just"/>
            <a:r>
              <a:rPr lang="ru-RU" sz="1400" dirty="0" smtClean="0">
                <a:solidFill>
                  <a:schemeClr val="tx1"/>
                </a:solidFill>
              </a:rPr>
              <a:t>ст. 9.16 </a:t>
            </a:r>
            <a:r>
              <a:rPr lang="ru-RU" sz="1400" dirty="0" err="1" smtClean="0">
                <a:solidFill>
                  <a:schemeClr val="tx1"/>
                </a:solidFill>
              </a:rPr>
              <a:t>КоАП</a:t>
            </a:r>
            <a:r>
              <a:rPr lang="ru-RU" sz="1400" dirty="0" smtClean="0">
                <a:solidFill>
                  <a:schemeClr val="tx1"/>
                </a:solidFill>
              </a:rPr>
              <a:t> РФ за нарушение законодательства об энергосбережении и о повышении энергетической эффективности – 2 дела;  </a:t>
            </a:r>
          </a:p>
          <a:p>
            <a:pPr algn="just">
              <a:buNone/>
            </a:pPr>
            <a:r>
              <a:rPr lang="ru-RU" sz="1400" dirty="0" smtClean="0">
                <a:solidFill>
                  <a:schemeClr val="tx1"/>
                </a:solidFill>
              </a:rPr>
              <a:t>ст. 9.21 </a:t>
            </a:r>
            <a:r>
              <a:rPr lang="ru-RU" sz="1400" dirty="0" err="1" smtClean="0">
                <a:solidFill>
                  <a:schemeClr val="tx1"/>
                </a:solidFill>
              </a:rPr>
              <a:t>КоАП</a:t>
            </a:r>
            <a:r>
              <a:rPr lang="ru-RU" sz="1400" dirty="0" smtClean="0">
                <a:solidFill>
                  <a:schemeClr val="tx1"/>
                </a:solidFill>
              </a:rPr>
              <a:t> РФ за нарушение правил технологического присоединения к электрическим сетям, правил подключения к системам теплоснабжения либо правил подключения к системам водоснабжения и водоотведения -19 дел; </a:t>
            </a:r>
          </a:p>
          <a:p>
            <a:pPr algn="just">
              <a:buNone/>
            </a:pPr>
            <a:r>
              <a:rPr lang="ru-RU" sz="1400" dirty="0" smtClean="0">
                <a:solidFill>
                  <a:schemeClr val="tx1"/>
                </a:solidFill>
              </a:rPr>
              <a:t>ст.ст. 7.32.3 - 7.32.4 </a:t>
            </a:r>
            <a:r>
              <a:rPr lang="ru-RU" sz="1400" dirty="0" err="1" smtClean="0">
                <a:solidFill>
                  <a:schemeClr val="tx1"/>
                </a:solidFill>
              </a:rPr>
              <a:t>КоАП</a:t>
            </a:r>
            <a:r>
              <a:rPr lang="ru-RU" sz="1400" dirty="0" smtClean="0">
                <a:solidFill>
                  <a:schemeClr val="tx1"/>
                </a:solidFill>
              </a:rPr>
              <a:t> РФ за нарушение порядка закупок отдельными видами юридических лиц – 94 дела; </a:t>
            </a:r>
          </a:p>
          <a:p>
            <a:pPr algn="just">
              <a:buNone/>
            </a:pPr>
            <a:r>
              <a:rPr lang="ru-RU" sz="1400" dirty="0" smtClean="0">
                <a:solidFill>
                  <a:schemeClr val="tx1"/>
                </a:solidFill>
              </a:rPr>
              <a:t>ст. 19.7.2-1 </a:t>
            </a:r>
            <a:r>
              <a:rPr lang="ru-RU" sz="1400" dirty="0" err="1" smtClean="0">
                <a:solidFill>
                  <a:schemeClr val="tx1"/>
                </a:solidFill>
              </a:rPr>
              <a:t>КоАП</a:t>
            </a:r>
            <a:r>
              <a:rPr lang="ru-RU" sz="1400" dirty="0" smtClean="0">
                <a:solidFill>
                  <a:schemeClr val="tx1"/>
                </a:solidFill>
              </a:rPr>
              <a:t> РФ за непредставление информации в орган, уполномоченный на осуществление контроля в сфере закупок товаров, работ, услуг отдельными видами юридических лиц – 2 дела;  </a:t>
            </a:r>
          </a:p>
          <a:p>
            <a:pPr algn="just">
              <a:buNone/>
            </a:pPr>
            <a:r>
              <a:rPr lang="ru-RU" sz="1400" dirty="0" smtClean="0">
                <a:solidFill>
                  <a:schemeClr val="tx1"/>
                </a:solidFill>
              </a:rPr>
              <a:t>ст. 19.8 </a:t>
            </a:r>
            <a:r>
              <a:rPr lang="ru-RU" sz="1400" dirty="0" err="1" smtClean="0">
                <a:solidFill>
                  <a:schemeClr val="tx1"/>
                </a:solidFill>
              </a:rPr>
              <a:t>КоАП</a:t>
            </a:r>
            <a:r>
              <a:rPr lang="ru-RU" sz="1400" dirty="0" smtClean="0">
                <a:solidFill>
                  <a:schemeClr val="tx1"/>
                </a:solidFill>
              </a:rPr>
              <a:t> РФ за непредставление ходатайств, уведомлений (заявлений), сведений (информации) в антимонопольный орган – 2 дела; </a:t>
            </a:r>
          </a:p>
          <a:p>
            <a:pPr algn="just">
              <a:buNone/>
            </a:pPr>
            <a:r>
              <a:rPr lang="ru-RU" sz="1400" dirty="0" smtClean="0">
                <a:solidFill>
                  <a:schemeClr val="tx1"/>
                </a:solidFill>
              </a:rPr>
              <a:t>ст. 20.25 </a:t>
            </a:r>
            <a:r>
              <a:rPr lang="ru-RU" sz="1400" dirty="0" err="1" smtClean="0">
                <a:solidFill>
                  <a:schemeClr val="tx1"/>
                </a:solidFill>
              </a:rPr>
              <a:t>КоАП</a:t>
            </a:r>
            <a:r>
              <a:rPr lang="ru-RU" sz="1400" dirty="0" smtClean="0">
                <a:solidFill>
                  <a:schemeClr val="tx1"/>
                </a:solidFill>
              </a:rPr>
              <a:t> РФ за неуплату штрафа в установленные сроки – 6 дел.</a:t>
            </a:r>
          </a:p>
          <a:p>
            <a:pPr algn="just">
              <a:buNone/>
            </a:pPr>
            <a:endParaRPr lang="ru-RU" sz="1400" b="1" i="1" dirty="0" smtClean="0">
              <a:solidFill>
                <a:schemeClr val="tx1"/>
              </a:solidFill>
            </a:endParaRPr>
          </a:p>
          <a:p>
            <a:pPr algn="just">
              <a:buNone/>
            </a:pPr>
            <a:r>
              <a:rPr lang="ru-RU" sz="1400" b="1" i="1" dirty="0" smtClean="0">
                <a:solidFill>
                  <a:schemeClr val="tx1"/>
                </a:solidFill>
              </a:rPr>
              <a:t>Общая сумма уплаченного штрафа – более  7,3 млн. рублей. </a:t>
            </a:r>
          </a:p>
          <a:p>
            <a:pPr algn="just"/>
            <a:endParaRPr lang="ru-RU" sz="1400" dirty="0"/>
          </a:p>
        </p:txBody>
      </p:sp>
      <p:sp>
        <p:nvSpPr>
          <p:cNvPr id="2" name="Заголовок 1"/>
          <p:cNvSpPr>
            <a:spLocks noGrp="1"/>
          </p:cNvSpPr>
          <p:nvPr>
            <p:ph type="title"/>
          </p:nvPr>
        </p:nvSpPr>
        <p:spPr>
          <a:xfrm>
            <a:off x="394138" y="0"/>
            <a:ext cx="8229600" cy="777766"/>
          </a:xfrm>
        </p:spPr>
        <p:txBody>
          <a:bodyPr/>
          <a:lstStyle/>
          <a:p>
            <a:r>
              <a:rPr lang="ru-RU" sz="2800" dirty="0" smtClean="0">
                <a:solidFill>
                  <a:schemeClr val="bg1"/>
                </a:solidFill>
              </a:rPr>
              <a:t>Дела об административных правонарушениях</a:t>
            </a:r>
            <a:endParaRPr lang="ru-RU" sz="2800" dirty="0">
              <a:solidFill>
                <a:schemeClr val="bg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28</a:t>
            </a:fld>
            <a:endParaRPr lang="ru-RU" dirty="0">
              <a:solidFill>
                <a:srgbClr val="FFFFFF"/>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29</a:t>
            </a:fld>
            <a:endParaRPr lang="ru-RU">
              <a:solidFill>
                <a:srgbClr val="FFFFFF"/>
              </a:solidFill>
            </a:endParaRPr>
          </a:p>
        </p:txBody>
      </p:sp>
      <p:sp>
        <p:nvSpPr>
          <p:cNvPr id="6" name="Скругленный прямоугольник 5"/>
          <p:cNvSpPr/>
          <p:nvPr/>
        </p:nvSpPr>
        <p:spPr>
          <a:xfrm>
            <a:off x="336332" y="1397875"/>
            <a:ext cx="8523890" cy="4372304"/>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sz="1600" dirty="0">
                <a:solidFill>
                  <a:schemeClr val="tx1"/>
                </a:solidFill>
              </a:rPr>
              <a:t>Башкортостанским УФАС России </a:t>
            </a:r>
            <a:r>
              <a:rPr lang="ru-RU" sz="1600" dirty="0" smtClean="0">
                <a:solidFill>
                  <a:schemeClr val="tx1"/>
                </a:solidFill>
              </a:rPr>
              <a:t>проводится </a:t>
            </a:r>
            <a:r>
              <a:rPr lang="ru-RU" sz="1600" dirty="0">
                <a:solidFill>
                  <a:schemeClr val="tx1"/>
                </a:solidFill>
              </a:rPr>
              <a:t>значительная работа по </a:t>
            </a:r>
            <a:r>
              <a:rPr lang="ru-RU" sz="1600" dirty="0" err="1">
                <a:solidFill>
                  <a:schemeClr val="tx1"/>
                </a:solidFill>
              </a:rPr>
              <a:t>адвокатированию</a:t>
            </a:r>
            <a:r>
              <a:rPr lang="ru-RU" sz="1600" dirty="0">
                <a:solidFill>
                  <a:schemeClr val="tx1"/>
                </a:solidFill>
              </a:rPr>
              <a:t> конкуренции: проведены пресс-конференция, "круглые столы", рабочие совещания по вопросам практики применения антимонопольного законодательства, законодательства о рекламе, законодательства о контрактной системе в сфере закупок товаров, работ, услуг для обеспечения государственных и муниципальных нужд; вышли материалы о деятельности управления в печатных СМИ и Интернет, сделаны выступления на радио и телевидении. </a:t>
            </a:r>
          </a:p>
          <a:p>
            <a:pPr indent="355600" algn="just"/>
            <a:endParaRPr lang="ru-RU" sz="1600" dirty="0" smtClean="0">
              <a:solidFill>
                <a:schemeClr val="tx1"/>
              </a:solidFill>
            </a:endParaRPr>
          </a:p>
          <a:p>
            <a:pPr indent="355600" algn="just"/>
            <a:r>
              <a:rPr lang="ru-RU" sz="1600" dirty="0" smtClean="0">
                <a:solidFill>
                  <a:schemeClr val="tx1"/>
                </a:solidFill>
              </a:rPr>
              <a:t>За истекший период 2018 года проведены 2 публичных мероприятия по публичному обсуждению результатов правоприменительной практики </a:t>
            </a:r>
            <a:r>
              <a:rPr lang="ru-RU" sz="1600" dirty="0" err="1" smtClean="0">
                <a:solidFill>
                  <a:schemeClr val="tx1"/>
                </a:solidFill>
              </a:rPr>
              <a:t>Башкортостанского</a:t>
            </a:r>
            <a:r>
              <a:rPr lang="ru-RU" sz="1600" dirty="0" smtClean="0">
                <a:solidFill>
                  <a:schemeClr val="tx1"/>
                </a:solidFill>
              </a:rPr>
              <a:t> УФАС России в сфере контроля антимонопольного законодательства, законодательства о рекламе и законодательства в сфере закупок. </a:t>
            </a:r>
            <a:endParaRPr lang="ru-RU" sz="1600" dirty="0">
              <a:solidFill>
                <a:schemeClr val="tx1"/>
              </a:solidFill>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err="1" smtClean="0">
                <a:solidFill>
                  <a:schemeClr val="bg1"/>
                </a:solidFill>
              </a:rPr>
              <a:t>Адвокатирование</a:t>
            </a:r>
            <a:r>
              <a:rPr lang="ru-RU" sz="2400" b="1" dirty="0" smtClean="0">
                <a:solidFill>
                  <a:schemeClr val="bg1"/>
                </a:solidFill>
              </a:rPr>
              <a:t> конкуренции</a:t>
            </a:r>
          </a:p>
          <a:p>
            <a:pPr algn="ctr"/>
            <a:endParaRPr lang="ru-RU" i="1" dirty="0">
              <a:solidFill>
                <a:schemeClr val="bg1"/>
              </a:solidFill>
            </a:endParaRPr>
          </a:p>
        </p:txBody>
      </p:sp>
    </p:spTree>
    <p:extLst>
      <p:ext uri="{BB962C8B-B14F-4D97-AF65-F5344CB8AC3E}">
        <p14:creationId xmlns:p14="http://schemas.microsoft.com/office/powerpoint/2010/main" xmlns="" val="1910204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a:t>
            </a:fld>
            <a:endParaRPr lang="ru-RU">
              <a:solidFill>
                <a:srgbClr val="FFFFFF"/>
              </a:solidFill>
            </a:endParaRPr>
          </a:p>
        </p:txBody>
      </p:sp>
      <p:sp>
        <p:nvSpPr>
          <p:cNvPr id="6" name="Скругленный прямоугольник 5"/>
          <p:cNvSpPr/>
          <p:nvPr/>
        </p:nvSpPr>
        <p:spPr>
          <a:xfrm>
            <a:off x="216775" y="2061529"/>
            <a:ext cx="8510155" cy="3141091"/>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lvl="0" indent="-285750" algn="just"/>
            <a:endParaRPr lang="ru-RU" dirty="0" smtClean="0">
              <a:solidFill>
                <a:schemeClr val="tx1"/>
              </a:solidFill>
            </a:endParaRPr>
          </a:p>
          <a:p>
            <a:pPr marL="285750" lvl="0" indent="-285750" algn="just">
              <a:buFont typeface="Wingdings" pitchFamily="2" charset="2"/>
              <a:buChar char="Ø"/>
            </a:pPr>
            <a:r>
              <a:rPr lang="ru-RU" dirty="0" smtClean="0">
                <a:solidFill>
                  <a:schemeClr val="tx1"/>
                </a:solidFill>
              </a:rPr>
              <a:t>При </a:t>
            </a:r>
            <a:r>
              <a:rPr lang="ru-RU" dirty="0">
                <a:solidFill>
                  <a:schemeClr val="tx1"/>
                </a:solidFill>
              </a:rPr>
              <a:t>осуществлении контроля экономической концентрации на товарных и финансовых рынках </a:t>
            </a:r>
            <a:r>
              <a:rPr lang="ru-RU" dirty="0" smtClean="0">
                <a:solidFill>
                  <a:schemeClr val="tx1"/>
                </a:solidFill>
              </a:rPr>
              <a:t>за истекший период 2018 года рассмотрено 2 ходатайства </a:t>
            </a:r>
          </a:p>
          <a:p>
            <a:pPr marL="285750" lvl="0" indent="-285750" algn="just">
              <a:buFont typeface="Wingdings" pitchFamily="2" charset="2"/>
              <a:buChar char="Ø"/>
            </a:pPr>
            <a:endParaRPr lang="ru-RU" dirty="0" smtClean="0">
              <a:solidFill>
                <a:schemeClr val="tx1"/>
              </a:solidFill>
            </a:endParaRPr>
          </a:p>
          <a:p>
            <a:pPr marL="285750" lvl="0" indent="-285750" algn="just">
              <a:buFont typeface="Wingdings" pitchFamily="2" charset="2"/>
              <a:buChar char="Ø"/>
            </a:pPr>
            <a:r>
              <a:rPr lang="ru-RU" dirty="0" smtClean="0">
                <a:solidFill>
                  <a:schemeClr val="tx1"/>
                </a:solidFill>
              </a:rPr>
              <a:t>Рассмотрено за истекший период 2018 года  738 обращений граждан</a:t>
            </a:r>
          </a:p>
          <a:p>
            <a:pPr marL="285750" lvl="0" indent="-285750" algn="just">
              <a:buFont typeface="Wingdings" pitchFamily="2" charset="2"/>
              <a:buChar char="Ø"/>
            </a:pPr>
            <a:endParaRPr lang="ru-RU" dirty="0" smtClean="0">
              <a:solidFill>
                <a:schemeClr val="tx1"/>
              </a:solidFill>
            </a:endParaRPr>
          </a:p>
          <a:p>
            <a:pPr marL="285750" lvl="0" indent="-285750" algn="just">
              <a:buFont typeface="Wingdings" pitchFamily="2" charset="2"/>
              <a:buChar char="Ø"/>
            </a:pPr>
            <a:r>
              <a:rPr lang="ru-RU" dirty="0" smtClean="0">
                <a:solidFill>
                  <a:schemeClr val="tx1"/>
                </a:solidFill>
              </a:rPr>
              <a:t>Управление за истекший период 2018 года участвовало </a:t>
            </a:r>
            <a:r>
              <a:rPr lang="ru-RU" dirty="0">
                <a:solidFill>
                  <a:schemeClr val="tx1"/>
                </a:solidFill>
              </a:rPr>
              <a:t>в более </a:t>
            </a:r>
            <a:r>
              <a:rPr lang="ru-RU" dirty="0" smtClean="0">
                <a:solidFill>
                  <a:schemeClr val="tx1"/>
                </a:solidFill>
              </a:rPr>
              <a:t>чем 530 заседаниях </a:t>
            </a:r>
            <a:r>
              <a:rPr lang="ru-RU" dirty="0">
                <a:solidFill>
                  <a:schemeClr val="tx1"/>
                </a:solidFill>
              </a:rPr>
              <a:t>судов различных </a:t>
            </a:r>
            <a:r>
              <a:rPr lang="ru-RU" dirty="0" smtClean="0">
                <a:solidFill>
                  <a:schemeClr val="tx1"/>
                </a:solidFill>
              </a:rPr>
              <a:t>инстанций </a:t>
            </a: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Башкортостанское УФАС России</a:t>
            </a:r>
            <a:endParaRPr lang="ru-RU" i="1" dirty="0">
              <a:solidFill>
                <a:schemeClr val="bg1"/>
              </a:solidFill>
            </a:endParaRPr>
          </a:p>
        </p:txBody>
      </p:sp>
    </p:spTree>
    <p:extLst>
      <p:ext uri="{BB962C8B-B14F-4D97-AF65-F5344CB8AC3E}">
        <p14:creationId xmlns:p14="http://schemas.microsoft.com/office/powerpoint/2010/main" xmlns="" val="24134563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30</a:t>
            </a:fld>
            <a:endParaRPr lang="ru-RU">
              <a:solidFill>
                <a:srgbClr val="FFFFFF"/>
              </a:solidFill>
            </a:endParaRPr>
          </a:p>
        </p:txBody>
      </p:sp>
      <p:sp>
        <p:nvSpPr>
          <p:cNvPr id="6" name="Скругленный прямоугольник 5"/>
          <p:cNvSpPr/>
          <p:nvPr/>
        </p:nvSpPr>
        <p:spPr>
          <a:xfrm>
            <a:off x="123372" y="1016000"/>
            <a:ext cx="8897257" cy="5442857"/>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55600" algn="just"/>
            <a:r>
              <a:rPr lang="ru-RU" sz="1600" dirty="0" smtClean="0">
                <a:solidFill>
                  <a:schemeClr val="tx1"/>
                </a:solidFill>
              </a:rPr>
              <a:t>Проведены:</a:t>
            </a:r>
          </a:p>
          <a:p>
            <a:pPr indent="355600" algn="just">
              <a:buFont typeface="Wingdings" pitchFamily="2" charset="2"/>
              <a:buChar char="Ø"/>
            </a:pPr>
            <a:r>
              <a:rPr lang="ru-RU" sz="1600" dirty="0" smtClean="0">
                <a:solidFill>
                  <a:schemeClr val="tx1"/>
                </a:solidFill>
              </a:rPr>
              <a:t>экскурсии</a:t>
            </a:r>
            <a:r>
              <a:rPr lang="ru-RU" sz="1600" dirty="0">
                <a:solidFill>
                  <a:schemeClr val="tx1"/>
                </a:solidFill>
              </a:rPr>
              <a:t>, "Дни открытых дверей" для студентов различных высших учебных заведений республики и учащихся старших классов МБОУ </a:t>
            </a:r>
            <a:r>
              <a:rPr lang="ru-RU" sz="1600" dirty="0" smtClean="0">
                <a:solidFill>
                  <a:schemeClr val="tx1"/>
                </a:solidFill>
              </a:rPr>
              <a:t>"Лицей </a:t>
            </a:r>
            <a:r>
              <a:rPr lang="ru-RU" sz="1600" dirty="0">
                <a:solidFill>
                  <a:schemeClr val="tx1"/>
                </a:solidFill>
              </a:rPr>
              <a:t>№ </a:t>
            </a:r>
            <a:r>
              <a:rPr lang="ru-RU" sz="1600" dirty="0" smtClean="0">
                <a:solidFill>
                  <a:schemeClr val="tx1"/>
                </a:solidFill>
              </a:rPr>
              <a:t>6" </a:t>
            </a:r>
            <a:r>
              <a:rPr lang="ru-RU" sz="1600" dirty="0">
                <a:solidFill>
                  <a:schemeClr val="tx1"/>
                </a:solidFill>
              </a:rPr>
              <a:t>ГО г. </a:t>
            </a:r>
            <a:r>
              <a:rPr lang="ru-RU" sz="1600" dirty="0" smtClean="0">
                <a:solidFill>
                  <a:schemeClr val="tx1"/>
                </a:solidFill>
              </a:rPr>
              <a:t>Уфы; </a:t>
            </a:r>
            <a:endParaRPr lang="ru-RU" sz="1600" dirty="0">
              <a:solidFill>
                <a:schemeClr val="tx1"/>
              </a:solidFill>
            </a:endParaRPr>
          </a:p>
          <a:p>
            <a:pPr indent="355600" algn="just">
              <a:buFont typeface="Wingdings" pitchFamily="2" charset="2"/>
              <a:buChar char="Ø"/>
            </a:pPr>
            <a:endParaRPr lang="ru-RU" sz="1600" dirty="0" smtClean="0">
              <a:solidFill>
                <a:schemeClr val="tx1"/>
              </a:solidFill>
            </a:endParaRPr>
          </a:p>
          <a:p>
            <a:pPr indent="355600" algn="just">
              <a:buFont typeface="Wingdings" pitchFamily="2" charset="2"/>
              <a:buChar char="Ø"/>
            </a:pPr>
            <a:r>
              <a:rPr lang="ru-RU" sz="1600" dirty="0" smtClean="0">
                <a:solidFill>
                  <a:schemeClr val="tx1"/>
                </a:solidFill>
              </a:rPr>
              <a:t>конкурс рисунков "реклама школьных каникул" </a:t>
            </a:r>
            <a:r>
              <a:rPr lang="ru-RU" sz="1600" dirty="0">
                <a:solidFill>
                  <a:schemeClr val="tx1"/>
                </a:solidFill>
              </a:rPr>
              <a:t>для </a:t>
            </a:r>
            <a:r>
              <a:rPr lang="ru-RU" sz="1600" dirty="0" smtClean="0">
                <a:solidFill>
                  <a:schemeClr val="tx1"/>
                </a:solidFill>
              </a:rPr>
              <a:t>учеников 2 класса МБОУ СОШ №44 г. Уфы в Центре детского чтения Национальной библиотеки им. </a:t>
            </a:r>
            <a:r>
              <a:rPr lang="ru-RU" sz="1600" dirty="0" err="1" smtClean="0">
                <a:solidFill>
                  <a:schemeClr val="tx1"/>
                </a:solidFill>
              </a:rPr>
              <a:t>Ахмет-Заки</a:t>
            </a:r>
            <a:r>
              <a:rPr lang="ru-RU" sz="1600" dirty="0" smtClean="0">
                <a:solidFill>
                  <a:schemeClr val="tx1"/>
                </a:solidFill>
              </a:rPr>
              <a:t> </a:t>
            </a:r>
            <a:r>
              <a:rPr lang="ru-RU" sz="1600" dirty="0" err="1" smtClean="0">
                <a:solidFill>
                  <a:schemeClr val="tx1"/>
                </a:solidFill>
              </a:rPr>
              <a:t>Валиди</a:t>
            </a:r>
            <a:r>
              <a:rPr lang="ru-RU" sz="1600" dirty="0" smtClean="0">
                <a:solidFill>
                  <a:schemeClr val="tx1"/>
                </a:solidFill>
              </a:rPr>
              <a:t>; </a:t>
            </a:r>
          </a:p>
          <a:p>
            <a:pPr indent="355600" algn="just">
              <a:buFont typeface="Wingdings" pitchFamily="2" charset="2"/>
              <a:buChar char="Ø"/>
            </a:pPr>
            <a:endParaRPr lang="ru-RU" sz="1600" dirty="0" smtClean="0">
              <a:solidFill>
                <a:schemeClr val="tx1"/>
              </a:solidFill>
            </a:endParaRPr>
          </a:p>
          <a:p>
            <a:pPr indent="355600" algn="just">
              <a:buFont typeface="Wingdings" pitchFamily="2" charset="2"/>
              <a:buChar char="Ø"/>
            </a:pPr>
            <a:r>
              <a:rPr lang="ru-RU" sz="1600" dirty="0" smtClean="0">
                <a:solidFill>
                  <a:schemeClr val="tx1"/>
                </a:solidFill>
              </a:rPr>
              <a:t>практические </a:t>
            </a:r>
            <a:r>
              <a:rPr lang="ru-RU" sz="1600" dirty="0">
                <a:solidFill>
                  <a:schemeClr val="tx1"/>
                </a:solidFill>
              </a:rPr>
              <a:t>занятия </a:t>
            </a:r>
            <a:r>
              <a:rPr lang="ru-RU" sz="1600" dirty="0" smtClean="0">
                <a:solidFill>
                  <a:schemeClr val="tx1"/>
                </a:solidFill>
              </a:rPr>
              <a:t>с </a:t>
            </a:r>
            <a:r>
              <a:rPr lang="ru-RU" sz="1600" dirty="0">
                <a:solidFill>
                  <a:schemeClr val="tx1"/>
                </a:solidFill>
              </a:rPr>
              <a:t>учащимися старших классов МБОУ </a:t>
            </a:r>
            <a:r>
              <a:rPr lang="ru-RU" sz="1600" dirty="0" smtClean="0">
                <a:solidFill>
                  <a:schemeClr val="tx1"/>
                </a:solidFill>
              </a:rPr>
              <a:t>"Лицей </a:t>
            </a:r>
            <a:r>
              <a:rPr lang="ru-RU" sz="1600" dirty="0">
                <a:solidFill>
                  <a:schemeClr val="tx1"/>
                </a:solidFill>
              </a:rPr>
              <a:t>№ </a:t>
            </a:r>
            <a:r>
              <a:rPr lang="ru-RU" sz="1600" dirty="0" smtClean="0">
                <a:solidFill>
                  <a:schemeClr val="tx1"/>
                </a:solidFill>
              </a:rPr>
              <a:t>6" </a:t>
            </a:r>
            <a:r>
              <a:rPr lang="ru-RU" sz="1600" dirty="0">
                <a:solidFill>
                  <a:schemeClr val="tx1"/>
                </a:solidFill>
              </a:rPr>
              <a:t>ГО г. Уфы в виде </a:t>
            </a:r>
            <a:r>
              <a:rPr lang="ru-RU" sz="1600" dirty="0" smtClean="0">
                <a:solidFill>
                  <a:schemeClr val="tx1"/>
                </a:solidFill>
              </a:rPr>
              <a:t>деловой </a:t>
            </a:r>
            <a:r>
              <a:rPr lang="ru-RU" sz="1600" dirty="0">
                <a:solidFill>
                  <a:schemeClr val="tx1"/>
                </a:solidFill>
              </a:rPr>
              <a:t>игры </a:t>
            </a:r>
            <a:r>
              <a:rPr lang="ru-RU" sz="1600" dirty="0" smtClean="0">
                <a:solidFill>
                  <a:schemeClr val="tx1"/>
                </a:solidFill>
              </a:rPr>
              <a:t>"Модельный </a:t>
            </a:r>
            <a:r>
              <a:rPr lang="ru-RU" sz="1600" dirty="0">
                <a:solidFill>
                  <a:schemeClr val="tx1"/>
                </a:solidFill>
              </a:rPr>
              <a:t>процесс, посвященный рассмотрению дела по </a:t>
            </a:r>
            <a:r>
              <a:rPr lang="ru-RU" sz="1600" dirty="0" smtClean="0">
                <a:solidFill>
                  <a:schemeClr val="tx1"/>
                </a:solidFill>
              </a:rPr>
              <a:t>признакам нарушения </a:t>
            </a:r>
            <a:r>
              <a:rPr lang="ru-RU" sz="1600" dirty="0">
                <a:solidFill>
                  <a:schemeClr val="tx1"/>
                </a:solidFill>
              </a:rPr>
              <a:t>законодательства о </a:t>
            </a:r>
            <a:r>
              <a:rPr lang="ru-RU" sz="1600" dirty="0" smtClean="0">
                <a:solidFill>
                  <a:schemeClr val="tx1"/>
                </a:solidFill>
              </a:rPr>
              <a:t>рекламе, недобросовестной конкуренции и злоупотребления доминирующим положением на рынке";</a:t>
            </a:r>
          </a:p>
          <a:p>
            <a:pPr indent="355600" algn="just">
              <a:buFont typeface="Wingdings" pitchFamily="2" charset="2"/>
              <a:buChar char="Ø"/>
            </a:pPr>
            <a:endParaRPr lang="ru-RU" sz="1600" dirty="0" smtClean="0">
              <a:solidFill>
                <a:schemeClr val="tx1"/>
              </a:solidFill>
            </a:endParaRPr>
          </a:p>
          <a:p>
            <a:pPr indent="355600" algn="just">
              <a:buFont typeface="Wingdings" pitchFamily="2" charset="2"/>
              <a:buChar char="Ø"/>
            </a:pPr>
            <a:r>
              <a:rPr lang="ru-RU" sz="1600" dirty="0" smtClean="0">
                <a:solidFill>
                  <a:schemeClr val="tx1"/>
                </a:solidFill>
              </a:rPr>
              <a:t>мастер-классы для студентов, обучающихся по направлению подготовки "Реклама и связи с общественностью". </a:t>
            </a:r>
          </a:p>
          <a:p>
            <a:pPr indent="355600" algn="just">
              <a:buFont typeface="Wingdings" pitchFamily="2" charset="2"/>
              <a:buChar char="Ø"/>
            </a:pPr>
            <a:endParaRPr lang="ru-RU" sz="1600" dirty="0" smtClean="0">
              <a:solidFill>
                <a:schemeClr val="tx1"/>
              </a:solidFill>
            </a:endParaRPr>
          </a:p>
          <a:p>
            <a:pPr indent="355600" algn="just">
              <a:buFont typeface="Wingdings" pitchFamily="2" charset="2"/>
              <a:buChar char="Ø"/>
            </a:pPr>
            <a:r>
              <a:rPr lang="ru-RU" sz="1600" dirty="0" smtClean="0">
                <a:solidFill>
                  <a:schemeClr val="tx1"/>
                </a:solidFill>
              </a:rPr>
              <a:t>"Веселые старты - за честную конкуренцию" среди воспитанников старшего дошкольного возраста МБДОУ № 322 "</a:t>
            </a:r>
            <a:r>
              <a:rPr lang="ru-RU" sz="1600" dirty="0" err="1" smtClean="0">
                <a:solidFill>
                  <a:schemeClr val="tx1"/>
                </a:solidFill>
              </a:rPr>
              <a:t>Журавушка</a:t>
            </a:r>
            <a:r>
              <a:rPr lang="ru-RU" sz="1600" dirty="0" smtClean="0">
                <a:solidFill>
                  <a:schemeClr val="tx1"/>
                </a:solidFill>
              </a:rPr>
              <a:t>" г.Уфы.</a:t>
            </a:r>
          </a:p>
          <a:p>
            <a:pPr indent="355600" algn="just">
              <a:buFont typeface="Wingdings" pitchFamily="2" charset="2"/>
              <a:buChar char="Ø"/>
            </a:pPr>
            <a:endParaRPr lang="ru-RU" sz="1600" dirty="0">
              <a:solidFill>
                <a:schemeClr val="tx1"/>
              </a:solidFill>
            </a:endParaRPr>
          </a:p>
        </p:txBody>
      </p:sp>
      <p:sp>
        <p:nvSpPr>
          <p:cNvPr id="8" name="Прямоугольник 7"/>
          <p:cNvSpPr/>
          <p:nvPr/>
        </p:nvSpPr>
        <p:spPr>
          <a:xfrm>
            <a:off x="1" y="101600"/>
            <a:ext cx="9144000" cy="1107996"/>
          </a:xfrm>
          <a:prstGeom prst="rect">
            <a:avLst/>
          </a:prstGeom>
        </p:spPr>
        <p:txBody>
          <a:bodyPr wrap="square">
            <a:spAutoFit/>
          </a:bodyPr>
          <a:lstStyle/>
          <a:p>
            <a:pPr algn="ctr"/>
            <a:r>
              <a:rPr lang="ru-RU" sz="2400" b="1" dirty="0" err="1" smtClean="0">
                <a:solidFill>
                  <a:schemeClr val="bg1"/>
                </a:solidFill>
              </a:rPr>
              <a:t>Адвокатирование</a:t>
            </a:r>
            <a:r>
              <a:rPr lang="ru-RU" sz="2400" b="1" dirty="0" smtClean="0">
                <a:solidFill>
                  <a:schemeClr val="bg1"/>
                </a:solidFill>
              </a:rPr>
              <a:t> конкуренции</a:t>
            </a:r>
          </a:p>
          <a:p>
            <a:pPr algn="ctr"/>
            <a:endParaRPr lang="ru-RU" sz="2400" b="1" dirty="0" smtClean="0">
              <a:solidFill>
                <a:schemeClr val="bg1"/>
              </a:solidFill>
            </a:endParaRPr>
          </a:p>
          <a:p>
            <a:pPr algn="ctr"/>
            <a:endParaRPr lang="ru-RU" i="1" dirty="0">
              <a:solidFill>
                <a:schemeClr val="bg1"/>
              </a:solidFill>
            </a:endParaRPr>
          </a:p>
        </p:txBody>
      </p:sp>
    </p:spTree>
    <p:extLst>
      <p:ext uri="{BB962C8B-B14F-4D97-AF65-F5344CB8AC3E}">
        <p14:creationId xmlns:p14="http://schemas.microsoft.com/office/powerpoint/2010/main" xmlns="" val="9008148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31</a:t>
            </a:fld>
            <a:endParaRPr lang="ru-RU">
              <a:solidFill>
                <a:srgbClr val="FFFFFF"/>
              </a:solidFill>
            </a:endParaRPr>
          </a:p>
        </p:txBody>
      </p:sp>
      <p:sp>
        <p:nvSpPr>
          <p:cNvPr id="6" name="Скругленный прямоугольник 5"/>
          <p:cNvSpPr/>
          <p:nvPr/>
        </p:nvSpPr>
        <p:spPr>
          <a:xfrm>
            <a:off x="273269" y="1103585"/>
            <a:ext cx="8555421" cy="5034455"/>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sz="1600" dirty="0" smtClean="0">
                <a:solidFill>
                  <a:schemeClr val="tx1"/>
                </a:solidFill>
              </a:rPr>
              <a:t>Проведен семинар по актуальным вопросам применения антимонопольного законодательства и развития конкуренции с участием представителя ФАС России и члена Общественного совета при ФАС России и круглый стол по актуальным проблемам применения и развития антимонопольного законодательства, взгляд регулятора и  экспертов с участием представителя ФАС России и членов Ассоциации антимонопольных экспертов. </a:t>
            </a:r>
          </a:p>
          <a:p>
            <a:pPr lvl="0" indent="355600" algn="just"/>
            <a:r>
              <a:rPr lang="ru-RU" sz="1600" dirty="0" smtClean="0"/>
              <a:t> </a:t>
            </a:r>
            <a:r>
              <a:rPr lang="ru-RU" sz="1600" dirty="0" smtClean="0">
                <a:solidFill>
                  <a:schemeClr val="tx1"/>
                </a:solidFill>
              </a:rPr>
              <a:t>В наши дни актуальным вопросом остается разработка антимонопольного </a:t>
            </a:r>
            <a:r>
              <a:rPr lang="ru-RU" sz="1600" dirty="0" err="1" smtClean="0">
                <a:solidFill>
                  <a:schemeClr val="tx1"/>
                </a:solidFill>
              </a:rPr>
              <a:t>комплаенса</a:t>
            </a:r>
            <a:r>
              <a:rPr lang="ru-RU" sz="1600" dirty="0" smtClean="0">
                <a:solidFill>
                  <a:schemeClr val="tx1"/>
                </a:solidFill>
              </a:rPr>
              <a:t> на предприятиях. Крупные российские компании приходят к необходимости его создания, а также необходимости наличия кадров в штате, владеющих комплексом знаний, в том числе антимонопольного законодательства. </a:t>
            </a:r>
          </a:p>
          <a:p>
            <a:pPr indent="355600" algn="just"/>
            <a:r>
              <a:rPr lang="ru-RU" sz="1600" dirty="0" smtClean="0">
                <a:solidFill>
                  <a:schemeClr val="tx1"/>
                </a:solidFill>
              </a:rPr>
              <a:t>Школа конкурентного права, организованная в ноябре 2014 года совместно с Башкирским государственным университетом (кафедра государственного права Института права </a:t>
            </a:r>
            <a:r>
              <a:rPr lang="ru-RU" sz="1600" dirty="0" err="1" smtClean="0">
                <a:solidFill>
                  <a:schemeClr val="tx1"/>
                </a:solidFill>
              </a:rPr>
              <a:t>БашГУ</a:t>
            </a:r>
            <a:r>
              <a:rPr lang="ru-RU" sz="1600" dirty="0" smtClean="0">
                <a:solidFill>
                  <a:schemeClr val="tx1"/>
                </a:solidFill>
              </a:rPr>
              <a:t>), уже сегодня готовит таких специалистов. </a:t>
            </a:r>
          </a:p>
          <a:p>
            <a:pPr indent="355600" algn="just"/>
            <a:r>
              <a:rPr lang="ru-RU" sz="1600" dirty="0" smtClean="0">
                <a:solidFill>
                  <a:schemeClr val="tx1"/>
                </a:solidFill>
              </a:rPr>
              <a:t>В 2016 года состоялся первый выпуск Школы конкурентного права. </a:t>
            </a:r>
          </a:p>
          <a:p>
            <a:pPr indent="355600" algn="just"/>
            <a:r>
              <a:rPr lang="ru-RU" sz="1600" dirty="0" smtClean="0">
                <a:solidFill>
                  <a:schemeClr val="tx1"/>
                </a:solidFill>
              </a:rPr>
              <a:t>Школа востребована – в ноябре 2016 года состоялось торжественное открытие II набора Школы конкурентного права. Слушателями являются студенты разных ВУЗов и курсов, в том числе магистранты. </a:t>
            </a:r>
          </a:p>
          <a:p>
            <a:pPr lvl="0" indent="355600" algn="just"/>
            <a:r>
              <a:rPr lang="ru-RU" sz="1600" dirty="0" smtClean="0">
                <a:solidFill>
                  <a:schemeClr val="tx1"/>
                </a:solidFill>
              </a:rPr>
              <a:t>В 2016-2018 г.г. проведены четыре сессии </a:t>
            </a:r>
            <a:r>
              <a:rPr lang="ru-RU" sz="1600" dirty="0">
                <a:solidFill>
                  <a:schemeClr val="tx1"/>
                </a:solidFill>
              </a:rPr>
              <a:t>II набора Школы конкурентного </a:t>
            </a:r>
            <a:r>
              <a:rPr lang="ru-RU" sz="1600" dirty="0" smtClean="0">
                <a:solidFill>
                  <a:schemeClr val="tx1"/>
                </a:solidFill>
              </a:rPr>
              <a:t>права. В мае 2018 года состоялся второй выпуск Школы конкурентного права. </a:t>
            </a:r>
            <a:endParaRPr lang="ru-RU" sz="1600" dirty="0">
              <a:solidFill>
                <a:schemeClr val="tx1"/>
              </a:solidFill>
            </a:endParaRPr>
          </a:p>
        </p:txBody>
      </p:sp>
      <p:sp>
        <p:nvSpPr>
          <p:cNvPr id="8" name="Прямоугольник 7"/>
          <p:cNvSpPr/>
          <p:nvPr/>
        </p:nvSpPr>
        <p:spPr>
          <a:xfrm>
            <a:off x="1" y="101600"/>
            <a:ext cx="9144000" cy="1107996"/>
          </a:xfrm>
          <a:prstGeom prst="rect">
            <a:avLst/>
          </a:prstGeom>
        </p:spPr>
        <p:txBody>
          <a:bodyPr wrap="square">
            <a:spAutoFit/>
          </a:bodyPr>
          <a:lstStyle/>
          <a:p>
            <a:pPr algn="ctr"/>
            <a:r>
              <a:rPr lang="ru-RU" sz="2400" b="1" dirty="0" err="1" smtClean="0">
                <a:solidFill>
                  <a:schemeClr val="bg1"/>
                </a:solidFill>
              </a:rPr>
              <a:t>Адвокатирование</a:t>
            </a:r>
            <a:r>
              <a:rPr lang="ru-RU" sz="2400" b="1" dirty="0" smtClean="0">
                <a:solidFill>
                  <a:schemeClr val="bg1"/>
                </a:solidFill>
              </a:rPr>
              <a:t> конкуренции</a:t>
            </a:r>
          </a:p>
          <a:p>
            <a:pPr algn="ctr"/>
            <a:endParaRPr lang="ru-RU" sz="2400" b="1" dirty="0" smtClean="0">
              <a:solidFill>
                <a:schemeClr val="bg1"/>
              </a:solidFill>
            </a:endParaRPr>
          </a:p>
          <a:p>
            <a:pPr algn="ctr"/>
            <a:endParaRPr lang="ru-RU" i="1" dirty="0">
              <a:solidFill>
                <a:schemeClr val="bg1"/>
              </a:solidFill>
            </a:endParaRPr>
          </a:p>
        </p:txBody>
      </p:sp>
    </p:spTree>
    <p:extLst>
      <p:ext uri="{BB962C8B-B14F-4D97-AF65-F5344CB8AC3E}">
        <p14:creationId xmlns:p14="http://schemas.microsoft.com/office/powerpoint/2010/main" xmlns="" val="40950403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32</a:t>
            </a:fld>
            <a:endParaRPr lang="ru-RU">
              <a:solidFill>
                <a:srgbClr val="FFFFFF"/>
              </a:solidFill>
            </a:endParaRPr>
          </a:p>
        </p:txBody>
      </p:sp>
      <p:sp>
        <p:nvSpPr>
          <p:cNvPr id="6" name="Скругленный прямоугольник 5"/>
          <p:cNvSpPr/>
          <p:nvPr/>
        </p:nvSpPr>
        <p:spPr>
          <a:xfrm>
            <a:off x="159456" y="1033318"/>
            <a:ext cx="8776139" cy="5451565"/>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cs typeface="Times New Roman" pitchFamily="18" charset="0"/>
              </a:rPr>
              <a:t>Указом Президента Российской Федерации от 21 декабря 2017 года № 618 "Об основных направлениях государственной политики по развитию конкуренции" утвержден Национальный план развития конкуренции в Российской Федерации на 2018 – 2020 годы, который направлен на снижение доли государственного участия в конкурентных сферах экономической деятельности, в том числе ограничение создания унитарных предприятий, реформу тарифного регулирования, эффективное предупреждение и пресечение антимонопольных нарушений, приводящих к ограничению и устранению конкуренции на товарных рынках, и поддержку предпринимательской инициативы, включая развитие малого и среднего бизнеса. </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Согласно Указу Президента Российской Федерации активное содействие развитию конкуренции в Российской Федерации считается приоритетным направлением деятельности всех ветвей власти, а также органов местного самоуправления.</a:t>
            </a:r>
          </a:p>
          <a:p>
            <a:pPr algn="just"/>
            <a:endParaRPr lang="ru-RU" sz="1600" dirty="0" smtClean="0">
              <a:solidFill>
                <a:schemeClr val="tx1"/>
              </a:solidFill>
            </a:endParaRPr>
          </a:p>
          <a:p>
            <a:pPr algn="just"/>
            <a:r>
              <a:rPr lang="ru-RU" sz="1600" dirty="0" smtClean="0">
                <a:solidFill>
                  <a:schemeClr val="tx1"/>
                </a:solidFill>
              </a:rPr>
              <a:t>23 июля 2018 года подписано Соглашение между ФАС России и Правительством Республики Башкортостан о взаимодействии в целях успешной реализации Национального плана развития конкуренции.</a:t>
            </a: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Национальный план развития конкуренции</a:t>
            </a:r>
          </a:p>
          <a:p>
            <a:pPr algn="ctr"/>
            <a:endParaRPr lang="ru-RU" i="1" dirty="0">
              <a:solidFill>
                <a:schemeClr val="bg1"/>
              </a:solidFill>
            </a:endParaRPr>
          </a:p>
        </p:txBody>
      </p:sp>
    </p:spTree>
    <p:extLst>
      <p:ext uri="{BB962C8B-B14F-4D97-AF65-F5344CB8AC3E}">
        <p14:creationId xmlns:p14="http://schemas.microsoft.com/office/powerpoint/2010/main" xmlns="" val="36772934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33</a:t>
            </a:fld>
            <a:endParaRPr lang="ru-RU">
              <a:solidFill>
                <a:srgbClr val="FFFFFF"/>
              </a:solidFill>
            </a:endParaRPr>
          </a:p>
        </p:txBody>
      </p:sp>
      <p:sp>
        <p:nvSpPr>
          <p:cNvPr id="6" name="Скругленный прямоугольник 5"/>
          <p:cNvSpPr/>
          <p:nvPr/>
        </p:nvSpPr>
        <p:spPr>
          <a:xfrm>
            <a:off x="241737" y="966952"/>
            <a:ext cx="8776139" cy="5675586"/>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cs typeface="Times New Roman" pitchFamily="18" charset="0"/>
              </a:rPr>
              <a:t>В Указе Президента Российской Федерации определено, что целями совершенствования государственной политики по развитию конкуренции являются:</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а) повышение удовлетворенности потребителей за счет расширения ассортимента товаров, работ, услуг, повышения их качества и снижения цен;</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б) повышение экономической эффективности и конкурентоспособности хозяйствующих субъектов, в том числе за счет обеспечения равного доступа к товарам и услугам субъектов естественных монополий и государственным услугам, необходимым для ведения предпринимательской деятельности, стимулирования инновационной активности хозяйствующих субъектов, повышения доли наукоемких товаров и услуг в структуре производства, развития рынков высокотехнологичной продукции;</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в) стабильный рост и развитие многоукладной экономики, развитие технологий, снижение издержек в масштабе национальной экономики, снижение социальной напряженности в обществе, обеспечение национальной безопасности.</a:t>
            </a:r>
          </a:p>
          <a:p>
            <a:pPr algn="just"/>
            <a:endParaRPr lang="ru-RU" sz="1400" dirty="0">
              <a:solidFill>
                <a:schemeClr val="tx1"/>
              </a:solidFill>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Национальный план развития конкуренции</a:t>
            </a:r>
          </a:p>
          <a:p>
            <a:pPr algn="ctr"/>
            <a:endParaRPr lang="ru-RU" i="1" dirty="0">
              <a:solidFill>
                <a:schemeClr val="bg1"/>
              </a:solidFill>
            </a:endParaRPr>
          </a:p>
        </p:txBody>
      </p:sp>
    </p:spTree>
    <p:extLst>
      <p:ext uri="{BB962C8B-B14F-4D97-AF65-F5344CB8AC3E}">
        <p14:creationId xmlns:p14="http://schemas.microsoft.com/office/powerpoint/2010/main" xmlns="" val="36772934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34</a:t>
            </a:fld>
            <a:endParaRPr lang="ru-RU">
              <a:solidFill>
                <a:srgbClr val="FFFFFF"/>
              </a:solidFill>
            </a:endParaRPr>
          </a:p>
        </p:txBody>
      </p:sp>
      <p:sp>
        <p:nvSpPr>
          <p:cNvPr id="6" name="Скругленный прямоугольник 5"/>
          <p:cNvSpPr/>
          <p:nvPr/>
        </p:nvSpPr>
        <p:spPr>
          <a:xfrm>
            <a:off x="241737" y="966952"/>
            <a:ext cx="8776139" cy="5675586"/>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cs typeface="Times New Roman" pitchFamily="18" charset="0"/>
              </a:rPr>
              <a:t>Мероприятия Национального плана развития конкуренции в Российской Федерации направлены на достижение следующих ключевых показателей:</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а) обеспечение во всех отраслях экономики Российской Федерации, за исключением сфер деятельности субъектов естественных монополий и организаций оборонно-промышленного комплекса, присутствия не менее трех хозяйствующих субъектов, не менее чем один из которых относится к частному бизнесу;</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б) снижение количества нарушений антимонопольного законодательства со стороны органов государственной власти и органов местного самоуправления к 2020 году не менее чем в 2 раза по сравнению с 2017 годом;</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в) увеличение к 2020 году доли закупок, участниками которых являются только субъекты малого предпринимательства и социально ориентированные некоммерческие организации, в сфере государственного и муниципального заказа не менее чем в два раза по сравнению с 2017 годом, а также увеличение отдельными видами юридических лиц объема закупок, участниками которых являются только субъекты малого и среднего предпринимательства, до 18 процентов в 2020 году.</a:t>
            </a:r>
          </a:p>
          <a:p>
            <a:pPr algn="just"/>
            <a:endParaRPr lang="ru-RU" sz="1400" dirty="0">
              <a:solidFill>
                <a:schemeClr val="tx1"/>
              </a:solidFill>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Национальный план развития конкуренции</a:t>
            </a:r>
          </a:p>
          <a:p>
            <a:pPr algn="ctr"/>
            <a:endParaRPr lang="ru-RU" i="1" dirty="0">
              <a:solidFill>
                <a:schemeClr val="bg1"/>
              </a:solidFill>
            </a:endParaRPr>
          </a:p>
        </p:txBody>
      </p:sp>
    </p:spTree>
    <p:extLst>
      <p:ext uri="{BB962C8B-B14F-4D97-AF65-F5344CB8AC3E}">
        <p14:creationId xmlns:p14="http://schemas.microsoft.com/office/powerpoint/2010/main" xmlns="" val="36772934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35</a:t>
            </a:fld>
            <a:endParaRPr lang="ru-RU" dirty="0">
              <a:solidFill>
                <a:srgbClr val="FFFFFF"/>
              </a:solidFill>
            </a:endParaRPr>
          </a:p>
        </p:txBody>
      </p:sp>
      <p:sp>
        <p:nvSpPr>
          <p:cNvPr id="6" name="Скругленный прямоугольник 5"/>
          <p:cNvSpPr/>
          <p:nvPr/>
        </p:nvSpPr>
        <p:spPr>
          <a:xfrm>
            <a:off x="367861" y="1109593"/>
            <a:ext cx="8776139" cy="5375291"/>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r>
              <a:rPr lang="ru-RU" sz="1600" b="1" dirty="0" smtClean="0">
                <a:solidFill>
                  <a:schemeClr val="tx1"/>
                </a:solidFill>
              </a:rPr>
              <a:t>С чем связан рост цен на нефть и изготавливаемую из нее продукцию?</a:t>
            </a:r>
            <a:endParaRPr lang="ru-RU" sz="1600" dirty="0" smtClean="0">
              <a:solidFill>
                <a:schemeClr val="tx1"/>
              </a:solidFill>
            </a:endParaRPr>
          </a:p>
          <a:p>
            <a:pPr algn="just" fontAlgn="base"/>
            <a:r>
              <a:rPr lang="ru-RU" sz="1600" b="1" dirty="0" smtClean="0">
                <a:solidFill>
                  <a:schemeClr val="tx1"/>
                </a:solidFill>
              </a:rPr>
              <a:t>С чем связан рост цен на нефтепродукты?</a:t>
            </a:r>
            <a:endParaRPr lang="ru-RU" sz="1600" dirty="0" smtClean="0">
              <a:solidFill>
                <a:schemeClr val="tx1"/>
              </a:solidFill>
            </a:endParaRPr>
          </a:p>
          <a:p>
            <a:pPr algn="just" fontAlgn="base"/>
            <a:r>
              <a:rPr lang="ru-RU" sz="1600" dirty="0" smtClean="0">
                <a:solidFill>
                  <a:schemeClr val="tx1"/>
                </a:solidFill>
              </a:rPr>
              <a:t>Действующим законодательством Российской Федерации не предусмотрено государственное регулирование цен на нефтепродукты. Цены на указанные товары  должны формироваться на основе рыночного механизма конкуренции.</a:t>
            </a:r>
          </a:p>
          <a:p>
            <a:pPr algn="just" fontAlgn="base"/>
            <a:r>
              <a:rPr lang="ru-RU" sz="1600" dirty="0" smtClean="0">
                <a:solidFill>
                  <a:schemeClr val="tx1"/>
                </a:solidFill>
              </a:rPr>
              <a:t>Цены на нефтепродукты в </a:t>
            </a:r>
            <a:r>
              <a:rPr lang="ru-RU" sz="1600" dirty="0" err="1" smtClean="0">
                <a:solidFill>
                  <a:schemeClr val="tx1"/>
                </a:solidFill>
              </a:rPr>
              <a:t>крупнооптовом</a:t>
            </a:r>
            <a:r>
              <a:rPr lang="ru-RU" sz="1600" dirty="0" smtClean="0">
                <a:solidFill>
                  <a:schemeClr val="tx1"/>
                </a:solidFill>
              </a:rPr>
              <a:t> сегменте оказывают непосредственное влияние на розничные цены.</a:t>
            </a:r>
          </a:p>
          <a:p>
            <a:pPr algn="just" fontAlgn="base"/>
            <a:r>
              <a:rPr lang="ru-RU" sz="1600" dirty="0" smtClean="0">
                <a:solidFill>
                  <a:schemeClr val="tx1"/>
                </a:solidFill>
              </a:rPr>
              <a:t>По мнению ФАС России, факторами, оказывающими влияние на формирование цен на моторное топливо являются:</a:t>
            </a:r>
          </a:p>
          <a:p>
            <a:pPr algn="just" fontAlgn="base"/>
            <a:r>
              <a:rPr lang="ru-RU" sz="1600" dirty="0" smtClean="0">
                <a:solidFill>
                  <a:schemeClr val="tx1"/>
                </a:solidFill>
              </a:rPr>
              <a:t> динамика (рост) налоговой нагрузки;</a:t>
            </a:r>
          </a:p>
          <a:p>
            <a:pPr algn="just" fontAlgn="base"/>
            <a:r>
              <a:rPr lang="ru-RU" sz="1600" dirty="0" smtClean="0">
                <a:solidFill>
                  <a:schemeClr val="tx1"/>
                </a:solidFill>
              </a:rPr>
              <a:t> сезонный спрос на нефтепродукты;</a:t>
            </a:r>
          </a:p>
          <a:p>
            <a:pPr algn="just" fontAlgn="base"/>
            <a:r>
              <a:rPr lang="ru-RU" sz="1600" dirty="0" smtClean="0">
                <a:solidFill>
                  <a:schemeClr val="tx1"/>
                </a:solidFill>
              </a:rPr>
              <a:t> динамика (рост) мировых цен на нефть и нефтепродукты;</a:t>
            </a:r>
          </a:p>
          <a:p>
            <a:pPr algn="just" fontAlgn="base"/>
            <a:r>
              <a:rPr lang="ru-RU" sz="1600" dirty="0" smtClean="0">
                <a:solidFill>
                  <a:schemeClr val="tx1"/>
                </a:solidFill>
              </a:rPr>
              <a:t> рост отраслевых издержек;</a:t>
            </a:r>
          </a:p>
          <a:p>
            <a:pPr algn="just" fontAlgn="base"/>
            <a:r>
              <a:rPr lang="ru-RU" sz="1600" dirty="0" smtClean="0">
                <a:solidFill>
                  <a:schemeClr val="tx1"/>
                </a:solidFill>
              </a:rPr>
              <a:t> профилактика и плановые ремонты российских НПЗ;</a:t>
            </a:r>
          </a:p>
          <a:p>
            <a:pPr algn="just" fontAlgn="base"/>
            <a:r>
              <a:rPr lang="ru-RU" sz="1600" dirty="0" smtClean="0">
                <a:solidFill>
                  <a:schemeClr val="tx1"/>
                </a:solidFill>
              </a:rPr>
              <a:t> динамика производства нефтепродуктов нефтяными компаниями;</a:t>
            </a:r>
          </a:p>
          <a:p>
            <a:pPr algn="just" fontAlgn="base"/>
            <a:r>
              <a:rPr lang="ru-RU" sz="1600" dirty="0" smtClean="0">
                <a:solidFill>
                  <a:schemeClr val="tx1"/>
                </a:solidFill>
              </a:rPr>
              <a:t> условия мелкооптовой отгрузки (реализации) нефтепродуктов нефтяными компаниями в адрес независимых хозяйствующих субъектов, а также наличие/недостаток свободных емкостей с целью накопления запасов (создания резервов).</a:t>
            </a:r>
            <a:endParaRPr lang="ru-RU" sz="1600" dirty="0">
              <a:solidFill>
                <a:schemeClr val="tx1"/>
              </a:solidFill>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20.06.2018</a:t>
            </a:r>
          </a:p>
          <a:p>
            <a:pPr algn="ctr"/>
            <a:endParaRPr lang="ru-RU" i="1" dirty="0">
              <a:solidFill>
                <a:schemeClr val="bg1"/>
              </a:solidFill>
            </a:endParaRPr>
          </a:p>
        </p:txBody>
      </p:sp>
    </p:spTree>
    <p:extLst>
      <p:ext uri="{BB962C8B-B14F-4D97-AF65-F5344CB8AC3E}">
        <p14:creationId xmlns:p14="http://schemas.microsoft.com/office/powerpoint/2010/main" xmlns="" val="36772934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36</a:t>
            </a:fld>
            <a:endParaRPr lang="ru-RU">
              <a:solidFill>
                <a:srgbClr val="FFFFFF"/>
              </a:solidFill>
            </a:endParaRPr>
          </a:p>
        </p:txBody>
      </p:sp>
      <p:sp>
        <p:nvSpPr>
          <p:cNvPr id="6" name="Скругленный прямоугольник 5"/>
          <p:cNvSpPr/>
          <p:nvPr/>
        </p:nvSpPr>
        <p:spPr>
          <a:xfrm>
            <a:off x="126124" y="966651"/>
            <a:ext cx="8881242" cy="5623336"/>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ru-RU" sz="1200" b="1" dirty="0" smtClean="0">
                <a:solidFill>
                  <a:schemeClr val="tx1"/>
                </a:solidFill>
              </a:rPr>
              <a:t>Картельный сговор на торгах</a:t>
            </a:r>
            <a:endParaRPr lang="ru-RU" sz="1200" dirty="0" smtClean="0">
              <a:solidFill>
                <a:schemeClr val="tx1"/>
              </a:solidFill>
            </a:endParaRPr>
          </a:p>
          <a:p>
            <a:pPr algn="just" fontAlgn="base"/>
            <a:r>
              <a:rPr lang="ru-RU" sz="1200" dirty="0" smtClean="0">
                <a:solidFill>
                  <a:schemeClr val="tx1"/>
                </a:solidFill>
              </a:rPr>
              <a:t>В соответствии с пунктом 2 части 1 статьи 11 Федерального закона "О защите конкуренции" признаются картелем и запрещаются соглашения между хозяйствующими субъектами-конкурентами, то есть между хозяйствующими субъектами, осуществляющими продажу товаров на одном товарном рынке, если такие соглашения приводят или могут привести к повышению, снижению или поддержанию цен на торгах.</a:t>
            </a:r>
          </a:p>
          <a:p>
            <a:pPr algn="just" fontAlgn="base"/>
            <a:r>
              <a:rPr lang="ru-RU" sz="1200" dirty="0" smtClean="0">
                <a:solidFill>
                  <a:schemeClr val="tx1"/>
                </a:solidFill>
              </a:rPr>
              <a:t>В соответствии с частью 18 статьи 4 Закона о защите конкуренции соглашение - договоренность в письменной форме, содержащаяся в документе или нескольких документах, а также договоренность в устной форме.</a:t>
            </a:r>
          </a:p>
          <a:p>
            <a:pPr algn="just" fontAlgn="base"/>
            <a:r>
              <a:rPr lang="ru-RU" sz="1200" dirty="0" smtClean="0">
                <a:solidFill>
                  <a:schemeClr val="tx1"/>
                </a:solidFill>
              </a:rPr>
              <a:t>Факт наличия </a:t>
            </a:r>
            <a:r>
              <a:rPr lang="ru-RU" sz="1200" dirty="0" err="1" smtClean="0">
                <a:solidFill>
                  <a:schemeClr val="tx1"/>
                </a:solidFill>
              </a:rPr>
              <a:t>антиконкурентного</a:t>
            </a:r>
            <a:r>
              <a:rPr lang="ru-RU" sz="1200" dirty="0" smtClean="0">
                <a:solidFill>
                  <a:schemeClr val="tx1"/>
                </a:solidFill>
              </a:rPr>
              <a:t> соглашения не ставится в зависимость от его заключения в виде договора по правилам, установленным гражданским законодательством, включая требования к форме и содержанию сделок, и может быть доказан, в том числе, с использованием совокупности иных доказательств, в частности фактического поведения хозяйствующих субъектов (Обзор по вопросам судебной практики, возникающим при рассмотрении дел о защите конкуренции и дел об административных правонарушениях в указанной форме», утв. Президиумом Верховного Суда РФ от 16.03.2016).</a:t>
            </a:r>
          </a:p>
          <a:p>
            <a:pPr algn="just" fontAlgn="base"/>
            <a:r>
              <a:rPr lang="ru-RU" sz="1200" dirty="0" smtClean="0">
                <a:solidFill>
                  <a:schemeClr val="tx1"/>
                </a:solidFill>
              </a:rPr>
              <a:t>На практике к таким косвенным доказательствам обычно относятся:</a:t>
            </a:r>
          </a:p>
          <a:p>
            <a:pPr algn="just" fontAlgn="base"/>
            <a:r>
              <a:rPr lang="ru-RU" sz="1200" dirty="0" smtClean="0">
                <a:solidFill>
                  <a:schemeClr val="tx1"/>
                </a:solidFill>
              </a:rPr>
              <a:t>- отсутствие экономического обоснования поведения одного из участников соглашения, создающего преимущества для другого участника соглашения, не соответствующего цели осуществления предпринимательской деятельности - получению прибыли;</a:t>
            </a:r>
          </a:p>
          <a:p>
            <a:pPr algn="just" fontAlgn="base"/>
            <a:r>
              <a:rPr lang="ru-RU" sz="1200" dirty="0" smtClean="0">
                <a:solidFill>
                  <a:schemeClr val="tx1"/>
                </a:solidFill>
              </a:rPr>
              <a:t>- заключение договора поставки (субподряда) победителем торгов с одним из участников торгов, отказавшимся от активных действий на самих торгах;</a:t>
            </a:r>
          </a:p>
          <a:p>
            <a:pPr algn="just" fontAlgn="base"/>
            <a:r>
              <a:rPr lang="ru-RU" sz="1200" dirty="0" smtClean="0">
                <a:solidFill>
                  <a:schemeClr val="tx1"/>
                </a:solidFill>
              </a:rPr>
              <a:t>- использование участниками торгов одного и того же IP-адреса (учетной записи) при подаче заявок и участии в электронных торгах;</a:t>
            </a:r>
          </a:p>
          <a:p>
            <a:pPr algn="just" fontAlgn="base"/>
            <a:r>
              <a:rPr lang="ru-RU" sz="1200" dirty="0" smtClean="0">
                <a:solidFill>
                  <a:schemeClr val="tx1"/>
                </a:solidFill>
              </a:rPr>
              <a:t>- фактическое расположение участников соглашения по одному и тому же адресу;</a:t>
            </a:r>
          </a:p>
          <a:p>
            <a:pPr algn="just" fontAlgn="base"/>
            <a:r>
              <a:rPr lang="ru-RU" sz="1200" dirty="0" smtClean="0">
                <a:solidFill>
                  <a:schemeClr val="tx1"/>
                </a:solidFill>
              </a:rPr>
              <a:t>- оформление сертификатов электронных цифровых подписей на одно и то же физическое лицо;</a:t>
            </a:r>
          </a:p>
          <a:p>
            <a:pPr algn="just" fontAlgn="base"/>
            <a:r>
              <a:rPr lang="ru-RU" sz="1200" dirty="0" smtClean="0">
                <a:solidFill>
                  <a:schemeClr val="tx1"/>
                </a:solidFill>
              </a:rPr>
              <a:t>- формирование документов для участия в торгах разных хозяйствующих субъектов одним и тем же лицом;</a:t>
            </a:r>
          </a:p>
          <a:p>
            <a:pPr algn="just" fontAlgn="base"/>
            <a:r>
              <a:rPr lang="ru-RU" sz="1200" dirty="0" smtClean="0">
                <a:solidFill>
                  <a:schemeClr val="tx1"/>
                </a:solidFill>
              </a:rPr>
              <a:t>- наличие взаиморасчетов между участниками соглашения, свидетельствующее о наличии взаимной заинтересованности в результате реализации соглашения.</a:t>
            </a:r>
            <a:endParaRPr lang="ru-RU" sz="1200" dirty="0">
              <a:solidFill>
                <a:schemeClr val="tx1"/>
              </a:solidFill>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20.06.2018</a:t>
            </a:r>
          </a:p>
          <a:p>
            <a:pPr algn="ctr"/>
            <a:endParaRPr lang="ru-RU" i="1" dirty="0">
              <a:solidFill>
                <a:schemeClr val="bg1"/>
              </a:solidFill>
            </a:endParaRPr>
          </a:p>
        </p:txBody>
      </p:sp>
    </p:spTree>
    <p:extLst>
      <p:ext uri="{BB962C8B-B14F-4D97-AF65-F5344CB8AC3E}">
        <p14:creationId xmlns:p14="http://schemas.microsoft.com/office/powerpoint/2010/main" xmlns="" val="36772934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37</a:t>
            </a:fld>
            <a:endParaRPr lang="ru-RU">
              <a:solidFill>
                <a:srgbClr val="FFFFFF"/>
              </a:solidFill>
            </a:endParaRPr>
          </a:p>
        </p:txBody>
      </p:sp>
      <p:sp>
        <p:nvSpPr>
          <p:cNvPr id="6" name="Скругленный прямоугольник 5"/>
          <p:cNvSpPr/>
          <p:nvPr/>
        </p:nvSpPr>
        <p:spPr>
          <a:xfrm>
            <a:off x="148046" y="1285831"/>
            <a:ext cx="8508873" cy="504530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ru-RU" sz="1500" b="1" dirty="0" smtClean="0">
                <a:solidFill>
                  <a:schemeClr val="tx1"/>
                </a:solidFill>
              </a:rPr>
              <a:t>Роль ФАС России при применении норм ответственности. Стандарты доказывания ФАС России и соотношение с нормами доказывания по УПК РФ</a:t>
            </a:r>
            <a:endParaRPr lang="ru-RU" sz="1500" dirty="0" smtClean="0">
              <a:solidFill>
                <a:schemeClr val="tx1"/>
              </a:solidFill>
            </a:endParaRPr>
          </a:p>
          <a:p>
            <a:pPr algn="just" fontAlgn="base"/>
            <a:r>
              <a:rPr lang="ru-RU" sz="1500" dirty="0" smtClean="0">
                <a:solidFill>
                  <a:schemeClr val="tx1"/>
                </a:solidFill>
              </a:rPr>
              <a:t>Согласно статье 37 Федерального закона "О защите конкуренции" за нарушение антимонопольного законодательства должностные лица федеральных органов исполнительной власти, органов государственной власти субъектов Российской Федерации, органов местного самоуправления, должностные лица иных осуществляющих функции указанных органов или организаций, а также должностные лица государственных внебюджетных фондов, коммерческие и некоммерческие организации и их должностные лица, физические лица, в том числе индивидуальные предприниматели, несут ответственность, предусмотренную законодательством Российской Федерации.</a:t>
            </a:r>
          </a:p>
          <a:p>
            <a:pPr algn="just" fontAlgn="base"/>
            <a:r>
              <a:rPr lang="ru-RU" sz="1500" dirty="0" smtClean="0">
                <a:solidFill>
                  <a:schemeClr val="tx1"/>
                </a:solidFill>
              </a:rPr>
              <a:t>Порядок возбуждения и рассмотрения дел о нарушении антимонопольного законодательства определен в Федеральном законе "О защите конкуренции" и Административном регламенте об исполнении государственной функции по возбуждению и рассмотрению дел о нарушении антимонопольного законодательства Российской Федерации, утвержденным Приказом ФАС России от 25 мая 2012 года № 339.</a:t>
            </a:r>
          </a:p>
          <a:p>
            <a:pPr algn="just" fontAlgn="base"/>
            <a:r>
              <a:rPr lang="ru-RU" sz="1500" dirty="0" smtClean="0">
                <a:solidFill>
                  <a:schemeClr val="tx1"/>
                </a:solidFill>
              </a:rPr>
              <a:t>Лица, совершившие административные правонарушения, привлекаются к ответственности в соответствии с Кодексом Российской Федерации об административных правонарушениях.</a:t>
            </a: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20.06.2018</a:t>
            </a:r>
          </a:p>
          <a:p>
            <a:pPr algn="ctr"/>
            <a:endParaRPr lang="ru-RU" i="1" dirty="0">
              <a:solidFill>
                <a:schemeClr val="bg1"/>
              </a:solidFill>
            </a:endParaRPr>
          </a:p>
        </p:txBody>
      </p:sp>
    </p:spTree>
    <p:extLst>
      <p:ext uri="{BB962C8B-B14F-4D97-AF65-F5344CB8AC3E}">
        <p14:creationId xmlns:p14="http://schemas.microsoft.com/office/powerpoint/2010/main" xmlns="" val="36772934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38</a:t>
            </a:fld>
            <a:endParaRPr lang="ru-RU">
              <a:solidFill>
                <a:srgbClr val="FFFFFF"/>
              </a:solidFill>
            </a:endParaRPr>
          </a:p>
        </p:txBody>
      </p:sp>
      <p:sp>
        <p:nvSpPr>
          <p:cNvPr id="6" name="Скругленный прямоугольник 5"/>
          <p:cNvSpPr/>
          <p:nvPr/>
        </p:nvSpPr>
        <p:spPr>
          <a:xfrm>
            <a:off x="287383" y="1358537"/>
            <a:ext cx="8635899" cy="4763589"/>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base"/>
            <a:endParaRPr lang="ru-RU" sz="1600" b="1" dirty="0" smtClean="0">
              <a:solidFill>
                <a:schemeClr val="tx1"/>
              </a:solidFill>
            </a:endParaRPr>
          </a:p>
          <a:p>
            <a:pPr fontAlgn="base"/>
            <a:r>
              <a:rPr lang="ru-RU" sz="1600" b="1" dirty="0" smtClean="0">
                <a:solidFill>
                  <a:schemeClr val="tx1"/>
                </a:solidFill>
              </a:rPr>
              <a:t>Возможность реализации антимонопольного </a:t>
            </a:r>
            <a:r>
              <a:rPr lang="ru-RU" sz="1600" b="1" dirty="0" err="1" smtClean="0">
                <a:solidFill>
                  <a:schemeClr val="tx1"/>
                </a:solidFill>
              </a:rPr>
              <a:t>комплаенса</a:t>
            </a:r>
            <a:endParaRPr lang="ru-RU" sz="1600" dirty="0" smtClean="0">
              <a:solidFill>
                <a:schemeClr val="tx1"/>
              </a:solidFill>
            </a:endParaRPr>
          </a:p>
          <a:p>
            <a:pPr fontAlgn="base"/>
            <a:r>
              <a:rPr lang="ru-RU" sz="1600" b="1" dirty="0" smtClean="0">
                <a:solidFill>
                  <a:schemeClr val="tx1"/>
                </a:solidFill>
              </a:rPr>
              <a:t>Антимонопольный </a:t>
            </a:r>
            <a:r>
              <a:rPr lang="ru-RU" sz="1600" b="1" dirty="0" err="1" smtClean="0">
                <a:solidFill>
                  <a:schemeClr val="tx1"/>
                </a:solidFill>
              </a:rPr>
              <a:t>комплаенс</a:t>
            </a:r>
            <a:endParaRPr lang="ru-RU" sz="1600" dirty="0" smtClean="0">
              <a:solidFill>
                <a:schemeClr val="tx1"/>
              </a:solidFill>
            </a:endParaRPr>
          </a:p>
          <a:p>
            <a:pPr fontAlgn="base"/>
            <a:r>
              <a:rPr lang="ru-RU" sz="1600" b="1" dirty="0" smtClean="0">
                <a:solidFill>
                  <a:schemeClr val="tx1"/>
                </a:solidFill>
              </a:rPr>
              <a:t>Внедрение антимонопольного </a:t>
            </a:r>
            <a:r>
              <a:rPr lang="ru-RU" sz="1600" b="1" dirty="0" err="1" smtClean="0">
                <a:solidFill>
                  <a:schemeClr val="tx1"/>
                </a:solidFill>
              </a:rPr>
              <a:t>комплаенса</a:t>
            </a:r>
            <a:endParaRPr lang="ru-RU" sz="1600" dirty="0" smtClean="0">
              <a:solidFill>
                <a:schemeClr val="tx1"/>
              </a:solidFill>
            </a:endParaRPr>
          </a:p>
          <a:p>
            <a:pPr algn="just" fontAlgn="base"/>
            <a:r>
              <a:rPr lang="ru-RU" sz="1600" dirty="0" smtClean="0">
                <a:solidFill>
                  <a:schemeClr val="tx1"/>
                </a:solidFill>
              </a:rPr>
              <a:t>Внедрение антимонопольного </a:t>
            </a:r>
            <a:r>
              <a:rPr lang="ru-RU" sz="1600" dirty="0" err="1" smtClean="0">
                <a:solidFill>
                  <a:schemeClr val="tx1"/>
                </a:solidFill>
              </a:rPr>
              <a:t>комплаенса</a:t>
            </a:r>
            <a:r>
              <a:rPr lang="ru-RU" sz="1600" dirty="0" smtClean="0">
                <a:solidFill>
                  <a:schemeClr val="tx1"/>
                </a:solidFill>
              </a:rPr>
              <a:t> позволяет реализовать задачу предупреждения нарушения антимонопольного законодательства и сократить количество нарушений путем внедрения профилактических мер. Имеется опыт отельных компаний российском рынке по внедрению антимонопольного </a:t>
            </a:r>
            <a:r>
              <a:rPr lang="ru-RU" sz="1600" dirty="0" err="1" smtClean="0">
                <a:solidFill>
                  <a:schemeClr val="tx1"/>
                </a:solidFill>
              </a:rPr>
              <a:t>комплаенса</a:t>
            </a:r>
            <a:r>
              <a:rPr lang="ru-RU" sz="1600" dirty="0" smtClean="0">
                <a:solidFill>
                  <a:schemeClr val="tx1"/>
                </a:solidFill>
              </a:rPr>
              <a:t>.</a:t>
            </a:r>
          </a:p>
          <a:p>
            <a:pPr algn="just" fontAlgn="base"/>
            <a:r>
              <a:rPr lang="ru-RU" sz="1600" dirty="0" smtClean="0">
                <a:solidFill>
                  <a:schemeClr val="tx1"/>
                </a:solidFill>
              </a:rPr>
              <a:t>ФАС России подготовлены поправки в антимонопольное законодательство, которые предполагают внедрение определения понятия "</a:t>
            </a:r>
            <a:r>
              <a:rPr lang="ru-RU" sz="1600" dirty="0" err="1" smtClean="0">
                <a:solidFill>
                  <a:schemeClr val="tx1"/>
                </a:solidFill>
              </a:rPr>
              <a:t>комплаенс</a:t>
            </a:r>
            <a:r>
              <a:rPr lang="ru-RU" sz="1600" dirty="0" smtClean="0">
                <a:solidFill>
                  <a:schemeClr val="tx1"/>
                </a:solidFill>
              </a:rPr>
              <a:t>", а также применение стимулирующих механизмов в виде использования действующей процедуры </a:t>
            </a:r>
            <a:r>
              <a:rPr lang="ru-RU" sz="1600" dirty="0" err="1" smtClean="0">
                <a:solidFill>
                  <a:schemeClr val="tx1"/>
                </a:solidFill>
              </a:rPr>
              <a:t>комплаенса</a:t>
            </a:r>
            <a:r>
              <a:rPr lang="ru-RU" sz="1600" dirty="0" smtClean="0">
                <a:solidFill>
                  <a:schemeClr val="tx1"/>
                </a:solidFill>
              </a:rPr>
              <a:t> как одного из смягчающих обстоятельств при решении вопроса о сумме штрафа.</a:t>
            </a:r>
            <a:endParaRPr lang="ru-RU" sz="1600" dirty="0">
              <a:solidFill>
                <a:schemeClr val="tx1"/>
              </a:solidFill>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20.06.2018</a:t>
            </a:r>
          </a:p>
          <a:p>
            <a:pPr algn="ctr"/>
            <a:endParaRPr lang="ru-RU" i="1" dirty="0">
              <a:solidFill>
                <a:schemeClr val="bg1"/>
              </a:solidFill>
            </a:endParaRPr>
          </a:p>
        </p:txBody>
      </p:sp>
    </p:spTree>
    <p:extLst>
      <p:ext uri="{BB962C8B-B14F-4D97-AF65-F5344CB8AC3E}">
        <p14:creationId xmlns:p14="http://schemas.microsoft.com/office/powerpoint/2010/main" xmlns="" val="36772934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ChangeArrowheads="1"/>
          </p:cNvSpPr>
          <p:nvPr/>
        </p:nvSpPr>
        <p:spPr bwMode="auto">
          <a:xfrm>
            <a:off x="1066800" y="756138"/>
            <a:ext cx="7345974" cy="17967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ru-RU" altLang="ru-RU" sz="3692" b="1"/>
          </a:p>
          <a:p>
            <a:pPr algn="ctr" eaLnBrk="1" hangingPunct="1">
              <a:spcBef>
                <a:spcPct val="0"/>
              </a:spcBef>
              <a:buFontTx/>
              <a:buNone/>
            </a:pPr>
            <a:r>
              <a:rPr lang="ru-RU" altLang="ru-RU" sz="3692" b="1"/>
              <a:t>СПАСИБО ЗА ВНИМАНИЕ!</a:t>
            </a:r>
            <a:r>
              <a:rPr lang="en-US" altLang="ru-RU" sz="1846" b="1"/>
              <a:t/>
            </a:r>
            <a:br>
              <a:rPr lang="en-US" altLang="ru-RU" sz="1846" b="1"/>
            </a:br>
            <a:endParaRPr lang="ru-RU" altLang="ru-RU" sz="1846" b="1"/>
          </a:p>
          <a:p>
            <a:pPr algn="ctr" eaLnBrk="1" hangingPunct="1">
              <a:spcBef>
                <a:spcPct val="0"/>
              </a:spcBef>
              <a:buFontTx/>
              <a:buNone/>
            </a:pPr>
            <a:endParaRPr lang="ru-RU" altLang="ru-RU" sz="1846" b="1"/>
          </a:p>
        </p:txBody>
      </p:sp>
      <p:grpSp>
        <p:nvGrpSpPr>
          <p:cNvPr id="54275" name="Group 11"/>
          <p:cNvGrpSpPr>
            <a:grpSpLocks/>
          </p:cNvGrpSpPr>
          <p:nvPr/>
        </p:nvGrpSpPr>
        <p:grpSpPr bwMode="auto">
          <a:xfrm>
            <a:off x="2645020" y="2631831"/>
            <a:ext cx="4343400" cy="2180492"/>
            <a:chOff x="1676400" y="2743200"/>
            <a:chExt cx="4343400" cy="2362200"/>
          </a:xfrm>
        </p:grpSpPr>
        <p:pic>
          <p:nvPicPr>
            <p:cNvPr id="54276" name="Picture 5" descr="FAS-logo-color.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8801" y="2743200"/>
              <a:ext cx="533399" cy="5826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4277" name="Picture 6" descr="14098_427100966728_20531316728_5146316_6182604_n.jp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828800" y="3581400"/>
              <a:ext cx="5334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4278" name="Picture 7" descr="twitter_newbird_blue.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676400" y="4267200"/>
              <a:ext cx="8382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4279" name="TextBox 8"/>
            <p:cNvSpPr txBox="1">
              <a:spLocks noChangeArrowheads="1"/>
            </p:cNvSpPr>
            <p:nvPr/>
          </p:nvSpPr>
          <p:spPr bwMode="auto">
            <a:xfrm>
              <a:off x="2536573" y="2819400"/>
              <a:ext cx="3330827" cy="5616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ru-RU" sz="2769"/>
                <a:t>www.fas.gov.ru</a:t>
              </a:r>
            </a:p>
          </p:txBody>
        </p:sp>
        <p:sp>
          <p:nvSpPr>
            <p:cNvPr id="54280" name="TextBox 9"/>
            <p:cNvSpPr txBox="1">
              <a:spLocks noChangeArrowheads="1"/>
            </p:cNvSpPr>
            <p:nvPr/>
          </p:nvSpPr>
          <p:spPr bwMode="auto">
            <a:xfrm>
              <a:off x="2536573" y="3591580"/>
              <a:ext cx="3330827" cy="5616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ru-RU" sz="2769"/>
                <a:t>FAS-book</a:t>
              </a:r>
            </a:p>
          </p:txBody>
        </p:sp>
        <p:sp>
          <p:nvSpPr>
            <p:cNvPr id="54281" name="TextBox 10"/>
            <p:cNvSpPr txBox="1">
              <a:spLocks noChangeArrowheads="1"/>
            </p:cNvSpPr>
            <p:nvPr/>
          </p:nvSpPr>
          <p:spPr bwMode="auto">
            <a:xfrm>
              <a:off x="2536573" y="4343399"/>
              <a:ext cx="3483227" cy="5616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ru-RU" sz="2769"/>
                <a:t>rus_fas</a:t>
              </a:r>
            </a:p>
          </p:txBody>
        </p:sp>
      </p:grpSp>
    </p:spTree>
    <p:extLst>
      <p:ext uri="{BB962C8B-B14F-4D97-AF65-F5344CB8AC3E}">
        <p14:creationId xmlns:p14="http://schemas.microsoft.com/office/powerpoint/2010/main" xmlns="" val="2771002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4</a:t>
            </a:fld>
            <a:endParaRPr lang="ru-RU">
              <a:solidFill>
                <a:srgbClr val="FFFFFF"/>
              </a:solidFill>
            </a:endParaRPr>
          </a:p>
        </p:txBody>
      </p:sp>
      <p:sp>
        <p:nvSpPr>
          <p:cNvPr id="6" name="Скругленный прямоугольник 5"/>
          <p:cNvSpPr/>
          <p:nvPr/>
        </p:nvSpPr>
        <p:spPr>
          <a:xfrm>
            <a:off x="342900" y="1262743"/>
            <a:ext cx="8643445" cy="5190609"/>
          </a:xfrm>
          <a:prstGeom prst="roundRect">
            <a:avLst>
              <a:gd name="adj" fmla="val 17353"/>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r>
              <a:rPr lang="ru-RU" dirty="0" smtClean="0">
                <a:solidFill>
                  <a:schemeClr val="tx1"/>
                </a:solidFill>
              </a:rPr>
              <a:t>    За истекший период 2018 года проведен анализ состояния конкурентной среды на 9 товарных рынках: </a:t>
            </a:r>
          </a:p>
          <a:p>
            <a:pPr marL="285750" lvl="0" indent="-285750" algn="just">
              <a:buFont typeface="Wingdings" pitchFamily="2" charset="2"/>
              <a:buChar char="Ø"/>
            </a:pPr>
            <a:r>
              <a:rPr lang="ru-RU" dirty="0" smtClean="0">
                <a:solidFill>
                  <a:schemeClr val="tx1"/>
                </a:solidFill>
              </a:rPr>
              <a:t>оптовый рынок электрической энергии</a:t>
            </a:r>
          </a:p>
          <a:p>
            <a:pPr marL="285750" lvl="0" indent="-285750" algn="just">
              <a:buFont typeface="Wingdings" pitchFamily="2" charset="2"/>
              <a:buChar char="Ø"/>
            </a:pPr>
            <a:r>
              <a:rPr lang="ru-RU" dirty="0" smtClean="0">
                <a:solidFill>
                  <a:schemeClr val="tx1"/>
                </a:solidFill>
              </a:rPr>
              <a:t>розничный рынок электрической энергии</a:t>
            </a:r>
          </a:p>
          <a:p>
            <a:pPr marL="285750" lvl="0" indent="-285750" algn="just">
              <a:buFont typeface="Wingdings" pitchFamily="2" charset="2"/>
              <a:buChar char="Ø"/>
            </a:pPr>
            <a:r>
              <a:rPr lang="ru-RU" dirty="0" smtClean="0">
                <a:solidFill>
                  <a:schemeClr val="tx1"/>
                </a:solidFill>
              </a:rPr>
              <a:t>рынок услуг по сбору и транспортированию твердых коммунальных отходов</a:t>
            </a:r>
          </a:p>
          <a:p>
            <a:pPr marL="285750" lvl="0" indent="-285750" algn="just">
              <a:buFont typeface="Wingdings" pitchFamily="2" charset="2"/>
              <a:buChar char="Ø"/>
            </a:pPr>
            <a:r>
              <a:rPr lang="ru-RU" dirty="0" smtClean="0">
                <a:solidFill>
                  <a:schemeClr val="tx1"/>
                </a:solidFill>
              </a:rPr>
              <a:t>рынок теплоснабжения</a:t>
            </a:r>
          </a:p>
          <a:p>
            <a:pPr marL="285750" lvl="0" indent="-285750" algn="just">
              <a:buFont typeface="Wingdings" pitchFamily="2" charset="2"/>
              <a:buChar char="Ø"/>
            </a:pPr>
            <a:r>
              <a:rPr lang="ru-RU" dirty="0" smtClean="0">
                <a:solidFill>
                  <a:schemeClr val="tx1"/>
                </a:solidFill>
              </a:rPr>
              <a:t>рынок услуг по предоставлению доступа к инфраструктуре для размещения сетей электросвязи</a:t>
            </a:r>
          </a:p>
          <a:p>
            <a:pPr marL="285750" lvl="0" indent="-285750" algn="just">
              <a:buFont typeface="Wingdings" pitchFamily="2" charset="2"/>
              <a:buChar char="Ø"/>
            </a:pPr>
            <a:r>
              <a:rPr lang="ru-RU" dirty="0" smtClean="0">
                <a:solidFill>
                  <a:schemeClr val="tx1"/>
                </a:solidFill>
              </a:rPr>
              <a:t>рынок розничной реализации бензинов автомобильных</a:t>
            </a:r>
          </a:p>
          <a:p>
            <a:pPr marL="285750" lvl="0" indent="-285750" algn="just">
              <a:buFont typeface="Wingdings" pitchFamily="2" charset="2"/>
              <a:buChar char="Ø"/>
            </a:pPr>
            <a:r>
              <a:rPr lang="ru-RU" dirty="0" smtClean="0">
                <a:solidFill>
                  <a:schemeClr val="tx1"/>
                </a:solidFill>
              </a:rPr>
              <a:t>рынок розничной реализации дизельного топлива</a:t>
            </a:r>
          </a:p>
          <a:p>
            <a:pPr marL="285750" lvl="0" indent="-285750" algn="just">
              <a:buFont typeface="Wingdings" pitchFamily="2" charset="2"/>
              <a:buChar char="Ø"/>
            </a:pPr>
            <a:r>
              <a:rPr lang="ru-RU" dirty="0" smtClean="0">
                <a:solidFill>
                  <a:schemeClr val="tx1"/>
                </a:solidFill>
              </a:rPr>
              <a:t>рынок мелкооптовой реализации бензинов автомобильных</a:t>
            </a:r>
          </a:p>
          <a:p>
            <a:pPr marL="285750" lvl="0" indent="-285750" algn="just">
              <a:buFont typeface="Wingdings" pitchFamily="2" charset="2"/>
              <a:buChar char="Ø"/>
            </a:pPr>
            <a:r>
              <a:rPr lang="ru-RU" dirty="0" smtClean="0">
                <a:solidFill>
                  <a:schemeClr val="tx1"/>
                </a:solidFill>
              </a:rPr>
              <a:t>рынок мелкооптовой реализации дизельного топлива</a:t>
            </a:r>
          </a:p>
          <a:p>
            <a:pPr marL="285750" lvl="0" indent="-285750" algn="just"/>
            <a:r>
              <a:rPr lang="ru-RU" sz="1600" dirty="0" smtClean="0">
                <a:solidFill>
                  <a:schemeClr val="tx1"/>
                </a:solidFill>
              </a:rPr>
              <a:t>	</a:t>
            </a:r>
          </a:p>
          <a:p>
            <a:pPr marL="635000" lvl="0" indent="257175" algn="just"/>
            <a:r>
              <a:rPr lang="ru-RU" dirty="0" smtClean="0">
                <a:solidFill>
                  <a:schemeClr val="tx1"/>
                </a:solidFill>
              </a:rPr>
              <a:t> </a:t>
            </a: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Башкортостанское УФАС России</a:t>
            </a:r>
            <a:endParaRPr lang="ru-RU" i="1" dirty="0">
              <a:solidFill>
                <a:schemeClr val="bg1"/>
              </a:solidFill>
            </a:endParaRPr>
          </a:p>
        </p:txBody>
      </p:sp>
    </p:spTree>
    <p:extLst>
      <p:ext uri="{BB962C8B-B14F-4D97-AF65-F5344CB8AC3E}">
        <p14:creationId xmlns:p14="http://schemas.microsoft.com/office/powerpoint/2010/main" xmlns="" val="2413456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00445" y="113212"/>
            <a:ext cx="8442960" cy="775063"/>
          </a:xfrm>
        </p:spPr>
        <p:txBody>
          <a:bodyPr/>
          <a:lstStyle/>
          <a:p>
            <a:r>
              <a:rPr lang="ru-RU" sz="2400" dirty="0" smtClean="0">
                <a:solidFill>
                  <a:schemeClr val="bg1"/>
                </a:solidFill>
              </a:rPr>
              <a:t>Контроль за соблюдением антимонопольного законодательства</a:t>
            </a:r>
            <a:endParaRPr lang="ru-RU" sz="2400" dirty="0">
              <a:solidFill>
                <a:schemeClr val="bg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5</a:t>
            </a:fld>
            <a:endParaRPr lang="ru-RU">
              <a:solidFill>
                <a:srgbClr val="FFFFFF"/>
              </a:solidFill>
            </a:endParaRPr>
          </a:p>
        </p:txBody>
      </p:sp>
      <p:sp>
        <p:nvSpPr>
          <p:cNvPr id="7" name="Скругленный прямоугольник 6"/>
          <p:cNvSpPr/>
          <p:nvPr/>
        </p:nvSpPr>
        <p:spPr>
          <a:xfrm>
            <a:off x="287383" y="1079863"/>
            <a:ext cx="8725988" cy="5425440"/>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indent="355600" algn="just"/>
            <a:endParaRPr lang="ru-RU" dirty="0" smtClean="0">
              <a:solidFill>
                <a:schemeClr val="tx1"/>
              </a:solidFill>
            </a:endParaRPr>
          </a:p>
          <a:p>
            <a:pPr lvl="0" indent="355600" algn="just"/>
            <a:r>
              <a:rPr lang="ru-RU" dirty="0" smtClean="0">
                <a:solidFill>
                  <a:schemeClr val="tx1"/>
                </a:solidFill>
              </a:rPr>
              <a:t>За истекший период 2018 года выдано 17 предостережений</a:t>
            </a:r>
          </a:p>
          <a:p>
            <a:pPr lvl="0" indent="355600" algn="just"/>
            <a:endParaRPr lang="ru-RU" sz="1500" dirty="0" smtClean="0">
              <a:solidFill>
                <a:schemeClr val="tx1"/>
              </a:solidFill>
            </a:endParaRPr>
          </a:p>
          <a:p>
            <a:pPr lvl="0" indent="355600" algn="just"/>
            <a:r>
              <a:rPr lang="ru-RU" dirty="0" smtClean="0">
                <a:solidFill>
                  <a:schemeClr val="tx1"/>
                </a:solidFill>
              </a:rPr>
              <a:t>За истекший период 2018 года выдано 64 предупреждения, в </a:t>
            </a:r>
            <a:r>
              <a:rPr lang="ru-RU" dirty="0">
                <a:solidFill>
                  <a:schemeClr val="tx1"/>
                </a:solidFill>
              </a:rPr>
              <a:t>том числе</a:t>
            </a:r>
            <a:r>
              <a:rPr lang="ru-RU" dirty="0" smtClean="0">
                <a:solidFill>
                  <a:schemeClr val="tx1"/>
                </a:solidFill>
              </a:rPr>
              <a:t>:</a:t>
            </a:r>
          </a:p>
          <a:p>
            <a:pPr marL="174625" lvl="0" indent="355600" algn="just">
              <a:buFont typeface="Wingdings" panose="05000000000000000000" pitchFamily="2" charset="2"/>
              <a:buChar char="§"/>
            </a:pPr>
            <a:r>
              <a:rPr lang="ru-RU" sz="1600" dirty="0" smtClean="0">
                <a:solidFill>
                  <a:schemeClr val="accent6">
                    <a:lumMod val="75000"/>
                  </a:schemeClr>
                </a:solidFill>
              </a:rPr>
              <a:t>по </a:t>
            </a:r>
            <a:r>
              <a:rPr lang="ru-RU" sz="1600" dirty="0">
                <a:solidFill>
                  <a:schemeClr val="accent6">
                    <a:lumMod val="75000"/>
                  </a:schemeClr>
                </a:solidFill>
              </a:rPr>
              <a:t>фактам злоупотребления доминирующим </a:t>
            </a:r>
            <a:r>
              <a:rPr lang="ru-RU" sz="1600" dirty="0" smtClean="0">
                <a:solidFill>
                  <a:schemeClr val="accent6">
                    <a:lumMod val="75000"/>
                  </a:schemeClr>
                </a:solidFill>
              </a:rPr>
              <a:t>положением (ст. 10 ФЗ "О защите конкуренции") </a:t>
            </a:r>
            <a:r>
              <a:rPr lang="ru-RU" sz="1600" dirty="0">
                <a:solidFill>
                  <a:schemeClr val="accent6">
                    <a:lumMod val="75000"/>
                  </a:schemeClr>
                </a:solidFill>
              </a:rPr>
              <a:t>– </a:t>
            </a:r>
            <a:r>
              <a:rPr lang="ru-RU" sz="1600" dirty="0" smtClean="0">
                <a:solidFill>
                  <a:schemeClr val="accent6">
                    <a:lumMod val="75000"/>
                  </a:schemeClr>
                </a:solidFill>
              </a:rPr>
              <a:t>20 предупреждений</a:t>
            </a:r>
            <a:endParaRPr lang="ru-RU" sz="1600" dirty="0">
              <a:solidFill>
                <a:schemeClr val="accent6">
                  <a:lumMod val="75000"/>
                </a:schemeClr>
              </a:solidFill>
            </a:endParaRPr>
          </a:p>
          <a:p>
            <a:pPr marL="174625" lvl="0" indent="355600" algn="just">
              <a:buFont typeface="Wingdings" panose="05000000000000000000" pitchFamily="2" charset="2"/>
              <a:buChar char="§"/>
            </a:pPr>
            <a:r>
              <a:rPr lang="ru-RU" sz="1600" dirty="0" smtClean="0">
                <a:solidFill>
                  <a:schemeClr val="accent6">
                    <a:lumMod val="75000"/>
                  </a:schemeClr>
                </a:solidFill>
              </a:rPr>
              <a:t>по </a:t>
            </a:r>
            <a:r>
              <a:rPr lang="ru-RU" sz="1600" dirty="0">
                <a:solidFill>
                  <a:schemeClr val="accent6">
                    <a:lumMod val="75000"/>
                  </a:schemeClr>
                </a:solidFill>
              </a:rPr>
              <a:t>фактам недобросовестной конкуренции </a:t>
            </a:r>
            <a:r>
              <a:rPr lang="ru-RU" sz="1600" dirty="0" smtClean="0">
                <a:solidFill>
                  <a:schemeClr val="accent6">
                    <a:lumMod val="75000"/>
                  </a:schemeClr>
                </a:solidFill>
              </a:rPr>
              <a:t>(ст.ст. 14.1-14.8 ФЗ "О защите конкуренции") – 25 предупреждений</a:t>
            </a:r>
            <a:endParaRPr lang="ru-RU" sz="1600" dirty="0">
              <a:solidFill>
                <a:schemeClr val="accent6">
                  <a:lumMod val="75000"/>
                </a:schemeClr>
              </a:solidFill>
            </a:endParaRPr>
          </a:p>
          <a:p>
            <a:pPr marL="174625" lvl="0" indent="355600" algn="just">
              <a:buFont typeface="Wingdings" panose="05000000000000000000" pitchFamily="2" charset="2"/>
              <a:buChar char="§"/>
            </a:pPr>
            <a:r>
              <a:rPr lang="ru-RU" sz="1600" dirty="0" smtClean="0">
                <a:solidFill>
                  <a:schemeClr val="accent6">
                    <a:lumMod val="75000"/>
                  </a:schemeClr>
                </a:solidFill>
              </a:rPr>
              <a:t>по </a:t>
            </a:r>
            <a:r>
              <a:rPr lang="ru-RU" sz="1600" dirty="0">
                <a:solidFill>
                  <a:schemeClr val="accent6">
                    <a:lumMod val="75000"/>
                  </a:schemeClr>
                </a:solidFill>
              </a:rPr>
              <a:t>фактам ограничивающих конкуренцию актов и действий (бездействие) органов государственной власти и местного </a:t>
            </a:r>
            <a:r>
              <a:rPr lang="ru-RU" sz="1600" dirty="0" smtClean="0">
                <a:solidFill>
                  <a:schemeClr val="accent6">
                    <a:lumMod val="75000"/>
                  </a:schemeClr>
                </a:solidFill>
              </a:rPr>
              <a:t>самоуправления (ст.15 ФЗ "О защите конкуренции") </a:t>
            </a:r>
            <a:r>
              <a:rPr lang="ru-RU" sz="1600" dirty="0">
                <a:solidFill>
                  <a:schemeClr val="accent6">
                    <a:lumMod val="75000"/>
                  </a:schemeClr>
                </a:solidFill>
              </a:rPr>
              <a:t>– </a:t>
            </a:r>
            <a:r>
              <a:rPr lang="ru-RU" sz="1600" dirty="0" smtClean="0">
                <a:solidFill>
                  <a:schemeClr val="accent6">
                    <a:lumMod val="75000"/>
                  </a:schemeClr>
                </a:solidFill>
              </a:rPr>
              <a:t>19 предупреждений</a:t>
            </a:r>
          </a:p>
          <a:p>
            <a:pPr lvl="0" indent="355600" algn="just"/>
            <a:endParaRPr lang="ru-RU" dirty="0" smtClean="0">
              <a:solidFill>
                <a:schemeClr val="tx1"/>
              </a:solidFill>
            </a:endParaRPr>
          </a:p>
          <a:p>
            <a:pPr lvl="0" indent="355600" algn="just"/>
            <a:r>
              <a:rPr lang="ru-RU" dirty="0" smtClean="0">
                <a:solidFill>
                  <a:schemeClr val="tx1"/>
                </a:solidFill>
              </a:rPr>
              <a:t>За истекший период 2018 года </a:t>
            </a:r>
            <a:r>
              <a:rPr lang="ru-RU" dirty="0">
                <a:solidFill>
                  <a:schemeClr val="tx1"/>
                </a:solidFill>
              </a:rPr>
              <a:t>возбуждено и рассмотрено </a:t>
            </a:r>
            <a:r>
              <a:rPr lang="ru-RU" dirty="0" smtClean="0">
                <a:solidFill>
                  <a:schemeClr val="tx1"/>
                </a:solidFill>
              </a:rPr>
              <a:t>37 дел </a:t>
            </a:r>
            <a:r>
              <a:rPr lang="ru-RU" dirty="0">
                <a:solidFill>
                  <a:schemeClr val="tx1"/>
                </a:solidFill>
              </a:rPr>
              <a:t>по признакам нарушения антимонопольного </a:t>
            </a:r>
            <a:r>
              <a:rPr lang="ru-RU" dirty="0" smtClean="0">
                <a:solidFill>
                  <a:schemeClr val="tx1"/>
                </a:solidFill>
              </a:rPr>
              <a:t>законодательства</a:t>
            </a:r>
          </a:p>
          <a:p>
            <a:pPr lvl="0" indent="355600" algn="just"/>
            <a:endParaRPr lang="ru-RU" dirty="0" smtClean="0">
              <a:solidFill>
                <a:schemeClr val="tx1"/>
              </a:solidFill>
            </a:endParaRPr>
          </a:p>
          <a:p>
            <a:pPr lvl="0" indent="355600" algn="just"/>
            <a:r>
              <a:rPr lang="ru-RU" dirty="0" smtClean="0">
                <a:solidFill>
                  <a:schemeClr val="tx1"/>
                </a:solidFill>
              </a:rPr>
              <a:t>Большинство </a:t>
            </a:r>
            <a:r>
              <a:rPr lang="ru-RU" dirty="0">
                <a:solidFill>
                  <a:schemeClr val="tx1"/>
                </a:solidFill>
              </a:rPr>
              <a:t>дел возбуждено в результате рассмотрения поступивших </a:t>
            </a:r>
            <a:r>
              <a:rPr lang="ru-RU" dirty="0" smtClean="0">
                <a:solidFill>
                  <a:schemeClr val="tx1"/>
                </a:solidFill>
              </a:rPr>
              <a:t>заявлений</a:t>
            </a:r>
            <a:endParaRPr lang="ru-RU" dirty="0">
              <a:solidFill>
                <a:schemeClr val="tx1"/>
              </a:solidFill>
            </a:endParaRPr>
          </a:p>
        </p:txBody>
      </p:sp>
    </p:spTree>
    <p:extLst>
      <p:ext uri="{BB962C8B-B14F-4D97-AF65-F5344CB8AC3E}">
        <p14:creationId xmlns:p14="http://schemas.microsoft.com/office/powerpoint/2010/main" xmlns="" val="3454839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6</a:t>
            </a:fld>
            <a:endParaRPr lang="ru-RU">
              <a:solidFill>
                <a:srgbClr val="FFFFFF"/>
              </a:solidFill>
            </a:endParaRPr>
          </a:p>
        </p:txBody>
      </p:sp>
      <p:sp>
        <p:nvSpPr>
          <p:cNvPr id="9" name="Скругленный прямоугольник 8"/>
          <p:cNvSpPr/>
          <p:nvPr/>
        </p:nvSpPr>
        <p:spPr>
          <a:xfrm>
            <a:off x="330200" y="1003300"/>
            <a:ext cx="8623299" cy="565150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Злоупотребление доминирующим положением остается одним из распространенных нарушений антимонопольного законодательства – </a:t>
            </a:r>
            <a:r>
              <a:rPr lang="ru-RU" dirty="0" smtClean="0">
                <a:solidFill>
                  <a:schemeClr val="tx1"/>
                </a:solidFill>
              </a:rPr>
              <a:t>за истекший период 2018 года </a:t>
            </a:r>
            <a:r>
              <a:rPr lang="ru-RU" dirty="0">
                <a:solidFill>
                  <a:schemeClr val="tx1"/>
                </a:solidFill>
              </a:rPr>
              <a:t>выдано </a:t>
            </a:r>
            <a:r>
              <a:rPr lang="ru-RU" dirty="0" smtClean="0">
                <a:solidFill>
                  <a:schemeClr val="tx1"/>
                </a:solidFill>
              </a:rPr>
              <a:t>20 предупреждений, </a:t>
            </a:r>
            <a:r>
              <a:rPr lang="ru-RU" dirty="0">
                <a:solidFill>
                  <a:schemeClr val="tx1"/>
                </a:solidFill>
              </a:rPr>
              <a:t>возбуждено и рассмотрено </a:t>
            </a:r>
            <a:r>
              <a:rPr lang="ru-RU" dirty="0" smtClean="0">
                <a:solidFill>
                  <a:schemeClr val="tx1"/>
                </a:solidFill>
              </a:rPr>
              <a:t>7 дел </a:t>
            </a:r>
            <a:r>
              <a:rPr lang="ru-RU" dirty="0">
                <a:solidFill>
                  <a:schemeClr val="tx1"/>
                </a:solidFill>
              </a:rPr>
              <a:t>по фактам злоупотребления доминирующим </a:t>
            </a:r>
            <a:r>
              <a:rPr lang="ru-RU" dirty="0" smtClean="0">
                <a:solidFill>
                  <a:schemeClr val="tx1"/>
                </a:solidFill>
              </a:rPr>
              <a:t>положением</a:t>
            </a:r>
          </a:p>
          <a:p>
            <a:pPr lvl="0" indent="355600" algn="just"/>
            <a:r>
              <a:rPr lang="ru-RU" b="1" dirty="0" smtClean="0">
                <a:solidFill>
                  <a:schemeClr val="tx1"/>
                </a:solidFill>
              </a:rPr>
              <a:t>Среди </a:t>
            </a:r>
            <a:r>
              <a:rPr lang="ru-RU" b="1" dirty="0">
                <a:solidFill>
                  <a:schemeClr val="tx1"/>
                </a:solidFill>
              </a:rPr>
              <a:t>выявленных фактов злоупотребления доминирующим положением наиболее характерные нарушения: </a:t>
            </a:r>
            <a:endParaRPr lang="ru-RU" b="1" dirty="0" smtClean="0">
              <a:solidFill>
                <a:schemeClr val="tx1"/>
              </a:solidFill>
            </a:endParaRPr>
          </a:p>
          <a:p>
            <a:pPr lvl="0" indent="355600" algn="just">
              <a:buFont typeface="Wingdings" panose="05000000000000000000" pitchFamily="2" charset="2"/>
              <a:buChar char="Ø"/>
            </a:pPr>
            <a:r>
              <a:rPr lang="ru-RU" dirty="0" smtClean="0">
                <a:solidFill>
                  <a:schemeClr val="tx1"/>
                </a:solidFill>
              </a:rPr>
              <a:t>навязывание </a:t>
            </a:r>
            <a:r>
              <a:rPr lang="ru-RU" dirty="0">
                <a:solidFill>
                  <a:schemeClr val="tx1"/>
                </a:solidFill>
              </a:rPr>
              <a:t>невыгодных условий </a:t>
            </a:r>
            <a:r>
              <a:rPr lang="ru-RU" dirty="0" smtClean="0">
                <a:solidFill>
                  <a:schemeClr val="tx1"/>
                </a:solidFill>
              </a:rPr>
              <a:t>договора</a:t>
            </a:r>
          </a:p>
          <a:p>
            <a:pPr indent="355600" algn="just"/>
            <a:r>
              <a:rPr lang="ru-RU" dirty="0" smtClean="0">
                <a:solidFill>
                  <a:schemeClr val="tx1"/>
                </a:solidFill>
              </a:rPr>
              <a:t>Преобладают нарушения по навязыванию невыгодных условий договора в сфере электроснабжения и теплоснабжения. Неправомерное применение расчетного уровня напряжения по договору электроснабжения, заключенному с гарантирующим поставщиком.</a:t>
            </a:r>
          </a:p>
          <a:p>
            <a:pPr lvl="0" indent="355600" algn="just">
              <a:buFont typeface="Wingdings" panose="05000000000000000000" pitchFamily="2" charset="2"/>
              <a:buChar char="Ø"/>
            </a:pPr>
            <a:r>
              <a:rPr lang="ru-RU" dirty="0" smtClean="0">
                <a:solidFill>
                  <a:schemeClr val="tx1"/>
                </a:solidFill>
              </a:rPr>
              <a:t>необоснованный </a:t>
            </a:r>
            <a:r>
              <a:rPr lang="ru-RU" dirty="0">
                <a:solidFill>
                  <a:schemeClr val="tx1"/>
                </a:solidFill>
              </a:rPr>
              <a:t>отказ от заключения </a:t>
            </a:r>
            <a:r>
              <a:rPr lang="ru-RU" dirty="0" smtClean="0">
                <a:solidFill>
                  <a:schemeClr val="tx1"/>
                </a:solidFill>
              </a:rPr>
              <a:t>договора</a:t>
            </a:r>
          </a:p>
        </p:txBody>
      </p:sp>
      <p:sp>
        <p:nvSpPr>
          <p:cNvPr id="2" name="Прямоугольник 1"/>
          <p:cNvSpPr/>
          <p:nvPr/>
        </p:nvSpPr>
        <p:spPr>
          <a:xfrm>
            <a:off x="1" y="101600"/>
            <a:ext cx="9144000" cy="461665"/>
          </a:xfrm>
          <a:prstGeom prst="rect">
            <a:avLst/>
          </a:prstGeom>
        </p:spPr>
        <p:txBody>
          <a:bodyPr wrap="square">
            <a:spAutoFit/>
          </a:bodyPr>
          <a:lstStyle/>
          <a:p>
            <a:pPr algn="ctr"/>
            <a:r>
              <a:rPr lang="ru-RU" sz="2400" b="1" dirty="0">
                <a:solidFill>
                  <a:schemeClr val="bg1"/>
                </a:solidFill>
              </a:rPr>
              <a:t>Злоупотребление доминирующим положением </a:t>
            </a:r>
            <a:endParaRPr lang="ru-RU" i="1" dirty="0">
              <a:solidFill>
                <a:schemeClr val="bg1"/>
              </a:solidFill>
            </a:endParaRPr>
          </a:p>
        </p:txBody>
      </p:sp>
    </p:spTree>
    <p:extLst>
      <p:ext uri="{BB962C8B-B14F-4D97-AF65-F5344CB8AC3E}">
        <p14:creationId xmlns:p14="http://schemas.microsoft.com/office/powerpoint/2010/main" xmlns="" val="2648221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7</a:t>
            </a:fld>
            <a:endParaRPr lang="ru-RU">
              <a:solidFill>
                <a:srgbClr val="FFFFFF"/>
              </a:solidFill>
            </a:endParaRPr>
          </a:p>
        </p:txBody>
      </p:sp>
      <p:sp>
        <p:nvSpPr>
          <p:cNvPr id="7" name="Скругленный прямоугольник 6"/>
          <p:cNvSpPr/>
          <p:nvPr/>
        </p:nvSpPr>
        <p:spPr>
          <a:xfrm>
            <a:off x="222351" y="1028700"/>
            <a:ext cx="8710648" cy="1765300"/>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В соответствии с антимонопольным законодательством запрещаются ограничивающие конкуренцию акты и действия (бездействие) федеральных органов исполнительной власти, органов государственной власти субъектов Российской Федерации, органов местного </a:t>
            </a:r>
            <a:r>
              <a:rPr lang="ru-RU" dirty="0" smtClean="0">
                <a:solidFill>
                  <a:schemeClr val="tx1"/>
                </a:solidFill>
              </a:rPr>
              <a:t>самоуправления</a:t>
            </a:r>
            <a:endParaRPr lang="ru-RU" dirty="0">
              <a:solidFill>
                <a:schemeClr val="tx1"/>
              </a:solidFill>
            </a:endParaRPr>
          </a:p>
        </p:txBody>
      </p:sp>
      <p:sp>
        <p:nvSpPr>
          <p:cNvPr id="6" name="Скругленный прямоугольник 5"/>
          <p:cNvSpPr/>
          <p:nvPr/>
        </p:nvSpPr>
        <p:spPr>
          <a:xfrm>
            <a:off x="222350" y="3162300"/>
            <a:ext cx="8623299" cy="334010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smtClean="0">
                <a:solidFill>
                  <a:schemeClr val="tx1"/>
                </a:solidFill>
              </a:rPr>
              <a:t>Результаты </a:t>
            </a:r>
            <a:r>
              <a:rPr lang="ru-RU" dirty="0">
                <a:solidFill>
                  <a:schemeClr val="tx1"/>
                </a:solidFill>
              </a:rPr>
              <a:t>работы свидетельствуют о том, что нарушение антимонопольного законодательства </a:t>
            </a:r>
            <a:r>
              <a:rPr lang="ru-RU" dirty="0" smtClean="0">
                <a:solidFill>
                  <a:schemeClr val="tx1"/>
                </a:solidFill>
              </a:rPr>
              <a:t>– статьи 15 ФЗ "О защите конкуренции", со </a:t>
            </a:r>
            <a:r>
              <a:rPr lang="ru-RU" dirty="0">
                <a:solidFill>
                  <a:schemeClr val="tx1"/>
                </a:solidFill>
              </a:rPr>
              <a:t>стороны органов исполнительной власти и местного самоуправления остается распространенным видом </a:t>
            </a:r>
            <a:r>
              <a:rPr lang="ru-RU" dirty="0" smtClean="0">
                <a:solidFill>
                  <a:schemeClr val="tx1"/>
                </a:solidFill>
              </a:rPr>
              <a:t>нарушения:</a:t>
            </a:r>
          </a:p>
          <a:p>
            <a:pPr marL="285750" lvl="0" indent="-285750" algn="just"/>
            <a:r>
              <a:rPr lang="ru-RU" dirty="0" smtClean="0">
                <a:solidFill>
                  <a:schemeClr val="tx1"/>
                </a:solidFill>
              </a:rPr>
              <a:t>     За истекший период 2018 года </a:t>
            </a:r>
          </a:p>
          <a:p>
            <a:pPr marL="285750" lvl="0" indent="-285750" algn="just">
              <a:buFont typeface="Wingdings" panose="05000000000000000000" pitchFamily="2" charset="2"/>
              <a:buChar char="Ø"/>
            </a:pPr>
            <a:r>
              <a:rPr lang="ru-RU" dirty="0" smtClean="0">
                <a:solidFill>
                  <a:schemeClr val="tx1"/>
                </a:solidFill>
              </a:rPr>
              <a:t>выдано 19 предупреждений;</a:t>
            </a:r>
          </a:p>
          <a:p>
            <a:pPr marL="285750" lvl="0" indent="-285750" algn="just">
              <a:buFont typeface="Wingdings" panose="05000000000000000000" pitchFamily="2" charset="2"/>
              <a:buChar char="Ø"/>
            </a:pPr>
            <a:r>
              <a:rPr lang="ru-RU" dirty="0" smtClean="0">
                <a:solidFill>
                  <a:schemeClr val="tx1"/>
                </a:solidFill>
              </a:rPr>
              <a:t>возбуждено </a:t>
            </a:r>
            <a:r>
              <a:rPr lang="ru-RU" dirty="0">
                <a:solidFill>
                  <a:schemeClr val="tx1"/>
                </a:solidFill>
              </a:rPr>
              <a:t>и рассмотрено </a:t>
            </a:r>
            <a:r>
              <a:rPr lang="ru-RU" dirty="0" smtClean="0">
                <a:solidFill>
                  <a:schemeClr val="tx1"/>
                </a:solidFill>
              </a:rPr>
              <a:t>6 дел;  </a:t>
            </a:r>
          </a:p>
          <a:p>
            <a:pPr marL="285750" lvl="0" indent="-285750" algn="just">
              <a:buFont typeface="Wingdings" panose="05000000000000000000" pitchFamily="2" charset="2"/>
              <a:buChar char="Ø"/>
            </a:pPr>
            <a:r>
              <a:rPr lang="ru-RU" dirty="0" smtClean="0">
                <a:solidFill>
                  <a:schemeClr val="tx1"/>
                </a:solidFill>
              </a:rPr>
              <a:t>1 нарушение устранено в </a:t>
            </a:r>
            <a:r>
              <a:rPr lang="ru-RU" dirty="0">
                <a:solidFill>
                  <a:schemeClr val="tx1"/>
                </a:solidFill>
              </a:rPr>
              <a:t>результате </a:t>
            </a:r>
            <a:r>
              <a:rPr lang="ru-RU" dirty="0" smtClean="0">
                <a:solidFill>
                  <a:schemeClr val="tx1"/>
                </a:solidFill>
              </a:rPr>
              <a:t>проверок </a:t>
            </a:r>
          </a:p>
          <a:p>
            <a:pPr marL="285750" lvl="0" indent="-285750" algn="just">
              <a:buFont typeface="Wingdings" panose="05000000000000000000" pitchFamily="2" charset="2"/>
              <a:buChar char="Ø"/>
            </a:pPr>
            <a:endParaRPr lang="ru-RU" dirty="0" smtClean="0">
              <a:solidFill>
                <a:schemeClr val="tx1"/>
              </a:solidFill>
            </a:endParaRPr>
          </a:p>
          <a:p>
            <a:pPr marL="285750" lvl="0" indent="-285750" algn="just">
              <a:buFont typeface="Wingdings" panose="05000000000000000000" pitchFamily="2" charset="2"/>
              <a:buChar char="Ø"/>
            </a:pPr>
            <a:endParaRPr lang="ru-RU" dirty="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Запрет на ограничение конкуренции органами власти</a:t>
            </a:r>
            <a:endParaRPr lang="ru-RU" i="1" dirty="0">
              <a:solidFill>
                <a:schemeClr val="bg1"/>
              </a:solidFill>
            </a:endParaRPr>
          </a:p>
        </p:txBody>
      </p:sp>
    </p:spTree>
    <p:extLst>
      <p:ext uri="{BB962C8B-B14F-4D97-AF65-F5344CB8AC3E}">
        <p14:creationId xmlns:p14="http://schemas.microsoft.com/office/powerpoint/2010/main" xmlns="" val="4048796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8</a:t>
            </a:fld>
            <a:endParaRPr lang="ru-RU">
              <a:solidFill>
                <a:srgbClr val="FFFFFF"/>
              </a:solidFill>
            </a:endParaRPr>
          </a:p>
        </p:txBody>
      </p:sp>
      <p:sp>
        <p:nvSpPr>
          <p:cNvPr id="6" name="Скругленный прямоугольник 5"/>
          <p:cNvSpPr/>
          <p:nvPr/>
        </p:nvSpPr>
        <p:spPr>
          <a:xfrm>
            <a:off x="546539" y="2217684"/>
            <a:ext cx="8156028" cy="303748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Наибольшее количество выявленных нарушений статьи 15 Федерального закона "О защите конкуренции" было совершено в </a:t>
            </a:r>
            <a:r>
              <a:rPr lang="ru-RU" dirty="0" smtClean="0">
                <a:solidFill>
                  <a:schemeClr val="tx1"/>
                </a:solidFill>
              </a:rPr>
              <a:t>форме незаконного предоставления государственной или муниципальной преференции и необоснованного </a:t>
            </a:r>
            <a:r>
              <a:rPr lang="ru-RU" dirty="0">
                <a:solidFill>
                  <a:schemeClr val="tx1"/>
                </a:solidFill>
              </a:rPr>
              <a:t>препятствования осуществлению деятельности хозяйствующих </a:t>
            </a:r>
            <a:r>
              <a:rPr lang="ru-RU" dirty="0" smtClean="0">
                <a:solidFill>
                  <a:schemeClr val="tx1"/>
                </a:solidFill>
              </a:rPr>
              <a:t>субъектов.</a:t>
            </a:r>
          </a:p>
          <a:p>
            <a:pPr lvl="0" indent="355600" algn="just"/>
            <a:endParaRPr lang="ru-RU" dirty="0">
              <a:solidFill>
                <a:schemeClr val="tx1"/>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Запрет на ограничение конкуренции органами власти</a:t>
            </a:r>
            <a:endParaRPr lang="ru-RU" i="1" dirty="0">
              <a:solidFill>
                <a:schemeClr val="bg1"/>
              </a:solidFill>
            </a:endParaRPr>
          </a:p>
        </p:txBody>
      </p:sp>
    </p:spTree>
    <p:extLst>
      <p:ext uri="{BB962C8B-B14F-4D97-AF65-F5344CB8AC3E}">
        <p14:creationId xmlns:p14="http://schemas.microsoft.com/office/powerpoint/2010/main" xmlns="" val="3044601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9</a:t>
            </a:fld>
            <a:endParaRPr lang="ru-RU">
              <a:solidFill>
                <a:srgbClr val="FFFFFF"/>
              </a:solidFill>
            </a:endParaRPr>
          </a:p>
        </p:txBody>
      </p:sp>
      <p:sp>
        <p:nvSpPr>
          <p:cNvPr id="6" name="Скругленный прямоугольник 5"/>
          <p:cNvSpPr/>
          <p:nvPr/>
        </p:nvSpPr>
        <p:spPr>
          <a:xfrm>
            <a:off x="157654" y="1008993"/>
            <a:ext cx="8860222" cy="5396623"/>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indent="355600" algn="just"/>
            <a:endParaRPr lang="ru-RU" sz="1400" dirty="0">
              <a:solidFill>
                <a:schemeClr val="tx1"/>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Запрет на ограничение конкуренции органами власти</a:t>
            </a:r>
            <a:endParaRPr lang="ru-RU" i="1" dirty="0">
              <a:solidFill>
                <a:schemeClr val="bg1"/>
              </a:solidFill>
            </a:endParaRPr>
          </a:p>
        </p:txBody>
      </p:sp>
      <p:sp>
        <p:nvSpPr>
          <p:cNvPr id="7" name="TextBox 6"/>
          <p:cNvSpPr txBox="1"/>
          <p:nvPr/>
        </p:nvSpPr>
        <p:spPr>
          <a:xfrm>
            <a:off x="357352" y="1261241"/>
            <a:ext cx="8786648" cy="4939814"/>
          </a:xfrm>
          <a:prstGeom prst="rect">
            <a:avLst/>
          </a:prstGeom>
          <a:noFill/>
        </p:spPr>
        <p:txBody>
          <a:bodyPr wrap="square" rtlCol="0" anchor="t">
            <a:spAutoFit/>
          </a:bodyPr>
          <a:lstStyle/>
          <a:p>
            <a:pPr algn="just"/>
            <a:r>
              <a:rPr lang="ru-RU" sz="1500" dirty="0" smtClean="0"/>
              <a:t>За истекший период 2018 года наибольшее количество нарушений антимонопольного законодательства органами власти, органами местного самоуправления зафиксировано на следующих товарных рынках: </a:t>
            </a:r>
          </a:p>
          <a:p>
            <a:pPr algn="just">
              <a:buFont typeface="Arial" pitchFamily="34" charset="0"/>
              <a:buChar char="•"/>
            </a:pPr>
            <a:r>
              <a:rPr lang="ru-RU" sz="1500" dirty="0" smtClean="0"/>
              <a:t>предоставление ритуальных услуг (передача полномочий органа местного самоуправления по выделению земельных участков под захоронение);</a:t>
            </a:r>
          </a:p>
          <a:p>
            <a:pPr algn="just">
              <a:buFont typeface="Arial" pitchFamily="34" charset="0"/>
              <a:buChar char="•"/>
            </a:pPr>
            <a:r>
              <a:rPr lang="ru-RU" sz="1500" dirty="0" smtClean="0"/>
              <a:t>предоставления земельных участков (предоставление земельного участка путем незаконного изменения вида разрешенного использования);</a:t>
            </a:r>
          </a:p>
          <a:p>
            <a:pPr algn="just">
              <a:buFont typeface="Arial" pitchFamily="34" charset="0"/>
              <a:buChar char="•"/>
            </a:pPr>
            <a:r>
              <a:rPr lang="ru-RU" sz="1500" dirty="0" smtClean="0"/>
              <a:t>содержание, благоустройство, ремонт дорог, территории муниципальных районов (понуждение</a:t>
            </a:r>
          </a:p>
          <a:p>
            <a:pPr algn="just"/>
            <a:r>
              <a:rPr lang="ru-RU" sz="1500" dirty="0" smtClean="0"/>
              <a:t>землепользователей, арендаторов зданий (участков) заключения договоров с муниципальными бюджетными учреждениями, муниципальными унитарными предприятиями по благоустройству районов);</a:t>
            </a:r>
          </a:p>
          <a:p>
            <a:pPr algn="just">
              <a:buFont typeface="Arial" pitchFamily="34" charset="0"/>
              <a:buChar char="•"/>
            </a:pPr>
            <a:r>
              <a:rPr lang="ru-RU" sz="1500" dirty="0" smtClean="0"/>
              <a:t>рынок оказания услуг в организации детского дошкольного и школьного питания (установление организации (ИП), осуществляющей услуги питания в образовательных учреждениях Республики Башкортостан без соблюдения конкурсных процедур);</a:t>
            </a:r>
          </a:p>
          <a:p>
            <a:pPr algn="just">
              <a:buFont typeface="Arial" pitchFamily="34" charset="0"/>
              <a:buChar char="•"/>
            </a:pPr>
            <a:r>
              <a:rPr lang="ru-RU" sz="1500" dirty="0" smtClean="0"/>
              <a:t>рынок сельскохозяйственных и лесных товаров;</a:t>
            </a:r>
          </a:p>
          <a:p>
            <a:pPr algn="just">
              <a:buFont typeface="Arial" pitchFamily="34" charset="0"/>
              <a:buChar char="•"/>
            </a:pPr>
            <a:r>
              <a:rPr lang="ru-RU" sz="1500" dirty="0" smtClean="0"/>
              <a:t>рынок пассажирских перевозок;</a:t>
            </a:r>
          </a:p>
          <a:p>
            <a:pPr algn="just">
              <a:buFont typeface="Arial" pitchFamily="34" charset="0"/>
              <a:buChar char="•"/>
            </a:pPr>
            <a:r>
              <a:rPr lang="ru-RU" sz="1500" dirty="0" smtClean="0"/>
              <a:t>рынок поставки лекарственных препаратов для обеспечения отдельных групп населения и граждан по категориям заболеваний, имеющих право на меры социальной поддержки;</a:t>
            </a:r>
          </a:p>
          <a:p>
            <a:pPr algn="just">
              <a:buFont typeface="Arial" pitchFamily="34" charset="0"/>
              <a:buChar char="•"/>
            </a:pPr>
            <a:r>
              <a:rPr lang="ru-RU" sz="1500" dirty="0" smtClean="0"/>
              <a:t>.рынок организации творческих проектов;</a:t>
            </a:r>
          </a:p>
          <a:p>
            <a:pPr algn="just">
              <a:buFont typeface="Arial" pitchFamily="34" charset="0"/>
              <a:buChar char="•"/>
            </a:pPr>
            <a:r>
              <a:rPr lang="ru-RU" sz="1500" dirty="0" smtClean="0"/>
              <a:t> рынок обслуживания электрических сетей</a:t>
            </a:r>
          </a:p>
          <a:p>
            <a:endParaRPr lang="ru-RU" sz="1500" dirty="0"/>
          </a:p>
        </p:txBody>
      </p:sp>
    </p:spTree>
    <p:extLst>
      <p:ext uri="{BB962C8B-B14F-4D97-AF65-F5344CB8AC3E}">
        <p14:creationId xmlns:p14="http://schemas.microsoft.com/office/powerpoint/2010/main" xmlns="" val="298636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10147</TotalTime>
  <Words>3773</Words>
  <Application>Microsoft Office PowerPoint</Application>
  <PresentationFormat>Экран (4:3)</PresentationFormat>
  <Paragraphs>314</Paragraphs>
  <Slides>39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1_Оформление по умолчанию</vt:lpstr>
      <vt:lpstr>Слайд 1</vt:lpstr>
      <vt:lpstr>Слайд 2</vt:lpstr>
      <vt:lpstr>Слайд 3</vt:lpstr>
      <vt:lpstr>Слайд 4</vt:lpstr>
      <vt:lpstr>Контроль за соблюдением антимонопольного законодательства</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Дела об административных правонарушениях</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Triumph Sparville</dc:creator>
  <cp:lastModifiedBy>to02-dudina</cp:lastModifiedBy>
  <cp:revision>908</cp:revision>
  <cp:lastPrinted>2017-08-01T12:33:15Z</cp:lastPrinted>
  <dcterms:created xsi:type="dcterms:W3CDTF">2014-09-15T17:52:41Z</dcterms:created>
  <dcterms:modified xsi:type="dcterms:W3CDTF">2018-08-24T06:39:26Z</dcterms:modified>
</cp:coreProperties>
</file>