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1"/>
  </p:notesMasterIdLst>
  <p:handoutMasterIdLst>
    <p:handoutMasterId r:id="rId22"/>
  </p:handoutMasterIdLst>
  <p:sldIdLst>
    <p:sldId id="264" r:id="rId2"/>
    <p:sldId id="352" r:id="rId3"/>
    <p:sldId id="353" r:id="rId4"/>
    <p:sldId id="347" r:id="rId5"/>
    <p:sldId id="357" r:id="rId6"/>
    <p:sldId id="348" r:id="rId7"/>
    <p:sldId id="354" r:id="rId8"/>
    <p:sldId id="349" r:id="rId9"/>
    <p:sldId id="355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44" r:id="rId19"/>
    <p:sldId id="303" r:id="rId20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8A18"/>
    <a:srgbClr val="07356D"/>
    <a:srgbClr val="003964"/>
    <a:srgbClr val="EE589C"/>
    <a:srgbClr val="93930F"/>
    <a:srgbClr val="CA6DD9"/>
    <a:srgbClr val="005DA2"/>
    <a:srgbClr val="0B56B1"/>
    <a:srgbClr val="2C8394"/>
    <a:srgbClr val="004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8" autoAdjust="0"/>
    <p:restoredTop sz="94660"/>
  </p:normalViewPr>
  <p:slideViewPr>
    <p:cSldViewPr snapToGrid="0">
      <p:cViewPr>
        <p:scale>
          <a:sx n="66" d="100"/>
          <a:sy n="66" d="100"/>
        </p:scale>
        <p:origin x="-2100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1217" cy="4991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3"/>
            <a:ext cx="2951217" cy="4991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814"/>
            <a:ext cx="2951217" cy="4991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814"/>
            <a:ext cx="2951217" cy="4991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1217" cy="497604"/>
          </a:xfrm>
          <a:prstGeom prst="rect">
            <a:avLst/>
          </a:prstGeom>
        </p:spPr>
        <p:txBody>
          <a:bodyPr vert="horz" lIns="91473" tIns="45737" rIns="91473" bIns="457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5" y="2"/>
            <a:ext cx="2951217" cy="497604"/>
          </a:xfrm>
          <a:prstGeom prst="rect">
            <a:avLst/>
          </a:prstGeom>
        </p:spPr>
        <p:txBody>
          <a:bodyPr vert="horz" lIns="91473" tIns="45737" rIns="91473" bIns="45737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3" tIns="45737" rIns="91473" bIns="457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7" y="4721665"/>
            <a:ext cx="5447666" cy="4473655"/>
          </a:xfrm>
          <a:prstGeom prst="rect">
            <a:avLst/>
          </a:prstGeom>
        </p:spPr>
        <p:txBody>
          <a:bodyPr vert="horz" lIns="91473" tIns="45737" rIns="91473" bIns="4573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1735"/>
            <a:ext cx="2951217" cy="497603"/>
          </a:xfrm>
          <a:prstGeom prst="rect">
            <a:avLst/>
          </a:prstGeom>
        </p:spPr>
        <p:txBody>
          <a:bodyPr vert="horz" lIns="91473" tIns="45737" rIns="91473" bIns="457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5" y="9441735"/>
            <a:ext cx="2951217" cy="497603"/>
          </a:xfrm>
          <a:prstGeom prst="rect">
            <a:avLst/>
          </a:prstGeom>
        </p:spPr>
        <p:txBody>
          <a:bodyPr vert="horz" lIns="91473" tIns="45737" rIns="91473" bIns="45737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7288" cy="3725862"/>
          </a:xfrm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1pPr>
            <a:lvl2pPr marL="742950" indent="-285750" defTabSz="9271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2pPr>
            <a:lvl3pPr marL="1143000" indent="-228600" defTabSz="9271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3pPr>
            <a:lvl4pPr marL="1600200" indent="-228600" defTabSz="9271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4pPr>
            <a:lvl5pPr marL="2057400" indent="-228600" defTabSz="9271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5pPr>
            <a:lvl6pPr marL="2514600" indent="-228600" defTabSz="92710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6pPr>
            <a:lvl7pPr marL="2971800" indent="-228600" defTabSz="92710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7pPr>
            <a:lvl8pPr marL="3429000" indent="-228600" defTabSz="92710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8pPr>
            <a:lvl9pPr marL="3886200" indent="-228600" defTabSz="92710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9pPr>
          </a:lstStyle>
          <a:p>
            <a:fld id="{C2C821DE-5259-45ED-B79B-8275D778422E}" type="slidenum">
              <a:rPr lang="ru-RU" altLang="ru-RU" sz="1200" i="0" smtClean="0">
                <a:solidFill>
                  <a:schemeClr val="tx1"/>
                </a:solidFill>
                <a:latin typeface="Tahoma" pitchFamily="34" charset="0"/>
              </a:rPr>
              <a:pPr/>
              <a:t>2</a:t>
            </a:fld>
            <a:endParaRPr lang="ru-RU" altLang="ru-RU" sz="1200" i="0" smtClean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54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064" indent="-286179" defTabSz="93167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4715" indent="-228943" defTabSz="93167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2600" indent="-228943" defTabSz="93167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0486" indent="-228943" defTabSz="93167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/>
              <a:pPr/>
              <a:t>19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garantF1://71630192.5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771" y="2774372"/>
            <a:ext cx="785107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368A18"/>
                </a:solidFill>
              </a:rPr>
              <a:t>Управление Федеральной антимонопольной службы по Республике </a:t>
            </a:r>
            <a:r>
              <a:rPr lang="ru-RU" sz="3600" b="1" dirty="0" smtClean="0">
                <a:solidFill>
                  <a:srgbClr val="368A18"/>
                </a:solidFill>
              </a:rPr>
              <a:t>Башкортостан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400" b="1" dirty="0" smtClean="0">
                <a:solidFill>
                  <a:srgbClr val="07356D"/>
                </a:solidFill>
              </a:rPr>
              <a:t>Административная </a:t>
            </a:r>
            <a:r>
              <a:rPr lang="ru-RU" sz="2400" b="1" dirty="0" smtClean="0">
                <a:solidFill>
                  <a:srgbClr val="07356D"/>
                </a:solidFill>
              </a:rPr>
              <a:t>ответственность</a:t>
            </a:r>
          </a:p>
          <a:p>
            <a:pPr algn="ctr"/>
            <a:r>
              <a:rPr lang="ru-RU" sz="2400" b="1" dirty="0" smtClean="0">
                <a:solidFill>
                  <a:srgbClr val="07356D"/>
                </a:solidFill>
              </a:rPr>
              <a:t>за </a:t>
            </a:r>
            <a:r>
              <a:rPr lang="ru-RU" sz="2400" b="1" dirty="0" smtClean="0">
                <a:solidFill>
                  <a:srgbClr val="07356D"/>
                </a:solidFill>
              </a:rPr>
              <a:t>нарушение </a:t>
            </a:r>
            <a:r>
              <a:rPr lang="ru-RU" sz="2400" b="1" dirty="0" smtClean="0">
                <a:solidFill>
                  <a:srgbClr val="07356D"/>
                </a:solidFill>
              </a:rPr>
              <a:t>законодательства</a:t>
            </a:r>
          </a:p>
          <a:p>
            <a:pPr algn="ctr"/>
            <a:r>
              <a:rPr lang="ru-RU" sz="2400" b="1" dirty="0" smtClean="0">
                <a:solidFill>
                  <a:srgbClr val="07356D"/>
                </a:solidFill>
              </a:rPr>
              <a:t>в </a:t>
            </a:r>
            <a:r>
              <a:rPr lang="ru-RU" sz="2400" b="1" dirty="0" smtClean="0">
                <a:solidFill>
                  <a:srgbClr val="07356D"/>
                </a:solidFill>
              </a:rPr>
              <a:t>сфере закупок</a:t>
            </a:r>
          </a:p>
          <a:p>
            <a:pPr algn="ctr"/>
            <a:endParaRPr lang="ru-RU" sz="1000" b="1" dirty="0" smtClean="0">
              <a:solidFill>
                <a:srgbClr val="07356D"/>
              </a:solidFill>
            </a:endParaRPr>
          </a:p>
          <a:p>
            <a:pPr algn="r"/>
            <a:r>
              <a:rPr lang="ru-RU" sz="2000" b="1" i="1" dirty="0" smtClean="0">
                <a:solidFill>
                  <a:srgbClr val="368A18"/>
                </a:solidFill>
              </a:rPr>
              <a:t>Уфа, 16 ноября 2017 </a:t>
            </a:r>
            <a:endParaRPr lang="ru-RU" sz="2000" b="1" i="1" dirty="0">
              <a:solidFill>
                <a:srgbClr val="368A18"/>
              </a:solidFill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8575"/>
            <a:ext cx="8856663" cy="720725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Административная ответственность за нарушение законодательства о закупках. Составы административных правонарушений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2228" y="1051832"/>
            <a:ext cx="8713788" cy="540067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altLang="ru-RU" sz="2000" b="1" dirty="0" smtClean="0"/>
              <a:t>Часть 4 статьи 7.32 КоАП РФ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b="1" i="1" dirty="0" smtClean="0"/>
              <a:t>Состав</a:t>
            </a:r>
          </a:p>
          <a:p>
            <a:pPr marL="0" indent="536575" algn="just">
              <a:lnSpc>
                <a:spcPct val="120000"/>
              </a:lnSpc>
              <a:buFontTx/>
              <a:buNone/>
            </a:pPr>
            <a:r>
              <a:rPr lang="ru-RU" altLang="ru-RU" sz="2000" dirty="0"/>
              <a:t>Изменение условий контракта, в том числе увеличение цен товаров, работ, услуг, если возможность изменения условий контракта не предусмотрена законодательством Российской Федерации о контрактной системе в сфере закупок.</a:t>
            </a:r>
            <a:endParaRPr lang="ru-RU" altLang="ru-RU" sz="2000" dirty="0" smtClean="0"/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b="1" i="1" dirty="0" smtClean="0"/>
              <a:t>Лицо</a:t>
            </a:r>
            <a:r>
              <a:rPr lang="ru-RU" altLang="ru-RU" sz="2000" b="1" i="1" dirty="0"/>
              <a:t>, подлежащее административной ответственности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dirty="0"/>
              <a:t>Должностное лицо, юридическое лицо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b="1" i="1" dirty="0"/>
              <a:t>Административное наказание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dirty="0"/>
              <a:t>Штраф </a:t>
            </a:r>
            <a:r>
              <a:rPr lang="ru-RU" altLang="ru-RU" sz="2000" dirty="0" smtClean="0"/>
              <a:t> 20 000 </a:t>
            </a:r>
            <a:r>
              <a:rPr lang="ru-RU" altLang="ru-RU" sz="2000" dirty="0"/>
              <a:t>р</a:t>
            </a:r>
            <a:r>
              <a:rPr lang="ru-RU" altLang="ru-RU" sz="2000" dirty="0" smtClean="0"/>
              <a:t>.  (</a:t>
            </a:r>
            <a:r>
              <a:rPr lang="ru-RU" altLang="ru-RU" sz="2000" dirty="0"/>
              <a:t>должностное лицо</a:t>
            </a:r>
            <a:r>
              <a:rPr lang="ru-RU" altLang="ru-RU" sz="2000" dirty="0" smtClean="0"/>
              <a:t>); Штраф 200 </a:t>
            </a:r>
            <a:r>
              <a:rPr lang="ru-RU" altLang="ru-RU" sz="2000" dirty="0"/>
              <a:t>000 р. (юридическое лицо).</a:t>
            </a:r>
            <a:endParaRPr lang="ru-RU" altLang="ru-RU" sz="2400" dirty="0"/>
          </a:p>
          <a:p>
            <a:pPr marL="0" indent="0" algn="just">
              <a:lnSpc>
                <a:spcPct val="120000"/>
              </a:lnSpc>
              <a:buFontTx/>
              <a:buNone/>
            </a:pPr>
            <a:endParaRPr lang="ru-RU" alt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36057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7714" y="844352"/>
            <a:ext cx="8737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Закупка:№0101200009517001336  </a:t>
            </a:r>
            <a:r>
              <a:rPr lang="ru-RU" sz="1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</a:t>
            </a:r>
            <a:r>
              <a:rPr lang="ru-RU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аукцион</a:t>
            </a:r>
          </a:p>
          <a:p>
            <a:pPr algn="just"/>
            <a:r>
              <a:rPr lang="ru-RU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Заказчик: </a:t>
            </a:r>
            <a:r>
              <a:rPr lang="ru-RU" sz="1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Администрация </a:t>
            </a:r>
            <a:r>
              <a:rPr lang="ru-RU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 </a:t>
            </a:r>
            <a:r>
              <a:rPr lang="ru-RU" sz="19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Благоварский</a:t>
            </a:r>
            <a:r>
              <a:rPr lang="ru-RU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 РБ</a:t>
            </a:r>
          </a:p>
          <a:p>
            <a:pPr algn="just"/>
            <a:r>
              <a:rPr lang="ru-RU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существенных условий государственного контракта</a:t>
            </a:r>
            <a:r>
              <a:rPr lang="ru-RU" sz="1900" i="1" dirty="0" smtClean="0">
                <a:solidFill>
                  <a:srgbClr val="002060"/>
                </a:solidFill>
              </a:rPr>
              <a:t>;</a:t>
            </a:r>
            <a:endParaRPr lang="ru-RU" sz="1900" b="1" dirty="0" smtClean="0">
              <a:solidFill>
                <a:srgbClr val="002060"/>
              </a:solidFill>
            </a:endParaRPr>
          </a:p>
          <a:p>
            <a:pPr algn="just"/>
            <a:endParaRPr lang="ru-RU" sz="19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6575" algn="just"/>
            <a:r>
              <a:rPr lang="ru-RU" sz="1900" dirty="0"/>
              <a:t>Согласно Приложение № 2 к муниципальному </a:t>
            </a:r>
            <a:r>
              <a:rPr lang="ru-RU" sz="1900" dirty="0" smtClean="0"/>
              <a:t>контракту </a:t>
            </a:r>
            <a:r>
              <a:rPr lang="ru-RU" sz="1900" dirty="0"/>
              <a:t>на выполнение работ по объекту : «Строительство </a:t>
            </a:r>
            <a:r>
              <a:rPr lang="ru-RU" sz="1900" dirty="0" err="1"/>
              <a:t>блочно</a:t>
            </a:r>
            <a:r>
              <a:rPr lang="ru-RU" sz="1900" dirty="0"/>
              <a:t> - модульных котельных для объектов соцкультбыта в с. Первомайский </a:t>
            </a:r>
            <a:r>
              <a:rPr lang="ru-RU" sz="1900" dirty="0" err="1"/>
              <a:t>Благоварского</a:t>
            </a:r>
            <a:r>
              <a:rPr lang="ru-RU" sz="1900" dirty="0"/>
              <a:t> района РБ»</a:t>
            </a:r>
            <a:r>
              <a:rPr lang="ru-RU" sz="1900" dirty="0" smtClean="0"/>
              <a:t> </a:t>
            </a:r>
            <a:r>
              <a:rPr lang="ru-RU" sz="1900" dirty="0"/>
              <a:t>срок окончания </a:t>
            </a:r>
            <a:r>
              <a:rPr lang="ru-RU" sz="1900" dirty="0" smtClean="0"/>
              <a:t>вышеуказанных </a:t>
            </a:r>
            <a:r>
              <a:rPr lang="ru-RU" sz="1900" dirty="0"/>
              <a:t>работ установлен до 31 сентября 2017 года.</a:t>
            </a:r>
          </a:p>
          <a:p>
            <a:pPr indent="536575" algn="just"/>
            <a:r>
              <a:rPr lang="ru-RU" sz="1900" dirty="0"/>
              <a:t>Вместе с тем проведенной проверкой установлено, что вопреки требованиям ст. 95 ФЗ РФ от 05.04.2013 N 44-ФЗ </a:t>
            </a:r>
            <a:r>
              <a:rPr lang="ru-RU" sz="1900" dirty="0" smtClean="0"/>
              <a:t>должностным лицом администрации </a:t>
            </a:r>
            <a:r>
              <a:rPr lang="ru-RU" sz="1900" dirty="0"/>
              <a:t>МР </a:t>
            </a:r>
            <a:r>
              <a:rPr lang="ru-RU" sz="1900" dirty="0" err="1"/>
              <a:t>Благоварский</a:t>
            </a:r>
            <a:r>
              <a:rPr lang="ru-RU" sz="1900" dirty="0"/>
              <a:t> район РБ </a:t>
            </a:r>
            <a:r>
              <a:rPr lang="ru-RU" sz="1900" dirty="0" smtClean="0"/>
              <a:t>с </a:t>
            </a:r>
            <a:r>
              <a:rPr lang="ru-RU" sz="1900" dirty="0"/>
              <a:t>АО «</a:t>
            </a:r>
            <a:r>
              <a:rPr lang="ru-RU" sz="1900" dirty="0" err="1"/>
              <a:t>Башкоммунприбор</a:t>
            </a:r>
            <a:r>
              <a:rPr lang="ru-RU" sz="1900" dirty="0"/>
              <a:t>» 25.09.2017 заключено Дополнительное соглашение, согласно которому срок окончания выполнения работ установлен до 15 ноября 2017 года.</a:t>
            </a:r>
          </a:p>
          <a:p>
            <a:pPr indent="536575" algn="just"/>
            <a:r>
              <a:rPr lang="ru-RU" sz="1900" dirty="0"/>
              <a:t>Таким образом, </a:t>
            </a:r>
            <a:r>
              <a:rPr lang="ru-RU" sz="1900" dirty="0" smtClean="0"/>
              <a:t>должностным лицом </a:t>
            </a:r>
            <a:r>
              <a:rPr lang="ru-RU" sz="1900" dirty="0"/>
              <a:t>администрации МР </a:t>
            </a:r>
            <a:r>
              <a:rPr lang="ru-RU" sz="1900" dirty="0" err="1"/>
              <a:t>Благоварский</a:t>
            </a:r>
            <a:r>
              <a:rPr lang="ru-RU" sz="1900" dirty="0"/>
              <a:t> район РБ </a:t>
            </a:r>
            <a:r>
              <a:rPr lang="ru-RU" sz="1900" dirty="0" smtClean="0"/>
              <a:t>вопреки </a:t>
            </a:r>
            <a:r>
              <a:rPr lang="ru-RU" sz="1900" dirty="0"/>
              <a:t>требованиям норм законодательства продлен срок окончания выполнения работ, что привело к тому, что у проживающих в домах </a:t>
            </a:r>
            <a:r>
              <a:rPr lang="ru-RU" sz="1900" dirty="0" smtClean="0"/>
              <a:t>граждан </a:t>
            </a:r>
            <a:r>
              <a:rPr lang="ru-RU" sz="1900" dirty="0"/>
              <a:t>во время отопительного сезона отсутствует отопление.</a:t>
            </a:r>
          </a:p>
        </p:txBody>
      </p:sp>
    </p:spTree>
    <p:extLst>
      <p:ext uri="{BB962C8B-B14F-4D97-AF65-F5344CB8AC3E}">
        <p14:creationId xmlns:p14="http://schemas.microsoft.com/office/powerpoint/2010/main" val="4292749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8575"/>
            <a:ext cx="8856663" cy="720725"/>
          </a:xfrm>
        </p:spPr>
        <p:txBody>
          <a:bodyPr/>
          <a:lstStyle/>
          <a:p>
            <a:pPr eaLnBrk="1" hangingPunct="1"/>
            <a:r>
              <a:rPr lang="ru-RU" altLang="ru-RU" sz="2000" dirty="0" smtClean="0"/>
              <a:t>Административная ответственность за нарушение законодательства о закупках. Составы административных правонарушений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2228" y="950232"/>
            <a:ext cx="8713788" cy="540067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altLang="ru-RU" sz="1600" b="1" dirty="0" smtClean="0"/>
              <a:t>Часть 1 статьи 7.32 КоАП РФ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600" b="1" i="1" dirty="0" smtClean="0"/>
              <a:t>Состав</a:t>
            </a:r>
          </a:p>
          <a:p>
            <a:pPr marL="0" indent="536575" algn="just">
              <a:lnSpc>
                <a:spcPct val="120000"/>
              </a:lnSpc>
              <a:buFontTx/>
              <a:buNone/>
            </a:pPr>
            <a:r>
              <a:rPr lang="ru-RU" altLang="ru-RU" sz="2000" dirty="0"/>
              <a:t>Заключение контракта по результатам определения поставщика (подрядчика, исполнителя) с нарушением объявленных условий определения поставщика (подрядчика, исполнителя) или условий исполнения контракта, предложенных лицом, с которым в соответствии с законодательством Российской Федерации о контрактной системе в сфере закупок заключается контракт.</a:t>
            </a:r>
            <a:endParaRPr lang="ru-RU" altLang="ru-RU" sz="2000" dirty="0" smtClean="0"/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600" b="1" i="1" dirty="0" smtClean="0"/>
              <a:t>Лицо</a:t>
            </a:r>
            <a:r>
              <a:rPr lang="ru-RU" altLang="ru-RU" sz="1600" b="1" i="1" dirty="0"/>
              <a:t>, подлежащее административной ответственности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600" dirty="0"/>
              <a:t>Должностное лицо, юридическое лицо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b="1" i="1" dirty="0"/>
              <a:t>Административное наказание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800" dirty="0"/>
              <a:t>Штраф  </a:t>
            </a:r>
            <a:r>
              <a:rPr lang="ru-RU" altLang="ru-RU" sz="1800" dirty="0" smtClean="0"/>
              <a:t>1% </a:t>
            </a:r>
            <a:r>
              <a:rPr lang="ru-RU" altLang="ru-RU" sz="1800" dirty="0"/>
              <a:t>начальной (максимальной) цены контракта, но не менее </a:t>
            </a:r>
            <a:r>
              <a:rPr lang="ru-RU" altLang="ru-RU" sz="1800" dirty="0" smtClean="0"/>
              <a:t>5 000 </a:t>
            </a:r>
            <a:r>
              <a:rPr lang="ru-RU" altLang="ru-RU" sz="1800" dirty="0"/>
              <a:t>рублей и не более </a:t>
            </a:r>
            <a:r>
              <a:rPr lang="ru-RU" altLang="ru-RU" sz="1800" dirty="0" smtClean="0"/>
              <a:t>30 000 </a:t>
            </a:r>
            <a:r>
              <a:rPr lang="ru-RU" altLang="ru-RU" sz="1800" dirty="0"/>
              <a:t>рублей.  (должностное лицо); </a:t>
            </a:r>
            <a:endParaRPr lang="ru-RU" altLang="ru-RU" sz="1800" dirty="0" smtClean="0"/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800" dirty="0"/>
              <a:t>Штраф 1 </a:t>
            </a:r>
            <a:r>
              <a:rPr lang="ru-RU" altLang="ru-RU" sz="1800" dirty="0" smtClean="0"/>
              <a:t>%начальной </a:t>
            </a:r>
            <a:r>
              <a:rPr lang="ru-RU" altLang="ru-RU" sz="1800" dirty="0"/>
              <a:t>(максимальной) цены контракта, но не менее </a:t>
            </a:r>
            <a:r>
              <a:rPr lang="ru-RU" altLang="ru-RU" sz="1800" dirty="0" smtClean="0"/>
              <a:t>50 000 </a:t>
            </a:r>
            <a:r>
              <a:rPr lang="ru-RU" altLang="ru-RU" sz="1800" dirty="0"/>
              <a:t>рублей и не более </a:t>
            </a:r>
            <a:r>
              <a:rPr lang="ru-RU" altLang="ru-RU" sz="1800" dirty="0" smtClean="0"/>
              <a:t>300 000 </a:t>
            </a:r>
            <a:r>
              <a:rPr lang="ru-RU" altLang="ru-RU" sz="1800" dirty="0"/>
              <a:t>рублей. (юридическое лицо).</a:t>
            </a:r>
            <a:endParaRPr lang="ru-RU" altLang="ru-RU" sz="2000" dirty="0" smtClean="0"/>
          </a:p>
          <a:p>
            <a:pPr marL="0" indent="0" algn="just">
              <a:lnSpc>
                <a:spcPct val="120000"/>
              </a:lnSpc>
              <a:buFontTx/>
              <a:buNone/>
            </a:pPr>
            <a:endParaRPr lang="ru-RU" alt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9309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7714" y="844352"/>
            <a:ext cx="87376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Закупка:№</a:t>
            </a:r>
            <a:r>
              <a:rPr lang="ru-RU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0301300104817000021 </a:t>
            </a:r>
            <a: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аукцион</a:t>
            </a:r>
          </a:p>
          <a:p>
            <a:pPr algn="just"/>
            <a: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Заказчик: </a:t>
            </a:r>
            <a:r>
              <a:rPr lang="ru-RU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МУП "Управление капитального строительства" МР </a:t>
            </a:r>
            <a:r>
              <a:rPr lang="ru-RU" sz="20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Туймазинский</a:t>
            </a:r>
            <a:r>
              <a:rPr lang="ru-RU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 РБ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аключен контракт с нарушением законодательства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о контрактной системе в сфере закупок </a:t>
            </a:r>
            <a:r>
              <a:rPr lang="ru-RU" sz="2000" i="1" dirty="0" smtClean="0">
                <a:solidFill>
                  <a:srgbClr val="002060"/>
                </a:solidFill>
              </a:rPr>
              <a:t>;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endParaRPr lang="ru-RU" sz="2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6575" algn="just"/>
            <a:r>
              <a:rPr lang="ru-RU" dirty="0"/>
              <a:t>В реестре контрактов на официальном сайте zakupki.gov.ru размещен заключенный по результатам конкурса контракт с единственным участником </a:t>
            </a:r>
            <a:r>
              <a:rPr lang="ru-RU" dirty="0" smtClean="0"/>
              <a:t>от </a:t>
            </a:r>
            <a:r>
              <a:rPr lang="ru-RU" dirty="0"/>
              <a:t>26.05.2017.</a:t>
            </a:r>
          </a:p>
          <a:p>
            <a:pPr indent="536575" algn="just"/>
            <a:r>
              <a:rPr lang="ru-RU" dirty="0"/>
              <a:t>При этом текст заключенного </a:t>
            </a:r>
            <a:r>
              <a:rPr lang="ru-RU" dirty="0" smtClean="0"/>
              <a:t>контракта </a:t>
            </a:r>
            <a:r>
              <a:rPr lang="ru-RU" dirty="0"/>
              <a:t>полностью не соответствует тексту проекта контракта размещенного в разделе 3 конкурсной документации.</a:t>
            </a:r>
          </a:p>
          <a:p>
            <a:pPr indent="536575" algn="just"/>
            <a:r>
              <a:rPr lang="ru-RU" dirty="0"/>
              <a:t>В тексте заключенного контракта отсутствуют положения об ответственности Заказчика и пределах этой ответственности ( в проекте контракта эти положения имеются), а размер ответственности Исполнителя изменен (в проекте он установлен- штраф 10% и пеня - 1/300 ставки рефинансирования Центрального банка РФ от неуплаченной в срок суммы, в заключенном контракте- 1/2 суммы вознаграждения).</a:t>
            </a:r>
          </a:p>
          <a:p>
            <a:pPr indent="536575" algn="just"/>
            <a:r>
              <a:rPr lang="ru-RU" dirty="0"/>
              <a:t>Остальные положения контракта также существенно изменены в сравнении с размещенным проектом муниципального контракта в составе конкурсной документации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42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8575"/>
            <a:ext cx="8856663" cy="720725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Административная ответственность за нарушение законодательства о закупках. Составы административных правонарушений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2228" y="1051832"/>
            <a:ext cx="8713788" cy="540067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altLang="ru-RU" sz="1800" b="1" dirty="0" smtClean="0"/>
              <a:t>Часть 1 статьи 7.29 КоАП РФ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800" b="1" i="1" dirty="0" smtClean="0"/>
              <a:t>Состав</a:t>
            </a:r>
          </a:p>
          <a:p>
            <a:pPr marL="0" indent="536575" algn="just">
              <a:lnSpc>
                <a:spcPct val="120000"/>
              </a:lnSpc>
              <a:buFontTx/>
              <a:buNone/>
            </a:pPr>
            <a:r>
              <a:rPr lang="ru-RU" altLang="ru-RU" sz="1800" dirty="0"/>
              <a:t>Принятие решения о способе определения поставщика (подрядчика, исполнителя), в том числе решения о закупке товаров, работ, услуг для обеспечения государственных и муниципальных нужд у единственного поставщика (подрядчика, исполнителя), с нарушением требований, установленных законодательством Российской Федерации о контрактной системе в сфере закупок товаров, работ, услуг для обеспечения государственных и муниципальных нужд (далее также - законодательство Российской Федерации о контрактной системе в сфере закупок), за исключением случаев, предусмотренных частями 2 и 2.1 настоящей </a:t>
            </a:r>
            <a:r>
              <a:rPr lang="ru-RU" altLang="ru-RU" sz="1800" dirty="0" smtClean="0"/>
              <a:t>статьи.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800" b="1" i="1" dirty="0" smtClean="0"/>
              <a:t>Лицо</a:t>
            </a:r>
            <a:r>
              <a:rPr lang="ru-RU" altLang="ru-RU" sz="1800" b="1" i="1" dirty="0"/>
              <a:t>, подлежащее административной ответственности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800" dirty="0"/>
              <a:t>Должностное </a:t>
            </a:r>
            <a:r>
              <a:rPr lang="ru-RU" altLang="ru-RU" sz="1800" dirty="0" smtClean="0"/>
              <a:t>лицо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800" b="1" i="1" dirty="0" smtClean="0"/>
              <a:t>Административное </a:t>
            </a:r>
            <a:r>
              <a:rPr lang="ru-RU" altLang="ru-RU" sz="1800" b="1" i="1" dirty="0"/>
              <a:t>наказание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800" dirty="0"/>
              <a:t>Штраф </a:t>
            </a:r>
            <a:r>
              <a:rPr lang="ru-RU" altLang="ru-RU" sz="1800" dirty="0" smtClean="0"/>
              <a:t> 30 000 </a:t>
            </a:r>
            <a:r>
              <a:rPr lang="ru-RU" altLang="ru-RU" sz="1800" dirty="0"/>
              <a:t>р</a:t>
            </a:r>
            <a:r>
              <a:rPr lang="ru-RU" altLang="ru-RU" sz="1800" dirty="0" smtClean="0"/>
              <a:t>.  (</a:t>
            </a:r>
            <a:r>
              <a:rPr lang="ru-RU" altLang="ru-RU" sz="1800" dirty="0"/>
              <a:t>должностное лицо</a:t>
            </a:r>
            <a:r>
              <a:rPr lang="ru-RU" altLang="ru-RU" sz="1800" dirty="0" smtClean="0"/>
              <a:t>).</a:t>
            </a:r>
            <a:endParaRPr lang="ru-RU" altLang="ru-RU" sz="2000" dirty="0"/>
          </a:p>
          <a:p>
            <a:pPr marL="0" indent="0" algn="just">
              <a:lnSpc>
                <a:spcPct val="120000"/>
              </a:lnSpc>
              <a:buFontTx/>
              <a:buNone/>
            </a:pPr>
            <a:endParaRPr lang="ru-RU" alt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9610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7714" y="844352"/>
            <a:ext cx="8737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Закупка:№</a:t>
            </a:r>
            <a:r>
              <a:rPr lang="ru-RU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0301300104817000021 </a:t>
            </a:r>
            <a: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аукцион</a:t>
            </a:r>
          </a:p>
          <a:p>
            <a:pPr algn="just"/>
            <a: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Заказчик: </a:t>
            </a:r>
            <a:r>
              <a:rPr lang="ru-RU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Администрация СП </a:t>
            </a:r>
            <a:r>
              <a:rPr lang="ru-RU" sz="20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Чалмалинский</a:t>
            </a:r>
            <a:r>
              <a:rPr lang="ru-RU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сельсовет  </a:t>
            </a:r>
            <a:r>
              <a:rPr lang="ru-RU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 </a:t>
            </a:r>
            <a:r>
              <a:rPr lang="ru-RU" sz="20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Шаранский</a:t>
            </a:r>
            <a:r>
              <a:rPr lang="ru-RU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 </a:t>
            </a:r>
            <a:r>
              <a:rPr lang="ru-RU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Неверный выбор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способа определения поставщика </a:t>
            </a:r>
            <a:r>
              <a:rPr lang="ru-RU" sz="2000" i="1" dirty="0" smtClean="0">
                <a:solidFill>
                  <a:srgbClr val="002060"/>
                </a:solidFill>
              </a:rPr>
              <a:t>;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endParaRPr lang="ru-RU" sz="17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6575" algn="just"/>
            <a:r>
              <a:rPr lang="ru-RU" sz="1700" dirty="0" smtClean="0"/>
              <a:t>Заказчиком </a:t>
            </a:r>
            <a:r>
              <a:rPr lang="ru-RU" sz="1700" dirty="0"/>
              <a:t>было принято решение раздробить закупку на </a:t>
            </a:r>
            <a:r>
              <a:rPr lang="ru-RU" sz="1700" dirty="0" smtClean="0"/>
              <a:t>8 договоров </a:t>
            </a:r>
            <a:r>
              <a:rPr lang="ru-RU" sz="1700" dirty="0"/>
              <a:t>на сумму, не превышающую 100 тысяч рублей, для заключения которых не нужно проводить открытые конкурсы.</a:t>
            </a:r>
          </a:p>
          <a:p>
            <a:pPr indent="536575" algn="just"/>
            <a:r>
              <a:rPr lang="ru-RU" sz="1700" dirty="0"/>
              <a:t>В результате 2 договора №№1 и 1/1 заключены в один день, 2 договора №№48 и 24 с интервалом в 1 день, остальные 4 договора с интервалом в 10 дней.</a:t>
            </a:r>
          </a:p>
          <a:p>
            <a:pPr indent="536575" algn="just"/>
            <a:r>
              <a:rPr lang="ru-RU" sz="1700" dirty="0"/>
              <a:t>Данные обстоятельства свидетельствуют о неверном выборе способа определения поставщика (подрядчика, исполнителя), желании избежать использования конкурентного способа определения поставщика (подрядчика, исполнителя).</a:t>
            </a:r>
          </a:p>
          <a:p>
            <a:pPr indent="536575" algn="just"/>
            <a:r>
              <a:rPr lang="ru-RU" sz="1700" dirty="0"/>
              <a:t>Таким образом, путем искусственного дробления одноименных работ заказчиком был осуществлен уход от основополагающих принципов Федерального закона от 05.04.2013 № 44-ФЗ, направленных на обеспечение конкуренции, профессионализма заказчика, ответственности за результативность и эффективность осуществления закупок, путем выявления в ходе закупки лучшего исполнителя работ (</a:t>
            </a:r>
            <a:r>
              <a:rPr lang="ru-RU" sz="1700" dirty="0" err="1"/>
              <a:t>ст.ст</a:t>
            </a:r>
            <a:r>
              <a:rPr lang="ru-RU" sz="1700" dirty="0"/>
              <a:t>. 8, 9, 12 Федерального закона от 05.04.2013 № 44-ФЗ).</a:t>
            </a:r>
          </a:p>
        </p:txBody>
      </p:sp>
    </p:spTree>
    <p:extLst>
      <p:ext uri="{BB962C8B-B14F-4D97-AF65-F5344CB8AC3E}">
        <p14:creationId xmlns:p14="http://schemas.microsoft.com/office/powerpoint/2010/main" val="3993644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8575"/>
            <a:ext cx="8856663" cy="720725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Административная ответственность за нарушение законодательства о закупках. Составы административных правонарушений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2228" y="1051832"/>
            <a:ext cx="8713788" cy="540067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2000" b="1" dirty="0" smtClean="0"/>
              <a:t>Часть 1 статьи 7.32.5 КоАП РФ </a:t>
            </a:r>
            <a:r>
              <a:rPr lang="ru-RU" sz="2000" i="1" dirty="0"/>
              <a:t>дополнен статьей с 6 августа 2017 г. - </a:t>
            </a:r>
            <a:r>
              <a:rPr lang="ru-RU" sz="2000" i="1" dirty="0">
                <a:hlinkClick r:id="rId2"/>
              </a:rPr>
              <a:t>Федеральный закон от 26 июля 2017 г. N 189-ФЗ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ru-RU" altLang="ru-RU" sz="2000" b="1" dirty="0" smtClean="0"/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b="1" i="1" dirty="0" smtClean="0"/>
              <a:t>Состав</a:t>
            </a:r>
          </a:p>
          <a:p>
            <a:pPr marL="0" indent="536575" algn="just">
              <a:buNone/>
            </a:pPr>
            <a:r>
              <a:rPr lang="ru-RU" sz="2000" dirty="0"/>
              <a:t>Нарушение должностным лицом заказчика срока и порядка оплаты товаров (работ, услуг) при осуществлении закупок для обеспечения государственных и муниципальных нужд, в том числе неисполнение обязанности по обеспечению авансирования, предусмотренного государственным или муниципальным </a:t>
            </a:r>
            <a:r>
              <a:rPr lang="ru-RU" sz="2000" dirty="0" smtClean="0"/>
              <a:t>контрактом</a:t>
            </a:r>
            <a:r>
              <a:rPr lang="ru-RU" sz="2000" dirty="0"/>
              <a:t>.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b="1" i="1" dirty="0" smtClean="0"/>
              <a:t>Лицо, подлежащее административной ответственности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dirty="0" smtClean="0"/>
              <a:t>Должностное лицо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b="1" i="1" dirty="0" smtClean="0"/>
              <a:t>Административное </a:t>
            </a:r>
            <a:r>
              <a:rPr lang="ru-RU" altLang="ru-RU" sz="2000" b="1" i="1" dirty="0"/>
              <a:t>наказание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dirty="0"/>
              <a:t>Штраф </a:t>
            </a:r>
            <a:r>
              <a:rPr lang="ru-RU" altLang="ru-RU" sz="2000" dirty="0" smtClean="0"/>
              <a:t> от 30 000 – 50 000 </a:t>
            </a:r>
            <a:r>
              <a:rPr lang="ru-RU" altLang="ru-RU" sz="2000" dirty="0"/>
              <a:t>р</a:t>
            </a:r>
            <a:r>
              <a:rPr lang="ru-RU" altLang="ru-RU" sz="2000" dirty="0" smtClean="0"/>
              <a:t>.  (</a:t>
            </a:r>
            <a:r>
              <a:rPr lang="ru-RU" altLang="ru-RU" sz="2000" dirty="0"/>
              <a:t>должностное лицо</a:t>
            </a:r>
            <a:r>
              <a:rPr lang="ru-RU" altLang="ru-RU" sz="2000" dirty="0" smtClean="0"/>
              <a:t>)</a:t>
            </a:r>
            <a:r>
              <a:rPr lang="en-US" altLang="ru-RU" sz="2000" dirty="0" smtClean="0"/>
              <a:t>;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endParaRPr lang="ru-RU" alt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41083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7714" y="844352"/>
            <a:ext cx="87376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Закупка:№</a:t>
            </a:r>
            <a:r>
              <a:rPr lang="ru-RU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0101200009517000887 Электронный аукцион</a:t>
            </a:r>
          </a:p>
          <a:p>
            <a:pPr algn="just"/>
            <a: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Заказчик: Администрация </a:t>
            </a:r>
            <a:r>
              <a:rPr lang="ru-RU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 </a:t>
            </a:r>
            <a:r>
              <a:rPr lang="ru-RU" sz="20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Благоварский</a:t>
            </a:r>
            <a:r>
              <a:rPr lang="ru-RU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 РБ</a:t>
            </a:r>
            <a:endParaRPr lang="ru-RU" sz="2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порядка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оплаты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товара</a:t>
            </a:r>
            <a:r>
              <a:rPr lang="ru-RU" sz="2000" i="1" dirty="0" smtClean="0">
                <a:solidFill>
                  <a:srgbClr val="002060"/>
                </a:solidFill>
              </a:rPr>
              <a:t>;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indent="536575" algn="just"/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</a:rPr>
              <a:t>Установлено</a:t>
            </a:r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, что 19.07.2017 года подрядчиком составлен акт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</a:rPr>
              <a:t>№ КС-2 </a:t>
            </a:r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</a:rPr>
              <a:t>№ КС-3, </a:t>
            </a:r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которые были подписаны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</a:rPr>
              <a:t>должностным лицом </a:t>
            </a:r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в тот же день. Также подрядчиком выставлена счет-фактура №61/11 от 19.07.2017 года.</a:t>
            </a:r>
          </a:p>
          <a:p>
            <a:pPr indent="536575" algn="just"/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</a:rPr>
              <a:t>Работы </a:t>
            </a:r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выполнены на сумму 6 388 999,50 рублей и приняты должностным лицом Заказчика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полном объеме.</a:t>
            </a:r>
          </a:p>
          <a:p>
            <a:pPr indent="536575" algn="just"/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На основании подписанных сторонами форм № КС-2, № КС-3, бухгалтерией Администрации в </a:t>
            </a:r>
            <a:r>
              <a:rPr lang="ru-RU" sz="1500" dirty="0" err="1" smtClean="0">
                <a:solidFill>
                  <a:schemeClr val="accent2">
                    <a:lumMod val="75000"/>
                  </a:schemeClr>
                </a:solidFill>
              </a:rPr>
              <a:t>Госком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</a:rPr>
              <a:t> РБ </a:t>
            </a:r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по строительству и архитектуре подана сводная заявка с приложением копии контракта на выделение субсидий на </a:t>
            </a:r>
            <a:r>
              <a:rPr lang="ru-RU" sz="1500" dirty="0" err="1">
                <a:solidFill>
                  <a:schemeClr val="accent2">
                    <a:lumMod val="75000"/>
                  </a:schemeClr>
                </a:solidFill>
              </a:rPr>
              <a:t>софинансирование</a:t>
            </a:r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 расходов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сумме 3 389 000 рублей.</a:t>
            </a:r>
          </a:p>
          <a:p>
            <a:pPr indent="536575" algn="just"/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В связи с чем, платежными поручениями от 02.08.2017 года №139578 и от 04.08.2017 года №140832 на лицевой счет Администрации поступили денежные средства в размере 1 916 750,00 рублей и 1 472 250, 00 рублей соответственно на общую сумму 3 389 000, 00 рублей</a:t>
            </a:r>
          </a:p>
          <a:p>
            <a:pPr indent="536575" algn="just"/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Между тем, в нарушение п.3.2 муниципального контракта, расчет Заказчиком не произведен. Проверкой установлено, что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</a:rPr>
              <a:t>должностным лицом, </a:t>
            </a:r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подписавшим муниципальный контракт, формы №КС-2, КС-3, и фактически контролирующим надлежащее исполнение заключенного сторонами муниципального контракта, дано указание главному бухгалтеру Администрации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</a:rPr>
              <a:t>о </a:t>
            </a:r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не начислении, неоплате контракта до момента комиссионной проверки и обследования надлежащего ремонта улицы Бондаренко в </a:t>
            </a:r>
            <a:r>
              <a:rPr lang="ru-RU" sz="1500" dirty="0" err="1">
                <a:solidFill>
                  <a:schemeClr val="accent2">
                    <a:lumMod val="75000"/>
                  </a:schemeClr>
                </a:solidFill>
              </a:rPr>
              <a:t>с.Языково</a:t>
            </a:r>
            <a:r>
              <a:rPr lang="ru-RU" sz="1500" dirty="0">
                <a:solidFill>
                  <a:schemeClr val="accent2">
                    <a:lumMod val="75000"/>
                  </a:schemeClr>
                </a:solidFill>
              </a:rPr>
              <a:t>, которая должна была быть произведена Заказчиком в течение 5 рабочих дней со дня получения от подрядчика формы № КС-2, формы № КС-3 (п.3.1 муниципального контракта).</a:t>
            </a:r>
          </a:p>
        </p:txBody>
      </p:sp>
    </p:spTree>
    <p:extLst>
      <p:ext uri="{BB962C8B-B14F-4D97-AF65-F5344CB8AC3E}">
        <p14:creationId xmlns:p14="http://schemas.microsoft.com/office/powerpoint/2010/main" val="1770037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Причины правонарушений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5175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недостаточная квалификация, низкая правовая культура контрактных управляющих; </a:t>
            </a:r>
          </a:p>
          <a:p>
            <a:r>
              <a:rPr lang="ru-RU" sz="2400" dirty="0" smtClean="0"/>
              <a:t>не сформирована организационная структура, должностные обязанности и персональная ответственность сотрудников контрактной службы не распределены;</a:t>
            </a:r>
          </a:p>
          <a:p>
            <a:r>
              <a:rPr lang="ru-RU" sz="2400" dirty="0" smtClean="0"/>
              <a:t>отсутствие взаимодействия и общей координации действий между структурными подразделениями заказчика и контрактной службой, контрактными управляющими;</a:t>
            </a:r>
          </a:p>
          <a:p>
            <a:r>
              <a:rPr lang="ru-RU" sz="2400" dirty="0" smtClean="0"/>
              <a:t>отсутствие должного контроля со стороны руководителей заказчиков и руководителей контрактных служб.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992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СПАСИБО ЗА ВНИМАНИЕ!</a:t>
            </a:r>
            <a:r>
              <a:rPr lang="en-US" altLang="ru-RU" sz="1846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/>
            </a:r>
            <a:br>
              <a:rPr lang="en-US" altLang="ru-RU" sz="1846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endParaRPr lang="ru-RU" altLang="ru-RU" sz="1846" b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645020" y="2631831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837083" y="1052512"/>
            <a:ext cx="996462" cy="37433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1pPr>
            <a:lvl2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2pPr>
            <a:lvl3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3pPr>
            <a:lvl4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4pPr>
            <a:lvl5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5pPr>
            <a:lvl6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6pPr>
            <a:lvl7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7pPr>
            <a:lvl8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8pPr>
            <a:lvl9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3600" b="1" dirty="0" smtClean="0"/>
              <a:t>527</a:t>
            </a:r>
            <a:endParaRPr lang="ru-RU" altLang="ru-RU" sz="3200" b="1" dirty="0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680397" y="2471966"/>
            <a:ext cx="996462" cy="23050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1pPr>
            <a:lvl2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2pPr>
            <a:lvl3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3pPr>
            <a:lvl4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4pPr>
            <a:lvl5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5pPr>
            <a:lvl6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6pPr>
            <a:lvl7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7pPr>
            <a:lvl8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8pPr>
            <a:lvl9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3600" b="1" dirty="0" smtClean="0"/>
              <a:t>488</a:t>
            </a:r>
            <a:endParaRPr lang="ru-RU" altLang="ru-RU" dirty="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4921494" y="2677889"/>
            <a:ext cx="996462" cy="20891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1pPr>
            <a:lvl2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2pPr>
            <a:lvl3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3pPr>
            <a:lvl4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4pPr>
            <a:lvl5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5pPr>
            <a:lvl6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6pPr>
            <a:lvl7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7pPr>
            <a:lvl8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8pPr>
            <a:lvl9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3600" b="1" dirty="0" smtClean="0"/>
              <a:t>290</a:t>
            </a:r>
            <a:endParaRPr lang="ru-RU" altLang="ru-RU" sz="3600" b="1" dirty="0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6885249" y="1700212"/>
            <a:ext cx="996462" cy="3095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1pPr>
            <a:lvl2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2pPr>
            <a:lvl3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3pPr>
            <a:lvl4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4pPr>
            <a:lvl5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5pPr>
            <a:lvl6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6pPr>
            <a:lvl7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7pPr>
            <a:lvl8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8pPr>
            <a:lvl9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3600" b="1" dirty="0" smtClean="0"/>
              <a:t>27</a:t>
            </a:r>
            <a:endParaRPr lang="ru-RU" altLang="ru-RU" sz="3600" b="1" dirty="0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66057" y="5011738"/>
            <a:ext cx="1538514" cy="97302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1pPr>
            <a:lvl2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2pPr>
            <a:lvl3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3pPr>
            <a:lvl4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4pPr>
            <a:lvl5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5pPr>
            <a:lvl6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6pPr>
            <a:lvl7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7pPr>
            <a:lvl8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8pPr>
            <a:lvl9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/>
              <a:t>ВСЕГО </a:t>
            </a:r>
          </a:p>
          <a:p>
            <a:pPr algn="ctr" eaLnBrk="1" hangingPunct="1"/>
            <a:r>
              <a:rPr lang="ru-RU" altLang="ru-RU" sz="1400" b="1" dirty="0"/>
              <a:t>ВОЗБУЖДЕНО </a:t>
            </a:r>
          </a:p>
          <a:p>
            <a:pPr algn="ctr" eaLnBrk="1" hangingPunct="1"/>
            <a:r>
              <a:rPr lang="ru-RU" altLang="ru-RU" sz="1400" b="1" dirty="0"/>
              <a:t>ДЕЛ 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2351314" y="5011738"/>
            <a:ext cx="1654629" cy="9540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1pPr>
            <a:lvl2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2pPr>
            <a:lvl3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3pPr>
            <a:lvl4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4pPr>
            <a:lvl5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5pPr>
            <a:lvl6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6pPr>
            <a:lvl7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7pPr>
            <a:lvl8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8pPr>
            <a:lvl9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 dirty="0"/>
              <a:t>ВЫНЕСЕНО</a:t>
            </a:r>
          </a:p>
          <a:p>
            <a:pPr algn="ctr" eaLnBrk="1" hangingPunct="1"/>
            <a:r>
              <a:rPr lang="ru-RU" altLang="ru-RU" sz="1200" b="1" dirty="0"/>
              <a:t>ПОСТАНОВЛЕНИЙ </a:t>
            </a:r>
          </a:p>
          <a:p>
            <a:pPr algn="ctr" eaLnBrk="1" hangingPunct="1"/>
            <a:r>
              <a:rPr lang="ru-RU" altLang="ru-RU" sz="1200" b="1" dirty="0"/>
              <a:t>О НАЛОЖЕНИИ</a:t>
            </a:r>
          </a:p>
          <a:p>
            <a:pPr algn="ctr" eaLnBrk="1" hangingPunct="1"/>
            <a:r>
              <a:rPr lang="ru-RU" altLang="ru-RU" sz="1200" b="1" dirty="0"/>
              <a:t>ШТРАФОВ</a:t>
            </a:r>
            <a:endParaRPr lang="ru-RU" altLang="ru-RU" sz="1400" b="1" dirty="0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4511221" y="4985431"/>
            <a:ext cx="1817007" cy="98039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1pPr>
            <a:lvl2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2pPr>
            <a:lvl3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3pPr>
            <a:lvl4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4pPr>
            <a:lvl5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5pPr>
            <a:lvl6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6pPr>
            <a:lvl7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7pPr>
            <a:lvl8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8pPr>
            <a:lvl9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/>
              <a:t>НАПРАВЛЕНО </a:t>
            </a:r>
          </a:p>
          <a:p>
            <a:pPr algn="ctr" eaLnBrk="1" hangingPunct="1"/>
            <a:r>
              <a:rPr lang="ru-RU" altLang="ru-RU" sz="1400" b="1" dirty="0"/>
              <a:t>МАТЕРИАЛОВ</a:t>
            </a:r>
          </a:p>
          <a:p>
            <a:pPr algn="ctr" eaLnBrk="1" hangingPunct="1"/>
            <a:r>
              <a:rPr lang="ru-RU" altLang="ru-RU" sz="1400" b="1" dirty="0"/>
              <a:t>ПРОКУРАТУРОЙ </a:t>
            </a:r>
            <a:endParaRPr lang="ru-RU" altLang="ru-RU" b="1" dirty="0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6566390" y="5011738"/>
            <a:ext cx="1634181" cy="9540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1pPr>
            <a:lvl2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2pPr>
            <a:lvl3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3pPr>
            <a:lvl4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4pPr>
            <a:lvl5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5pPr>
            <a:lvl6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6pPr>
            <a:lvl7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7pPr>
            <a:lvl8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8pPr>
            <a:lvl9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ПРЕКРАЩЕНО</a:t>
            </a:r>
          </a:p>
          <a:p>
            <a:pPr algn="ctr" eaLnBrk="1" hangingPunct="1"/>
            <a:r>
              <a:rPr lang="ru-RU" altLang="ru-RU" sz="1400" b="1" dirty="0" smtClean="0"/>
              <a:t>ДЕЛ</a:t>
            </a:r>
            <a:r>
              <a:rPr lang="ru-RU" altLang="ru-RU" b="1" dirty="0" smtClean="0"/>
              <a:t> </a:t>
            </a:r>
            <a:endParaRPr lang="ru-RU" altLang="ru-RU" b="1" dirty="0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3043604" y="1160462"/>
            <a:ext cx="2659673" cy="1079500"/>
          </a:xfrm>
          <a:prstGeom prst="rect">
            <a:avLst/>
          </a:prstGeom>
          <a:solidFill>
            <a:srgbClr val="C9F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1pPr>
            <a:lvl2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2pPr>
            <a:lvl3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3pPr>
            <a:lvl4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4pPr>
            <a:lvl5pPr eaLnBrk="0" hangingPunct="0">
              <a:defRPr sz="1600" i="1">
                <a:solidFill>
                  <a:schemeClr val="accent2"/>
                </a:solidFill>
                <a:latin typeface="Arial" charset="0"/>
              </a:defRPr>
            </a:lvl5pPr>
            <a:lvl6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6pPr>
            <a:lvl7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7pPr>
            <a:lvl8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8pPr>
            <a:lvl9pPr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4000" b="1" u="sng" dirty="0" smtClean="0"/>
              <a:t>2017 </a:t>
            </a:r>
            <a:r>
              <a:rPr lang="ru-RU" altLang="ru-RU" sz="4000" b="1" u="sng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73556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802" y="1146628"/>
            <a:ext cx="8229600" cy="1143000"/>
          </a:xfrm>
        </p:spPr>
        <p:txBody>
          <a:bodyPr/>
          <a:lstStyle/>
          <a:p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ЧАСТЫЕ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alt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71057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ч. 2 ст. 7.30 КоАП РФ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– 160 дел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FontTx/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1.4.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ст. 7.30 КоАП РФ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– 55 дел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FontTx/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ч. 4.2. ст. 7.30 КоАП РФ -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156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дел, </a:t>
            </a:r>
          </a:p>
          <a:p>
            <a:pPr algn="ctr"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4 ст. 7.32 КоАП РФ  -  около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дел. </a:t>
            </a: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.1 ст.7.29 КоАП РФ – более 13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5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8575"/>
            <a:ext cx="8856663" cy="720725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Административная ответственность за нарушение законодательства о закупках. Составы административных правонарушений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3775"/>
            <a:ext cx="8713788" cy="540067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altLang="ru-RU" sz="1600" b="1" dirty="0" smtClean="0"/>
              <a:t>Часть 1.4 статьи 7.30 КоАП РФ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600" b="1" i="1" dirty="0" smtClean="0"/>
              <a:t>Состав</a:t>
            </a:r>
          </a:p>
          <a:p>
            <a:pPr marL="0" indent="536575" algn="just">
              <a:lnSpc>
                <a:spcPct val="120000"/>
              </a:lnSpc>
              <a:buFontTx/>
              <a:buNone/>
            </a:pPr>
            <a:r>
              <a:rPr lang="ru-RU" altLang="ru-RU" sz="1600" dirty="0"/>
              <a:t>Размещение должностным лицом заказчика, должностным лицом уполномоченного органа, должностным лицом уполномоченного учреждения, специализированной организацией в единой информационной системе в сфере закупок или направление оператору электронной площадки информации и документов, подлежащих размещению, направлению, с нарушением требований, предусмотренных законодательством Российской Федерации о контрактной системе в сфере закупок, либо нарушение указанными лицами порядка предоставления конкурсной документации или документации об аукционе, порядка разъяснения положений такой документации, порядка приема заявок на участие в определении поставщика (подрядчика, исполнителя), окончательных предложений, за исключением случаев, предусмотренных частями 1 - 1.3 и 1.7 настоящей статьи.</a:t>
            </a:r>
            <a:endParaRPr lang="ru-RU" altLang="ru-RU" sz="1600" dirty="0" smtClean="0"/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600" b="1" i="1" dirty="0"/>
              <a:t>Лицо, подлежащее административной ответственности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600" dirty="0"/>
              <a:t>Должностное лицо, юридическое лицо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600" b="1" i="1" dirty="0"/>
              <a:t>Административное наказание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600" dirty="0"/>
              <a:t>Штраф </a:t>
            </a:r>
            <a:r>
              <a:rPr lang="ru-RU" altLang="ru-RU" sz="1600" dirty="0" smtClean="0"/>
              <a:t> 15 000 </a:t>
            </a:r>
            <a:r>
              <a:rPr lang="ru-RU" altLang="ru-RU" sz="1600" dirty="0"/>
              <a:t>р</a:t>
            </a:r>
            <a:r>
              <a:rPr lang="ru-RU" altLang="ru-RU" sz="1600" dirty="0" smtClean="0"/>
              <a:t>.  (</a:t>
            </a:r>
            <a:r>
              <a:rPr lang="ru-RU" altLang="ru-RU" sz="1600" dirty="0"/>
              <a:t>должностное лицо</a:t>
            </a:r>
            <a:r>
              <a:rPr lang="ru-RU" altLang="ru-RU" sz="1600" dirty="0" smtClean="0"/>
              <a:t>); Штраф 50 </a:t>
            </a:r>
            <a:r>
              <a:rPr lang="ru-RU" altLang="ru-RU" sz="1600" dirty="0"/>
              <a:t>000 р. (юридическое лицо).</a:t>
            </a:r>
            <a:endParaRPr lang="ru-RU" altLang="ru-RU" sz="1800" dirty="0"/>
          </a:p>
          <a:p>
            <a:pPr marL="0" indent="0" algn="just">
              <a:lnSpc>
                <a:spcPct val="120000"/>
              </a:lnSpc>
              <a:buFontTx/>
              <a:buNone/>
            </a:pPr>
            <a:endParaRPr lang="ru-RU" alt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5173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2228" y="1105610"/>
            <a:ext cx="873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Закупка:№0501300000217000001 Электронный аукцион</a:t>
            </a:r>
          </a:p>
          <a:p>
            <a:pPr algn="just"/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</a:t>
            </a:r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МУП «Электросети</a:t>
            </a:r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 </a:t>
            </a:r>
            <a:r>
              <a:rPr lang="ru-RU" sz="16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Бураевский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Заказчиком необъективно описан объект закупки, что в свою очередь влечет ограничение потенциальных участников закупки</a:t>
            </a:r>
            <a:r>
              <a:rPr lang="ru-RU" sz="1600" i="1" dirty="0" smtClean="0">
                <a:solidFill>
                  <a:srgbClr val="002060"/>
                </a:solidFill>
              </a:rPr>
              <a:t>;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indent="536575" algn="just"/>
            <a:endParaRPr lang="ru-RU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6575" algn="just"/>
            <a:r>
              <a:rPr lang="ru-RU" sz="1600" dirty="0"/>
              <a:t>МУП «Электросети» </a:t>
            </a:r>
            <a:r>
              <a:rPr lang="ru-RU" sz="1600" dirty="0" err="1"/>
              <a:t>Бураевского</a:t>
            </a:r>
            <a:r>
              <a:rPr lang="ru-RU" sz="1600" dirty="0"/>
              <a:t> района РБ по результатам проведенного аукциона в электронной форме 16.04.2017 заключен контракт № 002-ТС на поставку легкового автомобиля </a:t>
            </a:r>
            <a:r>
              <a:rPr lang="ru-RU" sz="1600" dirty="0" err="1"/>
              <a:t>Renault</a:t>
            </a:r>
            <a:r>
              <a:rPr lang="ru-RU" sz="1600" dirty="0"/>
              <a:t> LOGAN или «эквивалент» с учетом «Программы утилизации» </a:t>
            </a:r>
            <a:r>
              <a:rPr lang="ru-RU" sz="1600" dirty="0" smtClean="0"/>
              <a:t>Данный </a:t>
            </a:r>
            <a:r>
              <a:rPr lang="ru-RU" sz="1600" dirty="0"/>
              <a:t>контракт исполнен в полном объеме 24.04.2017, оплата по указанному контракту произведена в полном объеме 24.04.2017 (платежное поручение № 124 от 24.04.2017)</a:t>
            </a:r>
          </a:p>
          <a:p>
            <a:pPr indent="536575" algn="just"/>
            <a:r>
              <a:rPr lang="ru-RU" sz="1600" dirty="0" smtClean="0"/>
              <a:t>МУП </a:t>
            </a:r>
            <a:r>
              <a:rPr lang="ru-RU" sz="1600" dirty="0"/>
              <a:t>«Электросети» </a:t>
            </a:r>
            <a:r>
              <a:rPr lang="ru-RU" sz="1600" dirty="0" err="1"/>
              <a:t>Бураевского</a:t>
            </a:r>
            <a:r>
              <a:rPr lang="ru-RU" sz="1600" dirty="0"/>
              <a:t> района РБ после выполнения обязательств по оплате и приемке легкового автомобиля </a:t>
            </a:r>
            <a:r>
              <a:rPr lang="ru-RU" sz="1600" dirty="0" err="1"/>
              <a:t>Renault</a:t>
            </a:r>
            <a:r>
              <a:rPr lang="ru-RU" sz="1600" dirty="0"/>
              <a:t> LOGAN по вышеуказанному контракту № 002-ТС, отчет об исполнении указанного контракта в установленной формы не составлен и не размещен в течение 7 рабочих дней на сайте www.zakupki.gov.ru, а размещен лишь 25.07.2017 года с 10:27 час. по 10:29 </a:t>
            </a:r>
            <a:r>
              <a:rPr lang="ru-RU" sz="1600" dirty="0" smtClean="0"/>
              <a:t>час.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8303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00013"/>
            <a:ext cx="9144000" cy="720726"/>
          </a:xfrm>
        </p:spPr>
        <p:txBody>
          <a:bodyPr/>
          <a:lstStyle/>
          <a:p>
            <a:pPr eaLnBrk="1" hangingPunct="1"/>
            <a:r>
              <a:rPr lang="ru-RU" altLang="ru-RU" sz="2000" dirty="0" smtClean="0"/>
              <a:t>Административная ответственность за нарушение законодательства о закупках. Составы административных правонарушений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0287" y="965428"/>
            <a:ext cx="8694057" cy="540067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altLang="ru-RU" sz="2000" b="1" dirty="0" smtClean="0"/>
              <a:t>Часть 2 статьи 7.30 КоАП РФ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b="1" i="1" dirty="0" smtClean="0"/>
              <a:t>Состав</a:t>
            </a:r>
          </a:p>
          <a:p>
            <a:pPr marL="0" indent="536575" algn="just">
              <a:lnSpc>
                <a:spcPct val="120000"/>
              </a:lnSpc>
              <a:buFontTx/>
              <a:buNone/>
            </a:pPr>
            <a:r>
              <a:rPr lang="ru-RU" altLang="ru-RU" sz="1300" dirty="0" smtClean="0"/>
              <a:t>Отклонение </a:t>
            </a:r>
            <a:r>
              <a:rPr lang="ru-RU" altLang="ru-RU" sz="1300" dirty="0"/>
              <a:t>заявки на участие в конкурсе, отказ в допуске к участию в аукционе, признание заявки на участие в закупке товара, работы или услуги не соответствующей требованиям конкурсной документации, документации об аукционе, отстранение участника закупки от участия в конкурсе, аукционе (далее в настоящей части - отказ в допуске к участию в закупке) по основаниям, не предусмотренным законодательством Российской Федерации о контрактной системе в сфере закупок, признание заявки на участие в конкурсе надлежащей, соответствующей требованиям конкурсной документации, признание заявки на участие в аукционе надлежащей, соответствующей требованиям документации об аукционе, в случае, если участнику, подавшему такую заявку, должно быть отказано в допуске к участию в закупке в соответствии с требованиями законодательства Российской Федерации о контрактной системе в сфере закупок, или нарушение порядка вскрытия конвертов с заявками на участие в конкурсе, закрытом аукционе и (или) открытия доступа к таким заявкам, поданным в форме электронных документов, нарушение порядка рассмотрения и оценки таких заявок, окончательных предложений участников закупки, установленного конкурсной </a:t>
            </a:r>
            <a:r>
              <a:rPr lang="ru-RU" altLang="ru-RU" sz="1300" dirty="0" smtClean="0"/>
              <a:t>документацией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400" b="1" i="1" dirty="0" smtClean="0"/>
              <a:t>Лицо, подлежащее административной ответственности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400" dirty="0" smtClean="0"/>
              <a:t>Должностное лицо, юридическое лицо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400" b="1" i="1" dirty="0" smtClean="0"/>
              <a:t>Административное наказание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1400" dirty="0"/>
              <a:t>Штраф 1% от начальной (максимальной) цены </a:t>
            </a:r>
            <a:r>
              <a:rPr lang="ru-RU" altLang="ru-RU" sz="1400" dirty="0" smtClean="0"/>
              <a:t>контракта, но </a:t>
            </a:r>
            <a:r>
              <a:rPr lang="ru-RU" altLang="ru-RU" sz="1400" dirty="0"/>
              <a:t>не менее 5 000 и не более 30 000.    (должностное лицо</a:t>
            </a:r>
            <a:r>
              <a:rPr lang="ru-RU" altLang="ru-RU" sz="1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8323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214282" y="1142984"/>
            <a:ext cx="8568952" cy="48802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     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73044" y="944917"/>
            <a:ext cx="9070956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Закупка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:№0101200009516006111  </a:t>
            </a:r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аукцион</a:t>
            </a:r>
          </a:p>
          <a:p>
            <a:pPr algn="just"/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Заказчик: ГКУ «Безопасный регион</a:t>
            </a:r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Отказ в заключении контракта</a:t>
            </a:r>
            <a:r>
              <a:rPr lang="ru-RU" i="1" dirty="0" smtClean="0">
                <a:solidFill>
                  <a:srgbClr val="002060"/>
                </a:solidFill>
              </a:rPr>
              <a:t>;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6575" algn="just"/>
            <a:r>
              <a:rPr lang="ru-RU" sz="1700" dirty="0"/>
              <a:t>По результатам рассмотрения вторых частей заявок </a:t>
            </a:r>
            <a:r>
              <a:rPr lang="ru-RU" sz="1700" dirty="0" smtClean="0"/>
              <a:t>победителем на </a:t>
            </a:r>
            <a:r>
              <a:rPr lang="ru-RU" sz="1700" dirty="0"/>
              <a:t>право заключения контракта на выполнение работ по техническому обслуживанию - системы автоматической </a:t>
            </a:r>
            <a:r>
              <a:rPr lang="ru-RU" sz="1700" dirty="0" err="1"/>
              <a:t>фотовидеофиксации</a:t>
            </a:r>
            <a:r>
              <a:rPr lang="ru-RU" sz="1700" dirty="0"/>
              <a:t> нарушений правил дорожного движения и распознавания изображений регистрационных знаков транспортных средств признано ООО «Уфа-Сервис».</a:t>
            </a:r>
          </a:p>
          <a:p>
            <a:pPr indent="536575" algn="just"/>
            <a:r>
              <a:rPr lang="ru-RU" sz="1700" dirty="0"/>
              <a:t>Заказчиком в лице руководителя ГКУ «Безопасный </a:t>
            </a:r>
            <a:r>
              <a:rPr lang="ru-RU" sz="1700" dirty="0" smtClean="0"/>
              <a:t>регион отказано в </a:t>
            </a:r>
            <a:r>
              <a:rPr lang="ru-RU" sz="1700" dirty="0"/>
              <a:t>заключении указанного контракта с победителем электронного </a:t>
            </a:r>
            <a:r>
              <a:rPr lang="ru-RU" sz="1700" dirty="0" smtClean="0"/>
              <a:t>аукциона.</a:t>
            </a:r>
            <a:endParaRPr lang="ru-RU" sz="1700" dirty="0"/>
          </a:p>
          <a:p>
            <a:pPr indent="536575" algn="just"/>
            <a:r>
              <a:rPr lang="ru-RU" sz="1700" dirty="0" smtClean="0"/>
              <a:t>«Основанием </a:t>
            </a:r>
            <a:r>
              <a:rPr lang="ru-RU" sz="1700" dirty="0"/>
              <a:t>для </a:t>
            </a:r>
            <a:r>
              <a:rPr lang="ru-RU" sz="1700" dirty="0" smtClean="0"/>
              <a:t>отказа заключения </a:t>
            </a:r>
            <a:r>
              <a:rPr lang="ru-RU" sz="1700" dirty="0"/>
              <a:t>контракта послужило </a:t>
            </a:r>
            <a:r>
              <a:rPr lang="ru-RU" sz="1700" dirty="0" smtClean="0"/>
              <a:t>следующее: Победитель электронного аукциона предоставил недостоверную информацию, …  подрядчик осуществляющий наладку, техническое обслуживание и диагностику оборудования, должен иметь лицензию от производителя на использование диагностической части программного обеспечения вычислительного модуля оборудования…»</a:t>
            </a:r>
          </a:p>
          <a:p>
            <a:pPr indent="536575" algn="just"/>
            <a:r>
              <a:rPr lang="ru-RU" sz="1700" dirty="0"/>
              <a:t>Вышеуказанные действия противоречат ч. 9 ст. 31 Закона № 44-ФЗ и содержат признаки состава административного правонарушения</a:t>
            </a:r>
            <a:endParaRPr lang="ru-RU" sz="17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8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8575"/>
            <a:ext cx="8856663" cy="720725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Административная ответственность за нарушение законодательства о закупках. Составы административных правонарушений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3775"/>
            <a:ext cx="8713788" cy="540067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endParaRPr lang="ru-RU" altLang="ru-RU" sz="2000" b="1" dirty="0" smtClean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altLang="ru-RU" sz="2000" b="1" dirty="0" smtClean="0"/>
              <a:t>Часть 4.2 статьи 7.30 КоАП РФ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b="1" i="1" dirty="0" smtClean="0"/>
              <a:t>Состав</a:t>
            </a:r>
          </a:p>
          <a:p>
            <a:pPr marL="0" indent="536575" algn="just">
              <a:lnSpc>
                <a:spcPct val="120000"/>
              </a:lnSpc>
              <a:buFontTx/>
              <a:buNone/>
            </a:pPr>
            <a:r>
              <a:rPr lang="ru-RU" altLang="ru-RU" sz="2000" dirty="0"/>
              <a:t>Утверждение конкурсной документации, документации об аукционе, документации о проведении запроса предложений, определение содержания извещения о проведении запроса котировок с нарушением требований, предусмотренных законодательством Российской Федерации о контрактной системе в сфере закупок, за исключением случаев, предусмотренных частями 4 и 4.1 настоящей статьи.</a:t>
            </a:r>
            <a:endParaRPr lang="ru-RU" altLang="ru-RU" sz="2000" dirty="0" smtClean="0"/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b="1" i="1" dirty="0" smtClean="0"/>
              <a:t>Лицо</a:t>
            </a:r>
            <a:r>
              <a:rPr lang="ru-RU" altLang="ru-RU" sz="2000" b="1" i="1" dirty="0"/>
              <a:t>, подлежащее административной ответственности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dirty="0"/>
              <a:t>Должностное </a:t>
            </a:r>
            <a:r>
              <a:rPr lang="ru-RU" altLang="ru-RU" sz="2000" dirty="0" smtClean="0"/>
              <a:t>лицо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b="1" i="1" dirty="0" smtClean="0"/>
              <a:t>Административное </a:t>
            </a:r>
            <a:r>
              <a:rPr lang="ru-RU" altLang="ru-RU" sz="2000" b="1" i="1" dirty="0"/>
              <a:t>наказание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ru-RU" altLang="ru-RU" sz="2000" dirty="0"/>
              <a:t>Штраф </a:t>
            </a:r>
            <a:r>
              <a:rPr lang="ru-RU" altLang="ru-RU" sz="2000" dirty="0" smtClean="0"/>
              <a:t> 3 000 </a:t>
            </a:r>
            <a:r>
              <a:rPr lang="ru-RU" altLang="ru-RU" sz="2000" dirty="0"/>
              <a:t>р</a:t>
            </a:r>
            <a:r>
              <a:rPr lang="ru-RU" altLang="ru-RU" sz="2000" dirty="0" smtClean="0"/>
              <a:t>.  (</a:t>
            </a:r>
            <a:r>
              <a:rPr lang="ru-RU" altLang="ru-RU" sz="2000" dirty="0"/>
              <a:t>должностное лицо</a:t>
            </a:r>
            <a:r>
              <a:rPr lang="ru-RU" altLang="ru-RU" sz="20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8403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7714" y="844352"/>
            <a:ext cx="873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Закупка:№2001000000117000039  Электронный аукцион</a:t>
            </a:r>
          </a:p>
          <a:p>
            <a:pPr algn="just"/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Заказчик: </a:t>
            </a:r>
            <a:r>
              <a:rPr lang="ru-RU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24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Салаватский</a:t>
            </a:r>
            <a:r>
              <a:rPr lang="ru-RU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химический завод</a:t>
            </a:r>
            <a:r>
              <a:rPr lang="ru-RU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Заказчиком установлены требования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 соответствии с законом о контрактной системе</a:t>
            </a:r>
            <a:r>
              <a:rPr lang="ru-RU" sz="2400" i="1" dirty="0" smtClean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  <a:p>
            <a:pPr algn="just"/>
            <a:endParaRPr lang="ru-RU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6575" algn="just"/>
            <a:r>
              <a:rPr lang="ru-RU" sz="2400" dirty="0"/>
              <a:t>Предметом контракта является «Изготовление и поставка лифта грузопассажирского», однако, Заказчик установил требования, согласно которым участникам налагаются непредусмотренные и необязательные расходы, связанные с направлением, проживанием переездом представителей Заказчика от места прибытия до места проживания, от места проживания  до места инспектирования/заводской приемки и обратно, что влечет нарушение п.1 ч.1 ст.64 Закона о контрактной системе. </a:t>
            </a:r>
            <a:endParaRPr lang="ru-RU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826517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8163</TotalTime>
  <Words>1782</Words>
  <Application>Microsoft Office PowerPoint</Application>
  <PresentationFormat>Экран (4:3)</PresentationFormat>
  <Paragraphs>160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1_Оформление по умолчанию</vt:lpstr>
      <vt:lpstr>Презентация PowerPoint</vt:lpstr>
      <vt:lpstr>Презентация PowerPoint</vt:lpstr>
      <vt:lpstr>НАИБОЛЕЕ  ЧАСТЫЕ НАРУШЕНИЯ  ЗА 2017 ГОД </vt:lpstr>
      <vt:lpstr>Административная ответственность за нарушение законодательства о закупках. Составы административных правонарушений </vt:lpstr>
      <vt:lpstr>Презентация PowerPoint</vt:lpstr>
      <vt:lpstr>Административная ответственность за нарушение законодательства о закупках. Составы административных правонарушений </vt:lpstr>
      <vt:lpstr>Презентация PowerPoint</vt:lpstr>
      <vt:lpstr>Административная ответственность за нарушение законодательства о закупках. Составы административных правонарушений </vt:lpstr>
      <vt:lpstr>Презентация PowerPoint</vt:lpstr>
      <vt:lpstr>Административная ответственность за нарушение законодательства о закупках. Составы административных правонарушений </vt:lpstr>
      <vt:lpstr>Презентация PowerPoint</vt:lpstr>
      <vt:lpstr>Административная ответственность за нарушение законодательства о закупках. Составы административных правонарушений </vt:lpstr>
      <vt:lpstr>Презентация PowerPoint</vt:lpstr>
      <vt:lpstr>Административная ответственность за нарушение законодательства о закупках. Составы административных правонарушений </vt:lpstr>
      <vt:lpstr>Презентация PowerPoint</vt:lpstr>
      <vt:lpstr>Административная ответственность за нарушение законодательства о закупках. Составы административных правонарушений </vt:lpstr>
      <vt:lpstr>Презентация PowerPoint</vt:lpstr>
      <vt:lpstr>Причины правонарушений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Исламгулов С.Ф.</cp:lastModifiedBy>
  <cp:revision>667</cp:revision>
  <cp:lastPrinted>2017-11-15T12:39:00Z</cp:lastPrinted>
  <dcterms:created xsi:type="dcterms:W3CDTF">2014-09-15T17:52:41Z</dcterms:created>
  <dcterms:modified xsi:type="dcterms:W3CDTF">2017-11-15T13:56:24Z</dcterms:modified>
</cp:coreProperties>
</file>