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629" r:id="rId3"/>
    <p:sldId id="628" r:id="rId4"/>
    <p:sldId id="631" r:id="rId5"/>
    <p:sldId id="634" r:id="rId6"/>
    <p:sldId id="606" r:id="rId7"/>
  </p:sldIdLst>
  <p:sldSz cx="9144000" cy="6858000" type="screen4x3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3399"/>
    <a:srgbClr val="FFCC00"/>
    <a:srgbClr val="FF0066"/>
    <a:srgbClr val="0033CC"/>
    <a:srgbClr val="FF7C8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5" autoAdjust="0"/>
    <p:restoredTop sz="94627" autoAdjust="0"/>
  </p:normalViewPr>
  <p:slideViewPr>
    <p:cSldViewPr>
      <p:cViewPr>
        <p:scale>
          <a:sx n="75" d="100"/>
          <a:sy n="75" d="100"/>
        </p:scale>
        <p:origin x="-1980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992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9" tIns="46222" rIns="92449" bIns="46222" numCol="1" anchor="t" anchorCtr="0" compatLnSpc="1">
            <a:prstTxWarp prst="textNoShape">
              <a:avLst/>
            </a:prstTxWarp>
          </a:bodyPr>
          <a:lstStyle>
            <a:lvl1pPr defTabSz="92462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199" y="0"/>
            <a:ext cx="2917992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9" tIns="46222" rIns="92449" bIns="46222" numCol="1" anchor="t" anchorCtr="0" compatLnSpc="1">
            <a:prstTxWarp prst="textNoShape">
              <a:avLst/>
            </a:prstTxWarp>
          </a:bodyPr>
          <a:lstStyle>
            <a:lvl1pPr algn="r" defTabSz="92462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9188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4646"/>
            <a:ext cx="5389240" cy="444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9" tIns="46222" rIns="92449" bIns="462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4023"/>
            <a:ext cx="2917992" cy="4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9" tIns="46222" rIns="92449" bIns="46222" numCol="1" anchor="b" anchorCtr="0" compatLnSpc="1">
            <a:prstTxWarp prst="textNoShape">
              <a:avLst/>
            </a:prstTxWarp>
          </a:bodyPr>
          <a:lstStyle>
            <a:lvl1pPr defTabSz="924620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199" y="9374023"/>
            <a:ext cx="2917992" cy="4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9" tIns="46222" rIns="92449" bIns="46222" numCol="1" anchor="b" anchorCtr="0" compatLnSpc="1">
            <a:prstTxWarp prst="textNoShape">
              <a:avLst/>
            </a:prstTxWarp>
          </a:bodyPr>
          <a:lstStyle>
            <a:lvl1pPr algn="r" defTabSz="920239" eaLnBrk="1" hangingPunct="1">
              <a:defRPr sz="1200">
                <a:ea typeface="MS PGothic" pitchFamily="34" charset="-128"/>
              </a:defRPr>
            </a:lvl1pPr>
          </a:lstStyle>
          <a:p>
            <a:fld id="{5F6D6C40-5DE4-4AD9-9A63-DD19C289F4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41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97CA3-4246-4020-992D-72552B69D3A5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53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5DE76-95EF-44E9-A04F-CAB20DE0BA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E4F7C-4431-4A0B-A620-7432E5BF59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4A53C-9249-458E-BD4C-867427175F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11236-7CA8-42A8-8319-CAA678D829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6C55A-7DD7-4E1A-AF5B-E8BB9BCB18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4DBE9-FD4D-42FA-B897-AD0AF9E101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FBE87-ED9D-45AE-BAB1-9E8049243F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0CB87-E86F-4879-8661-17FAE99247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C4B4E-D189-4713-A623-130177B00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51-2551-4543-877C-5A0EBA8F97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D2C17-3349-40BD-8455-0A0D069F05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FED86-C4EB-4836-A481-CD8CDCCC8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5B24F-CB12-4B5C-9D14-5BC75B678E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fld id="{48A50219-2EE5-40D9-8A56-EDE787F753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  <p:sldLayoutId id="2147484755" r:id="rId12"/>
    <p:sldLayoutId id="2147484756" r:id="rId13"/>
    <p:sldLayoutId id="2147484757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251520" y="3440336"/>
            <a:ext cx="8712968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500"/>
              </a:spcAft>
            </a:pPr>
            <a:r>
              <a:rPr lang="ru-RU" sz="3600" dirty="0" smtClean="0"/>
              <a:t>Взыскание убытков в результате нарушений антимонопольного законодательства</a:t>
            </a:r>
            <a:endParaRPr lang="ru-RU" sz="2000" b="1" dirty="0">
              <a:solidFill>
                <a:srgbClr val="008080"/>
              </a:solidFill>
              <a:ea typeface="MS PGothic" pitchFamily="34" charset="-128"/>
            </a:endParaRPr>
          </a:p>
          <a:p>
            <a:pPr algn="r" eaLnBrk="1" hangingPunct="1"/>
            <a:endParaRPr lang="ru-RU" sz="2000" b="1" dirty="0" smtClean="0">
              <a:solidFill>
                <a:srgbClr val="008080"/>
              </a:solidFill>
              <a:ea typeface="MS PGothic" pitchFamily="34" charset="-128"/>
            </a:endParaRPr>
          </a:p>
          <a:p>
            <a:pPr algn="r"/>
            <a:endParaRPr lang="ru-RU" sz="4800" dirty="0">
              <a:solidFill>
                <a:schemeClr val="accent2"/>
              </a:solidFill>
              <a:ea typeface="MS PGothic" pitchFamily="34" charset="-128"/>
            </a:endParaRPr>
          </a:p>
          <a:p>
            <a:pPr algn="r" eaLnBrk="1" hangingPunct="1"/>
            <a:endParaRPr lang="ru-RU" altLang="ru-RU" sz="4800" b="1" dirty="0">
              <a:solidFill>
                <a:srgbClr val="008080"/>
              </a:solidFill>
              <a:ea typeface="MS PGothic" pitchFamily="34" charset="-128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1260475" y="2276872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ru-RU" altLang="ru-RU" b="1" dirty="0" smtClean="0">
                <a:solidFill>
                  <a:srgbClr val="008080"/>
                </a:solidFill>
                <a:ea typeface="MS PGothic" pitchFamily="34" charset="-128"/>
              </a:rPr>
              <a:t>Управление Федеральной антимонопольной службы по Республике Башкортостан</a:t>
            </a:r>
            <a:endParaRPr lang="en-US" altLang="ru-RU" b="1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67544" y="1268760"/>
            <a:ext cx="842493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0"/>
              </a:spcAft>
              <a:buSzPct val="45000"/>
              <a:buFontTx/>
              <a:buNone/>
              <a:defRPr/>
            </a:pPr>
            <a:r>
              <a:rPr lang="ru-RU" sz="2400" b="1" kern="0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  <a:cs typeface="Mangal" pitchFamily="18" charset="0"/>
              </a:rPr>
              <a:t>Разъяснения Президиума ФАС России от 11.10.2017 г. «По определению размера убытков, причиненных в результате нарушения антимонопольного законодательства»</a:t>
            </a:r>
            <a:endParaRPr lang="ru-RU" sz="2400" b="1" u="sng" kern="0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kern="0" dirty="0" smtClean="0"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Анализ правоприменительной практики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Перечень нарушений, дающих предпосылку для расчета убытков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Общие экономические принципы, используемые при расчете убытков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Модельные примеры расчета убытков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kern="0" dirty="0">
              <a:ea typeface="ＭＳ Ｐゴシック" pitchFamily="34" charset="-128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611561" y="1268760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0"/>
              </a:spcAft>
              <a:buSzPct val="45000"/>
              <a:buFontTx/>
              <a:buNone/>
              <a:defRPr/>
            </a:pPr>
            <a:r>
              <a:rPr lang="ru-RU" sz="2400" b="1" kern="0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  <a:cs typeface="Mangal" pitchFamily="18" charset="0"/>
              </a:rPr>
              <a:t>Примеры взыскания убытков:</a:t>
            </a:r>
            <a:endParaRPr lang="ru-RU" sz="2400" b="1" u="sng" kern="0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kern="0" dirty="0" smtClean="0"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решение Арбитражного суда г. Москвы от 12.07.2010 по делу №А40-46424/10 о взыскании ущерба, причиненного </a:t>
            </a:r>
            <a:r>
              <a:rPr lang="ru-RU" sz="2200" b="1" kern="0" dirty="0" smtClean="0">
                <a:ea typeface="ＭＳ Ｐゴシック" pitchFamily="34" charset="-128"/>
                <a:cs typeface="Mangal" pitchFamily="18" charset="0"/>
              </a:rPr>
              <a:t>установлением разных цен </a:t>
            </a: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для контрагентов:</a:t>
            </a:r>
          </a:p>
          <a:p>
            <a:pPr marL="0" lvl="1" indent="0">
              <a:spcBef>
                <a:spcPct val="0"/>
              </a:spcBef>
              <a:spcAft>
                <a:spcPts val="0"/>
              </a:spcAft>
              <a:buSzPct val="45000"/>
              <a:buNone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	в пользу истца взыскан реальный ущерб в размере более 1,1 млрд. руб.</a:t>
            </a:r>
          </a:p>
          <a:p>
            <a:pPr marL="342900" lvl="1" indent="-342900">
              <a:spcBef>
                <a:spcPct val="0"/>
              </a:spcBef>
              <a:spcAft>
                <a:spcPts val="0"/>
              </a:spcAft>
              <a:buSzPct val="45000"/>
              <a:buNone/>
              <a:defRPr/>
            </a:pPr>
            <a:endParaRPr lang="ru-RU" sz="2200" kern="0" dirty="0">
              <a:ea typeface="ＭＳ Ｐゴシック" pitchFamily="34" charset="-128"/>
              <a:cs typeface="Mangal" pitchFamily="18" charset="0"/>
            </a:endParaRPr>
          </a:p>
          <a:p>
            <a:pPr marL="342900" lvl="1" indent="-342900">
              <a:spcBef>
                <a:spcPct val="0"/>
              </a:spcBef>
              <a:spcAft>
                <a:spcPts val="0"/>
              </a:spcAft>
              <a:buSzPct val="45000"/>
              <a:buFont typeface="Wingdings" panose="05000000000000000000" pitchFamily="2" charset="2"/>
              <a:buChar char="ü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постановление Суда по интеллектуальным правам от 12.10.2015 по делу №А56-23056/2013:</a:t>
            </a:r>
          </a:p>
          <a:p>
            <a:pPr marL="342900" lvl="1" indent="-342900">
              <a:spcBef>
                <a:spcPct val="0"/>
              </a:spcBef>
              <a:spcAft>
                <a:spcPts val="0"/>
              </a:spcAft>
              <a:buSzPct val="45000"/>
              <a:buNone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		с ответчика взыскано </a:t>
            </a:r>
            <a:r>
              <a:rPr lang="ru-RU" sz="2200" b="1" kern="0" dirty="0" smtClean="0">
                <a:ea typeface="ＭＳ Ｐゴシック" pitchFamily="34" charset="-128"/>
                <a:cs typeface="Mangal" pitchFamily="18" charset="0"/>
              </a:rPr>
              <a:t>более 1,6 млрд. руб.</a:t>
            </a: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 упущенной выгоды за недобросовестную конкуренцию в связи с приобретением и использованием товарного знака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kern="0" dirty="0">
              <a:ea typeface="ＭＳ Ｐゴシック" pitchFamily="34" charset="-128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67544" y="1268760"/>
            <a:ext cx="842493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0"/>
              </a:spcAft>
              <a:buSzPct val="45000"/>
              <a:buFontTx/>
              <a:buNone/>
              <a:defRPr/>
            </a:pPr>
            <a:endParaRPr lang="ru-RU" sz="2400" b="1" kern="0" dirty="0" smtClean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  <a:cs typeface="Mangal" pitchFamily="18" charset="0"/>
            </a:endParaRPr>
          </a:p>
          <a:p>
            <a:pPr marL="0" indent="0">
              <a:spcBef>
                <a:spcPct val="0"/>
              </a:spcBef>
              <a:spcAft>
                <a:spcPts val="0"/>
              </a:spcAft>
              <a:buSzPct val="45000"/>
              <a:buFontTx/>
              <a:buNone/>
              <a:defRPr/>
            </a:pPr>
            <a:r>
              <a:rPr lang="ru-RU" sz="2400" b="1" kern="0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  <a:cs typeface="Mangal" pitchFamily="18" charset="0"/>
              </a:rPr>
              <a:t>Предмет доказывания </a:t>
            </a: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  <a:cs typeface="Mangal" pitchFamily="18" charset="0"/>
              </a:rPr>
              <a:t>включает для истца следующие </a:t>
            </a:r>
            <a:r>
              <a:rPr lang="ru-RU" sz="2400" b="1" kern="0" dirty="0" smtClean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  <a:cs typeface="Mangal" pitchFamily="18" charset="0"/>
              </a:rPr>
              <a:t>факты:</a:t>
            </a:r>
            <a:endParaRPr lang="ru-RU" sz="2000" kern="0" dirty="0" smtClean="0"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b="1" kern="0" dirty="0" smtClean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  <a:p>
            <a:r>
              <a:rPr lang="ru-RU" sz="2400" dirty="0" smtClean="0"/>
              <a:t>совершение </a:t>
            </a:r>
            <a:r>
              <a:rPr lang="ru-RU" sz="2400" dirty="0"/>
              <a:t>конкретным лицом (лицами) противоречащего антимонопольному законодательству действия или бездействия, соглашения, </a:t>
            </a:r>
            <a:r>
              <a:rPr lang="ru-RU" sz="2400" dirty="0" smtClean="0"/>
              <a:t>акта</a:t>
            </a:r>
            <a:endParaRPr lang="ru-RU" sz="2400" dirty="0"/>
          </a:p>
          <a:p>
            <a:r>
              <a:rPr lang="ru-RU" sz="2400" dirty="0" smtClean="0"/>
              <a:t>наличие </a:t>
            </a:r>
            <a:r>
              <a:rPr lang="ru-RU" sz="2400" dirty="0"/>
              <a:t>у истца убытков и их </a:t>
            </a:r>
            <a:r>
              <a:rPr lang="ru-RU" sz="2400" dirty="0" smtClean="0"/>
              <a:t>размер</a:t>
            </a:r>
            <a:endParaRPr lang="ru-RU" sz="2400" dirty="0"/>
          </a:p>
          <a:p>
            <a:r>
              <a:rPr lang="ru-RU" sz="2400" dirty="0" smtClean="0"/>
              <a:t>причинно-следственная </a:t>
            </a:r>
            <a:r>
              <a:rPr lang="ru-RU" sz="2400" dirty="0"/>
              <a:t>связь между нарушением права истца (противоправным поведением) и его </a:t>
            </a:r>
            <a:r>
              <a:rPr lang="ru-RU" sz="2400" dirty="0" smtClean="0"/>
              <a:t>убытками</a:t>
            </a:r>
            <a:endParaRPr lang="ru-RU" sz="2400" dirty="0"/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kern="0" dirty="0">
              <a:ea typeface="ＭＳ Ｐゴシック" pitchFamily="34" charset="-128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D2C17-3349-40BD-8455-0A0D069F05F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467544" y="1268760"/>
            <a:ext cx="842493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ts val="0"/>
              </a:spcAft>
              <a:buSzPct val="45000"/>
              <a:buFontTx/>
              <a:buNone/>
              <a:defRPr/>
            </a:pPr>
            <a:r>
              <a:rPr lang="ru-RU" sz="2400" b="1" kern="0" dirty="0" smtClean="0">
                <a:solidFill>
                  <a:schemeClr val="accent5">
                    <a:lumMod val="25000"/>
                  </a:schemeClr>
                </a:solidFill>
                <a:ea typeface="ＭＳ Ｐゴシック" pitchFamily="34" charset="-128"/>
                <a:cs typeface="Mangal" pitchFamily="18" charset="0"/>
              </a:rPr>
              <a:t>Причинно-следственная связь </a:t>
            </a:r>
            <a:r>
              <a:rPr lang="ru-RU" sz="2400" b="1" kern="0" dirty="0">
                <a:solidFill>
                  <a:schemeClr val="accent5">
                    <a:lumMod val="25000"/>
                  </a:schemeClr>
                </a:solidFill>
                <a:ea typeface="ＭＳ Ｐゴシック" pitchFamily="34" charset="-128"/>
                <a:cs typeface="Mangal" pitchFamily="18" charset="0"/>
              </a:rPr>
              <a:t>между нарушением права истца (противоправным поведением) и его убытками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b="1" kern="0" dirty="0" smtClean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000" b="1" kern="0" dirty="0" smtClean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r>
              <a:rPr lang="ru-RU" sz="2200" kern="0" dirty="0" smtClean="0">
                <a:ea typeface="ＭＳ Ｐゴシック" pitchFamily="34" charset="-128"/>
                <a:cs typeface="Mangal" pitchFamily="18" charset="0"/>
              </a:rPr>
              <a:t>Определение </a:t>
            </a:r>
            <a:r>
              <a:rPr lang="ru-RU" sz="2200" kern="0" dirty="0">
                <a:ea typeface="ＭＳ Ｐゴシック" pitchFamily="34" charset="-128"/>
                <a:cs typeface="Mangal" pitchFamily="18" charset="0"/>
              </a:rPr>
              <a:t>Высшего Арбитражного Суда Российской Федерации от 08.04.2013 по делу №А81-2843/2011 о взыскании убытков, причиненных нарушениями при проведении конкурса в целях государственного заказа.</a:t>
            </a:r>
          </a:p>
          <a:p>
            <a:pPr>
              <a:spcBef>
                <a:spcPct val="0"/>
              </a:spcBef>
              <a:spcAft>
                <a:spcPts val="0"/>
              </a:spcAft>
              <a:buSzPct val="45000"/>
              <a:buFont typeface="Wingdings" pitchFamily="2" charset="2"/>
              <a:buChar char="ü"/>
              <a:defRPr/>
            </a:pPr>
            <a:endParaRPr lang="ru-RU" sz="2200" kern="0" dirty="0" smtClean="0">
              <a:ea typeface="ＭＳ Ｐゴシック" pitchFamily="34" charset="-128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30219" y="2668717"/>
            <a:ext cx="7958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rgbClr val="333399"/>
                </a:solidFill>
                <a:latin typeface="+mn-lt"/>
              </a:rPr>
              <a:t>СПАСИБО ЗА ВНИМАНИЕ</a:t>
            </a:r>
            <a:r>
              <a:rPr lang="ru-RU" sz="4000" dirty="0" smtClean="0">
                <a:solidFill>
                  <a:srgbClr val="333399"/>
                </a:solidFill>
                <a:latin typeface="+mn-lt"/>
              </a:rPr>
              <a:t>!</a:t>
            </a:r>
            <a:endParaRPr lang="ru-RU" sz="2000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3072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3AAB15-A8D9-4782-A11B-B975B3011B06}" type="slidenum">
              <a:rPr lang="ru-RU" smtClean="0"/>
              <a:pPr/>
              <a:t>6</a:t>
            </a:fld>
            <a:endParaRPr lang="ru-RU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47" r="76641" b="12673"/>
          <a:stretch/>
        </p:blipFill>
        <p:spPr bwMode="auto">
          <a:xfrm>
            <a:off x="2375496" y="4024532"/>
            <a:ext cx="1093936" cy="102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9" t="69047" b="22463"/>
          <a:stretch/>
        </p:blipFill>
        <p:spPr bwMode="auto">
          <a:xfrm>
            <a:off x="3509392" y="4284546"/>
            <a:ext cx="3598032" cy="47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5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26141</TotalTime>
  <Words>178</Words>
  <Application>Microsoft Office PowerPoint</Application>
  <PresentationFormat>Экран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Павел Валерьевич</dc:creator>
  <cp:lastModifiedBy>to02-galiullin</cp:lastModifiedBy>
  <cp:revision>635</cp:revision>
  <cp:lastPrinted>2015-04-15T09:05:38Z</cp:lastPrinted>
  <dcterms:created xsi:type="dcterms:W3CDTF">2011-08-24T07:02:51Z</dcterms:created>
  <dcterms:modified xsi:type="dcterms:W3CDTF">2017-11-15T12:57:13Z</dcterms:modified>
</cp:coreProperties>
</file>