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5"/>
  </p:notesMasterIdLst>
  <p:sldIdLst>
    <p:sldId id="256" r:id="rId4"/>
    <p:sldId id="257" r:id="rId5"/>
    <p:sldId id="258" r:id="rId6"/>
    <p:sldId id="261" r:id="rId7"/>
    <p:sldId id="262" r:id="rId8"/>
    <p:sldId id="264" r:id="rId9"/>
    <p:sldId id="265" r:id="rId10"/>
    <p:sldId id="266" r:id="rId11"/>
    <p:sldId id="259" r:id="rId12"/>
    <p:sldId id="268" r:id="rId13"/>
    <p:sldId id="269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4" d="100"/>
          <a:sy n="94" d="100"/>
        </p:scale>
        <p:origin x="-2124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62098612160687083"/>
          <c:y val="0.50965994094488198"/>
          <c:w val="0.2410578626235001"/>
          <c:h val="0.474715059055118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
</c:v>
                </c:pt>
              </c:strCache>
            </c:strRef>
          </c:tx>
          <c:explosion val="18"/>
          <c:cat>
            <c:strRef>
              <c:f>Лист1!$A$2:$A$5</c:f>
              <c:strCache>
                <c:ptCount val="3"/>
                <c:pt idx="0">
                  <c:v>необоснованное препятствование осуществлению деятельности хозяйствующих субъектов</c:v>
                </c:pt>
                <c:pt idx="1">
                  <c:v>незаконное предоставление преимуществ, государственной или муниципальной преференции </c:v>
                </c:pt>
                <c:pt idx="2">
                  <c:v>иное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61.5</c:v>
                </c:pt>
                <c:pt idx="2">
                  <c:v>1.5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5.3953202906025982E-2"/>
          <c:y val="8.8594980314960683E-3"/>
          <c:w val="0.89306682600229503"/>
          <c:h val="0.505819635826771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1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1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1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12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2C749C31-DB8A-4984-8AF9-D77004A7994F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05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body"/>
          </p:nvPr>
        </p:nvSpPr>
        <p:spPr>
          <a:xfrm>
            <a:off x="679320" y="4714920"/>
            <a:ext cx="5438160" cy="44665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3849840" y="9428040"/>
            <a:ext cx="2945520" cy="49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1CD4DB4-DFB4-440A-B9FA-0D1B60E82DDA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pPr algn="r">
                <a:lnSpc>
                  <a:spcPct val="100000"/>
                </a:lnSpc>
              </a:pPr>
              <a:t>11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Рисунок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Рисунок 1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1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3280" cy="259560"/>
          </a:xfrm>
          <a:prstGeom prst="rect">
            <a:avLst/>
          </a:prstGeom>
          <a:ln>
            <a:noFill/>
          </a:ln>
        </p:spPr>
      </p:pic>
      <p:pic>
        <p:nvPicPr>
          <p:cNvPr id="7" name="Picture 9"/>
          <p:cNvPicPr/>
          <p:nvPr/>
        </p:nvPicPr>
        <p:blipFill>
          <a:blip r:embed="rId16"/>
          <a:stretch/>
        </p:blipFill>
        <p:spPr>
          <a:xfrm>
            <a:off x="0" y="0"/>
            <a:ext cx="9143280" cy="907200"/>
          </a:xfrm>
          <a:prstGeom prst="rect">
            <a:avLst/>
          </a:prstGeom>
          <a:ln>
            <a:noFill/>
          </a:ln>
        </p:spPr>
      </p:pic>
      <p:pic>
        <p:nvPicPr>
          <p:cNvPr id="2" name="Picture 7"/>
          <p:cNvPicPr/>
          <p:nvPr/>
        </p:nvPicPr>
        <p:blipFill>
          <a:blip r:embed="rId17"/>
          <a:stretch/>
        </p:blipFill>
        <p:spPr>
          <a:xfrm>
            <a:off x="0" y="0"/>
            <a:ext cx="9143280" cy="2637720"/>
          </a:xfrm>
          <a:prstGeom prst="rect">
            <a:avLst/>
          </a:prstGeom>
          <a:ln>
            <a:noFill/>
          </a:ln>
        </p:spPr>
      </p:pic>
      <p:pic>
        <p:nvPicPr>
          <p:cNvPr id="3" name="Picture 8"/>
          <p:cNvPicPr/>
          <p:nvPr/>
        </p:nvPicPr>
        <p:blipFill>
          <a:blip r:embed="rId18"/>
          <a:stretch/>
        </p:blipFill>
        <p:spPr>
          <a:xfrm>
            <a:off x="0" y="6624720"/>
            <a:ext cx="9143280" cy="25956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3280" cy="259560"/>
          </a:xfrm>
          <a:prstGeom prst="rect">
            <a:avLst/>
          </a:prstGeom>
          <a:ln>
            <a:noFill/>
          </a:ln>
        </p:spPr>
      </p:pic>
      <p:pic>
        <p:nvPicPr>
          <p:cNvPr id="41" name="Picture 9"/>
          <p:cNvPicPr/>
          <p:nvPr/>
        </p:nvPicPr>
        <p:blipFill>
          <a:blip r:embed="rId16"/>
          <a:stretch/>
        </p:blipFill>
        <p:spPr>
          <a:xfrm>
            <a:off x="0" y="0"/>
            <a:ext cx="9143280" cy="9072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8"/>
          <p:cNvPicPr/>
          <p:nvPr/>
        </p:nvPicPr>
        <p:blipFill>
          <a:blip r:embed="rId15"/>
          <a:stretch/>
        </p:blipFill>
        <p:spPr>
          <a:xfrm>
            <a:off x="0" y="6624720"/>
            <a:ext cx="9143280" cy="259560"/>
          </a:xfrm>
          <a:prstGeom prst="rect">
            <a:avLst/>
          </a:prstGeom>
          <a:ln>
            <a:noFill/>
          </a:ln>
        </p:spPr>
      </p:pic>
      <p:pic>
        <p:nvPicPr>
          <p:cNvPr id="79" name="Picture 9"/>
          <p:cNvPicPr/>
          <p:nvPr/>
        </p:nvPicPr>
        <p:blipFill>
          <a:blip r:embed="rId16"/>
          <a:stretch/>
        </p:blipFill>
        <p:spPr>
          <a:xfrm>
            <a:off x="0" y="0"/>
            <a:ext cx="9143280" cy="907200"/>
          </a:xfrm>
          <a:prstGeom prst="rect">
            <a:avLst/>
          </a:prstGeom>
          <a:ln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215720" y="2774520"/>
            <a:ext cx="7418520" cy="201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Управление Федеральной антимонопольной службы по Республике Башкортостан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047000" y="6580080"/>
            <a:ext cx="21330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9BEAA5F-C2A4-4601-8D39-26514D33434D}" type="slidenum">
              <a:rPr lang="en-US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pPr algn="r">
                <a:lnSpc>
                  <a:spcPct val="100000"/>
                </a:lnSpc>
              </a:pPr>
              <a:t>10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7923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trike="noStrike" spc="-1" dirty="0" smtClean="0">
                <a:uFill>
                  <a:solidFill>
                    <a:srgbClr val="FFFFFF"/>
                  </a:solidFill>
                </a:uFill>
                <a:latin typeface="+mj-lt"/>
                <a:ea typeface="Times New Roman"/>
              </a:rPr>
              <a:t>Что улучшилось во взаимодействии с органами местного самоуправления, органами власти за последнее время</a:t>
            </a:r>
            <a:endParaRPr lang="en-US" sz="2400" b="1" spc="-1" dirty="0">
              <a:uFill>
                <a:solidFill>
                  <a:srgbClr val="FFFFFF"/>
                </a:solidFill>
              </a:uFill>
              <a:latin typeface="+mj-lt"/>
            </a:endParaRPr>
          </a:p>
          <a:p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628800"/>
            <a:ext cx="770485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ОМС привели в соответствие Административные регламенты по предоставлению муниципальных 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услуг: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исключили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требования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к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хозяйствующим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субъектам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предоставлении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дополнительных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документов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непредусмотренных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федеральным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законодательством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;</a:t>
            </a:r>
            <a:endParaRPr lang="ru-RU" sz="1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Times New Roman"/>
            </a:endParaRPr>
          </a:p>
          <a:p>
            <a:pPr algn="just"/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Повысилось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качество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проведения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органами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власти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органами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местного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самоуправлении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проведения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конкурсных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процедур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(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своевременное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размещение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информационных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сообщений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официальных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сайтах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и в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печатных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изданиях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с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соблюдением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всех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требований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к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информационному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сообщению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);</a:t>
            </a:r>
            <a:endParaRPr lang="ru-RU" sz="1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Times New Roman"/>
            </a:endParaRPr>
          </a:p>
          <a:p>
            <a:pPr algn="just"/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Увеличился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процент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исполнения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предписаний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предупреждений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прекращении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нарушения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антимонопольного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законодательства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выданных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Управлением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в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установленный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срок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;</a:t>
            </a:r>
            <a:endParaRPr lang="ru-RU" sz="1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Times New Roman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en-US" sz="1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 algn="just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Сократилось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количество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дел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ru-RU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 предупреждений 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отношении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органов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местного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самоуправления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по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части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3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статьи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15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Закона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защите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конкуренции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(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передача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полномочий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органа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МСУ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хозяйствующим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субъектам</a:t>
            </a:r>
            <a:r>
              <a:rPr lang="en-US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)</a:t>
            </a:r>
            <a:r>
              <a:rPr lang="ru-RU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1066680" y="756000"/>
            <a:ext cx="7345080" cy="177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690" b="1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СПАСИБО ЗА ВНИМАНИЕ!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3" name="Picture 5"/>
          <p:cNvPicPr/>
          <p:nvPr/>
        </p:nvPicPr>
        <p:blipFill>
          <a:blip r:embed="rId3"/>
          <a:stretch/>
        </p:blipFill>
        <p:spPr>
          <a:xfrm>
            <a:off x="2797560" y="2631960"/>
            <a:ext cx="532800" cy="537120"/>
          </a:xfrm>
          <a:prstGeom prst="rect">
            <a:avLst/>
          </a:prstGeom>
          <a:ln>
            <a:noFill/>
          </a:ln>
        </p:spPr>
      </p:pic>
      <p:pic>
        <p:nvPicPr>
          <p:cNvPr id="144" name="Picture 6"/>
          <p:cNvPicPr/>
          <p:nvPr/>
        </p:nvPicPr>
        <p:blipFill>
          <a:blip r:embed="rId4"/>
          <a:stretch/>
        </p:blipFill>
        <p:spPr>
          <a:xfrm>
            <a:off x="2797560" y="3405600"/>
            <a:ext cx="532800" cy="491760"/>
          </a:xfrm>
          <a:prstGeom prst="rect">
            <a:avLst/>
          </a:prstGeom>
          <a:ln>
            <a:noFill/>
          </a:ln>
        </p:spPr>
      </p:pic>
      <p:pic>
        <p:nvPicPr>
          <p:cNvPr id="145" name="Picture 7"/>
          <p:cNvPicPr/>
          <p:nvPr/>
        </p:nvPicPr>
        <p:blipFill>
          <a:blip r:embed="rId5"/>
          <a:stretch/>
        </p:blipFill>
        <p:spPr>
          <a:xfrm>
            <a:off x="2644920" y="4038480"/>
            <a:ext cx="837360" cy="772920"/>
          </a:xfrm>
          <a:prstGeom prst="rect">
            <a:avLst/>
          </a:prstGeom>
          <a:ln>
            <a:noFill/>
          </a:ln>
        </p:spPr>
      </p:pic>
      <p:sp>
        <p:nvSpPr>
          <p:cNvPr id="146" name="CustomShape 2"/>
          <p:cNvSpPr/>
          <p:nvPr/>
        </p:nvSpPr>
        <p:spPr>
          <a:xfrm>
            <a:off x="3505320" y="2702160"/>
            <a:ext cx="3330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77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www.fas.gov.ru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3"/>
          <p:cNvSpPr/>
          <p:nvPr/>
        </p:nvSpPr>
        <p:spPr>
          <a:xfrm>
            <a:off x="3505320" y="3414960"/>
            <a:ext cx="333000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77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FAS-book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4"/>
          <p:cNvSpPr/>
          <p:nvPr/>
        </p:nvSpPr>
        <p:spPr>
          <a:xfrm>
            <a:off x="3505320" y="4109040"/>
            <a:ext cx="3482640" cy="511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77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rus_fas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7047000" y="6580080"/>
            <a:ext cx="2133000" cy="30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D6517173-EB90-48FF-B956-F3898DEF6715}" type="slidenum">
              <a:rPr lang="en-US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pPr algn="r">
                <a:lnSpc>
                  <a:spcPct val="100000"/>
                </a:lnSpc>
              </a:p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62944" y="1124744"/>
            <a:ext cx="9143280" cy="820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400" b="1" strike="noStrike" spc="-1" dirty="0" err="1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Нарушение</a:t>
            </a:r>
            <a:r>
              <a:rPr lang="en-US" sz="2400" b="1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 </a:t>
            </a:r>
            <a:r>
              <a:rPr lang="en-US" sz="2400" b="1" strike="noStrike" spc="-1" dirty="0" err="1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антимонопольного</a:t>
            </a:r>
            <a:r>
              <a:rPr lang="en-US" sz="2400" b="1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 </a:t>
            </a:r>
            <a:r>
              <a:rPr lang="en-US" sz="2400" b="1" strike="noStrike" spc="-1" dirty="0" err="1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законодательства</a:t>
            </a:r>
            <a:r>
              <a:rPr lang="en-US" sz="2400" b="1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 </a:t>
            </a:r>
            <a:r>
              <a:rPr lang="en-US" sz="2400" b="1" strike="noStrike" spc="-1" dirty="0" err="1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органами</a:t>
            </a:r>
            <a:r>
              <a:rPr lang="en-US" sz="2400" b="1" strike="noStrike" spc="-1" dirty="0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 </a:t>
            </a:r>
            <a:r>
              <a:rPr lang="en-US" sz="2400" b="1" strike="noStrike" spc="-1" dirty="0" err="1" smtClean="0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власти</a:t>
            </a:r>
            <a:r>
              <a:rPr lang="ru-RU" sz="2400" b="1" spc="-1" dirty="0"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 </a:t>
            </a:r>
            <a:endParaRPr lang="ru-RU" sz="2400" b="1" spc="-1" dirty="0" smtClean="0">
              <a:uFill>
                <a:solidFill>
                  <a:srgbClr val="FFFFFF"/>
                </a:solidFill>
              </a:uFill>
              <a:latin typeface="Arial"/>
              <a:ea typeface="Noto Sans CJK SC Regular"/>
            </a:endParaRPr>
          </a:p>
          <a:p>
            <a:pPr algn="ctr">
              <a:lnSpc>
                <a:spcPct val="100000"/>
              </a:lnSpc>
            </a:pPr>
            <a:endParaRPr lang="ru-RU" sz="1100" b="1" spc="-1" dirty="0">
              <a:uFill>
                <a:solidFill>
                  <a:srgbClr val="FFFFFF"/>
                </a:solidFill>
              </a:uFill>
              <a:latin typeface="Arial"/>
              <a:ea typeface="Noto Sans CJK SC Regular"/>
            </a:endParaRPr>
          </a:p>
          <a:p>
            <a:pPr algn="ctr">
              <a:lnSpc>
                <a:spcPct val="100000"/>
              </a:lnSpc>
            </a:pPr>
            <a:r>
              <a:rPr lang="ru-RU" sz="16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Нарушение статьи 15 Закона о защите конкуренции</a:t>
            </a:r>
            <a:endParaRPr lang="en-US" sz="16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812" y="2564904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2017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году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выдано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125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предупреждени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й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прекращении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действий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(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бездействия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),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которые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содержат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признаки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нарушения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статьи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15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Закона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защите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конкуренции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. 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Times New Roman"/>
            </a:endParaRPr>
          </a:p>
          <a:p>
            <a:pPr algn="just"/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97</a:t>
            </a:r>
            <a:r>
              <a:rPr lang="en-US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выданных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Управлением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предупреждения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исполнены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в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срок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26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предупреждений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находятся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стадии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исполнения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установленный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срок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исполнения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предупреждений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сегодняшний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день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не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истек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.</a:t>
            </a: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Times New Roman"/>
            </a:endParaRPr>
          </a:p>
          <a:p>
            <a:pPr algn="just"/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 связи с невыполнением предупреждения,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возбуждено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2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дела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нарушении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антимонопольного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законодательства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по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результатам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рассмотрения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которых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было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установлены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факты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нарушений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антимонопольного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законодательства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и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выдано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3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предписания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457200" y="9604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Наибольшее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количество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выявленных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нарушений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статьи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15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Федерального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закона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"О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защите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конкуренции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"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было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совершено</a:t>
            </a:r>
            <a:r>
              <a:rPr lang="en-US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 в </a:t>
            </a:r>
            <a:r>
              <a:rPr lang="en-US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ＭＳ Ｐゴシック"/>
              </a:rPr>
              <a:t>форме</a:t>
            </a:r>
            <a:endParaRPr lang="en-US" sz="2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873778480"/>
              </p:ext>
            </p:extLst>
          </p:nvPr>
        </p:nvGraphicFramePr>
        <p:xfrm>
          <a:off x="457200" y="2069864"/>
          <a:ext cx="80032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533400" y="2276872"/>
            <a:ext cx="7855024" cy="37444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     В производстве Управления находится</a:t>
            </a:r>
            <a:r>
              <a:rPr lang="en-US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32</a:t>
            </a:r>
            <a:r>
              <a:rPr lang="en-US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lang="en-US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дел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а</a:t>
            </a:r>
            <a:r>
              <a:rPr lang="en-US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(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статья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16)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по фактам заключения </a:t>
            </a:r>
            <a:r>
              <a:rPr lang="ru-RU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антиконкурентных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соглашений между </a:t>
            </a:r>
            <a:r>
              <a:rPr lang="en-US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государственны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ми </a:t>
            </a:r>
            <a:r>
              <a:rPr lang="en-US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орган</a:t>
            </a:r>
            <a:r>
              <a:rPr lang="ru-RU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ами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/ органами местного самоуправления</a:t>
            </a:r>
            <a:r>
              <a:rPr lang="en-US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lang="ru-RU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в части </a:t>
            </a:r>
            <a:r>
              <a:rPr lang="en-US" sz="1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ограничения</a:t>
            </a:r>
            <a:r>
              <a:rPr lang="en-US" sz="1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доступа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на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рынок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,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выхода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 с </a:t>
            </a:r>
            <a:r>
              <a:rPr lang="en-US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рынка</a:t>
            </a:r>
            <a:r>
              <a:rPr lang="en-US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.</a:t>
            </a:r>
            <a:endParaRPr lang="en-US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en-US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980728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</a:t>
            </a:r>
            <a:r>
              <a:rPr lang="en-US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ыявление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пресечение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ограничивающих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конкуренцию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соглашений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или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согласованных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действий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государственных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органов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и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хозяйствующих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субъектов</a:t>
            </a:r>
            <a:endParaRPr lang="en-US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916832"/>
            <a:ext cx="74888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Courier New" pitchFamily="49" charset="0"/>
              <a:buChar char="o"/>
            </a:pP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редоставлени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е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земельных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участков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, в том числе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под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жилищное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строительство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без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проведения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конкурсных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процедур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;</a:t>
            </a:r>
          </a:p>
          <a:p>
            <a:pPr algn="just"/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aditional Arabic" pitchFamily="18" charset="-78"/>
              <a:ea typeface="Times New Roman"/>
              <a:cs typeface="Traditional Arabic" pitchFamily="18" charset="-78"/>
            </a:endParaRPr>
          </a:p>
          <a:p>
            <a:pPr marL="285750" indent="-285750" algn="just">
              <a:buFont typeface="Courier New" pitchFamily="49" charset="0"/>
              <a:buChar char="o"/>
            </a:pP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заключени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е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соглашени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й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,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направленн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ых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на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умышленный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обход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конкурентных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процедур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,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установленных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законодательством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о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контрактной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системе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,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путем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умышленного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дробления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предмета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закупки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и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заключение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договоров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, </a:t>
            </a:r>
            <a:r>
              <a:rPr lang="en-US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имеющих</a:t>
            </a: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фактическую</a:t>
            </a: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направленность</a:t>
            </a: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на</a:t>
            </a: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достижение</a:t>
            </a: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единой</a:t>
            </a: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хозяйственной</a:t>
            </a:r>
            <a:r>
              <a:rPr lang="en-US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деятельности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,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цена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которых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,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не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превышает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,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предусмотренную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законодательством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 о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контрактной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системе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для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осуществления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закупки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у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единственного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поставщика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. </a:t>
            </a:r>
            <a:endParaRPr lang="en-US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aditional Arabic" pitchFamily="18" charset="-78"/>
              <a:cs typeface="Traditional Arabic" pitchFamily="18" charset="-78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19675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Наибольшее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количество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выявленных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нарушений</a:t>
            </a:r>
            <a:r>
              <a:rPr lang="en-US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 </a:t>
            </a:r>
            <a:r>
              <a:rPr lang="en-US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aditional Arabic" pitchFamily="18" charset="-78"/>
                <a:ea typeface="Times New Roman"/>
                <a:cs typeface="Traditional Arabic" pitchFamily="18" charset="-78"/>
              </a:rPr>
              <a:t>относится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412776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 рамках осуществления полномочий </a:t>
            </a:r>
            <a:r>
              <a:rPr lang="ru-RU" b="1" dirty="0"/>
              <a:t>по контролю за соблюдением антимонопольных требований к торгам - статьи 17 ФЗ-135, за период 2017 года возбуждено и рассмотрено 37 дел.</a:t>
            </a:r>
            <a:endParaRPr lang="ru-RU" b="1" dirty="0" smtClean="0">
              <a:effectLst/>
            </a:endParaRPr>
          </a:p>
          <a:p>
            <a:pPr algn="ctr"/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996952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Основные виды нарушений</a:t>
            </a:r>
            <a:r>
              <a:rPr lang="ru-RU" dirty="0" smtClean="0"/>
              <a:t>:</a:t>
            </a:r>
          </a:p>
          <a:p>
            <a:endParaRPr lang="ru-RU" dirty="0" smtClean="0">
              <a:effectLst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необоснованное ограничение доступа к участию в торгах, запросе котировок </a:t>
            </a:r>
            <a:r>
              <a:rPr lang="ru-RU" dirty="0" smtClean="0"/>
              <a:t>(</a:t>
            </a:r>
            <a:r>
              <a:rPr lang="ru-RU" dirty="0"/>
              <a:t>66,7% выявленных нарушений по фактам несоблюдения антимонопольных требований к торгам</a:t>
            </a:r>
            <a:r>
              <a:rPr lang="ru-RU" dirty="0" smtClean="0"/>
              <a:t>). </a:t>
            </a:r>
            <a:endParaRPr lang="ru-RU" dirty="0" smtClean="0">
              <a:effectLst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/>
              <a:t>создание преимущественных условий участия в торгах, запросе котировок (25%).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260640" y="1015920"/>
            <a:ext cx="8622720" cy="5456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     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Примеры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:</a:t>
            </a:r>
          </a:p>
          <a:p>
            <a:endParaRPr lang="ru-RU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установл</a:t>
            </a:r>
            <a:r>
              <a:rPr lang="ru-RU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ение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в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извещениях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проведении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торгов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более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коротк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ого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срок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а </a:t>
            </a:r>
            <a:r>
              <a:rPr lang="en-US" sz="16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приема</a:t>
            </a:r>
            <a:r>
              <a:rPr lang="en-US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документов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вместо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предусмотренного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законодательством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30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дневного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срока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тем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самым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субъекты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желающие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принять участие в торгах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не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успевают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подать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заявку</a:t>
            </a:r>
            <a:r>
              <a:rPr lang="ru-RU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.</a:t>
            </a:r>
          </a:p>
          <a:p>
            <a:endParaRPr lang="ru-RU" sz="1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Times New Roman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Установление 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аукционной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документации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требовани</a:t>
            </a:r>
            <a:r>
              <a:rPr lang="ru-RU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й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юридическим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лицам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предоставлении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наряду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с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заявкой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учредительных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документов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,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выписки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из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единого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государственного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реестра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юридических</a:t>
            </a:r>
            <a:r>
              <a:rPr lang="en-US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лиц</a:t>
            </a:r>
            <a:r>
              <a:rPr lang="en-US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.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260640" y="1021392"/>
            <a:ext cx="8622720" cy="545652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Статьей </a:t>
            </a:r>
            <a:r>
              <a:rPr lang="ru-RU" dirty="0"/>
              <a:t>17.1 Федерального закона "О защите конкуренции" установлены особенности порядка заключения договоров в отношении государственного и муниципального имущества - заключение договоров только по результатам проведения конкурсов или аукционов на право заключения таких </a:t>
            </a:r>
            <a:r>
              <a:rPr lang="ru-RU" dirty="0" smtClean="0"/>
              <a:t>договоров</a:t>
            </a:r>
          </a:p>
          <a:p>
            <a:pPr algn="just"/>
            <a:endParaRPr lang="ru-RU" dirty="0" smtClean="0">
              <a:effectLst/>
            </a:endParaRPr>
          </a:p>
          <a:p>
            <a:pPr algn="ctr">
              <a:lnSpc>
                <a:spcPct val="100000"/>
              </a:lnSpc>
            </a:pPr>
            <a:r>
              <a:rPr lang="en-US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</a:t>
            </a:r>
            <a:r>
              <a:rPr lang="en-U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истекший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период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2017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года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по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статье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17.1.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Федерального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закона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"О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защите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конкуренции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"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возбуждено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и </a:t>
            </a:r>
            <a:r>
              <a:rPr lang="en-US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рассмотрено</a:t>
            </a:r>
            <a:r>
              <a:rPr lang="en-US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11</a:t>
            </a:r>
            <a:r>
              <a:rPr lang="en-US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дел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.</a:t>
            </a:r>
            <a:endParaRPr lang="en-US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just"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1580" y="1484784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нарушения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в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сфере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порядка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заключения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договоров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в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отношении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государственного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и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муниципального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имущества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(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статья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17.1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Закона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о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защите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 </a:t>
            </a:r>
            <a:r>
              <a:rPr lang="en-US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конкуренции</a:t>
            </a:r>
            <a:r>
              <a:rPr lang="en-US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Times New Roman"/>
              </a:rPr>
              <a:t>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extBox 1"/>
          <p:cNvSpPr txBox="1"/>
          <p:nvPr/>
        </p:nvSpPr>
        <p:spPr>
          <a:xfrm>
            <a:off x="665376" y="2132856"/>
            <a:ext cx="777686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ru-RU" sz="1400" b="1" dirty="0" smtClean="0"/>
              <a:t>предоставление </a:t>
            </a:r>
            <a:r>
              <a:rPr lang="ru-RU" sz="1400" b="1" dirty="0"/>
              <a:t>ритуальных </a:t>
            </a:r>
            <a:r>
              <a:rPr lang="ru-RU" sz="1400" b="1" dirty="0" smtClean="0"/>
              <a:t>услуг;</a:t>
            </a:r>
          </a:p>
          <a:p>
            <a:endParaRPr lang="ru-RU" sz="1400" b="1" dirty="0" smtClean="0">
              <a:effectLst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400" b="1" dirty="0"/>
              <a:t>предоставления земельных </a:t>
            </a:r>
            <a:r>
              <a:rPr lang="ru-RU" sz="1400" b="1" dirty="0" smtClean="0"/>
              <a:t>участков;</a:t>
            </a:r>
          </a:p>
          <a:p>
            <a:endParaRPr lang="ru-RU" sz="1400" b="1" dirty="0" smtClean="0">
              <a:effectLst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400" b="1" dirty="0"/>
              <a:t>рынок рекламных </a:t>
            </a:r>
            <a:r>
              <a:rPr lang="ru-RU" sz="1400" b="1" dirty="0" smtClean="0"/>
              <a:t>услуг;</a:t>
            </a:r>
          </a:p>
          <a:p>
            <a:endParaRPr lang="ru-RU" sz="1400" b="1" dirty="0" smtClean="0">
              <a:effectLst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400" b="1" dirty="0"/>
              <a:t>жилищно-коммунальное хозяйство </a:t>
            </a:r>
            <a:r>
              <a:rPr lang="ru-RU" sz="1400" b="1" dirty="0" smtClean="0"/>
              <a:t>; </a:t>
            </a:r>
          </a:p>
          <a:p>
            <a:endParaRPr lang="ru-RU" sz="1400" b="1" dirty="0" smtClean="0">
              <a:effectLst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400" b="1" dirty="0"/>
              <a:t>содержание, благоустройство, ремонт дорог, территории муниципальных </a:t>
            </a:r>
            <a:r>
              <a:rPr lang="ru-RU" sz="1400" b="1" dirty="0" smtClean="0"/>
              <a:t>районов;</a:t>
            </a:r>
          </a:p>
          <a:p>
            <a:endParaRPr lang="ru-RU" sz="1400" b="1" dirty="0" smtClean="0">
              <a:effectLst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ru-RU" sz="1400" b="1" dirty="0"/>
              <a:t>рынок оказания услуг в организации детского дошкольного и школьного </a:t>
            </a:r>
            <a:r>
              <a:rPr lang="ru-RU" sz="1400" b="1" dirty="0" smtClean="0"/>
              <a:t>питания.</a:t>
            </a:r>
            <a:endParaRPr lang="ru-RU" sz="1400" b="1" dirty="0"/>
          </a:p>
          <a:p>
            <a:endParaRPr lang="ru-RU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53768" y="955295"/>
            <a:ext cx="748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Рынки, отрасли, сферы деятельности, на которых совершались нарушения: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7254</TotalTime>
  <Words>632</Words>
  <Application>Microsoft Office PowerPoint</Application>
  <PresentationFormat>Экран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Triumph Sparville</dc:creator>
  <dc:description/>
  <cp:lastModifiedBy>to02-chiglincev</cp:lastModifiedBy>
  <cp:revision>610</cp:revision>
  <cp:lastPrinted>2017-08-01T12:33:15Z</cp:lastPrinted>
  <dcterms:created xsi:type="dcterms:W3CDTF">2014-09-15T17:52:41Z</dcterms:created>
  <dcterms:modified xsi:type="dcterms:W3CDTF">2017-11-16T08:49:24Z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