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5" r:id="rId4"/>
    <p:sldId id="276" r:id="rId5"/>
    <p:sldId id="279" r:id="rId6"/>
    <p:sldId id="280" r:id="rId7"/>
    <p:sldId id="286" r:id="rId8"/>
    <p:sldId id="271" r:id="rId9"/>
    <p:sldId id="272" r:id="rId10"/>
    <p:sldId id="274" r:id="rId11"/>
    <p:sldId id="287" r:id="rId12"/>
    <p:sldId id="288" r:id="rId13"/>
    <p:sldId id="265" r:id="rId14"/>
    <p:sldId id="266" r:id="rId15"/>
    <p:sldId id="289" r:id="rId16"/>
    <p:sldId id="26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02"/>
          <a:stretch/>
        </p:blipFill>
        <p:spPr bwMode="auto">
          <a:xfrm>
            <a:off x="142844" y="-41654"/>
            <a:ext cx="10001320" cy="7471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571736" y="6211669"/>
            <a:ext cx="46434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Управление Федеральной антимонопольной службы по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Республике Башкортостан 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2017г.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286256"/>
            <a:ext cx="8501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Правоприменительная практика </a:t>
            </a:r>
            <a:r>
              <a:rPr lang="ru-RU" sz="3600" dirty="0" err="1" smtClean="0"/>
              <a:t>Башкортостанского</a:t>
            </a:r>
            <a:r>
              <a:rPr lang="ru-RU" sz="3600" dirty="0" smtClean="0"/>
              <a:t> УФАС </a:t>
            </a:r>
          </a:p>
          <a:p>
            <a:pPr algn="ctr"/>
            <a:r>
              <a:rPr lang="ru-RU" sz="3600" dirty="0" smtClean="0"/>
              <a:t>по недобросовестной конкуренции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835824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b="1" dirty="0" smtClean="0"/>
              <a:t>Пример 3 (14.2):  </a:t>
            </a:r>
          </a:p>
          <a:p>
            <a:pPr algn="just"/>
            <a:r>
              <a:rPr lang="ru-RU" sz="1600" dirty="0" smtClean="0"/>
              <a:t>            В Управление Федеральной антимонопольной службы по Республике Башкортостан поступило обращение   ООО «1»  на неправомерные действия ООО «2», выразившиеся в распространении недостоверной информации, вводящей в заблуждение при осуществлении предпринимательской деятельности с использованием обозначения товарного знака «</a:t>
            </a:r>
            <a:r>
              <a:rPr lang="en-US" sz="1600" dirty="0" smtClean="0"/>
              <a:t>W</a:t>
            </a:r>
            <a:r>
              <a:rPr lang="ru-RU" sz="1600" dirty="0" smtClean="0"/>
              <a:t>» на сайте ООО «2» </a:t>
            </a:r>
            <a:r>
              <a:rPr lang="en-US" sz="1600" u="sng" dirty="0" smtClean="0"/>
              <a:t>http</a:t>
            </a:r>
            <a:r>
              <a:rPr lang="ru-RU" sz="1600" u="sng" dirty="0" smtClean="0"/>
              <a:t>:///</a:t>
            </a:r>
            <a:r>
              <a:rPr lang="ru-RU" sz="1600" dirty="0" smtClean="0"/>
              <a:t> , а также на рекламном баннере, размещенном на пересечении улиц …. и …, в то время как прав на использование вышеуказанного товарного знака ООО «2» не имеет. Правообладателем данного товарного знака, а также ряда других товарных знаков, обозначающих названия моделей автомобильной марки </a:t>
            </a:r>
            <a:r>
              <a:rPr lang="en-US" sz="1600" dirty="0" smtClean="0"/>
              <a:t>W</a:t>
            </a:r>
            <a:r>
              <a:rPr lang="ru-RU" sz="1600" dirty="0" smtClean="0"/>
              <a:t>, является компания </a:t>
            </a:r>
            <a:r>
              <a:rPr lang="en-US" sz="1600" dirty="0" smtClean="0"/>
              <a:t>W</a:t>
            </a:r>
            <a:r>
              <a:rPr lang="ru-RU" sz="1600" dirty="0" smtClean="0"/>
              <a:t>. Указанные товарные знаки зарегистрированы надлежащим образом в соответствии с Мадридским соглашением о международной регистрации знаков и внесены в реестр знаков Международного бюро Всемирной организации интеллектуальной собственности. Право на использование данного товарного знака на территории Российской Федерации принадлежит ООО «1» на основании лицензионного соглашения, заключенного с правообладателем. ООО «2» таким правом не обладает.</a:t>
            </a:r>
          </a:p>
          <a:p>
            <a:pPr algn="just"/>
            <a:r>
              <a:rPr lang="ru-RU" sz="1600" dirty="0" smtClean="0"/>
              <a:t>            Согласно ч.3 ст.14.2 Федерального закона «О защите конкуренции»  не допускается недобросовестная конкуренция путем ведения в заблуждение, в том числе в отношении места производства товара, предлагаемого к продаже, изготовителя такого товара, гарантийных обязательств продавца или изготовителя.</a:t>
            </a:r>
          </a:p>
          <a:p>
            <a:pPr algn="just"/>
            <a:r>
              <a:rPr lang="ru-RU" sz="1600" dirty="0" smtClean="0"/>
              <a:t>            В связи с наличием в действиях ООО «2» признаков нарушения ст.14.2 Федерального закона «О защите конкуренции», </a:t>
            </a:r>
            <a:r>
              <a:rPr lang="ru-RU" sz="1600" dirty="0" err="1" smtClean="0"/>
              <a:t>Башкортостанское</a:t>
            </a:r>
            <a:r>
              <a:rPr lang="ru-RU" sz="1600" dirty="0" smtClean="0"/>
              <a:t> УФАС России выдало предупреждение о прекращении  действий, которые содержат признаки нарушения антимонопольного законодательства.</a:t>
            </a:r>
          </a:p>
          <a:p>
            <a:r>
              <a:rPr lang="ru-RU" sz="1600" dirty="0" smtClean="0"/>
              <a:t>Предупреждение исполнено.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 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42918"/>
            <a:ext cx="8229600" cy="5483245"/>
          </a:xfrm>
          <a:prstGeom prst="roundRect">
            <a:avLst>
              <a:gd name="adj" fmla="val 10097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just">
              <a:buNone/>
              <a:defRPr/>
            </a:pPr>
            <a:r>
              <a:rPr lang="ru-RU" sz="2800" dirty="0" smtClean="0"/>
              <a:t>              В </a:t>
            </a:r>
            <a:r>
              <a:rPr lang="ru-RU" sz="2800" dirty="0" smtClean="0"/>
              <a:t>соответствии с Федеральным законом  </a:t>
            </a: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№135-ФЗ «О защите конкуренции» по признакам нарушения статей 14.4, 14.5, 14.6 возбуждаются дела о нарушении антимонопольного законодательства. В случае неисполнения предупреждений в установленный срок выданных  по статьям </a:t>
            </a:r>
            <a:r>
              <a:rPr lang="ru-RU" sz="2800" dirty="0" smtClean="0"/>
              <a:t>14.1, 14.2, 14.3, 14.7, 14.8 также </a:t>
            </a: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возбуждаются дела о нарушении антимонопольного законодательства. 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42918"/>
            <a:ext cx="8229600" cy="5483245"/>
          </a:xfrm>
          <a:prstGeom prst="roundRect">
            <a:avLst>
              <a:gd name="adj" fmla="val 10097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2500" lnSpcReduction="20000"/>
          </a:bodyPr>
          <a:lstStyle/>
          <a:p>
            <a:pPr algn="just">
              <a:buNone/>
            </a:pPr>
            <a:r>
              <a:rPr lang="ru-RU" sz="2800" dirty="0" smtClean="0"/>
              <a:t>     Всего </a:t>
            </a:r>
            <a:r>
              <a:rPr lang="ru-RU" sz="2800" dirty="0" smtClean="0"/>
              <a:t>за истекший период возбуждено 13 дел : </a:t>
            </a:r>
          </a:p>
          <a:p>
            <a:pPr algn="just">
              <a:buNone/>
            </a:pPr>
            <a:r>
              <a:rPr lang="ru-RU" sz="2800" dirty="0" smtClean="0"/>
              <a:t>          по ст. 14.2 – 2 дела </a:t>
            </a:r>
          </a:p>
          <a:p>
            <a:pPr algn="just">
              <a:buNone/>
            </a:pPr>
            <a:r>
              <a:rPr lang="ru-RU" sz="2800" dirty="0" smtClean="0"/>
              <a:t>          по ст. 14.4 – 2 дела</a:t>
            </a:r>
          </a:p>
          <a:p>
            <a:pPr algn="just">
              <a:buNone/>
            </a:pPr>
            <a:r>
              <a:rPr lang="ru-RU" sz="2800" dirty="0" smtClean="0"/>
              <a:t>          по ст. 14.6 -  9 дел</a:t>
            </a:r>
          </a:p>
          <a:p>
            <a:pPr algn="just">
              <a:buNone/>
            </a:pPr>
            <a:r>
              <a:rPr lang="ru-RU" sz="2800" dirty="0" smtClean="0"/>
              <a:t>     Из </a:t>
            </a:r>
            <a:r>
              <a:rPr lang="ru-RU" sz="2800" dirty="0" smtClean="0"/>
              <a:t>которых:</a:t>
            </a:r>
          </a:p>
          <a:p>
            <a:pPr algn="just">
              <a:buNone/>
            </a:pPr>
            <a:r>
              <a:rPr lang="ru-RU" sz="2800" dirty="0" smtClean="0"/>
              <a:t>        </a:t>
            </a:r>
            <a:r>
              <a:rPr lang="en-US" sz="2800" dirty="0" smtClean="0"/>
              <a:t>- </a:t>
            </a:r>
            <a:r>
              <a:rPr lang="ru-RU" sz="2800" dirty="0" smtClean="0"/>
              <a:t>Вынесено 1 решение о нарушении требований части 1 статьи 14.6 Федерального закона от 26 июля 2006 года №135-ФЗ «О защите конкуренции», выдано 1 предписание</a:t>
            </a:r>
            <a:r>
              <a:rPr lang="en-US" sz="2800" dirty="0" smtClean="0"/>
              <a:t> </a:t>
            </a:r>
            <a:r>
              <a:rPr lang="ru-RU" sz="2800" dirty="0" smtClean="0"/>
              <a:t>(исполнено); </a:t>
            </a:r>
          </a:p>
          <a:p>
            <a:pPr algn="just">
              <a:buNone/>
            </a:pPr>
            <a:r>
              <a:rPr lang="ru-RU" sz="2800" dirty="0" smtClean="0"/>
              <a:t>      </a:t>
            </a:r>
            <a:r>
              <a:rPr lang="en-US" sz="2800" dirty="0" smtClean="0"/>
              <a:t>-  </a:t>
            </a:r>
            <a:r>
              <a:rPr lang="ru-RU" sz="2800" dirty="0" smtClean="0"/>
              <a:t>Решение о прекращении – 3;</a:t>
            </a:r>
          </a:p>
          <a:p>
            <a:pPr algn="just">
              <a:buNone/>
            </a:pPr>
            <a:r>
              <a:rPr lang="ru-RU" sz="2800" dirty="0" smtClean="0"/>
              <a:t>      </a:t>
            </a:r>
            <a:r>
              <a:rPr lang="en-US" sz="2800" dirty="0" smtClean="0"/>
              <a:t>-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ru-RU" sz="2800" dirty="0" smtClean="0"/>
              <a:t>Приостановлено – </a:t>
            </a:r>
            <a:r>
              <a:rPr lang="en-US" sz="2800" dirty="0" smtClean="0"/>
              <a:t>6</a:t>
            </a:r>
            <a:r>
              <a:rPr lang="ru-RU" sz="2800" dirty="0" smtClean="0"/>
              <a:t>;</a:t>
            </a:r>
          </a:p>
          <a:p>
            <a:pPr algn="just">
              <a:buNone/>
            </a:pPr>
            <a:r>
              <a:rPr lang="ru-RU" sz="2800" dirty="0" smtClean="0"/>
              <a:t>      </a:t>
            </a:r>
            <a:r>
              <a:rPr lang="en-US" sz="2800" dirty="0" smtClean="0"/>
              <a:t>-  </a:t>
            </a:r>
            <a:r>
              <a:rPr lang="ru-RU" sz="2800" dirty="0" smtClean="0"/>
              <a:t>В производстве – 3.</a:t>
            </a:r>
          </a:p>
          <a:p>
            <a:pPr algn="just"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43998" cy="10412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b="1" dirty="0" smtClean="0"/>
              <a:t>  Пример 1:  </a:t>
            </a:r>
          </a:p>
          <a:p>
            <a:pPr indent="539750" algn="just"/>
            <a:r>
              <a:rPr lang="ru-RU" b="1" dirty="0" smtClean="0"/>
              <a:t>  </a:t>
            </a:r>
            <a:r>
              <a:rPr lang="ru-RU" dirty="0" smtClean="0"/>
              <a:t>Управлением Федеральной антимонопольной службы по Республике Башкортостан рассмотрена информация и материалы </a:t>
            </a:r>
            <a:r>
              <a:rPr lang="ru-RU" dirty="0" err="1" smtClean="0"/>
              <a:t>Белебеевской</a:t>
            </a:r>
            <a:r>
              <a:rPr lang="ru-RU" dirty="0" smtClean="0"/>
              <a:t>  межрайонной прокуратуры по вопросу неправомерных действий со стороны ИП, выразившихся в нарушении антимонопольного законодательства, связанного с недобросовестной конкуренцией, а именно незаконное использование в деятельности товарных знаков «</a:t>
            </a:r>
            <a:r>
              <a:rPr lang="en-US" dirty="0" smtClean="0"/>
              <a:t>WORLD CUP</a:t>
            </a:r>
            <a:r>
              <a:rPr lang="ru-RU" dirty="0" smtClean="0"/>
              <a:t>» без разрешительных документов.</a:t>
            </a:r>
          </a:p>
          <a:p>
            <a:pPr algn="just"/>
            <a:r>
              <a:rPr lang="ru-RU" dirty="0" smtClean="0"/>
              <a:t>          В соответствии со  ст. 20 Федерального закона от 7 июня 2013 г. N 108-ФЗ "О подготовке и проведении в Российской Федерации чемпионата мира по футболу FIFA 2018 года, Кубка конфедераций FIFA 2017 года и внесении изменений в отдельные законодательные акты  Российской Федерации"          </a:t>
            </a:r>
          </a:p>
          <a:p>
            <a:pPr algn="just"/>
            <a:r>
              <a:rPr lang="ru-RU" dirty="0" smtClean="0"/>
              <a:t>Признаются недобросовестной конкуренцией и влекут за собой наступление последствий, предусмотренных антимонопольным законодательством Российской Федерации:</a:t>
            </a:r>
          </a:p>
          <a:p>
            <a:r>
              <a:rPr lang="ru-RU" dirty="0" smtClean="0"/>
              <a:t>            - продажа, обмен или иное введение в оборот товаров либо выполнение работ, оказание услуг, если при этом незаконно использовались символика спортивных соревнований и обозначения, тождественные или сходные до степени смешения с символикой спортивных соревнований, либо измененная символика спортивных соревнований.</a:t>
            </a:r>
          </a:p>
          <a:p>
            <a:pPr indent="539750" algn="just"/>
            <a:r>
              <a:rPr lang="ru-RU" dirty="0" smtClean="0"/>
              <a:t>  Решением по делу  Комиссия решила  признать ИП нарушившим требования части 1 статьи 14.6 Федерального закона от 26 июля 2006 года №135-ФЗ «О защите конкуренции»,   выдать предписание. Предписание исполнено .</a:t>
            </a:r>
          </a:p>
          <a:p>
            <a:pPr lvl="0" algn="just"/>
            <a:endParaRPr lang="ru-RU" dirty="0" smtClean="0"/>
          </a:p>
          <a:p>
            <a:pPr lvl="0" algn="just"/>
            <a:endParaRPr lang="ru-RU" dirty="0" smtClean="0"/>
          </a:p>
          <a:p>
            <a:pPr lvl="0" algn="just"/>
            <a:endParaRPr lang="ru-RU" dirty="0" smtClean="0"/>
          </a:p>
          <a:p>
            <a:pPr lvl="0" algn="just"/>
            <a:endParaRPr lang="ru-RU" dirty="0" smtClean="0"/>
          </a:p>
          <a:p>
            <a:pPr lvl="0" algn="just"/>
            <a:endParaRPr lang="ru-RU" dirty="0" smtClean="0"/>
          </a:p>
          <a:p>
            <a:pPr lvl="0" algn="just"/>
            <a:endParaRPr lang="ru-RU" dirty="0" smtClean="0"/>
          </a:p>
          <a:p>
            <a:pPr lvl="0" algn="just"/>
            <a:endParaRPr lang="ru-RU" dirty="0" smtClean="0"/>
          </a:p>
          <a:p>
            <a:pPr lvl="0" algn="just"/>
            <a:endParaRPr lang="ru-RU" dirty="0" smtClean="0"/>
          </a:p>
          <a:p>
            <a:pPr lvl="0" algn="just"/>
            <a:endParaRPr lang="ru-RU" dirty="0" smtClean="0"/>
          </a:p>
          <a:p>
            <a:pPr lvl="0" algn="just"/>
            <a:endParaRPr lang="ru-RU" dirty="0" smtClean="0"/>
          </a:p>
          <a:p>
            <a:pPr lvl="0" algn="just"/>
            <a:endParaRPr lang="ru-RU" dirty="0" smtClean="0"/>
          </a:p>
          <a:p>
            <a:pPr lvl="0" algn="just"/>
            <a:endParaRPr lang="ru-RU" dirty="0" smtClean="0"/>
          </a:p>
          <a:p>
            <a:pPr lvl="0" algn="just"/>
            <a:endParaRPr lang="ru-RU" dirty="0" smtClean="0"/>
          </a:p>
          <a:p>
            <a:pPr lvl="0" algn="just"/>
            <a:endParaRPr lang="ru-RU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b="1" dirty="0" smtClean="0"/>
              <a:t> Пример 2:  </a:t>
            </a:r>
          </a:p>
          <a:p>
            <a:pPr indent="539750" algn="just"/>
            <a:r>
              <a:rPr lang="ru-RU" dirty="0" smtClean="0"/>
              <a:t>Управлением Федеральной антимонопольной службы по Республике Башкортостан рассмотрена жалоба – ООО  по вопросу недобросовестных действий со стороны  ИП по вопросу исключительных прав на товарный знак «» и его использования.</a:t>
            </a:r>
          </a:p>
          <a:p>
            <a:pPr indent="539750" algn="just"/>
            <a:r>
              <a:rPr lang="ru-RU" dirty="0" smtClean="0"/>
              <a:t>Суть предполагаемого нарушения заключается в том, что лицо, получившее в установленном порядке исключительные права на товарный знак, злоупотребляет правом, в части запрещения использование товарного знака производителю, который маркировал свою продукции данным обозначением ранее. </a:t>
            </a:r>
          </a:p>
          <a:p>
            <a:pPr indent="539750" algn="just"/>
            <a:r>
              <a:rPr lang="ru-RU" dirty="0" smtClean="0"/>
              <a:t>Решением по делу исследовав представленные сторонами материалы, Комиссия Управления Федеральной антимонопольной службы по Республике Башкортостан по рассмотрению дела о нарушении антимонопольного законодательства, пришла к выводу о необходимости прекращения дела в отношении ИП, так как после приобретения  исключительного права на товарный знак, ИП не осуществлял деятельность по производству и реализации  безалкогольных напитков, следовательно,  не является конкурентом Общества, что подтверждается материалами дела.</a:t>
            </a:r>
          </a:p>
          <a:p>
            <a:pPr indent="539750" algn="just"/>
            <a:endParaRPr lang="ru-RU" dirty="0" smtClean="0"/>
          </a:p>
          <a:p>
            <a:pPr lvl="0" algn="just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Административная ответственность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 noChangeArrowheads="1"/>
          </p:cNvSpPr>
          <p:nvPr>
            <p:ph idx="1"/>
          </p:nvPr>
        </p:nvSpPr>
        <p:spPr bwMode="auto">
          <a:prstGeom prst="roundRect">
            <a:avLst>
              <a:gd name="adj" fmla="val 10097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Антимонопольное </a:t>
            </a:r>
            <a:r>
              <a:rPr lang="ru-RU" sz="2000" dirty="0" smtClean="0">
                <a:cs typeface="Times New Roman" pitchFamily="18" charset="0"/>
              </a:rPr>
              <a:t>законодательство рассматривает отношения  связанные с защитой конкуренции, в том числе с предупреждением и пресечением монополистической деятельности и недобросовестной конкуренции. </a:t>
            </a: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Административная </a:t>
            </a:r>
            <a:r>
              <a:rPr lang="ru-RU" sz="2000" dirty="0" smtClean="0">
                <a:cs typeface="Times New Roman" pitchFamily="18" charset="0"/>
              </a:rPr>
              <a:t>ответственность за нарушение норм антимонопольного законодательства по недобросовестной конкуренции предусмотрена Кодексом Российской Федерации об административных правонарушениях  в статье 14.33.</a:t>
            </a: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В </a:t>
            </a:r>
            <a:r>
              <a:rPr lang="ru-RU" sz="2000" dirty="0" smtClean="0">
                <a:cs typeface="Times New Roman" pitchFamily="18" charset="0"/>
              </a:rPr>
              <a:t>качестве меры административного наказания предусматривается наложение административного штрафа.</a:t>
            </a:r>
            <a:endParaRPr lang="ru-RU" sz="2000" dirty="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88640"/>
            <a:ext cx="79296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140968"/>
            <a:ext cx="3240360" cy="24482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3 постановления выдано о наложении административного штрафа;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 оплачено (в т.ч. по прошлым периодам):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 обжалуется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3140968"/>
            <a:ext cx="3240360" cy="24482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Общая сумма- 140 000 руб.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Оплачено- 80 000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195736" y="2420888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372200" y="2420888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916832"/>
            <a:ext cx="3384376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Вынесено Постановлений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916832"/>
            <a:ext cx="3384376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Наложена сумма штрафов</a:t>
            </a:r>
            <a:endParaRPr lang="ru-RU" b="1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истекший период 2017 года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64291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8075" y="2060848"/>
            <a:ext cx="2880320" cy="312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569115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Башкортостанское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УФАС России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2017г.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 noChangeArrowheads="1"/>
          </p:cNvSpPr>
          <p:nvPr/>
        </p:nvSpPr>
        <p:spPr bwMode="auto">
          <a:xfrm>
            <a:off x="457200" y="785794"/>
            <a:ext cx="8229600" cy="5429288"/>
          </a:xfrm>
          <a:prstGeom prst="roundRect">
            <a:avLst>
              <a:gd name="adj" fmla="val 10097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Одним из важнейших этапов развития антимонопольного законодательства в Российской Федерации стало вступление в законную силу Федерального закона от 05.10.2015 № 275-ФЗ «О внесении изменений в Федеральный закон «О защите конкуренции» и отдельные законодательные акты Российской Федерации» («Четвертый антимонопольный пакет», Закон № 275-ФЗ).</a:t>
            </a:r>
            <a:endParaRPr lang="ru-RU" sz="20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           Изменения антимонопольного законодательства в рамках «Четвертого антимонопольного пакета», направлены на существенное сокращение административных ограничений субъектов предпринимательской деятельности, повышение эффективности предупреждения и пресечения антимонопольных правонарушений, повышение ответственности должностных лиц органов власти за действия, связанные с недопущением, ограничением или устранением конкуренции, расширение процессуальных гарантий и повышение открытости процедуры рассмотрения дел о нарушении антимонопольного законодательства. </a:t>
            </a:r>
            <a:endParaRPr kumimoji="0" lang="ru-RU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 noChangeArrowheads="1"/>
          </p:cNvSpPr>
          <p:nvPr/>
        </p:nvSpPr>
        <p:spPr bwMode="auto">
          <a:xfrm>
            <a:off x="457200" y="785794"/>
            <a:ext cx="8229600" cy="5429288"/>
          </a:xfrm>
          <a:prstGeom prst="roundRect">
            <a:avLst>
              <a:gd name="adj" fmla="val 10097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pitchFamily="18" charset="0"/>
                <a:cs typeface="Times New Roman" pitchFamily="18" charset="0"/>
              </a:rPr>
              <a:t>             Значительно расширен перечень оснований для выдачи предупреждений.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pitchFamily="18" charset="0"/>
                <a:cs typeface="Times New Roman" pitchFamily="18" charset="0"/>
              </a:rPr>
              <a:t>             Новой редакцией предусмотрена выдача предупреждений в случаях выявления признаков нарушения: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pitchFamily="18" charset="0"/>
                <a:cs typeface="Times New Roman" pitchFamily="18" charset="0"/>
              </a:rPr>
              <a:t>            - статей 14.1 (запрет на недобросовестную конкуренцию путем дискредитации), 14.2 (запрет на недобросовестную конкуренцию путем введения в заблуждение), 14.3 (запрет на недобросовестную конкуренцию путем некорректного сравнения), 14.7 (запрет на недобросовестную конкуренцию, связанную с незаконным получением, использованием, разглашением информации, составляющей коммерческую или иную охраняемую законом тайну), 14.8 (запрет на иные формы недобросовестной конкуренции).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85728"/>
            <a:ext cx="8229600" cy="5840435"/>
          </a:xfrm>
          <a:prstGeom prst="roundRect">
            <a:avLst>
              <a:gd name="adj" fmla="val 10097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775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2900" dirty="0" smtClean="0"/>
              <a:t>Необходимо учитывать, что принятие антимонопольным органом решения о возбуждении дела о нарушении указанных пунктов (статей) Закона о защите конкуренции без вынесения предупреждения и до завершения срока его выполнения не допускается.</a:t>
            </a:r>
          </a:p>
          <a:p>
            <a:pPr algn="just"/>
            <a:r>
              <a:rPr lang="ru-RU" sz="2900" dirty="0" smtClean="0"/>
              <a:t>       Изменена часть 8 статьи 39.1 Закона о защите конкуренции.  В случае невыполнения предупреждения в установленный срок при наличии признаков нарушения антимонопольного законодательства антимонопольный орган обязан принять решение о возбуждении дела о  нарушении антимонопольного законодательства в срок, не превышающий десяти рабочих дней со дня истечения срока, установленного для выполнения предупреждения.</a:t>
            </a:r>
          </a:p>
          <a:p>
            <a:pPr algn="just"/>
            <a:r>
              <a:rPr lang="ru-RU" sz="2900" dirty="0" smtClean="0"/>
              <a:t>     Часть 8 статьи 44 Закона о защите конкуренции дополняется пунктом 3, согласно которому по результатам рассмотрения заявления, материалов антимонопольный орган может принять решение, в том числе, о выдаче предупреждения в соответствии  со статьей 39.1  Закона о защите конкуренции.</a:t>
            </a:r>
            <a:endParaRPr lang="ru-RU" sz="29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 noChangeArrowheads="1"/>
          </p:cNvSpPr>
          <p:nvPr>
            <p:ph idx="1"/>
          </p:nvPr>
        </p:nvSpPr>
        <p:spPr bwMode="auto">
          <a:xfrm>
            <a:off x="457200" y="785794"/>
            <a:ext cx="8229600" cy="5429288"/>
          </a:xfrm>
          <a:prstGeom prst="roundRect">
            <a:avLst>
              <a:gd name="adj" fmla="val 10097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2000" dirty="0" smtClean="0"/>
              <a:t>Расширен круг лиц, которым может быть выдано предупреждение:</a:t>
            </a:r>
          </a:p>
          <a:p>
            <a:pPr lvl="0"/>
            <a:r>
              <a:rPr lang="ru-RU" sz="2000" dirty="0" smtClean="0"/>
              <a:t>Хозяйствующему субъекту;</a:t>
            </a:r>
          </a:p>
          <a:p>
            <a:pPr lvl="0"/>
            <a:r>
              <a:rPr lang="ru-RU" sz="2000" dirty="0" smtClean="0"/>
              <a:t>Федеральному органу исполнительной власти;</a:t>
            </a:r>
          </a:p>
          <a:p>
            <a:pPr lvl="0"/>
            <a:r>
              <a:rPr lang="ru-RU" sz="2000" dirty="0" smtClean="0"/>
              <a:t>Органу государственной власти субъекта РФ;</a:t>
            </a:r>
          </a:p>
          <a:p>
            <a:pPr lvl="0"/>
            <a:r>
              <a:rPr lang="ru-RU" sz="2000" dirty="0" smtClean="0"/>
              <a:t>Органу местного самоуправления;</a:t>
            </a:r>
          </a:p>
          <a:p>
            <a:pPr lvl="0"/>
            <a:r>
              <a:rPr lang="ru-RU" sz="2000" dirty="0" smtClean="0"/>
              <a:t>Иным осуществляющим функции указанных органов органам или организациям;</a:t>
            </a:r>
          </a:p>
          <a:p>
            <a:pPr lvl="0"/>
            <a:r>
              <a:rPr lang="ru-RU" sz="2000" dirty="0" smtClean="0"/>
              <a:t>Организациям, участвующим в предоставлении государственных или муниципальных услуг;</a:t>
            </a:r>
          </a:p>
          <a:p>
            <a:pPr lvl="0"/>
            <a:r>
              <a:rPr lang="ru-RU" sz="2000" dirty="0" smtClean="0"/>
              <a:t>Государственному внебюджетному фонду.</a:t>
            </a:r>
          </a:p>
          <a:p>
            <a:pPr>
              <a:defRPr/>
            </a:pPr>
            <a:endParaRPr lang="ru-RU" sz="2000" b="1" u="sng" dirty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 noChangeArrowheads="1"/>
          </p:cNvSpPr>
          <p:nvPr>
            <p:ph idx="1"/>
          </p:nvPr>
        </p:nvSpPr>
        <p:spPr bwMode="auto">
          <a:xfrm>
            <a:off x="457200" y="785794"/>
            <a:ext cx="8229600" cy="5429288"/>
          </a:xfrm>
          <a:prstGeom prst="roundRect">
            <a:avLst>
              <a:gd name="adj" fmla="val 10097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>
              <a:buNone/>
              <a:defRPr/>
            </a:pPr>
            <a:endParaRPr lang="ru-RU" sz="1662" b="1" u="sng" dirty="0"/>
          </a:p>
          <a:p>
            <a:pPr algn="just">
              <a:buNone/>
            </a:pPr>
            <a:r>
              <a:rPr lang="ru-RU" sz="2400" dirty="0" smtClean="0"/>
              <a:t>Антимонопольный орган вправе выдавать предупреждения следующего содержания:</a:t>
            </a:r>
          </a:p>
          <a:p>
            <a:pPr lvl="0"/>
            <a:r>
              <a:rPr lang="ru-RU" sz="2400" dirty="0" smtClean="0"/>
              <a:t>О прекращении действий (бездействий);</a:t>
            </a:r>
          </a:p>
          <a:p>
            <a:pPr lvl="0"/>
            <a:r>
              <a:rPr lang="ru-RU" sz="2400" dirty="0" smtClean="0"/>
              <a:t>Об отмене или изменении актов, которые содержат признаки нарушения антимонопольного законодательства;</a:t>
            </a:r>
          </a:p>
          <a:p>
            <a:pPr lvl="0"/>
            <a:r>
              <a:rPr lang="ru-RU" sz="2400" dirty="0" smtClean="0"/>
              <a:t>Об устранении причин и условий, способствовавших возникновению такого нарушения, и о принятии мер по устранению последствий такого нарушения.</a:t>
            </a:r>
          </a:p>
          <a:p>
            <a:pPr algn="just">
              <a:defRPr/>
            </a:pPr>
            <a:endParaRPr lang="ru-RU" sz="16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42918"/>
            <a:ext cx="8229600" cy="5483245"/>
          </a:xfrm>
          <a:prstGeom prst="roundRect">
            <a:avLst>
              <a:gd name="adj" fmla="val 10097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За истекший период выдано 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33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предупреждения:</a:t>
            </a:r>
          </a:p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по ст. 14.2 - 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9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</a:t>
            </a:r>
            <a:endParaRPr lang="ru-RU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 по ст. 14.8 - 24  </a:t>
            </a:r>
          </a:p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Из которых: </a:t>
            </a:r>
          </a:p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 27 – исполнено</a:t>
            </a:r>
          </a:p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6 – в стадии исполнения</a:t>
            </a:r>
            <a:endParaRPr lang="en-US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>
              <a:buNone/>
              <a:defRPr/>
            </a:pPr>
            <a:endParaRPr lang="ru-RU" sz="1662" b="1" u="sng" dirty="0"/>
          </a:p>
          <a:p>
            <a:pPr algn="just">
              <a:defRPr/>
            </a:pPr>
            <a:endParaRPr lang="ru-RU" sz="166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6"/>
            <a:ext cx="83582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b="1" dirty="0" smtClean="0"/>
              <a:t>Пример 1 (14.8):  </a:t>
            </a:r>
          </a:p>
          <a:p>
            <a:pPr algn="just"/>
            <a:r>
              <a:rPr lang="ru-RU" dirty="0" smtClean="0"/>
              <a:t>          В Управление Федеральной антимонопольной службы по Республике Башкортостан поступило обращение ПАО на неправомерные действия Акционерного общества, выразившиеся в недобросовестной конкуренции, при участии в открытом конкурсе № ……. на право заключить государственный контракт на оказание услуг по обязательному страхованию гражданской ответственности владельцев транспортных средств (ОСАГО) для …...</a:t>
            </a:r>
          </a:p>
          <a:p>
            <a:pPr algn="just"/>
            <a:r>
              <a:rPr lang="ru-RU" dirty="0" smtClean="0"/>
              <a:t>           АО при подаче заявки и предложения на участие в указанном выше конкурсе нарушило статью 14.8 Федерального закона от 26.07.2006 № 135-ФЗ  «О защите конкуренции», так как совершило незаконные действия, направленные на получение преимуществ, при осуществлении обязательного страхования  гражданской ответственности транспортных средств (ОСАГО).</a:t>
            </a:r>
          </a:p>
          <a:p>
            <a:pPr algn="just"/>
            <a:r>
              <a:rPr lang="ru-RU" dirty="0" smtClean="0"/>
              <a:t>        АО, рассчитывая страховую премию, применило поправочные коэффициенты в противоречие действующего законодательства.</a:t>
            </a:r>
          </a:p>
          <a:p>
            <a:pPr algn="just"/>
            <a:r>
              <a:rPr lang="ru-RU" dirty="0" smtClean="0"/>
              <a:t>           В связи с наличием в действиях АО признаков нарушения ст.14.8 Федерального закона «О защите конкуренции» </a:t>
            </a:r>
            <a:r>
              <a:rPr lang="ru-RU" dirty="0" err="1" smtClean="0"/>
              <a:t>Башкортостанское</a:t>
            </a:r>
            <a:r>
              <a:rPr lang="ru-RU" dirty="0" smtClean="0"/>
              <a:t> УФАС России выдало предупреждение о прекращении действий, которые содержат признаки нарушения антимонопольного законодательства.</a:t>
            </a:r>
          </a:p>
          <a:p>
            <a:pPr algn="just"/>
            <a:r>
              <a:rPr lang="ru-RU" dirty="0" smtClean="0"/>
              <a:t>Предупреждение исполнено.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b="1" dirty="0" smtClean="0"/>
              <a:t>Пример 2 (14.8) :  </a:t>
            </a:r>
          </a:p>
          <a:p>
            <a:pPr algn="just"/>
            <a:r>
              <a:rPr lang="ru-RU" dirty="0" smtClean="0"/>
              <a:t>            В Управление Федеральной антимонопольной службы по Республике Башкортостан поступила информация на неправомерные действия ООО, выразившиеся в недобросовестной конкуренции, при участии в конкурсе на право  выполнения работ по капитальному ремонту многоквартирных домов.</a:t>
            </a:r>
          </a:p>
          <a:p>
            <a:pPr algn="just"/>
            <a:r>
              <a:rPr lang="ru-RU" dirty="0" smtClean="0"/>
              <a:t>            В ходе проведения конкурсов ООО, в нарушение требований Порядка привлечения некоммерческой организацией «» на конкурсной основе подрядных организаций, были представлены недостоверные сведения о количестве наличия в штате организации квалифицированного инженерного и инженерно-технического персонала. Согласно сведений МРУ </a:t>
            </a:r>
            <a:r>
              <a:rPr lang="ru-RU" dirty="0" err="1" smtClean="0"/>
              <a:t>Росфинмониторинга</a:t>
            </a:r>
            <a:r>
              <a:rPr lang="ru-RU" dirty="0" smtClean="0"/>
              <a:t> по ПФО выявлено, что штатная численность ряда ООО, отличается от указанных в заявке сведений.</a:t>
            </a:r>
          </a:p>
          <a:p>
            <a:pPr algn="just"/>
            <a:r>
              <a:rPr lang="ru-RU" dirty="0" smtClean="0"/>
              <a:t>          Действия ООО по представлению недостоверных сведений в заявке на участие в конкурсе на право выполнения работ по капитальному ремонту многоквартирных домов носит признаки нарушения статьи 14.8 Федерального закона от 26.07.2006 № 135-ФЗ  «О защите конкуренции», так  направлены на получение преимуществ в предпринимательской деятельности, нарушают обычаи делового оборота, требования добропорядочности, разумности и справедливости. </a:t>
            </a:r>
          </a:p>
          <a:p>
            <a:pPr algn="just"/>
            <a:r>
              <a:rPr lang="ru-RU" dirty="0" smtClean="0"/>
              <a:t>               </a:t>
            </a:r>
            <a:r>
              <a:rPr lang="ru-RU" dirty="0" err="1" smtClean="0"/>
              <a:t>Башкортостанское</a:t>
            </a:r>
            <a:r>
              <a:rPr lang="ru-RU" dirty="0" smtClean="0"/>
              <a:t> УФАС России выдало предупреждение о прекращении действий, которые содержат признаки нарушения антимонопольного законодательства.</a:t>
            </a:r>
          </a:p>
          <a:p>
            <a:pPr algn="just"/>
            <a:r>
              <a:rPr lang="ru-RU" dirty="0" smtClean="0"/>
              <a:t>Предупреждение исполнено.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1667</Words>
  <Application>Microsoft Office PowerPoint</Application>
  <PresentationFormat>Экран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Административная ответственность</vt:lpstr>
      <vt:lpstr>За истекший период 2017 года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Татаринова А.Ю.</dc:creator>
  <cp:lastModifiedBy>to02-chiglincev</cp:lastModifiedBy>
  <cp:revision>179</cp:revision>
  <dcterms:created xsi:type="dcterms:W3CDTF">2017-08-21T07:46:13Z</dcterms:created>
  <dcterms:modified xsi:type="dcterms:W3CDTF">2017-11-01T05:50:14Z</dcterms:modified>
</cp:coreProperties>
</file>