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2"/>
  </p:notesMasterIdLst>
  <p:handoutMasterIdLst>
    <p:handoutMasterId r:id="rId13"/>
  </p:handoutMasterIdLst>
  <p:sldIdLst>
    <p:sldId id="264" r:id="rId2"/>
    <p:sldId id="329" r:id="rId3"/>
    <p:sldId id="332" r:id="rId4"/>
    <p:sldId id="333" r:id="rId5"/>
    <p:sldId id="337" r:id="rId6"/>
    <p:sldId id="339" r:id="rId7"/>
    <p:sldId id="340" r:id="rId8"/>
    <p:sldId id="341" r:id="rId9"/>
    <p:sldId id="335" r:id="rId10"/>
    <p:sldId id="303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56D"/>
    <a:srgbClr val="003964"/>
    <a:srgbClr val="EE589C"/>
    <a:srgbClr val="93930F"/>
    <a:srgbClr val="368A18"/>
    <a:srgbClr val="CA6DD9"/>
    <a:srgbClr val="005DA2"/>
    <a:srgbClr val="0B56B1"/>
    <a:srgbClr val="2C8394"/>
    <a:srgbClr val="004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1" autoAdjust="0"/>
    <p:restoredTop sz="94660"/>
  </p:normalViewPr>
  <p:slideViewPr>
    <p:cSldViewPr snapToGrid="0">
      <p:cViewPr>
        <p:scale>
          <a:sx n="66" d="100"/>
          <a:sy n="66" d="100"/>
        </p:scale>
        <p:origin x="-2178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10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737" y="2774372"/>
            <a:ext cx="74191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</a:t>
            </a:r>
            <a:r>
              <a:rPr lang="ru-RU" sz="3600" b="1" dirty="0" smtClean="0"/>
              <a:t>Башкортостан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/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448790" y="4797631"/>
            <a:ext cx="7030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Контроль закупочной деятельности в рамках ст.18.1 Закона о защите конкуренции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645020" y="2631831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533400" algn="just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В соответствии с правилами статьи 18.1 Закона о защите конкуренции антимонопольный орган рассматривает жалобы на действия организатора торгов, оператора электронной площадки, конкурсной или аукционной комиссии в части порядка организации и проведения торгов. </a:t>
            </a:r>
          </a:p>
          <a:p>
            <a:pPr lvl="0" indent="533400" algn="just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Антимонопольный орган рассматривает жалобы в рамках ст.18.1 Закона о защите конкуренции только в том в случае, если проведение таких торгов является обязательным в соответствии с законодательством Российской Федерации.</a:t>
            </a:r>
          </a:p>
          <a:p>
            <a:pPr lvl="0"/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Анализ причин снижения количества поступающих жалоб по </a:t>
            </a:r>
            <a:r>
              <a:rPr lang="ru-RU" b="1" dirty="0" smtClean="0">
                <a:solidFill>
                  <a:schemeClr val="tx1"/>
                </a:solidFill>
              </a:rPr>
              <a:t>223-ФЗ позволяет </a:t>
            </a:r>
            <a:r>
              <a:rPr lang="ru-RU" b="1" dirty="0">
                <a:solidFill>
                  <a:schemeClr val="tx1"/>
                </a:solidFill>
              </a:rPr>
              <a:t>сделать следующие выводы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Количество поступающих жалоб снизилось в связи с изменением законодательства (Закон № 321-ФЗ), все государственные и муниципальные унитарные предприятия перестали применять положения с 223-ФЗ и с 01.01.2017 года стали руководствоваться положением Закона № </a:t>
            </a:r>
            <a:r>
              <a:rPr lang="ru-RU" dirty="0" smtClean="0">
                <a:solidFill>
                  <a:schemeClr val="tx1"/>
                </a:solidFill>
              </a:rPr>
              <a:t>44-ФЗ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Ряд </a:t>
            </a:r>
            <a:r>
              <a:rPr lang="ru-RU" dirty="0">
                <a:solidFill>
                  <a:schemeClr val="tx1"/>
                </a:solidFill>
              </a:rPr>
              <a:t>компании не подпадает под действия Закона о закупках (доля государства &lt; 50</a:t>
            </a:r>
            <a:r>
              <a:rPr lang="ru-RU" dirty="0" smtClean="0">
                <a:solidFill>
                  <a:schemeClr val="tx1"/>
                </a:solidFill>
              </a:rPr>
              <a:t>%)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Количество </a:t>
            </a:r>
            <a:r>
              <a:rPr lang="ru-RU" dirty="0">
                <a:solidFill>
                  <a:schemeClr val="tx1"/>
                </a:solidFill>
              </a:rPr>
              <a:t>поступающих жалоб 223-фз снизилось в связи со сложившейся практикой (Определение Верховного суда РФ №304-КГ16-17592 от 11.04.2017, Определение Верховного суда РФ №304-КГ16-17592 от 27.06.2017, № 309-КГ17-7502 от 02.10.2017 и др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3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b="1" dirty="0">
                <a:solidFill>
                  <a:schemeClr val="tx1"/>
                </a:solidFill>
              </a:rPr>
              <a:t>Определение Верховного суда РФ №304-КГ16-17592 от 27.06.2017 </a:t>
            </a:r>
            <a:endParaRPr lang="ru-RU" b="1" dirty="0" smtClean="0">
              <a:solidFill>
                <a:schemeClr val="tx1"/>
              </a:solidFill>
            </a:endParaRPr>
          </a:p>
          <a:p>
            <a:pPr fontAlgn="base"/>
            <a:endParaRPr lang="ru-RU" dirty="0">
              <a:solidFill>
                <a:schemeClr val="tx1"/>
              </a:solidFill>
            </a:endParaRPr>
          </a:p>
          <a:p>
            <a:pPr fontAlgn="base"/>
            <a:r>
              <a:rPr lang="ru-RU" dirty="0" smtClean="0">
                <a:solidFill>
                  <a:schemeClr val="tx1"/>
                </a:solidFill>
              </a:rPr>
              <a:t>Действия (</a:t>
            </a:r>
            <a:r>
              <a:rPr lang="ru-RU" dirty="0">
                <a:solidFill>
                  <a:schemeClr val="tx1"/>
                </a:solidFill>
              </a:rPr>
              <a:t>бездействие) заказчика при закупке товаров, работ, </a:t>
            </a:r>
            <a:r>
              <a:rPr lang="ru-RU" dirty="0" smtClean="0">
                <a:solidFill>
                  <a:schemeClr val="tx1"/>
                </a:solidFill>
              </a:rPr>
              <a:t>услуг на которые участник вправе обжаловать в антимонопольный орган</a:t>
            </a:r>
            <a:r>
              <a:rPr lang="ru-RU" dirty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pPr fontAlgn="base"/>
            <a:endParaRPr lang="ru-RU" dirty="0">
              <a:solidFill>
                <a:schemeClr val="tx1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неразмещение </a:t>
            </a:r>
            <a:r>
              <a:rPr lang="ru-RU" dirty="0">
                <a:solidFill>
                  <a:schemeClr val="tx1"/>
                </a:solidFill>
              </a:rPr>
              <a:t>в ЕИС информации о </a:t>
            </a:r>
            <a:r>
              <a:rPr lang="ru-RU" dirty="0" smtClean="0">
                <a:solidFill>
                  <a:schemeClr val="tx1"/>
                </a:solidFill>
              </a:rPr>
              <a:t>закупке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предъявление </a:t>
            </a:r>
            <a:r>
              <a:rPr lang="ru-RU" dirty="0">
                <a:solidFill>
                  <a:schemeClr val="tx1"/>
                </a:solidFill>
              </a:rPr>
              <a:t>к участникам закупки требования о представлении документов, не предусмотренных документацией о </a:t>
            </a:r>
            <a:r>
              <a:rPr lang="ru-RU" dirty="0" smtClean="0">
                <a:solidFill>
                  <a:schemeClr val="tx1"/>
                </a:solidFill>
              </a:rPr>
              <a:t>закупке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осуществление </a:t>
            </a:r>
            <a:r>
              <a:rPr lang="ru-RU" dirty="0">
                <a:solidFill>
                  <a:schemeClr val="tx1"/>
                </a:solidFill>
              </a:rPr>
              <a:t>заказчиками закупки в отсутствие положения о закупке и без применения положений </a:t>
            </a:r>
            <a:r>
              <a:rPr lang="ru-RU" dirty="0" smtClean="0">
                <a:solidFill>
                  <a:schemeClr val="tx1"/>
                </a:solidFill>
              </a:rPr>
              <a:t>44-ФЗ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неразмещение </a:t>
            </a:r>
            <a:r>
              <a:rPr lang="ru-RU" dirty="0">
                <a:solidFill>
                  <a:schemeClr val="tx1"/>
                </a:solidFill>
              </a:rPr>
              <a:t>или размещение в ЕИС недостоверной информации о годовом объеме закупки у субъектов малого и среднего </a:t>
            </a:r>
            <a:r>
              <a:rPr lang="ru-RU" dirty="0" smtClean="0">
                <a:solidFill>
                  <a:schemeClr val="tx1"/>
                </a:solidFill>
              </a:rPr>
              <a:t>предпринимательства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Иные же действия заказчиков подлежат обжалованию в судебном порядке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33723"/>
            <a:ext cx="8510155" cy="4762272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indent="536575" fontAlgn="base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Аренда </a:t>
            </a:r>
            <a:r>
              <a:rPr lang="ru-RU" b="1" dirty="0">
                <a:solidFill>
                  <a:schemeClr val="tx1"/>
                </a:solidFill>
              </a:rPr>
              <a:t>и продажа земельных участков, находящихся в государственной и муниципальной </a:t>
            </a:r>
            <a:r>
              <a:rPr lang="ru-RU" b="1" dirty="0" smtClean="0">
                <a:solidFill>
                  <a:schemeClr val="tx1"/>
                </a:solidFill>
              </a:rPr>
              <a:t>собственности</a:t>
            </a:r>
          </a:p>
          <a:p>
            <a:pPr marL="363538" indent="536575" fontAlgn="base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tx1"/>
              </a:solidFill>
            </a:endParaRPr>
          </a:p>
          <a:p>
            <a:pPr marL="363538" indent="536575" fontAlgn="base"/>
            <a:r>
              <a:rPr lang="ru-RU" dirty="0">
                <a:solidFill>
                  <a:schemeClr val="tx1"/>
                </a:solidFill>
              </a:rPr>
              <a:t>20% поступающих жалоб в Управление касаются проведения торгов по аренде и продаже земельных участков. Наиболее часто встречающиеся нарушения по поступающим жалобам </a:t>
            </a:r>
            <a:r>
              <a:rPr lang="ru-RU" dirty="0" smtClean="0">
                <a:solidFill>
                  <a:schemeClr val="tx1"/>
                </a:solidFill>
              </a:rPr>
              <a:t>являются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804863" indent="-271463" fontAlgn="base">
              <a:buFont typeface="Arial" panose="020B0604020202020204" pitchFamily="34" charset="0"/>
              <a:buChar char="•"/>
              <a:tabLst>
                <a:tab pos="804863" algn="l"/>
              </a:tabLst>
            </a:pPr>
            <a:r>
              <a:rPr lang="ru-RU" dirty="0" smtClean="0">
                <a:solidFill>
                  <a:schemeClr val="tx1"/>
                </a:solidFill>
              </a:rPr>
              <a:t>Неразмещение в </a:t>
            </a:r>
            <a:r>
              <a:rPr lang="ru-RU" dirty="0">
                <a:solidFill>
                  <a:schemeClr val="tx1"/>
                </a:solidFill>
              </a:rPr>
              <a:t>извещении информации, предусмотренной Земельным Кодексом </a:t>
            </a:r>
            <a:r>
              <a:rPr lang="ru-RU" dirty="0" smtClean="0">
                <a:solidFill>
                  <a:schemeClr val="tx1"/>
                </a:solidFill>
              </a:rPr>
              <a:t>РФ</a:t>
            </a:r>
            <a:endParaRPr lang="ru-RU" dirty="0">
              <a:solidFill>
                <a:schemeClr val="tx1"/>
              </a:solidFill>
            </a:endParaRPr>
          </a:p>
          <a:p>
            <a:pPr marL="804863" indent="-271463" fontAlgn="base">
              <a:buFont typeface="Arial" panose="020B0604020202020204" pitchFamily="34" charset="0"/>
              <a:buChar char="•"/>
              <a:tabLst>
                <a:tab pos="804863" algn="l"/>
              </a:tabLst>
            </a:pPr>
            <a:r>
              <a:rPr lang="ru-RU" dirty="0" smtClean="0">
                <a:solidFill>
                  <a:schemeClr val="tx1"/>
                </a:solidFill>
              </a:rPr>
              <a:t>Необоснованное отклонение заявки</a:t>
            </a:r>
            <a:endParaRPr lang="ru-RU" dirty="0">
              <a:solidFill>
                <a:schemeClr val="tx1"/>
              </a:solidFill>
            </a:endParaRPr>
          </a:p>
          <a:p>
            <a:pPr marL="804863" indent="-271463" fontAlgn="base">
              <a:buFont typeface="Arial" panose="020B0604020202020204" pitchFamily="34" charset="0"/>
              <a:buChar char="•"/>
              <a:tabLst>
                <a:tab pos="804863" algn="l"/>
              </a:tabLst>
            </a:pPr>
            <a:r>
              <a:rPr lang="ru-RU" dirty="0" smtClean="0">
                <a:solidFill>
                  <a:schemeClr val="tx1"/>
                </a:solidFill>
              </a:rPr>
              <a:t>Нарушение  организатором </a:t>
            </a:r>
            <a:r>
              <a:rPr lang="ru-RU" dirty="0">
                <a:solidFill>
                  <a:schemeClr val="tx1"/>
                </a:solidFill>
              </a:rPr>
              <a:t>торгов сроков подачи </a:t>
            </a:r>
            <a:r>
              <a:rPr lang="ru-RU" dirty="0" smtClean="0">
                <a:solidFill>
                  <a:schemeClr val="tx1"/>
                </a:solidFill>
              </a:rPr>
              <a:t>заявок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33723"/>
            <a:ext cx="8510155" cy="4762272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indent="536575" fontAlgn="base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Реализация арестованного имущества в порядке Закона об исполнительном </a:t>
            </a:r>
            <a:r>
              <a:rPr lang="ru-RU" b="1" dirty="0" smtClean="0">
                <a:solidFill>
                  <a:schemeClr val="tx1"/>
                </a:solidFill>
              </a:rPr>
              <a:t>производстве, </a:t>
            </a:r>
            <a:r>
              <a:rPr lang="ru-RU" b="1" dirty="0">
                <a:solidFill>
                  <a:schemeClr val="tx1"/>
                </a:solidFill>
              </a:rPr>
              <a:t>Закона об ипотеке</a:t>
            </a:r>
          </a:p>
          <a:p>
            <a:pPr marL="363538" indent="536575" fontAlgn="base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tx1"/>
              </a:solidFill>
            </a:endParaRPr>
          </a:p>
          <a:p>
            <a:pPr marL="363538" indent="536575" fontAlgn="base"/>
            <a:r>
              <a:rPr lang="ru-RU" dirty="0">
                <a:solidFill>
                  <a:schemeClr val="tx1"/>
                </a:solidFill>
              </a:rPr>
              <a:t>15% поступающих жалоб в Управление касаются нарушения порядка организации и проведения торгов реализации арестованного имущества в порядке Закона об исполнительном производстве и Закона об ипотеке. </a:t>
            </a:r>
            <a:r>
              <a:rPr lang="ru-RU" dirty="0" smtClean="0">
                <a:solidFill>
                  <a:schemeClr val="tx1"/>
                </a:solidFill>
              </a:rPr>
              <a:t>Наиболее </a:t>
            </a:r>
            <a:r>
              <a:rPr lang="ru-RU" dirty="0">
                <a:solidFill>
                  <a:schemeClr val="tx1"/>
                </a:solidFill>
              </a:rPr>
              <a:t>часто встречающиеся нарушения касаются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804863" indent="-271463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Введения в заблуждение потенциальных участников, в части несоответствия информации размещенной в извещении о месте проведения торгов</a:t>
            </a:r>
          </a:p>
          <a:p>
            <a:pPr marL="804863" indent="-271463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Необоснованное отклонение заявки</a:t>
            </a:r>
          </a:p>
          <a:p>
            <a:pPr marL="804863" indent="-271463"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Сокращение сроков приема заявок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33723"/>
            <a:ext cx="8510155" cy="4762272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indent="536575" fontAlgn="base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Реализация имущества должников в порядке Закона о банкротстве </a:t>
            </a:r>
          </a:p>
          <a:p>
            <a:pPr marL="363538" indent="536575" fontAlgn="base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tx1"/>
              </a:solidFill>
            </a:endParaRPr>
          </a:p>
          <a:p>
            <a:pPr marL="363538" indent="536575" fontAlgn="base"/>
            <a:r>
              <a:rPr lang="ru-RU" dirty="0">
                <a:solidFill>
                  <a:schemeClr val="tx1"/>
                </a:solidFill>
              </a:rPr>
              <a:t>10% поступающих жалоб в Управление касаются проведения торгов по реализации имущества должников в порядке Закона о банкротстве. Наиболее часто встречающиеся нарушения по данной сфере деятельности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804863" indent="-271463"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Неполное </a:t>
            </a:r>
            <a:r>
              <a:rPr lang="ru-RU" dirty="0">
                <a:solidFill>
                  <a:schemeClr val="tx1"/>
                </a:solidFill>
              </a:rPr>
              <a:t>размещение информации в извещении предусмотренным Законом о </a:t>
            </a:r>
            <a:r>
              <a:rPr lang="ru-RU" dirty="0" smtClean="0">
                <a:solidFill>
                  <a:schemeClr val="tx1"/>
                </a:solidFill>
              </a:rPr>
              <a:t>банкротстве</a:t>
            </a:r>
            <a:endParaRPr lang="ru-RU" dirty="0">
              <a:solidFill>
                <a:schemeClr val="tx1"/>
              </a:solidFill>
            </a:endParaRPr>
          </a:p>
          <a:p>
            <a:pPr marL="804863" indent="-271463"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Невозможность </a:t>
            </a:r>
            <a:r>
              <a:rPr lang="ru-RU" dirty="0">
                <a:solidFill>
                  <a:schemeClr val="tx1"/>
                </a:solidFill>
              </a:rPr>
              <a:t>ознакомления с </a:t>
            </a:r>
            <a:r>
              <a:rPr lang="ru-RU" dirty="0" smtClean="0">
                <a:solidFill>
                  <a:schemeClr val="tx1"/>
                </a:solidFill>
              </a:rPr>
              <a:t>имуществом</a:t>
            </a:r>
            <a:endParaRPr lang="ru-RU" dirty="0">
              <a:solidFill>
                <a:schemeClr val="tx1"/>
              </a:solidFill>
            </a:endParaRPr>
          </a:p>
          <a:p>
            <a:pPr marL="804863" indent="-271463"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Правильность </a:t>
            </a:r>
            <a:r>
              <a:rPr lang="ru-RU" dirty="0">
                <a:solidFill>
                  <a:schemeClr val="tx1"/>
                </a:solidFill>
              </a:rPr>
              <a:t>выбора способа </a:t>
            </a:r>
            <a:r>
              <a:rPr lang="ru-RU" dirty="0" smtClean="0">
                <a:solidFill>
                  <a:schemeClr val="tx1"/>
                </a:solidFill>
              </a:rPr>
              <a:t>торгов</a:t>
            </a:r>
            <a:endParaRPr lang="ru-RU" dirty="0">
              <a:solidFill>
                <a:schemeClr val="tx1"/>
              </a:solidFill>
            </a:endParaRPr>
          </a:p>
          <a:p>
            <a:pPr marL="804863" indent="-271463"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Необоснованное </a:t>
            </a:r>
            <a:r>
              <a:rPr lang="ru-RU" dirty="0">
                <a:solidFill>
                  <a:schemeClr val="tx1"/>
                </a:solidFill>
              </a:rPr>
              <a:t>отклонение </a:t>
            </a:r>
            <a:r>
              <a:rPr lang="ru-RU" dirty="0" smtClean="0">
                <a:solidFill>
                  <a:schemeClr val="tx1"/>
                </a:solidFill>
              </a:rPr>
              <a:t>заявки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5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33723"/>
            <a:ext cx="8510155" cy="4762272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indent="536575" fontAlgn="base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Аренда государственного и муниципального имущества</a:t>
            </a:r>
          </a:p>
          <a:p>
            <a:pPr marL="363538" indent="536575" fontAlgn="base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tx1"/>
              </a:solidFill>
            </a:endParaRPr>
          </a:p>
          <a:p>
            <a:pPr marL="363538" indent="536575" fontAlgn="base"/>
            <a:r>
              <a:rPr lang="ru-RU" dirty="0">
                <a:solidFill>
                  <a:schemeClr val="tx1"/>
                </a:solidFill>
              </a:rPr>
              <a:t>5% поступающих жалоб в Управление касаются проведения торгов на право заключения договоров аренды государственного и муниципального имущества. Наиболее часто встречающиеся нарушения по данной сфере деятельности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804863" indent="-271463"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Необоснованное отклонение заявки</a:t>
            </a:r>
            <a:endParaRPr lang="ru-RU" dirty="0">
              <a:solidFill>
                <a:schemeClr val="tx1"/>
              </a:solidFill>
            </a:endParaRPr>
          </a:p>
          <a:p>
            <a:pPr marL="804863" indent="-271463"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Установление требований </a:t>
            </a:r>
            <a:r>
              <a:rPr lang="ru-RU" dirty="0">
                <a:solidFill>
                  <a:schemeClr val="tx1"/>
                </a:solidFill>
              </a:rPr>
              <a:t>к участникам не предусмотренных Приказом ФАС </a:t>
            </a:r>
            <a:r>
              <a:rPr lang="ru-RU">
                <a:solidFill>
                  <a:schemeClr val="tx1"/>
                </a:solidFill>
              </a:rPr>
              <a:t>России </a:t>
            </a:r>
            <a:r>
              <a:rPr lang="ru-RU" smtClean="0">
                <a:solidFill>
                  <a:schemeClr val="tx1"/>
                </a:solidFill>
              </a:rPr>
              <a:t>№67 </a:t>
            </a:r>
            <a:r>
              <a:rPr lang="ru-RU" dirty="0">
                <a:solidFill>
                  <a:schemeClr val="tx1"/>
                </a:solidFill>
              </a:rPr>
              <a:t>от 10 февраля </a:t>
            </a:r>
            <a:r>
              <a:rPr lang="ru-RU" dirty="0" smtClean="0">
                <a:solidFill>
                  <a:schemeClr val="tx1"/>
                </a:solidFill>
              </a:rPr>
              <a:t>2010</a:t>
            </a:r>
            <a:endParaRPr lang="ru-RU" dirty="0">
              <a:solidFill>
                <a:schemeClr val="tx1"/>
              </a:solidFill>
            </a:endParaRPr>
          </a:p>
          <a:p>
            <a:pPr marL="804863" indent="-271463"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Невозможность ознакомления </a:t>
            </a:r>
            <a:r>
              <a:rPr lang="ru-RU" dirty="0">
                <a:solidFill>
                  <a:schemeClr val="tx1"/>
                </a:solidFill>
              </a:rPr>
              <a:t>с </a:t>
            </a:r>
            <a:r>
              <a:rPr lang="ru-RU" dirty="0" smtClean="0">
                <a:solidFill>
                  <a:schemeClr val="tx1"/>
                </a:solidFill>
              </a:rPr>
              <a:t>имуществом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84910" y="2049456"/>
            <a:ext cx="5607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Нарушение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порядка осуществления закупки товаров, работ, услуг отдельными видами юридических лиц (закупок по 223-ФЗ) влекут за собой административную ответственность, предусмотренную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ст. 7.32.3 КоАП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РФ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84909" y="4208454"/>
            <a:ext cx="55258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Нарушение процедуры иных обязательных в соответствии с законодательством Российской Федерации торгов, за исключением 223-ФЗ,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влечет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за собой административную ответственность, предусмотренную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ст. 7.32.4 КоАП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РФ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84909" y="1210260"/>
            <a:ext cx="4406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Административная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ответственность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38923" y="4441891"/>
            <a:ext cx="456387" cy="500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738923" y="2676591"/>
            <a:ext cx="456387" cy="500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80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7466</TotalTime>
  <Words>605</Words>
  <Application>Microsoft Office PowerPoint</Application>
  <PresentationFormat>Экран (4:3)</PresentationFormat>
  <Paragraphs>80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to02-galiullin</cp:lastModifiedBy>
  <cp:revision>631</cp:revision>
  <cp:lastPrinted>2017-08-01T12:33:15Z</cp:lastPrinted>
  <dcterms:created xsi:type="dcterms:W3CDTF">2014-09-15T17:52:41Z</dcterms:created>
  <dcterms:modified xsi:type="dcterms:W3CDTF">2017-11-16T06:43:37Z</dcterms:modified>
</cp:coreProperties>
</file>