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3" r:id="rId2"/>
    <p:sldId id="267" r:id="rId3"/>
    <p:sldId id="265" r:id="rId4"/>
    <p:sldId id="269" r:id="rId5"/>
    <p:sldId id="271" r:id="rId6"/>
    <p:sldId id="273" r:id="rId7"/>
    <p:sldId id="270" r:id="rId8"/>
    <p:sldId id="272" r:id="rId9"/>
  </p:sldIdLst>
  <p:sldSz cx="12192000" cy="6858000"/>
  <p:notesSz cx="6799263" cy="98758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C077"/>
    <a:srgbClr val="78D848"/>
    <a:srgbClr val="4BD54B"/>
    <a:srgbClr val="2A2A9C"/>
    <a:srgbClr val="1F4E79"/>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5" d="100"/>
          <a:sy n="115" d="100"/>
        </p:scale>
        <p:origin x="14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int.corp.phosagro.ru\mhq\Private\new\VKharitonov\&#1041;&#1080;&#1088;&#1078;&#1072;\&#1055;&#1088;&#1077;&#1079;&#1077;&#1085;&#1090;&#1072;&#1094;&#1080;&#1080;%20&#1073;&#1080;&#1088;&#1078;&#1072;\&#1055;&#1088;&#1077;&#1079;&#1077;&#1085;&#1090;&#1072;&#1094;&#1080;&#1103;%20&#1073;&#1080;&#1088;&#1078;&#107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int.corp.phosagro.ru\mhq\Private\new\vkharitonov\&#1055;&#1088;&#1077;&#1079;&#1077;&#1085;&#1090;&#1072;&#1094;&#1080;&#1103;%20&#1055;&#1077;&#1088;&#1084;&#110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int.corp.phosagro.ru\mhq\Private\NEW\VKharitonov\&#1041;&#1080;&#1088;&#1078;&#1072;\&#1055;&#1088;&#1077;&#1079;&#1077;&#1085;&#1090;&#1072;&#1094;&#1080;&#1103;%20&#1073;&#1080;&#1088;&#1078;&#107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int.corp.phosagro.ru\mhq\Private\new\VKharitonov\&#1041;&#1080;&#1088;&#1078;&#1072;\&#1055;&#1088;&#1077;&#1079;&#1077;&#1085;&#1090;&#1072;&#1094;&#1080;&#1080;%20&#1073;&#1080;&#1088;&#1078;&#1072;\200930%20&#1055;&#1088;&#1077;&#1079;&#1077;&#1085;&#1090;&#1072;&#1094;&#1080;&#1103;%20&#1073;&#1080;&#1088;&#1078;&#107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int.corp.phosagro.ru\mhq\Private\new\VKharitonov\&#1041;&#1080;&#1088;&#1078;&#1072;\&#1055;&#1088;&#1077;&#1079;&#1077;&#1085;&#1090;&#1072;&#1094;&#1080;&#1080;%20&#1073;&#1080;&#1088;&#1078;&#1072;\&#1055;&#1088;&#1077;&#1079;&#1077;&#1085;&#1090;&#1072;&#1094;&#1080;&#1103;%20&#1073;&#1080;&#1088;&#1078;&#107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600" b="1" i="0" u="none" strike="noStrike" kern="1200" spc="0" baseline="0" dirty="0" smtClean="0">
                <a:solidFill>
                  <a:schemeClr val="accent5">
                    <a:lumMod val="50000"/>
                  </a:schemeClr>
                </a:solidFill>
                <a:latin typeface="+mn-lt"/>
                <a:ea typeface="+mn-ea"/>
                <a:cs typeface="+mn-cs"/>
              </a:rPr>
              <a:t>Количество базисов поставки</a:t>
            </a:r>
            <a:endParaRPr lang="ru-RU" sz="1600" b="1" i="0" u="none" strike="noStrike" kern="1200" spc="0" baseline="0" dirty="0">
              <a:solidFill>
                <a:schemeClr val="accent5">
                  <a:lumMod val="50000"/>
                </a:schemeClr>
              </a:solidFill>
              <a:latin typeface="+mn-lt"/>
              <a:ea typeface="+mn-ea"/>
              <a:cs typeface="+mn-cs"/>
            </a:endParaRPr>
          </a:p>
        </c:rich>
      </c:tx>
      <c:layout>
        <c:manualLayout>
          <c:xMode val="edge"/>
          <c:yMode val="edge"/>
          <c:x val="0.31974699391054373"/>
          <c:y val="2.33279314783341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6">
                <a:lumMod val="60000"/>
                <a:lumOff val="40000"/>
              </a:schemeClr>
            </a:solidFill>
            <a:ln>
              <a:noFill/>
            </a:ln>
            <a:effectLst/>
            <a:sp3d/>
          </c:spPr>
          <c:invertIfNegative val="0"/>
          <c:dLbls>
            <c:dLbl>
              <c:idx val="0"/>
              <c:layout>
                <c:manualLayout>
                  <c:x val="1.1111111111111112E-2"/>
                  <c:y val="-4.166666666666683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E75-4791-AEC8-99FFEE9751E7}"/>
                </c:ext>
              </c:extLst>
            </c:dLbl>
            <c:dLbl>
              <c:idx val="1"/>
              <c:layout>
                <c:manualLayout>
                  <c:x val="8.3333333333333332E-3"/>
                  <c:y val="-5.092592592592601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E75-4791-AEC8-99FFEE9751E7}"/>
                </c:ext>
              </c:extLst>
            </c:dLbl>
            <c:dLbl>
              <c:idx val="2"/>
              <c:layout>
                <c:manualLayout>
                  <c:x val="1.6666666666666666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E75-4791-AEC8-99FFEE9751E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МУ!$I$5:$I$7</c:f>
              <c:strCache>
                <c:ptCount val="3"/>
                <c:pt idx="0">
                  <c:v>1 квартал 2019</c:v>
                </c:pt>
                <c:pt idx="1">
                  <c:v>4 квартал 2019</c:v>
                </c:pt>
                <c:pt idx="2">
                  <c:v>2020</c:v>
                </c:pt>
              </c:strCache>
            </c:strRef>
          </c:cat>
          <c:val>
            <c:numRef>
              <c:f>МУ!$J$5:$J$7</c:f>
              <c:numCache>
                <c:formatCode>General</c:formatCode>
                <c:ptCount val="3"/>
                <c:pt idx="0">
                  <c:v>2</c:v>
                </c:pt>
                <c:pt idx="1">
                  <c:v>6</c:v>
                </c:pt>
                <c:pt idx="2">
                  <c:v>87</c:v>
                </c:pt>
              </c:numCache>
            </c:numRef>
          </c:val>
          <c:extLst>
            <c:ext xmlns:c16="http://schemas.microsoft.com/office/drawing/2014/chart" uri="{C3380CC4-5D6E-409C-BE32-E72D297353CC}">
              <c16:uniqueId val="{00000003-7E75-4791-AEC8-99FFEE9751E7}"/>
            </c:ext>
          </c:extLst>
        </c:ser>
        <c:dLbls>
          <c:showLegendKey val="0"/>
          <c:showVal val="0"/>
          <c:showCatName val="0"/>
          <c:showSerName val="0"/>
          <c:showPercent val="0"/>
          <c:showBubbleSize val="0"/>
        </c:dLbls>
        <c:gapWidth val="150"/>
        <c:shape val="box"/>
        <c:axId val="80412143"/>
        <c:axId val="80418383"/>
        <c:axId val="0"/>
      </c:bar3DChart>
      <c:catAx>
        <c:axId val="8041214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ru-RU"/>
          </a:p>
        </c:txPr>
        <c:crossAx val="80418383"/>
        <c:crosses val="autoZero"/>
        <c:auto val="1"/>
        <c:lblAlgn val="ctr"/>
        <c:lblOffset val="100"/>
        <c:noMultiLvlLbl val="0"/>
      </c:catAx>
      <c:valAx>
        <c:axId val="804183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804121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ru-RU" sz="1600" b="1">
                <a:solidFill>
                  <a:schemeClr val="tx1"/>
                </a:solidFill>
              </a:rPr>
              <a:t>Объем продаж на биржевых торгах,</a:t>
            </a:r>
          </a:p>
          <a:p>
            <a:pPr>
              <a:defRPr sz="1600" b="1">
                <a:solidFill>
                  <a:schemeClr val="tx1"/>
                </a:solidFill>
              </a:defRPr>
            </a:pPr>
            <a:r>
              <a:rPr lang="ru-RU" sz="1600" b="1">
                <a:solidFill>
                  <a:schemeClr val="tx1"/>
                </a:solidFill>
              </a:rPr>
              <a:t>тонн</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accent5">
                    <a:lumMod val="50000"/>
                  </a:schemeClr>
                </a:solidFill>
                <a:latin typeface="+mn-lt"/>
                <a:ea typeface="+mn-ea"/>
                <a:cs typeface="+mn-cs"/>
              </a:defRPr>
            </a:pPr>
            <a:r>
              <a:rPr lang="ru-RU" sz="1500" b="1" dirty="0">
                <a:solidFill>
                  <a:schemeClr val="accent5">
                    <a:lumMod val="50000"/>
                  </a:schemeClr>
                </a:solidFill>
              </a:rPr>
              <a:t>Объем продаж на биржевых торгах,</a:t>
            </a:r>
          </a:p>
          <a:p>
            <a:pPr>
              <a:defRPr sz="1500" b="1">
                <a:solidFill>
                  <a:schemeClr val="accent5">
                    <a:lumMod val="50000"/>
                  </a:schemeClr>
                </a:solidFill>
              </a:defRPr>
            </a:pPr>
            <a:r>
              <a:rPr lang="ru-RU" sz="1500" b="1" dirty="0">
                <a:solidFill>
                  <a:schemeClr val="accent5">
                    <a:lumMod val="50000"/>
                  </a:schemeClr>
                </a:solidFill>
              </a:rPr>
              <a:t>тонн</a:t>
            </a:r>
          </a:p>
        </c:rich>
      </c:tx>
      <c:layout/>
      <c:overlay val="0"/>
      <c:spPr>
        <a:noFill/>
        <a:ln>
          <a:noFill/>
        </a:ln>
        <a:effectLst/>
      </c:spPr>
      <c:txPr>
        <a:bodyPr rot="0" spcFirstLastPara="1" vertOverflow="ellipsis" vert="horz" wrap="square" anchor="ctr" anchorCtr="1"/>
        <a:lstStyle/>
        <a:p>
          <a:pPr>
            <a:defRPr sz="1500" b="1" i="0" u="none" strike="noStrike" kern="1200" spc="0" baseline="0">
              <a:solidFill>
                <a:schemeClr val="accent5">
                  <a:lumMod val="50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1354-4FB3-872C-1FB0A551B8AB}"/>
              </c:ext>
            </c:extLst>
          </c:dPt>
          <c:dPt>
            <c:idx val="1"/>
            <c:bubble3D val="0"/>
            <c:spPr>
              <a:solidFill>
                <a:schemeClr val="accent5">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1354-4FB3-872C-1FB0A551B8AB}"/>
              </c:ext>
            </c:extLst>
          </c:dPt>
          <c:dLbls>
            <c:dLbl>
              <c:idx val="0"/>
              <c:layout>
                <c:manualLayout>
                  <c:x val="-0.20479362942981647"/>
                  <c:y val="8.392246018405427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354-4FB3-872C-1FB0A551B8AB}"/>
                </c:ext>
              </c:extLst>
            </c:dLbl>
            <c:dLbl>
              <c:idx val="1"/>
              <c:layout>
                <c:manualLayout>
                  <c:x val="0.22679999166077067"/>
                  <c:y val="-1.64313787140386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354-4FB3-872C-1FB0A551B8A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extLst>
          </c:dLbls>
          <c:cat>
            <c:strRef>
              <c:f>МУ!$C$5:$C$6</c:f>
              <c:strCache>
                <c:ptCount val="2"/>
                <c:pt idx="0">
                  <c:v>ФосАгро</c:v>
                </c:pt>
                <c:pt idx="1">
                  <c:v>Прочие производители</c:v>
                </c:pt>
              </c:strCache>
            </c:strRef>
          </c:cat>
          <c:val>
            <c:numRef>
              <c:f>МУ!$D$5:$D$6</c:f>
              <c:numCache>
                <c:formatCode>General</c:formatCode>
                <c:ptCount val="2"/>
                <c:pt idx="0">
                  <c:v>4170</c:v>
                </c:pt>
                <c:pt idx="1">
                  <c:v>6630</c:v>
                </c:pt>
              </c:numCache>
            </c:numRef>
          </c:val>
          <c:extLst>
            <c:ext xmlns:c16="http://schemas.microsoft.com/office/drawing/2014/chart" uri="{C3380CC4-5D6E-409C-BE32-E72D297353CC}">
              <c16:uniqueId val="{00000004-1354-4FB3-872C-1FB0A551B8AB}"/>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accent1">
                  <a:lumMod val="7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500" b="1" i="0" u="none" strike="noStrike" kern="1200" spc="0" baseline="0" dirty="0">
                <a:solidFill>
                  <a:schemeClr val="accent5">
                    <a:lumMod val="50000"/>
                  </a:schemeClr>
                </a:solidFill>
                <a:latin typeface="+mn-lt"/>
                <a:ea typeface="+mn-ea"/>
                <a:cs typeface="+mn-cs"/>
              </a:rPr>
              <a:t>Объем продаж на биржевых торгах,</a:t>
            </a:r>
          </a:p>
          <a:p>
            <a:pPr>
              <a:defRPr/>
            </a:pPr>
            <a:r>
              <a:rPr lang="ru-RU" sz="1500" b="1" i="0" u="none" strike="noStrike" kern="1200" spc="0" baseline="0" dirty="0">
                <a:solidFill>
                  <a:schemeClr val="accent5">
                    <a:lumMod val="50000"/>
                  </a:schemeClr>
                </a:solidFill>
                <a:latin typeface="+mn-lt"/>
                <a:ea typeface="+mn-ea"/>
                <a:cs typeface="+mn-cs"/>
              </a:rPr>
              <a:t>тонн</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92D050"/>
            </a:solidFill>
          </c:spPr>
          <c:dPt>
            <c:idx val="0"/>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59CA-454F-A997-2370F8C855C1}"/>
              </c:ext>
            </c:extLst>
          </c:dPt>
          <c:dPt>
            <c:idx val="1"/>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59CA-454F-A997-2370F8C855C1}"/>
              </c:ext>
            </c:extLst>
          </c:dPt>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9CA-454F-A997-2370F8C855C1}"/>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9CA-454F-A997-2370F8C855C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extLst>
          </c:dLbls>
          <c:cat>
            <c:strRef>
              <c:f>МУ!$C$10:$C$11</c:f>
              <c:strCache>
                <c:ptCount val="2"/>
                <c:pt idx="0">
                  <c:v>ФосАгро</c:v>
                </c:pt>
                <c:pt idx="1">
                  <c:v>Прочие производители</c:v>
                </c:pt>
              </c:strCache>
            </c:strRef>
          </c:cat>
          <c:val>
            <c:numRef>
              <c:f>МУ!$D$10:$D$11</c:f>
              <c:numCache>
                <c:formatCode>General</c:formatCode>
                <c:ptCount val="2"/>
                <c:pt idx="0">
                  <c:v>75881</c:v>
                </c:pt>
                <c:pt idx="1">
                  <c:v>13560</c:v>
                </c:pt>
              </c:numCache>
            </c:numRef>
          </c:val>
          <c:extLst>
            <c:ext xmlns:c16="http://schemas.microsoft.com/office/drawing/2014/chart" uri="{C3380CC4-5D6E-409C-BE32-E72D297353CC}">
              <c16:uniqueId val="{00000004-59CA-454F-A997-2370F8C855C1}"/>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accent1">
                  <a:lumMod val="7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МУ!$D$18:$F$18</c:f>
              <c:numCache>
                <c:formatCode>General</c:formatCode>
                <c:ptCount val="3"/>
                <c:pt idx="0">
                  <c:v>2019</c:v>
                </c:pt>
                <c:pt idx="1">
                  <c:v>2020</c:v>
                </c:pt>
                <c:pt idx="2">
                  <c:v>2021</c:v>
                </c:pt>
              </c:numCache>
            </c:numRef>
          </c:cat>
          <c:val>
            <c:numRef>
              <c:f>МУ!$D$19:$F$19</c:f>
              <c:numCache>
                <c:formatCode>General</c:formatCode>
                <c:ptCount val="3"/>
                <c:pt idx="0">
                  <c:v>4170</c:v>
                </c:pt>
                <c:pt idx="1">
                  <c:v>75881</c:v>
                </c:pt>
                <c:pt idx="2">
                  <c:v>120000</c:v>
                </c:pt>
              </c:numCache>
            </c:numRef>
          </c:val>
          <c:extLst>
            <c:ext xmlns:c16="http://schemas.microsoft.com/office/drawing/2014/chart" uri="{C3380CC4-5D6E-409C-BE32-E72D297353CC}">
              <c16:uniqueId val="{00000000-AEDC-4656-835E-1DBBC539F750}"/>
            </c:ext>
          </c:extLst>
        </c:ser>
        <c:dLbls>
          <c:showLegendKey val="0"/>
          <c:showVal val="0"/>
          <c:showCatName val="0"/>
          <c:showSerName val="0"/>
          <c:showPercent val="0"/>
          <c:showBubbleSize val="0"/>
        </c:dLbls>
        <c:gapWidth val="219"/>
        <c:overlap val="-27"/>
        <c:axId val="313751328"/>
        <c:axId val="313753952"/>
      </c:barChart>
      <c:catAx>
        <c:axId val="31375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ru-RU"/>
          </a:p>
        </c:txPr>
        <c:crossAx val="313753952"/>
        <c:crosses val="autoZero"/>
        <c:auto val="1"/>
        <c:lblAlgn val="ctr"/>
        <c:lblOffset val="100"/>
        <c:noMultiLvlLbl val="0"/>
      </c:catAx>
      <c:valAx>
        <c:axId val="313753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13751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3"/>
            <a:ext cx="2946347" cy="495507"/>
          </a:xfrm>
          <a:prstGeom prst="rect">
            <a:avLst/>
          </a:prstGeom>
        </p:spPr>
        <p:txBody>
          <a:bodyPr vert="horz" lIns="91008" tIns="45502" rIns="91008" bIns="45502" rtlCol="0"/>
          <a:lstStyle>
            <a:lvl1pPr algn="l">
              <a:defRPr sz="1200"/>
            </a:lvl1pPr>
          </a:lstStyle>
          <a:p>
            <a:endParaRPr lang="ru-RU"/>
          </a:p>
        </p:txBody>
      </p:sp>
      <p:sp>
        <p:nvSpPr>
          <p:cNvPr id="3" name="Дата 2"/>
          <p:cNvSpPr>
            <a:spLocks noGrp="1"/>
          </p:cNvSpPr>
          <p:nvPr>
            <p:ph type="dt" idx="1"/>
          </p:nvPr>
        </p:nvSpPr>
        <p:spPr>
          <a:xfrm>
            <a:off x="3851342" y="3"/>
            <a:ext cx="2946347" cy="495507"/>
          </a:xfrm>
          <a:prstGeom prst="rect">
            <a:avLst/>
          </a:prstGeom>
        </p:spPr>
        <p:txBody>
          <a:bodyPr vert="horz" lIns="91008" tIns="45502" rIns="91008" bIns="45502" rtlCol="0"/>
          <a:lstStyle>
            <a:lvl1pPr algn="r">
              <a:defRPr sz="1200"/>
            </a:lvl1pPr>
          </a:lstStyle>
          <a:p>
            <a:fld id="{350BD561-A356-4B53-877F-B0C7F85B97E0}" type="datetimeFigureOut">
              <a:rPr lang="ru-RU" smtClean="0"/>
              <a:t>20.10.2020</a:t>
            </a:fld>
            <a:endParaRPr lang="ru-RU"/>
          </a:p>
        </p:txBody>
      </p:sp>
      <p:sp>
        <p:nvSpPr>
          <p:cNvPr id="4" name="Образ слайда 3"/>
          <p:cNvSpPr>
            <a:spLocks noGrp="1" noRot="1" noChangeAspect="1"/>
          </p:cNvSpPr>
          <p:nvPr>
            <p:ph type="sldImg" idx="2"/>
          </p:nvPr>
        </p:nvSpPr>
        <p:spPr>
          <a:xfrm>
            <a:off x="438150" y="1235075"/>
            <a:ext cx="5922963" cy="3332163"/>
          </a:xfrm>
          <a:prstGeom prst="rect">
            <a:avLst/>
          </a:prstGeom>
          <a:noFill/>
          <a:ln w="12700">
            <a:solidFill>
              <a:prstClr val="black"/>
            </a:solidFill>
          </a:ln>
        </p:spPr>
        <p:txBody>
          <a:bodyPr vert="horz" lIns="91008" tIns="45502" rIns="91008" bIns="45502" rtlCol="0" anchor="ctr"/>
          <a:lstStyle/>
          <a:p>
            <a:endParaRPr lang="ru-RU"/>
          </a:p>
        </p:txBody>
      </p:sp>
      <p:sp>
        <p:nvSpPr>
          <p:cNvPr id="5" name="Заметки 4"/>
          <p:cNvSpPr>
            <a:spLocks noGrp="1"/>
          </p:cNvSpPr>
          <p:nvPr>
            <p:ph type="body" sz="quarter" idx="3"/>
          </p:nvPr>
        </p:nvSpPr>
        <p:spPr>
          <a:xfrm>
            <a:off x="679927" y="4752749"/>
            <a:ext cx="5439410" cy="3888611"/>
          </a:xfrm>
          <a:prstGeom prst="rect">
            <a:avLst/>
          </a:prstGeom>
        </p:spPr>
        <p:txBody>
          <a:bodyPr vert="horz" lIns="91008" tIns="45502" rIns="91008" bIns="45502"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3" y="9380333"/>
            <a:ext cx="2946347" cy="495506"/>
          </a:xfrm>
          <a:prstGeom prst="rect">
            <a:avLst/>
          </a:prstGeom>
        </p:spPr>
        <p:txBody>
          <a:bodyPr vert="horz" lIns="91008" tIns="45502" rIns="91008" bIns="45502" rtlCol="0" anchor="b"/>
          <a:lstStyle>
            <a:lvl1pPr algn="l">
              <a:defRPr sz="1200"/>
            </a:lvl1pPr>
          </a:lstStyle>
          <a:p>
            <a:endParaRPr lang="ru-RU"/>
          </a:p>
        </p:txBody>
      </p:sp>
      <p:sp>
        <p:nvSpPr>
          <p:cNvPr id="7" name="Номер слайда 6"/>
          <p:cNvSpPr>
            <a:spLocks noGrp="1"/>
          </p:cNvSpPr>
          <p:nvPr>
            <p:ph type="sldNum" sz="quarter" idx="5"/>
          </p:nvPr>
        </p:nvSpPr>
        <p:spPr>
          <a:xfrm>
            <a:off x="3851342" y="9380333"/>
            <a:ext cx="2946347" cy="495506"/>
          </a:xfrm>
          <a:prstGeom prst="rect">
            <a:avLst/>
          </a:prstGeom>
        </p:spPr>
        <p:txBody>
          <a:bodyPr vert="horz" lIns="91008" tIns="45502" rIns="91008" bIns="45502" rtlCol="0" anchor="b"/>
          <a:lstStyle>
            <a:lvl1pPr algn="r">
              <a:defRPr sz="1200"/>
            </a:lvl1pPr>
          </a:lstStyle>
          <a:p>
            <a:fld id="{9DE72C0E-0D18-42B8-8339-C63F21B2F894}" type="slidenum">
              <a:rPr lang="ru-RU" smtClean="0"/>
              <a:t>‹#›</a:t>
            </a:fld>
            <a:endParaRPr lang="ru-RU"/>
          </a:p>
        </p:txBody>
      </p:sp>
    </p:spTree>
    <p:extLst>
      <p:ext uri="{BB962C8B-B14F-4D97-AF65-F5344CB8AC3E}">
        <p14:creationId xmlns:p14="http://schemas.microsoft.com/office/powerpoint/2010/main" val="150289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067">
              <a:defRPr/>
            </a:pPr>
            <a:r>
              <a:rPr lang="ru-RU" noProof="0" dirty="0" smtClean="0"/>
              <a:t>Титульный слайд 3</a:t>
            </a:r>
          </a:p>
          <a:p>
            <a:endParaRPr lang="en-US" dirty="0"/>
          </a:p>
        </p:txBody>
      </p:sp>
      <p:sp>
        <p:nvSpPr>
          <p:cNvPr id="4" name="Slide Number Placeholder 3"/>
          <p:cNvSpPr>
            <a:spLocks noGrp="1"/>
          </p:cNvSpPr>
          <p:nvPr>
            <p:ph type="sldNum" sz="quarter" idx="10"/>
          </p:nvPr>
        </p:nvSpPr>
        <p:spPr/>
        <p:txBody>
          <a:bodyPr/>
          <a:lstStyle/>
          <a:p>
            <a:fld id="{A2779F34-E1EB-8C43-A3E0-20EE31724A22}" type="slidenum">
              <a:rPr lang="en-GB" smtClean="0"/>
              <a:t>1</a:t>
            </a:fld>
            <a:endParaRPr lang="en-GB"/>
          </a:p>
        </p:txBody>
      </p:sp>
    </p:spTree>
    <p:extLst>
      <p:ext uri="{BB962C8B-B14F-4D97-AF65-F5344CB8AC3E}">
        <p14:creationId xmlns:p14="http://schemas.microsoft.com/office/powerpoint/2010/main" val="208667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1" dirty="0"/>
              <a:t>Africa: fastest growing continent</a:t>
            </a:r>
          </a:p>
          <a:p>
            <a:r>
              <a:rPr lang="en-US" dirty="0"/>
              <a:t>More than half of global population growth between now and 2050 is expected to occur in Africa. Africa has the highest rate of population growth among major areas. The population of sub-Saharan Africa is projected to double by 2050.</a:t>
            </a:r>
          </a:p>
          <a:p>
            <a:endParaRPr lang="en-US" dirty="0"/>
          </a:p>
          <a:p>
            <a:r>
              <a:rPr lang="en-US" b="1" dirty="0"/>
              <a:t>Economic Growth</a:t>
            </a:r>
          </a:p>
          <a:p>
            <a:r>
              <a:rPr lang="en-US" dirty="0"/>
              <a:t>The continent's economy grew by roughly 3.4 percent in 2017, creating one of the longest stretches of uninterrupted positive economic expansion in Africa's history. As a result, a growing number of Africans have joined the middle class each year.</a:t>
            </a:r>
          </a:p>
          <a:p>
            <a:r>
              <a:rPr lang="ru-RU" dirty="0"/>
              <a:t> </a:t>
            </a:r>
            <a:endParaRPr lang="en-US" dirty="0"/>
          </a:p>
          <a:p>
            <a:endParaRPr lang="en-US" dirty="0"/>
          </a:p>
          <a:p>
            <a:pPr defTabSz="910067">
              <a:defRPr/>
            </a:pPr>
            <a:r>
              <a:rPr lang="en-US" b="1" dirty="0">
                <a:solidFill>
                  <a:srgbClr val="2F5597"/>
                </a:solidFill>
              </a:rPr>
              <a:t>According to the forecasts for the period 201</a:t>
            </a:r>
            <a:r>
              <a:rPr lang="ru-RU" b="1" dirty="0">
                <a:solidFill>
                  <a:srgbClr val="2F5597"/>
                </a:solidFill>
              </a:rPr>
              <a:t>8-</a:t>
            </a:r>
            <a:r>
              <a:rPr lang="en-US" b="1" dirty="0">
                <a:solidFill>
                  <a:srgbClr val="2F5597"/>
                </a:solidFill>
              </a:rPr>
              <a:t>202</a:t>
            </a:r>
            <a:r>
              <a:rPr lang="ru-RU" b="1" dirty="0">
                <a:solidFill>
                  <a:srgbClr val="2F5597"/>
                </a:solidFill>
              </a:rPr>
              <a:t>4</a:t>
            </a:r>
            <a:r>
              <a:rPr lang="en-US" b="1" dirty="0">
                <a:solidFill>
                  <a:srgbClr val="2F5597"/>
                </a:solidFill>
              </a:rPr>
              <a:t>, consumption of the fertilizers in Africa will increase 4,</a:t>
            </a:r>
            <a:r>
              <a:rPr lang="ru-RU" b="1" dirty="0">
                <a:solidFill>
                  <a:srgbClr val="2F5597"/>
                </a:solidFill>
              </a:rPr>
              <a:t>8</a:t>
            </a:r>
            <a:r>
              <a:rPr lang="en-US" b="1" dirty="0">
                <a:solidFill>
                  <a:srgbClr val="2F5597"/>
                </a:solidFill>
              </a:rPr>
              <a:t>% every year.  </a:t>
            </a:r>
          </a:p>
          <a:p>
            <a:pPr defTabSz="910067">
              <a:defRPr/>
            </a:pPr>
            <a:endParaRPr lang="en-US" b="1" dirty="0">
              <a:solidFill>
                <a:srgbClr val="2F5597"/>
              </a:solidFill>
            </a:endParaRPr>
          </a:p>
          <a:p>
            <a:pPr defTabSz="910067">
              <a:defRPr/>
            </a:pPr>
            <a:r>
              <a:rPr lang="en-US" b="1" dirty="0">
                <a:solidFill>
                  <a:srgbClr val="2F5597"/>
                </a:solidFill>
              </a:rPr>
              <a:t>The key factors are: growth of the population, reduced availability of arable land.</a:t>
            </a:r>
          </a:p>
          <a:p>
            <a:pPr defTabSz="910067">
              <a:defRPr/>
            </a:pPr>
            <a:endParaRPr lang="en-US" b="1" dirty="0">
              <a:solidFill>
                <a:srgbClr val="2F5597"/>
              </a:solidFill>
            </a:endParaRPr>
          </a:p>
          <a:p>
            <a:pPr defTabSz="910067">
              <a:defRPr/>
            </a:pPr>
            <a:r>
              <a:rPr lang="en-US" b="1" dirty="0">
                <a:solidFill>
                  <a:srgbClr val="2F5597"/>
                </a:solidFill>
              </a:rPr>
              <a:t>Along with the development of the infrastructure, transfer of knowledge, support of agriculture and increased funding, we expect growth in the use of fertilizers. </a:t>
            </a:r>
          </a:p>
          <a:p>
            <a:pPr defTabSz="910067">
              <a:defRPr/>
            </a:pPr>
            <a:endParaRPr lang="en-US" b="1" dirty="0">
              <a:solidFill>
                <a:srgbClr val="2F5597"/>
              </a:solidFill>
            </a:endParaRPr>
          </a:p>
          <a:p>
            <a:pPr defTabSz="910067">
              <a:defRPr/>
            </a:pPr>
            <a:endParaRPr lang="en-US" b="1" dirty="0">
              <a:solidFill>
                <a:srgbClr val="2F5597"/>
              </a:solidFill>
            </a:endParaRPr>
          </a:p>
          <a:p>
            <a:pPr defTabSz="910067">
              <a:defRPr/>
            </a:pPr>
            <a:endParaRPr lang="en-GB" b="1" dirty="0">
              <a:solidFill>
                <a:srgbClr val="2F5597"/>
              </a:solidFill>
            </a:endParaRPr>
          </a:p>
          <a:p>
            <a:pPr defTabSz="910067">
              <a:defRPr/>
            </a:pPr>
            <a:endParaRPr lang="en-US" b="1" dirty="0">
              <a:solidFill>
                <a:srgbClr val="2F5597"/>
              </a:solidFill>
            </a:endParaRPr>
          </a:p>
          <a:p>
            <a:endParaRPr lang="ru-RU" dirty="0"/>
          </a:p>
          <a:p>
            <a:endParaRPr lang="ru-RU" dirty="0"/>
          </a:p>
        </p:txBody>
      </p:sp>
      <p:sp>
        <p:nvSpPr>
          <p:cNvPr id="4" name="Номер слайда 3"/>
          <p:cNvSpPr>
            <a:spLocks noGrp="1"/>
          </p:cNvSpPr>
          <p:nvPr>
            <p:ph type="sldNum" sz="quarter" idx="5"/>
          </p:nvPr>
        </p:nvSpPr>
        <p:spPr/>
        <p:txBody>
          <a:bodyPr/>
          <a:lstStyle/>
          <a:p>
            <a:fld id="{7FE8C2B2-3DF3-40BA-BA82-2A4FF5F2517A}" type="slidenum">
              <a:rPr lang="ru-RU" smtClean="0"/>
              <a:t>2</a:t>
            </a:fld>
            <a:endParaRPr lang="ru-RU"/>
          </a:p>
        </p:txBody>
      </p:sp>
    </p:spTree>
    <p:extLst>
      <p:ext uri="{BB962C8B-B14F-4D97-AF65-F5344CB8AC3E}">
        <p14:creationId xmlns:p14="http://schemas.microsoft.com/office/powerpoint/2010/main" val="288161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1" dirty="0"/>
              <a:t>Africa: fastest growing continent</a:t>
            </a:r>
          </a:p>
          <a:p>
            <a:r>
              <a:rPr lang="en-US" dirty="0"/>
              <a:t>More than half of global population growth between now and 2050 is expected to occur in Africa. Africa has the highest rate of population growth among major areas. The population of sub-Saharan Africa is projected to double by 2050.</a:t>
            </a:r>
          </a:p>
          <a:p>
            <a:endParaRPr lang="en-US" dirty="0"/>
          </a:p>
          <a:p>
            <a:r>
              <a:rPr lang="en-US" b="1" dirty="0"/>
              <a:t>Economic Growth</a:t>
            </a:r>
          </a:p>
          <a:p>
            <a:r>
              <a:rPr lang="en-US" dirty="0"/>
              <a:t>The continent's economy grew by roughly 3.4 percent in 2017, creating one of the longest stretches of uninterrupted positive economic expansion in Africa's history. As a result, a growing number of Africans have joined the middle class each year.</a:t>
            </a:r>
          </a:p>
          <a:p>
            <a:r>
              <a:rPr lang="ru-RU" dirty="0"/>
              <a:t> </a:t>
            </a:r>
            <a:endParaRPr lang="en-US" dirty="0"/>
          </a:p>
          <a:p>
            <a:endParaRPr lang="en-US" dirty="0"/>
          </a:p>
          <a:p>
            <a:pPr defTabSz="910067">
              <a:defRPr/>
            </a:pPr>
            <a:r>
              <a:rPr lang="en-US" b="1" dirty="0">
                <a:solidFill>
                  <a:srgbClr val="2F5597"/>
                </a:solidFill>
              </a:rPr>
              <a:t>According to the forecasts for the period 201</a:t>
            </a:r>
            <a:r>
              <a:rPr lang="ru-RU" b="1" dirty="0">
                <a:solidFill>
                  <a:srgbClr val="2F5597"/>
                </a:solidFill>
              </a:rPr>
              <a:t>8-</a:t>
            </a:r>
            <a:r>
              <a:rPr lang="en-US" b="1" dirty="0">
                <a:solidFill>
                  <a:srgbClr val="2F5597"/>
                </a:solidFill>
              </a:rPr>
              <a:t>202</a:t>
            </a:r>
            <a:r>
              <a:rPr lang="ru-RU" b="1" dirty="0">
                <a:solidFill>
                  <a:srgbClr val="2F5597"/>
                </a:solidFill>
              </a:rPr>
              <a:t>4</a:t>
            </a:r>
            <a:r>
              <a:rPr lang="en-US" b="1" dirty="0">
                <a:solidFill>
                  <a:srgbClr val="2F5597"/>
                </a:solidFill>
              </a:rPr>
              <a:t>, consumption of the fertilizers in Africa will increase 4,</a:t>
            </a:r>
            <a:r>
              <a:rPr lang="ru-RU" b="1" dirty="0">
                <a:solidFill>
                  <a:srgbClr val="2F5597"/>
                </a:solidFill>
              </a:rPr>
              <a:t>8</a:t>
            </a:r>
            <a:r>
              <a:rPr lang="en-US" b="1" dirty="0">
                <a:solidFill>
                  <a:srgbClr val="2F5597"/>
                </a:solidFill>
              </a:rPr>
              <a:t>% every year.  </a:t>
            </a:r>
          </a:p>
          <a:p>
            <a:pPr defTabSz="910067">
              <a:defRPr/>
            </a:pPr>
            <a:endParaRPr lang="en-US" b="1" dirty="0">
              <a:solidFill>
                <a:srgbClr val="2F5597"/>
              </a:solidFill>
            </a:endParaRPr>
          </a:p>
          <a:p>
            <a:pPr defTabSz="910067">
              <a:defRPr/>
            </a:pPr>
            <a:r>
              <a:rPr lang="en-US" b="1" dirty="0">
                <a:solidFill>
                  <a:srgbClr val="2F5597"/>
                </a:solidFill>
              </a:rPr>
              <a:t>The key factors are: growth of the population, reduced availability of arable land.</a:t>
            </a:r>
          </a:p>
          <a:p>
            <a:pPr defTabSz="910067">
              <a:defRPr/>
            </a:pPr>
            <a:endParaRPr lang="en-US" b="1" dirty="0">
              <a:solidFill>
                <a:srgbClr val="2F5597"/>
              </a:solidFill>
            </a:endParaRPr>
          </a:p>
          <a:p>
            <a:pPr defTabSz="910067">
              <a:defRPr/>
            </a:pPr>
            <a:r>
              <a:rPr lang="en-US" b="1" dirty="0">
                <a:solidFill>
                  <a:srgbClr val="2F5597"/>
                </a:solidFill>
              </a:rPr>
              <a:t>Along with the development of the infrastructure, transfer of knowledge, support of agriculture and increased funding, we expect growth in the use of fertilizers. </a:t>
            </a:r>
          </a:p>
          <a:p>
            <a:pPr defTabSz="910067">
              <a:defRPr/>
            </a:pPr>
            <a:endParaRPr lang="en-US" b="1" dirty="0">
              <a:solidFill>
                <a:srgbClr val="2F5597"/>
              </a:solidFill>
            </a:endParaRPr>
          </a:p>
          <a:p>
            <a:pPr defTabSz="910067">
              <a:defRPr/>
            </a:pPr>
            <a:endParaRPr lang="en-US" b="1" dirty="0">
              <a:solidFill>
                <a:srgbClr val="2F5597"/>
              </a:solidFill>
            </a:endParaRPr>
          </a:p>
          <a:p>
            <a:pPr defTabSz="910067">
              <a:defRPr/>
            </a:pPr>
            <a:endParaRPr lang="en-GB" b="1" dirty="0">
              <a:solidFill>
                <a:srgbClr val="2F5597"/>
              </a:solidFill>
            </a:endParaRPr>
          </a:p>
          <a:p>
            <a:pPr defTabSz="910067">
              <a:defRPr/>
            </a:pPr>
            <a:endParaRPr lang="en-US" b="1" dirty="0">
              <a:solidFill>
                <a:srgbClr val="2F5597"/>
              </a:solidFill>
            </a:endParaRPr>
          </a:p>
          <a:p>
            <a:endParaRPr lang="ru-RU" dirty="0"/>
          </a:p>
          <a:p>
            <a:endParaRPr lang="ru-RU" dirty="0"/>
          </a:p>
        </p:txBody>
      </p:sp>
      <p:sp>
        <p:nvSpPr>
          <p:cNvPr id="4" name="Номер слайда 3"/>
          <p:cNvSpPr>
            <a:spLocks noGrp="1"/>
          </p:cNvSpPr>
          <p:nvPr>
            <p:ph type="sldNum" sz="quarter" idx="5"/>
          </p:nvPr>
        </p:nvSpPr>
        <p:spPr/>
        <p:txBody>
          <a:bodyPr/>
          <a:lstStyle/>
          <a:p>
            <a:fld id="{7FE8C2B2-3DF3-40BA-BA82-2A4FF5F2517A}" type="slidenum">
              <a:rPr lang="ru-RU" smtClean="0"/>
              <a:t>3</a:t>
            </a:fld>
            <a:endParaRPr lang="ru-RU"/>
          </a:p>
        </p:txBody>
      </p:sp>
    </p:spTree>
    <p:extLst>
      <p:ext uri="{BB962C8B-B14F-4D97-AF65-F5344CB8AC3E}">
        <p14:creationId xmlns:p14="http://schemas.microsoft.com/office/powerpoint/2010/main" val="277689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1" dirty="0"/>
              <a:t>Africa: fastest growing continent</a:t>
            </a:r>
          </a:p>
          <a:p>
            <a:r>
              <a:rPr lang="en-US" dirty="0"/>
              <a:t>More than half of global population growth between now and 2050 is expected to occur in Africa. Africa has the highest rate of population growth among major areas. The population of sub-Saharan Africa is projected to double by 2050.</a:t>
            </a:r>
          </a:p>
          <a:p>
            <a:endParaRPr lang="en-US" dirty="0"/>
          </a:p>
          <a:p>
            <a:r>
              <a:rPr lang="en-US" b="1" dirty="0"/>
              <a:t>Economic Growth</a:t>
            </a:r>
          </a:p>
          <a:p>
            <a:r>
              <a:rPr lang="en-US" dirty="0"/>
              <a:t>The continent's economy grew by roughly 3.4 percent in 2017, creating one of the longest stretches of uninterrupted positive economic expansion in Africa's history. As a result, a growing number of Africans have joined the middle class each year.</a:t>
            </a:r>
          </a:p>
          <a:p>
            <a:r>
              <a:rPr lang="ru-RU" dirty="0"/>
              <a:t> </a:t>
            </a:r>
            <a:endParaRPr lang="en-US" dirty="0"/>
          </a:p>
          <a:p>
            <a:endParaRPr lang="en-US" dirty="0"/>
          </a:p>
          <a:p>
            <a:pPr defTabSz="910067">
              <a:defRPr/>
            </a:pPr>
            <a:r>
              <a:rPr lang="en-US" b="1" dirty="0">
                <a:solidFill>
                  <a:srgbClr val="2F5597"/>
                </a:solidFill>
              </a:rPr>
              <a:t>According to the forecasts for the period 201</a:t>
            </a:r>
            <a:r>
              <a:rPr lang="ru-RU" b="1" dirty="0">
                <a:solidFill>
                  <a:srgbClr val="2F5597"/>
                </a:solidFill>
              </a:rPr>
              <a:t>8-</a:t>
            </a:r>
            <a:r>
              <a:rPr lang="en-US" b="1" dirty="0">
                <a:solidFill>
                  <a:srgbClr val="2F5597"/>
                </a:solidFill>
              </a:rPr>
              <a:t>202</a:t>
            </a:r>
            <a:r>
              <a:rPr lang="ru-RU" b="1" dirty="0">
                <a:solidFill>
                  <a:srgbClr val="2F5597"/>
                </a:solidFill>
              </a:rPr>
              <a:t>4</a:t>
            </a:r>
            <a:r>
              <a:rPr lang="en-US" b="1" dirty="0">
                <a:solidFill>
                  <a:srgbClr val="2F5597"/>
                </a:solidFill>
              </a:rPr>
              <a:t>, consumption of the fertilizers in Africa will increase 4,</a:t>
            </a:r>
            <a:r>
              <a:rPr lang="ru-RU" b="1" dirty="0">
                <a:solidFill>
                  <a:srgbClr val="2F5597"/>
                </a:solidFill>
              </a:rPr>
              <a:t>8</a:t>
            </a:r>
            <a:r>
              <a:rPr lang="en-US" b="1" dirty="0">
                <a:solidFill>
                  <a:srgbClr val="2F5597"/>
                </a:solidFill>
              </a:rPr>
              <a:t>% every year.  </a:t>
            </a:r>
          </a:p>
          <a:p>
            <a:pPr defTabSz="910067">
              <a:defRPr/>
            </a:pPr>
            <a:endParaRPr lang="en-US" b="1" dirty="0">
              <a:solidFill>
                <a:srgbClr val="2F5597"/>
              </a:solidFill>
            </a:endParaRPr>
          </a:p>
          <a:p>
            <a:pPr defTabSz="910067">
              <a:defRPr/>
            </a:pPr>
            <a:r>
              <a:rPr lang="en-US" b="1" dirty="0">
                <a:solidFill>
                  <a:srgbClr val="2F5597"/>
                </a:solidFill>
              </a:rPr>
              <a:t>The key factors are: growth of the population, reduced availability of arable land.</a:t>
            </a:r>
          </a:p>
          <a:p>
            <a:pPr defTabSz="910067">
              <a:defRPr/>
            </a:pPr>
            <a:endParaRPr lang="en-US" b="1" dirty="0">
              <a:solidFill>
                <a:srgbClr val="2F5597"/>
              </a:solidFill>
            </a:endParaRPr>
          </a:p>
          <a:p>
            <a:pPr defTabSz="910067">
              <a:defRPr/>
            </a:pPr>
            <a:r>
              <a:rPr lang="en-US" b="1" dirty="0">
                <a:solidFill>
                  <a:srgbClr val="2F5597"/>
                </a:solidFill>
              </a:rPr>
              <a:t>Along with the development of the infrastructure, transfer of knowledge, support of agriculture and increased funding, we expect growth in the use of fertilizers. </a:t>
            </a:r>
          </a:p>
          <a:p>
            <a:pPr defTabSz="910067">
              <a:defRPr/>
            </a:pPr>
            <a:endParaRPr lang="en-US" b="1" dirty="0">
              <a:solidFill>
                <a:srgbClr val="2F5597"/>
              </a:solidFill>
            </a:endParaRPr>
          </a:p>
          <a:p>
            <a:pPr defTabSz="910067">
              <a:defRPr/>
            </a:pPr>
            <a:endParaRPr lang="en-US" b="1" dirty="0">
              <a:solidFill>
                <a:srgbClr val="2F5597"/>
              </a:solidFill>
            </a:endParaRPr>
          </a:p>
          <a:p>
            <a:pPr defTabSz="910067">
              <a:defRPr/>
            </a:pPr>
            <a:endParaRPr lang="en-GB" b="1" dirty="0">
              <a:solidFill>
                <a:srgbClr val="2F5597"/>
              </a:solidFill>
            </a:endParaRPr>
          </a:p>
          <a:p>
            <a:pPr defTabSz="910067">
              <a:defRPr/>
            </a:pPr>
            <a:endParaRPr lang="en-US" b="1" dirty="0">
              <a:solidFill>
                <a:srgbClr val="2F5597"/>
              </a:solidFill>
            </a:endParaRPr>
          </a:p>
          <a:p>
            <a:endParaRPr lang="ru-RU" dirty="0"/>
          </a:p>
          <a:p>
            <a:endParaRPr lang="ru-RU" dirty="0"/>
          </a:p>
        </p:txBody>
      </p:sp>
      <p:sp>
        <p:nvSpPr>
          <p:cNvPr id="4" name="Номер слайда 3"/>
          <p:cNvSpPr>
            <a:spLocks noGrp="1"/>
          </p:cNvSpPr>
          <p:nvPr>
            <p:ph type="sldNum" sz="quarter" idx="5"/>
          </p:nvPr>
        </p:nvSpPr>
        <p:spPr/>
        <p:txBody>
          <a:bodyPr/>
          <a:lstStyle/>
          <a:p>
            <a:fld id="{7FE8C2B2-3DF3-40BA-BA82-2A4FF5F2517A}" type="slidenum">
              <a:rPr lang="ru-RU" smtClean="0"/>
              <a:t>4</a:t>
            </a:fld>
            <a:endParaRPr lang="ru-RU"/>
          </a:p>
        </p:txBody>
      </p:sp>
    </p:spTree>
    <p:extLst>
      <p:ext uri="{BB962C8B-B14F-4D97-AF65-F5344CB8AC3E}">
        <p14:creationId xmlns:p14="http://schemas.microsoft.com/office/powerpoint/2010/main" val="1652071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1" dirty="0"/>
              <a:t>Africa: fastest growing continent</a:t>
            </a:r>
          </a:p>
          <a:p>
            <a:r>
              <a:rPr lang="en-US" dirty="0"/>
              <a:t>More than half of global population growth between now and 2050 is expected to occur in Africa. Africa has the highest rate of population growth among major areas. The population of sub-Saharan Africa is projected to double by 2050.</a:t>
            </a:r>
          </a:p>
          <a:p>
            <a:endParaRPr lang="en-US" dirty="0"/>
          </a:p>
          <a:p>
            <a:r>
              <a:rPr lang="en-US" b="1" dirty="0"/>
              <a:t>Economic Growth</a:t>
            </a:r>
          </a:p>
          <a:p>
            <a:r>
              <a:rPr lang="en-US" dirty="0"/>
              <a:t>The continent's economy grew by roughly 3.4 percent in 2017, creating one of the longest stretches of uninterrupted positive economic expansion in Africa's history. As a result, a growing number of Africans have joined the middle class each year.</a:t>
            </a:r>
          </a:p>
          <a:p>
            <a:r>
              <a:rPr lang="ru-RU" dirty="0"/>
              <a:t> </a:t>
            </a:r>
            <a:endParaRPr lang="en-US" dirty="0"/>
          </a:p>
          <a:p>
            <a:endParaRPr lang="en-US" dirty="0"/>
          </a:p>
          <a:p>
            <a:pPr defTabSz="910067">
              <a:defRPr/>
            </a:pPr>
            <a:r>
              <a:rPr lang="en-US" b="1" dirty="0">
                <a:solidFill>
                  <a:srgbClr val="2F5597"/>
                </a:solidFill>
              </a:rPr>
              <a:t>According to the forecasts for the period 201</a:t>
            </a:r>
            <a:r>
              <a:rPr lang="ru-RU" b="1" dirty="0">
                <a:solidFill>
                  <a:srgbClr val="2F5597"/>
                </a:solidFill>
              </a:rPr>
              <a:t>8-</a:t>
            </a:r>
            <a:r>
              <a:rPr lang="en-US" b="1" dirty="0">
                <a:solidFill>
                  <a:srgbClr val="2F5597"/>
                </a:solidFill>
              </a:rPr>
              <a:t>202</a:t>
            </a:r>
            <a:r>
              <a:rPr lang="ru-RU" b="1" dirty="0">
                <a:solidFill>
                  <a:srgbClr val="2F5597"/>
                </a:solidFill>
              </a:rPr>
              <a:t>4</a:t>
            </a:r>
            <a:r>
              <a:rPr lang="en-US" b="1" dirty="0">
                <a:solidFill>
                  <a:srgbClr val="2F5597"/>
                </a:solidFill>
              </a:rPr>
              <a:t>, consumption of the fertilizers in Africa will increase 4,</a:t>
            </a:r>
            <a:r>
              <a:rPr lang="ru-RU" b="1" dirty="0">
                <a:solidFill>
                  <a:srgbClr val="2F5597"/>
                </a:solidFill>
              </a:rPr>
              <a:t>8</a:t>
            </a:r>
            <a:r>
              <a:rPr lang="en-US" b="1" dirty="0">
                <a:solidFill>
                  <a:srgbClr val="2F5597"/>
                </a:solidFill>
              </a:rPr>
              <a:t>% every year.  </a:t>
            </a:r>
          </a:p>
          <a:p>
            <a:pPr defTabSz="910067">
              <a:defRPr/>
            </a:pPr>
            <a:endParaRPr lang="en-US" b="1" dirty="0">
              <a:solidFill>
                <a:srgbClr val="2F5597"/>
              </a:solidFill>
            </a:endParaRPr>
          </a:p>
          <a:p>
            <a:pPr defTabSz="910067">
              <a:defRPr/>
            </a:pPr>
            <a:r>
              <a:rPr lang="en-US" b="1" dirty="0">
                <a:solidFill>
                  <a:srgbClr val="2F5597"/>
                </a:solidFill>
              </a:rPr>
              <a:t>The key factors are: growth of the population, reduced availability of arable land.</a:t>
            </a:r>
          </a:p>
          <a:p>
            <a:pPr defTabSz="910067">
              <a:defRPr/>
            </a:pPr>
            <a:endParaRPr lang="en-US" b="1" dirty="0">
              <a:solidFill>
                <a:srgbClr val="2F5597"/>
              </a:solidFill>
            </a:endParaRPr>
          </a:p>
          <a:p>
            <a:pPr defTabSz="910067">
              <a:defRPr/>
            </a:pPr>
            <a:r>
              <a:rPr lang="en-US" b="1" dirty="0">
                <a:solidFill>
                  <a:srgbClr val="2F5597"/>
                </a:solidFill>
              </a:rPr>
              <a:t>Along with the development of the infrastructure, transfer of knowledge, support of agriculture and increased funding, we expect growth in the use of fertilizers. </a:t>
            </a:r>
          </a:p>
          <a:p>
            <a:pPr defTabSz="910067">
              <a:defRPr/>
            </a:pPr>
            <a:endParaRPr lang="en-US" b="1" dirty="0">
              <a:solidFill>
                <a:srgbClr val="2F5597"/>
              </a:solidFill>
            </a:endParaRPr>
          </a:p>
          <a:p>
            <a:pPr defTabSz="910067">
              <a:defRPr/>
            </a:pPr>
            <a:endParaRPr lang="en-US" b="1" dirty="0">
              <a:solidFill>
                <a:srgbClr val="2F5597"/>
              </a:solidFill>
            </a:endParaRPr>
          </a:p>
          <a:p>
            <a:pPr defTabSz="910067">
              <a:defRPr/>
            </a:pPr>
            <a:endParaRPr lang="en-GB" b="1" dirty="0">
              <a:solidFill>
                <a:srgbClr val="2F5597"/>
              </a:solidFill>
            </a:endParaRPr>
          </a:p>
          <a:p>
            <a:pPr defTabSz="910067">
              <a:defRPr/>
            </a:pPr>
            <a:endParaRPr lang="en-US" b="1" dirty="0">
              <a:solidFill>
                <a:srgbClr val="2F5597"/>
              </a:solidFill>
            </a:endParaRPr>
          </a:p>
          <a:p>
            <a:endParaRPr lang="ru-RU" dirty="0"/>
          </a:p>
          <a:p>
            <a:endParaRPr lang="ru-RU" dirty="0"/>
          </a:p>
        </p:txBody>
      </p:sp>
      <p:sp>
        <p:nvSpPr>
          <p:cNvPr id="4" name="Номер слайда 3"/>
          <p:cNvSpPr>
            <a:spLocks noGrp="1"/>
          </p:cNvSpPr>
          <p:nvPr>
            <p:ph type="sldNum" sz="quarter" idx="5"/>
          </p:nvPr>
        </p:nvSpPr>
        <p:spPr/>
        <p:txBody>
          <a:bodyPr/>
          <a:lstStyle/>
          <a:p>
            <a:fld id="{7FE8C2B2-3DF3-40BA-BA82-2A4FF5F2517A}" type="slidenum">
              <a:rPr lang="ru-RU" smtClean="0"/>
              <a:t>5</a:t>
            </a:fld>
            <a:endParaRPr lang="ru-RU"/>
          </a:p>
        </p:txBody>
      </p:sp>
    </p:spTree>
    <p:extLst>
      <p:ext uri="{BB962C8B-B14F-4D97-AF65-F5344CB8AC3E}">
        <p14:creationId xmlns:p14="http://schemas.microsoft.com/office/powerpoint/2010/main" val="1441475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1" dirty="0"/>
              <a:t>Africa: fastest growing continent</a:t>
            </a:r>
          </a:p>
          <a:p>
            <a:r>
              <a:rPr lang="en-US" dirty="0"/>
              <a:t>More than half of global population growth between now and 2050 is expected to occur in Africa. Africa has the highest rate of population growth among major areas. The population of sub-Saharan Africa is projected to double by 2050.</a:t>
            </a:r>
          </a:p>
          <a:p>
            <a:endParaRPr lang="en-US" dirty="0"/>
          </a:p>
          <a:p>
            <a:r>
              <a:rPr lang="en-US" b="1" dirty="0"/>
              <a:t>Economic Growth</a:t>
            </a:r>
          </a:p>
          <a:p>
            <a:r>
              <a:rPr lang="en-US" dirty="0"/>
              <a:t>The continent's economy grew by roughly 3.4 percent in 2017, creating one of the longest stretches of uninterrupted positive economic expansion in Africa's history. As a result, a growing number of Africans have joined the middle class each year.</a:t>
            </a:r>
          </a:p>
          <a:p>
            <a:r>
              <a:rPr lang="ru-RU" dirty="0"/>
              <a:t> </a:t>
            </a:r>
            <a:endParaRPr lang="en-US" dirty="0"/>
          </a:p>
          <a:p>
            <a:endParaRPr lang="en-US" dirty="0"/>
          </a:p>
          <a:p>
            <a:pPr defTabSz="910067">
              <a:defRPr/>
            </a:pPr>
            <a:r>
              <a:rPr lang="en-US" b="1" dirty="0">
                <a:solidFill>
                  <a:srgbClr val="2F5597"/>
                </a:solidFill>
              </a:rPr>
              <a:t>According to the forecasts for the period 201</a:t>
            </a:r>
            <a:r>
              <a:rPr lang="ru-RU" b="1" dirty="0">
                <a:solidFill>
                  <a:srgbClr val="2F5597"/>
                </a:solidFill>
              </a:rPr>
              <a:t>8-</a:t>
            </a:r>
            <a:r>
              <a:rPr lang="en-US" b="1" dirty="0">
                <a:solidFill>
                  <a:srgbClr val="2F5597"/>
                </a:solidFill>
              </a:rPr>
              <a:t>202</a:t>
            </a:r>
            <a:r>
              <a:rPr lang="ru-RU" b="1" dirty="0">
                <a:solidFill>
                  <a:srgbClr val="2F5597"/>
                </a:solidFill>
              </a:rPr>
              <a:t>4</a:t>
            </a:r>
            <a:r>
              <a:rPr lang="en-US" b="1" dirty="0">
                <a:solidFill>
                  <a:srgbClr val="2F5597"/>
                </a:solidFill>
              </a:rPr>
              <a:t>, consumption of the fertilizers in Africa will increase 4,</a:t>
            </a:r>
            <a:r>
              <a:rPr lang="ru-RU" b="1" dirty="0">
                <a:solidFill>
                  <a:srgbClr val="2F5597"/>
                </a:solidFill>
              </a:rPr>
              <a:t>8</a:t>
            </a:r>
            <a:r>
              <a:rPr lang="en-US" b="1" dirty="0">
                <a:solidFill>
                  <a:srgbClr val="2F5597"/>
                </a:solidFill>
              </a:rPr>
              <a:t>% every year.  </a:t>
            </a:r>
          </a:p>
          <a:p>
            <a:pPr defTabSz="910067">
              <a:defRPr/>
            </a:pPr>
            <a:endParaRPr lang="en-US" b="1" dirty="0">
              <a:solidFill>
                <a:srgbClr val="2F5597"/>
              </a:solidFill>
            </a:endParaRPr>
          </a:p>
          <a:p>
            <a:pPr defTabSz="910067">
              <a:defRPr/>
            </a:pPr>
            <a:r>
              <a:rPr lang="en-US" b="1" dirty="0">
                <a:solidFill>
                  <a:srgbClr val="2F5597"/>
                </a:solidFill>
              </a:rPr>
              <a:t>The key factors are: growth of the population, reduced availability of arable land.</a:t>
            </a:r>
          </a:p>
          <a:p>
            <a:pPr defTabSz="910067">
              <a:defRPr/>
            </a:pPr>
            <a:endParaRPr lang="en-US" b="1" dirty="0">
              <a:solidFill>
                <a:srgbClr val="2F5597"/>
              </a:solidFill>
            </a:endParaRPr>
          </a:p>
          <a:p>
            <a:pPr defTabSz="910067">
              <a:defRPr/>
            </a:pPr>
            <a:r>
              <a:rPr lang="en-US" b="1" dirty="0">
                <a:solidFill>
                  <a:srgbClr val="2F5597"/>
                </a:solidFill>
              </a:rPr>
              <a:t>Along with the development of the infrastructure, transfer of knowledge, support of agriculture and increased funding, we expect growth in the use of fertilizers. </a:t>
            </a:r>
          </a:p>
          <a:p>
            <a:pPr defTabSz="910067">
              <a:defRPr/>
            </a:pPr>
            <a:endParaRPr lang="en-US" b="1" dirty="0">
              <a:solidFill>
                <a:srgbClr val="2F5597"/>
              </a:solidFill>
            </a:endParaRPr>
          </a:p>
          <a:p>
            <a:pPr defTabSz="910067">
              <a:defRPr/>
            </a:pPr>
            <a:endParaRPr lang="en-US" b="1" dirty="0">
              <a:solidFill>
                <a:srgbClr val="2F5597"/>
              </a:solidFill>
            </a:endParaRPr>
          </a:p>
          <a:p>
            <a:pPr defTabSz="910067">
              <a:defRPr/>
            </a:pPr>
            <a:endParaRPr lang="en-GB" b="1" dirty="0">
              <a:solidFill>
                <a:srgbClr val="2F5597"/>
              </a:solidFill>
            </a:endParaRPr>
          </a:p>
          <a:p>
            <a:pPr defTabSz="910067">
              <a:defRPr/>
            </a:pPr>
            <a:endParaRPr lang="en-US" b="1" dirty="0">
              <a:solidFill>
                <a:srgbClr val="2F5597"/>
              </a:solidFill>
            </a:endParaRPr>
          </a:p>
          <a:p>
            <a:endParaRPr lang="ru-RU" dirty="0"/>
          </a:p>
          <a:p>
            <a:endParaRPr lang="ru-RU" dirty="0"/>
          </a:p>
        </p:txBody>
      </p:sp>
      <p:sp>
        <p:nvSpPr>
          <p:cNvPr id="4" name="Номер слайда 3"/>
          <p:cNvSpPr>
            <a:spLocks noGrp="1"/>
          </p:cNvSpPr>
          <p:nvPr>
            <p:ph type="sldNum" sz="quarter" idx="5"/>
          </p:nvPr>
        </p:nvSpPr>
        <p:spPr/>
        <p:txBody>
          <a:bodyPr/>
          <a:lstStyle/>
          <a:p>
            <a:fld id="{7FE8C2B2-3DF3-40BA-BA82-2A4FF5F2517A}" type="slidenum">
              <a:rPr lang="ru-RU" smtClean="0"/>
              <a:t>7</a:t>
            </a:fld>
            <a:endParaRPr lang="ru-RU"/>
          </a:p>
        </p:txBody>
      </p:sp>
    </p:spTree>
    <p:extLst>
      <p:ext uri="{BB962C8B-B14F-4D97-AF65-F5344CB8AC3E}">
        <p14:creationId xmlns:p14="http://schemas.microsoft.com/office/powerpoint/2010/main" val="2091916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40A7467-6C33-4D03-BD03-D61BBFA0EBE9}" type="datetimeFigureOut">
              <a:rPr lang="ru-RU" smtClean="0"/>
              <a:t>20.10.2020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8BBDCE-A6B1-4B4B-AFBC-E71FC6CC2509}" type="slidenum">
              <a:rPr lang="ru-RU" smtClean="0"/>
              <a:t>‹#›</a:t>
            </a:fld>
            <a:endParaRPr lang="ru-RU"/>
          </a:p>
        </p:txBody>
      </p:sp>
    </p:spTree>
    <p:extLst>
      <p:ext uri="{BB962C8B-B14F-4D97-AF65-F5344CB8AC3E}">
        <p14:creationId xmlns:p14="http://schemas.microsoft.com/office/powerpoint/2010/main" val="1923840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0A7467-6C33-4D03-BD03-D61BBFA0EBE9}" type="datetimeFigureOut">
              <a:rPr lang="ru-RU" smtClean="0"/>
              <a:t>20.10.2020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8BBDCE-A6B1-4B4B-AFBC-E71FC6CC2509}" type="slidenum">
              <a:rPr lang="ru-RU" smtClean="0"/>
              <a:t>‹#›</a:t>
            </a:fld>
            <a:endParaRPr lang="ru-RU"/>
          </a:p>
        </p:txBody>
      </p:sp>
    </p:spTree>
    <p:extLst>
      <p:ext uri="{BB962C8B-B14F-4D97-AF65-F5344CB8AC3E}">
        <p14:creationId xmlns:p14="http://schemas.microsoft.com/office/powerpoint/2010/main" val="2144064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0A7467-6C33-4D03-BD03-D61BBFA0EBE9}" type="datetimeFigureOut">
              <a:rPr lang="ru-RU" smtClean="0"/>
              <a:t>20.10.2020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8BBDCE-A6B1-4B4B-AFBC-E71FC6CC2509}" type="slidenum">
              <a:rPr lang="ru-RU" smtClean="0"/>
              <a:t>‹#›</a:t>
            </a:fld>
            <a:endParaRPr lang="ru-RU"/>
          </a:p>
        </p:txBody>
      </p:sp>
    </p:spTree>
    <p:extLst>
      <p:ext uri="{BB962C8B-B14F-4D97-AF65-F5344CB8AC3E}">
        <p14:creationId xmlns:p14="http://schemas.microsoft.com/office/powerpoint/2010/main" val="183304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Custom Layou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0C20EEA-6BBC-AC42-B910-84A23F29D503}"/>
              </a:ext>
            </a:extLst>
          </p:cNvPr>
          <p:cNvSpPr>
            <a:spLocks noGrp="1"/>
          </p:cNvSpPr>
          <p:nvPr>
            <p:ph type="pic" sz="quarter" idx="15"/>
          </p:nvPr>
        </p:nvSpPr>
        <p:spPr>
          <a:xfrm>
            <a:off x="0" y="0"/>
            <a:ext cx="12192000" cy="6858000"/>
          </a:xfrm>
          <a:prstGeom prst="rect">
            <a:avLst/>
          </a:prstGeom>
        </p:spPr>
        <p:txBody>
          <a:bodyPr bIns="46800"/>
          <a:lstStyle>
            <a:lvl1pPr marL="0" indent="0">
              <a:buNone/>
              <a:defRPr/>
            </a:lvl1pPr>
          </a:lstStyle>
          <a:p>
            <a:endParaRPr lang="en-GB" dirty="0"/>
          </a:p>
        </p:txBody>
      </p:sp>
      <p:sp>
        <p:nvSpPr>
          <p:cNvPr id="18" name="Text Placeholder 20">
            <a:extLst>
              <a:ext uri="{FF2B5EF4-FFF2-40B4-BE49-F238E27FC236}">
                <a16:creationId xmlns:a16="http://schemas.microsoft.com/office/drawing/2014/main" id="{F25A9CF6-4291-E94B-B143-7EE644BE87B3}"/>
              </a:ext>
            </a:extLst>
          </p:cNvPr>
          <p:cNvSpPr>
            <a:spLocks noGrp="1"/>
          </p:cNvSpPr>
          <p:nvPr>
            <p:ph type="body" sz="quarter" idx="14" hasCustomPrompt="1"/>
          </p:nvPr>
        </p:nvSpPr>
        <p:spPr>
          <a:xfrm>
            <a:off x="1673347" y="965100"/>
            <a:ext cx="3968662" cy="3964346"/>
          </a:xfrm>
          <a:prstGeom prst="ellipse">
            <a:avLst/>
          </a:prstGeom>
          <a:solidFill>
            <a:schemeClr val="bg1"/>
          </a:solidFill>
        </p:spPr>
        <p:txBody>
          <a:bodyPr lIns="0" tIns="0" rIns="0" bIns="0" anchor="ctr"/>
          <a:lstStyle>
            <a:lvl1pPr marL="0" indent="0" algn="ctr">
              <a:buNone/>
              <a:defRPr sz="28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Presentation Name</a:t>
            </a:r>
            <a:endParaRPr lang="en-GB" dirty="0"/>
          </a:p>
        </p:txBody>
      </p:sp>
      <p:sp>
        <p:nvSpPr>
          <p:cNvPr id="4" name="Text Placeholder 2">
            <a:extLst>
              <a:ext uri="{FF2B5EF4-FFF2-40B4-BE49-F238E27FC236}">
                <a16:creationId xmlns:a16="http://schemas.microsoft.com/office/drawing/2014/main" id="{DAFB0207-885F-384C-98FB-5EAE3A7B542F}"/>
              </a:ext>
            </a:extLst>
          </p:cNvPr>
          <p:cNvSpPr>
            <a:spLocks noGrp="1"/>
          </p:cNvSpPr>
          <p:nvPr>
            <p:ph type="body" sz="quarter" idx="16" hasCustomPrompt="1"/>
          </p:nvPr>
        </p:nvSpPr>
        <p:spPr>
          <a:xfrm>
            <a:off x="2311365" y="4185778"/>
            <a:ext cx="2692626" cy="272934"/>
          </a:xfrm>
          <a:prstGeom prst="rect">
            <a:avLst/>
          </a:prstGeom>
        </p:spPr>
        <p:txBody>
          <a:bodyPr lIns="0" tIns="0" rIns="0" bIns="0" anchor="t"/>
          <a:lstStyle>
            <a:lvl1pPr marL="0" indent="0" algn="ctr">
              <a:buNone/>
              <a:defRPr sz="1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 Place of the presentation | </a:t>
            </a:r>
            <a:fld id="{54FE3E5F-3623-5D4F-9C41-0E7E2E8AB50B}" type="datetime1">
              <a:rPr lang="ru-RU" smtClean="0"/>
              <a:pPr lvl="0"/>
              <a:t>26.03.18</a:t>
            </a:fld>
            <a:endParaRPr lang="en-US" dirty="0"/>
          </a:p>
        </p:txBody>
      </p:sp>
    </p:spTree>
    <p:extLst>
      <p:ext uri="{BB962C8B-B14F-4D97-AF65-F5344CB8AC3E}">
        <p14:creationId xmlns:p14="http://schemas.microsoft.com/office/powerpoint/2010/main" val="1935840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32D1AA88-56CE-9343-AC20-71F46116D565}"/>
              </a:ext>
            </a:extLst>
          </p:cNvPr>
          <p:cNvSpPr>
            <a:spLocks noGrp="1"/>
          </p:cNvSpPr>
          <p:nvPr>
            <p:ph type="ftr" sz="quarter" idx="11"/>
          </p:nvPr>
        </p:nvSpPr>
        <p:spPr>
          <a:xfrm>
            <a:off x="4762196" y="6281243"/>
            <a:ext cx="2724885" cy="211791"/>
          </a:xfrm>
          <a:prstGeom prst="rect">
            <a:avLst/>
          </a:prstGeom>
        </p:spPr>
        <p:txBody>
          <a:bodyPr/>
          <a:lstStyle/>
          <a:p>
            <a:r>
              <a:rPr lang="en-GB" dirty="0" err="1">
                <a:solidFill>
                  <a:srgbClr val="004993"/>
                </a:solidFill>
              </a:rPr>
              <a:t>Phosagro</a:t>
            </a:r>
            <a:r>
              <a:rPr lang="en-GB" dirty="0">
                <a:solidFill>
                  <a:srgbClr val="004993"/>
                </a:solidFill>
              </a:rPr>
              <a:t> | Pure Minerals for Healthy Lives</a:t>
            </a:r>
          </a:p>
        </p:txBody>
      </p:sp>
      <p:sp>
        <p:nvSpPr>
          <p:cNvPr id="16" name="Slide Number Placeholder 4">
            <a:extLst>
              <a:ext uri="{FF2B5EF4-FFF2-40B4-BE49-F238E27FC236}">
                <a16:creationId xmlns:a16="http://schemas.microsoft.com/office/drawing/2014/main" id="{BD1517C7-E9C0-5A47-97B8-330DFD59CD2B}"/>
              </a:ext>
            </a:extLst>
          </p:cNvPr>
          <p:cNvSpPr>
            <a:spLocks noGrp="1"/>
          </p:cNvSpPr>
          <p:nvPr>
            <p:ph type="sldNum" sz="quarter" idx="12"/>
          </p:nvPr>
        </p:nvSpPr>
        <p:spPr>
          <a:xfrm>
            <a:off x="11354937" y="6281163"/>
            <a:ext cx="431015" cy="211791"/>
          </a:xfrm>
          <a:prstGeom prst="rect">
            <a:avLst/>
          </a:prstGeom>
        </p:spPr>
        <p:txBody>
          <a:bodyPr/>
          <a:lstStyle/>
          <a:p>
            <a:fld id="{6DE55804-D118-2B4A-AD41-9C544F0DF4A9}" type="slidenum">
              <a:rPr lang="en-GB" smtClean="0">
                <a:solidFill>
                  <a:srgbClr val="004993"/>
                </a:solidFill>
              </a:rPr>
              <a:pPr/>
              <a:t>‹#›</a:t>
            </a:fld>
            <a:endParaRPr lang="en-GB" dirty="0">
              <a:solidFill>
                <a:srgbClr val="004993"/>
              </a:solidFill>
            </a:endParaRPr>
          </a:p>
        </p:txBody>
      </p:sp>
      <p:pic>
        <p:nvPicPr>
          <p:cNvPr id="10" name="Picture 9">
            <a:extLst>
              <a:ext uri="{FF2B5EF4-FFF2-40B4-BE49-F238E27FC236}">
                <a16:creationId xmlns:a16="http://schemas.microsoft.com/office/drawing/2014/main" id="{E632FBCB-BE8E-9849-9C82-75769A5F9F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7276" y="6195171"/>
            <a:ext cx="1651239" cy="238512"/>
          </a:xfrm>
          <a:prstGeom prst="rect">
            <a:avLst/>
          </a:prstGeom>
        </p:spPr>
      </p:pic>
      <p:sp>
        <p:nvSpPr>
          <p:cNvPr id="11" name="Text Placeholder 8">
            <a:extLst>
              <a:ext uri="{FF2B5EF4-FFF2-40B4-BE49-F238E27FC236}">
                <a16:creationId xmlns:a16="http://schemas.microsoft.com/office/drawing/2014/main" id="{64EF974A-1034-8840-8DF4-01F63793B82D}"/>
              </a:ext>
            </a:extLst>
          </p:cNvPr>
          <p:cNvSpPr>
            <a:spLocks noGrp="1"/>
          </p:cNvSpPr>
          <p:nvPr>
            <p:ph type="body" sz="quarter" idx="14" hasCustomPrompt="1"/>
          </p:nvPr>
        </p:nvSpPr>
        <p:spPr>
          <a:xfrm>
            <a:off x="3318724" y="1446249"/>
            <a:ext cx="8435117" cy="4309976"/>
          </a:xfrm>
          <a:prstGeom prst="rect">
            <a:avLst/>
          </a:prstGeom>
        </p:spPr>
        <p:txBody>
          <a:bodyPr lIns="0" tIns="0" rIns="0" bIns="0" numCol="2" spcCol="216000"/>
          <a:lstStyle>
            <a:lvl1pPr marL="342900" indent="-342900">
              <a:buClr>
                <a:schemeClr val="tx2"/>
              </a:buClr>
              <a:buFont typeface="+mj-lt"/>
              <a:buAutoNum type="arabicPeriod"/>
              <a:defRPr sz="1600" b="1">
                <a:latin typeface="+mj-lt"/>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Click to edit Master text styles</a:t>
            </a:r>
          </a:p>
        </p:txBody>
      </p:sp>
      <p:sp>
        <p:nvSpPr>
          <p:cNvPr id="8" name="Title 1">
            <a:extLst>
              <a:ext uri="{FF2B5EF4-FFF2-40B4-BE49-F238E27FC236}">
                <a16:creationId xmlns:a16="http://schemas.microsoft.com/office/drawing/2014/main" id="{08E3E858-C3C2-1647-AE7E-8976146BE160}"/>
              </a:ext>
            </a:extLst>
          </p:cNvPr>
          <p:cNvSpPr>
            <a:spLocks noGrp="1"/>
          </p:cNvSpPr>
          <p:nvPr>
            <p:ph type="title"/>
          </p:nvPr>
        </p:nvSpPr>
        <p:spPr>
          <a:xfrm>
            <a:off x="430524" y="344482"/>
            <a:ext cx="11334518" cy="653722"/>
          </a:xfrm>
          <a:prstGeom prst="rect">
            <a:avLst/>
          </a:prstGeom>
        </p:spPr>
        <p:txBody>
          <a:bodyPr lIns="0" tIns="0" rIns="0" bIns="0"/>
          <a:lstStyle>
            <a:lvl1pPr>
              <a:lnSpc>
                <a:spcPct val="80000"/>
              </a:lnSpc>
              <a:defRPr sz="2800" b="1">
                <a:solidFill>
                  <a:schemeClr val="tx1"/>
                </a:solidFill>
                <a:latin typeface="+mn-lt"/>
              </a:defRPr>
            </a:lvl1pPr>
          </a:lstStyle>
          <a:p>
            <a:r>
              <a:rPr lang="en-US" dirty="0"/>
              <a:t>Click to edit Master title style</a:t>
            </a:r>
            <a:endParaRPr lang="en-GB" dirty="0"/>
          </a:p>
        </p:txBody>
      </p:sp>
      <p:cxnSp>
        <p:nvCxnSpPr>
          <p:cNvPr id="12" name="Straight Connector 11">
            <a:extLst>
              <a:ext uri="{FF2B5EF4-FFF2-40B4-BE49-F238E27FC236}">
                <a16:creationId xmlns:a16="http://schemas.microsoft.com/office/drawing/2014/main" id="{995121B0-7FEF-154A-A831-FC037561825C}"/>
              </a:ext>
            </a:extLst>
          </p:cNvPr>
          <p:cNvCxnSpPr>
            <a:cxnSpLocks/>
          </p:cNvCxnSpPr>
          <p:nvPr userDrawn="1"/>
        </p:nvCxnSpPr>
        <p:spPr>
          <a:xfrm>
            <a:off x="430523" y="6095891"/>
            <a:ext cx="1133451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Date Placeholder 2">
            <a:extLst>
              <a:ext uri="{FF2B5EF4-FFF2-40B4-BE49-F238E27FC236}">
                <a16:creationId xmlns:a16="http://schemas.microsoft.com/office/drawing/2014/main" id="{EEBC42D4-E775-A548-BAEE-B0E3BD55C409}"/>
              </a:ext>
            </a:extLst>
          </p:cNvPr>
          <p:cNvSpPr>
            <a:spLocks noGrp="1"/>
          </p:cNvSpPr>
          <p:nvPr>
            <p:ph type="dt" sz="half" idx="10"/>
          </p:nvPr>
        </p:nvSpPr>
        <p:spPr>
          <a:xfrm>
            <a:off x="10532952" y="6281243"/>
            <a:ext cx="821985" cy="211791"/>
          </a:xfrm>
          <a:prstGeom prst="rect">
            <a:avLst/>
          </a:prstGeom>
        </p:spPr>
        <p:txBody>
          <a:bodyPr/>
          <a:lstStyle/>
          <a:p>
            <a:fld id="{46C3DE3C-8063-45C0-9B5E-79429028C690}" type="datetime1">
              <a:rPr lang="ru-RU" smtClean="0">
                <a:solidFill>
                  <a:srgbClr val="004993"/>
                </a:solidFill>
              </a:rPr>
              <a:pPr/>
              <a:t>20.10.2020</a:t>
            </a:fld>
            <a:endParaRPr lang="en-GB" dirty="0">
              <a:solidFill>
                <a:srgbClr val="004993"/>
              </a:solidFill>
            </a:endParaRPr>
          </a:p>
        </p:txBody>
      </p:sp>
      <p:cxnSp>
        <p:nvCxnSpPr>
          <p:cNvPr id="14" name="Straight Connector 13">
            <a:extLst>
              <a:ext uri="{FF2B5EF4-FFF2-40B4-BE49-F238E27FC236}">
                <a16:creationId xmlns:a16="http://schemas.microsoft.com/office/drawing/2014/main" id="{84E6B715-EEA5-424F-BE8B-1CF8CB011F35}"/>
              </a:ext>
            </a:extLst>
          </p:cNvPr>
          <p:cNvCxnSpPr>
            <a:cxnSpLocks/>
          </p:cNvCxnSpPr>
          <p:nvPr userDrawn="1"/>
        </p:nvCxnSpPr>
        <p:spPr>
          <a:xfrm>
            <a:off x="430523" y="1106581"/>
            <a:ext cx="1133451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76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Custom Layout">
    <p:bg>
      <p:bgPr>
        <a:solidFill>
          <a:schemeClr val="accent4"/>
        </a:solidFill>
        <a:effectLst/>
      </p:bgPr>
    </p:bg>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4299235D-4D8E-E543-ACA0-7A005FB43DA6}"/>
              </a:ext>
            </a:extLst>
          </p:cNvPr>
          <p:cNvSpPr>
            <a:spLocks noGrp="1"/>
          </p:cNvSpPr>
          <p:nvPr>
            <p:ph type="body" sz="quarter" idx="14" hasCustomPrompt="1"/>
          </p:nvPr>
        </p:nvSpPr>
        <p:spPr>
          <a:xfrm>
            <a:off x="449262" y="3022828"/>
            <a:ext cx="4154740" cy="2916500"/>
          </a:xfrm>
          <a:prstGeom prst="rect">
            <a:avLst/>
          </a:prstGeom>
        </p:spPr>
        <p:txBody>
          <a:bodyPr lIns="0" tIns="0" rIns="0" bIns="0"/>
          <a:lstStyle>
            <a:lvl1pPr marL="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Chapter Name</a:t>
            </a:r>
          </a:p>
        </p:txBody>
      </p:sp>
      <p:grpSp>
        <p:nvGrpSpPr>
          <p:cNvPr id="4" name="Group 3">
            <a:extLst>
              <a:ext uri="{FF2B5EF4-FFF2-40B4-BE49-F238E27FC236}">
                <a16:creationId xmlns:a16="http://schemas.microsoft.com/office/drawing/2014/main" id="{72F5F555-F152-364B-ABA7-6B747D28DF46}"/>
              </a:ext>
            </a:extLst>
          </p:cNvPr>
          <p:cNvGrpSpPr/>
          <p:nvPr userDrawn="1"/>
        </p:nvGrpSpPr>
        <p:grpSpPr>
          <a:xfrm>
            <a:off x="4538747" y="-1316417"/>
            <a:ext cx="9499591" cy="8678488"/>
            <a:chOff x="-507076" y="324197"/>
            <a:chExt cx="7434066" cy="6791498"/>
          </a:xfrm>
        </p:grpSpPr>
        <p:sp>
          <p:nvSpPr>
            <p:cNvPr id="5" name="Oval 4">
              <a:extLst>
                <a:ext uri="{FF2B5EF4-FFF2-40B4-BE49-F238E27FC236}">
                  <a16:creationId xmlns:a16="http://schemas.microsoft.com/office/drawing/2014/main" id="{6B365455-D97C-3141-B016-074F793EAF83}"/>
                </a:ext>
              </a:extLst>
            </p:cNvPr>
            <p:cNvSpPr/>
            <p:nvPr userDrawn="1"/>
          </p:nvSpPr>
          <p:spPr>
            <a:xfrm>
              <a:off x="-507076" y="598517"/>
              <a:ext cx="6517178" cy="651717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0773AD58-9218-534B-851F-8A930E3AE90C}"/>
                </a:ext>
              </a:extLst>
            </p:cNvPr>
            <p:cNvSpPr/>
            <p:nvPr userDrawn="1"/>
          </p:nvSpPr>
          <p:spPr>
            <a:xfrm>
              <a:off x="1681660" y="324197"/>
              <a:ext cx="5245330" cy="524533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F1E76B8A-2CF4-964E-A321-B3803410D6A6}"/>
                </a:ext>
              </a:extLst>
            </p:cNvPr>
            <p:cNvSpPr/>
            <p:nvPr userDrawn="1"/>
          </p:nvSpPr>
          <p:spPr>
            <a:xfrm>
              <a:off x="1224460" y="748145"/>
              <a:ext cx="4417549" cy="4417549"/>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BE59AD23-84E0-6C43-98B7-E3DE24684A0A}"/>
                </a:ext>
              </a:extLst>
            </p:cNvPr>
            <p:cNvSpPr/>
            <p:nvPr userDrawn="1"/>
          </p:nvSpPr>
          <p:spPr>
            <a:xfrm>
              <a:off x="1673348" y="965101"/>
              <a:ext cx="3968662" cy="3968662"/>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10" name="Picture 9">
            <a:extLst>
              <a:ext uri="{FF2B5EF4-FFF2-40B4-BE49-F238E27FC236}">
                <a16:creationId xmlns:a16="http://schemas.microsoft.com/office/drawing/2014/main" id="{B805330B-A667-5746-96EF-9C8E4DC17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7275" y="6187940"/>
            <a:ext cx="1651239" cy="238512"/>
          </a:xfrm>
          <a:prstGeom prst="rect">
            <a:avLst/>
          </a:prstGeom>
        </p:spPr>
      </p:pic>
    </p:spTree>
    <p:extLst>
      <p:ext uri="{BB962C8B-B14F-4D97-AF65-F5344CB8AC3E}">
        <p14:creationId xmlns:p14="http://schemas.microsoft.com/office/powerpoint/2010/main" val="1578474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0A7467-6C33-4D03-BD03-D61BBFA0EBE9}" type="datetimeFigureOut">
              <a:rPr lang="ru-RU" smtClean="0"/>
              <a:t>20.10.2020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8BBDCE-A6B1-4B4B-AFBC-E71FC6CC2509}" type="slidenum">
              <a:rPr lang="ru-RU" smtClean="0"/>
              <a:t>‹#›</a:t>
            </a:fld>
            <a:endParaRPr lang="ru-RU"/>
          </a:p>
        </p:txBody>
      </p:sp>
    </p:spTree>
    <p:extLst>
      <p:ext uri="{BB962C8B-B14F-4D97-AF65-F5344CB8AC3E}">
        <p14:creationId xmlns:p14="http://schemas.microsoft.com/office/powerpoint/2010/main" val="200859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40A7467-6C33-4D03-BD03-D61BBFA0EBE9}" type="datetimeFigureOut">
              <a:rPr lang="ru-RU" smtClean="0"/>
              <a:t>20.10.2020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8BBDCE-A6B1-4B4B-AFBC-E71FC6CC2509}" type="slidenum">
              <a:rPr lang="ru-RU" smtClean="0"/>
              <a:t>‹#›</a:t>
            </a:fld>
            <a:endParaRPr lang="ru-RU"/>
          </a:p>
        </p:txBody>
      </p:sp>
    </p:spTree>
    <p:extLst>
      <p:ext uri="{BB962C8B-B14F-4D97-AF65-F5344CB8AC3E}">
        <p14:creationId xmlns:p14="http://schemas.microsoft.com/office/powerpoint/2010/main" val="277222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0A7467-6C33-4D03-BD03-D61BBFA0EBE9}" type="datetimeFigureOut">
              <a:rPr lang="ru-RU" smtClean="0"/>
              <a:t>20.10.2020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8BBDCE-A6B1-4B4B-AFBC-E71FC6CC2509}" type="slidenum">
              <a:rPr lang="ru-RU" smtClean="0"/>
              <a:t>‹#›</a:t>
            </a:fld>
            <a:endParaRPr lang="ru-RU"/>
          </a:p>
        </p:txBody>
      </p:sp>
    </p:spTree>
    <p:extLst>
      <p:ext uri="{BB962C8B-B14F-4D97-AF65-F5344CB8AC3E}">
        <p14:creationId xmlns:p14="http://schemas.microsoft.com/office/powerpoint/2010/main" val="382748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40A7467-6C33-4D03-BD03-D61BBFA0EBE9}" type="datetimeFigureOut">
              <a:rPr lang="ru-RU" smtClean="0"/>
              <a:t>20.10.2020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D8BBDCE-A6B1-4B4B-AFBC-E71FC6CC2509}" type="slidenum">
              <a:rPr lang="ru-RU" smtClean="0"/>
              <a:t>‹#›</a:t>
            </a:fld>
            <a:endParaRPr lang="ru-RU"/>
          </a:p>
        </p:txBody>
      </p:sp>
    </p:spTree>
    <p:extLst>
      <p:ext uri="{BB962C8B-B14F-4D97-AF65-F5344CB8AC3E}">
        <p14:creationId xmlns:p14="http://schemas.microsoft.com/office/powerpoint/2010/main" val="253428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40A7467-6C33-4D03-BD03-D61BBFA0EBE9}" type="datetimeFigureOut">
              <a:rPr lang="ru-RU" smtClean="0"/>
              <a:t>20.10.2020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D8BBDCE-A6B1-4B4B-AFBC-E71FC6CC2509}" type="slidenum">
              <a:rPr lang="ru-RU" smtClean="0"/>
              <a:t>‹#›</a:t>
            </a:fld>
            <a:endParaRPr lang="ru-RU"/>
          </a:p>
        </p:txBody>
      </p:sp>
    </p:spTree>
    <p:extLst>
      <p:ext uri="{BB962C8B-B14F-4D97-AF65-F5344CB8AC3E}">
        <p14:creationId xmlns:p14="http://schemas.microsoft.com/office/powerpoint/2010/main" val="343012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0A7467-6C33-4D03-BD03-D61BBFA0EBE9}" type="datetimeFigureOut">
              <a:rPr lang="ru-RU" smtClean="0"/>
              <a:t>20.10.2020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D8BBDCE-A6B1-4B4B-AFBC-E71FC6CC2509}" type="slidenum">
              <a:rPr lang="ru-RU" smtClean="0"/>
              <a:t>‹#›</a:t>
            </a:fld>
            <a:endParaRPr lang="ru-RU"/>
          </a:p>
        </p:txBody>
      </p:sp>
    </p:spTree>
    <p:extLst>
      <p:ext uri="{BB962C8B-B14F-4D97-AF65-F5344CB8AC3E}">
        <p14:creationId xmlns:p14="http://schemas.microsoft.com/office/powerpoint/2010/main" val="336135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40A7467-6C33-4D03-BD03-D61BBFA0EBE9}" type="datetimeFigureOut">
              <a:rPr lang="ru-RU" smtClean="0"/>
              <a:t>20.10.2020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8BBDCE-A6B1-4B4B-AFBC-E71FC6CC2509}" type="slidenum">
              <a:rPr lang="ru-RU" smtClean="0"/>
              <a:t>‹#›</a:t>
            </a:fld>
            <a:endParaRPr lang="ru-RU"/>
          </a:p>
        </p:txBody>
      </p:sp>
    </p:spTree>
    <p:extLst>
      <p:ext uri="{BB962C8B-B14F-4D97-AF65-F5344CB8AC3E}">
        <p14:creationId xmlns:p14="http://schemas.microsoft.com/office/powerpoint/2010/main" val="148982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40A7467-6C33-4D03-BD03-D61BBFA0EBE9}" type="datetimeFigureOut">
              <a:rPr lang="ru-RU" smtClean="0"/>
              <a:t>20.10.2020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8BBDCE-A6B1-4B4B-AFBC-E71FC6CC2509}" type="slidenum">
              <a:rPr lang="ru-RU" smtClean="0"/>
              <a:t>‹#›</a:t>
            </a:fld>
            <a:endParaRPr lang="ru-RU"/>
          </a:p>
        </p:txBody>
      </p:sp>
    </p:spTree>
    <p:extLst>
      <p:ext uri="{BB962C8B-B14F-4D97-AF65-F5344CB8AC3E}">
        <p14:creationId xmlns:p14="http://schemas.microsoft.com/office/powerpoint/2010/main" val="3109612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A7467-6C33-4D03-BD03-D61BBFA0EBE9}" type="datetimeFigureOut">
              <a:rPr lang="ru-RU" smtClean="0"/>
              <a:t>20.10.2020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BBDCE-A6B1-4B4B-AFBC-E71FC6CC2509}" type="slidenum">
              <a:rPr lang="ru-RU" smtClean="0"/>
              <a:t>‹#›</a:t>
            </a:fld>
            <a:endParaRPr lang="ru-RU"/>
          </a:p>
        </p:txBody>
      </p:sp>
    </p:spTree>
    <p:extLst>
      <p:ext uri="{BB962C8B-B14F-4D97-AF65-F5344CB8AC3E}">
        <p14:creationId xmlns:p14="http://schemas.microsoft.com/office/powerpoint/2010/main" val="1839150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FECDE95-B9CE-964F-A9C2-DD228DC399B6}"/>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grpSp>
        <p:nvGrpSpPr>
          <p:cNvPr id="7" name="Group 6">
            <a:extLst>
              <a:ext uri="{FF2B5EF4-FFF2-40B4-BE49-F238E27FC236}">
                <a16:creationId xmlns:a16="http://schemas.microsoft.com/office/drawing/2014/main" id="{D1C510AC-2A34-4D49-9791-4AA92B0B713F}"/>
              </a:ext>
            </a:extLst>
          </p:cNvPr>
          <p:cNvGrpSpPr/>
          <p:nvPr/>
        </p:nvGrpSpPr>
        <p:grpSpPr>
          <a:xfrm>
            <a:off x="-507076" y="324197"/>
            <a:ext cx="7434066" cy="6791498"/>
            <a:chOff x="-507076" y="324197"/>
            <a:chExt cx="7434066" cy="6791498"/>
          </a:xfrm>
        </p:grpSpPr>
        <p:sp>
          <p:nvSpPr>
            <p:cNvPr id="8" name="Oval 7">
              <a:extLst>
                <a:ext uri="{FF2B5EF4-FFF2-40B4-BE49-F238E27FC236}">
                  <a16:creationId xmlns:a16="http://schemas.microsoft.com/office/drawing/2014/main" id="{6986DD67-92C7-7A48-9DDF-4D824D70BE0F}"/>
                </a:ext>
              </a:extLst>
            </p:cNvPr>
            <p:cNvSpPr/>
            <p:nvPr userDrawn="1"/>
          </p:nvSpPr>
          <p:spPr>
            <a:xfrm>
              <a:off x="-507076" y="598517"/>
              <a:ext cx="6517178" cy="651717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3190545-30AE-6245-82DB-6F833A8F9846}"/>
                </a:ext>
              </a:extLst>
            </p:cNvPr>
            <p:cNvSpPr/>
            <p:nvPr userDrawn="1"/>
          </p:nvSpPr>
          <p:spPr>
            <a:xfrm>
              <a:off x="1681660" y="324197"/>
              <a:ext cx="5245330" cy="524533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FB533BD9-5A0F-4D41-BC49-8F2DB077448E}"/>
                </a:ext>
              </a:extLst>
            </p:cNvPr>
            <p:cNvSpPr/>
            <p:nvPr userDrawn="1"/>
          </p:nvSpPr>
          <p:spPr>
            <a:xfrm>
              <a:off x="1224460" y="748145"/>
              <a:ext cx="4417549" cy="4417549"/>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 Placeholder 2">
            <a:extLst>
              <a:ext uri="{FF2B5EF4-FFF2-40B4-BE49-F238E27FC236}">
                <a16:creationId xmlns:a16="http://schemas.microsoft.com/office/drawing/2014/main" id="{C2A2173C-C328-B34A-AF6C-415ED62A47BE}"/>
              </a:ext>
            </a:extLst>
          </p:cNvPr>
          <p:cNvSpPr>
            <a:spLocks noGrp="1"/>
          </p:cNvSpPr>
          <p:nvPr>
            <p:ph type="body" sz="quarter" idx="14"/>
          </p:nvPr>
        </p:nvSpPr>
        <p:spPr>
          <a:xfrm>
            <a:off x="1532466" y="939801"/>
            <a:ext cx="4284133" cy="4030132"/>
          </a:xfrm>
        </p:spPr>
        <p:txBody>
          <a:bodyPr>
            <a:normAutofit/>
          </a:bodyPr>
          <a:lstStyle/>
          <a:p>
            <a:endParaRPr lang="ru-RU" sz="1000" dirty="0" smtClean="0">
              <a:solidFill>
                <a:schemeClr val="accent1">
                  <a:lumMod val="75000"/>
                </a:schemeClr>
              </a:solidFill>
              <a:ea typeface="+mj-ea"/>
              <a:cs typeface="+mj-cs"/>
            </a:endParaRPr>
          </a:p>
          <a:p>
            <a:r>
              <a:rPr lang="ru-RU" sz="2400" dirty="0" smtClean="0">
                <a:solidFill>
                  <a:schemeClr val="accent1">
                    <a:lumMod val="75000"/>
                  </a:schemeClr>
                </a:solidFill>
                <a:ea typeface="+mj-ea"/>
                <a:cs typeface="+mj-cs"/>
              </a:rPr>
              <a:t>ПРОДАЖИ ПРОДУКЦИИ ФОСАГРО НА БИРЖЕВЫХ ТОРГАХ</a:t>
            </a:r>
            <a:endParaRPr lang="en-GB" sz="2400" dirty="0">
              <a:solidFill>
                <a:schemeClr val="accent1">
                  <a:lumMod val="75000"/>
                </a:schemeClr>
              </a:solidFill>
              <a:ea typeface="+mj-ea"/>
              <a:cs typeface="+mj-cs"/>
            </a:endParaRPr>
          </a:p>
        </p:txBody>
      </p:sp>
      <p:sp>
        <p:nvSpPr>
          <p:cNvPr id="4" name="Text Placeholder 3">
            <a:extLst>
              <a:ext uri="{FF2B5EF4-FFF2-40B4-BE49-F238E27FC236}">
                <a16:creationId xmlns:a16="http://schemas.microsoft.com/office/drawing/2014/main" id="{5FC3768E-382D-D541-8572-5FA0D4E55FC4}"/>
              </a:ext>
            </a:extLst>
          </p:cNvPr>
          <p:cNvSpPr>
            <a:spLocks noGrp="1"/>
          </p:cNvSpPr>
          <p:nvPr>
            <p:ph type="body" sz="quarter" idx="16"/>
          </p:nvPr>
        </p:nvSpPr>
        <p:spPr>
          <a:xfrm>
            <a:off x="2269067" y="4185777"/>
            <a:ext cx="2768600" cy="547090"/>
          </a:xfrm>
        </p:spPr>
        <p:txBody>
          <a:bodyPr>
            <a:noAutofit/>
          </a:bodyPr>
          <a:lstStyle/>
          <a:p>
            <a:r>
              <a:rPr lang="ru-RU" sz="1300" b="1" dirty="0" smtClean="0">
                <a:solidFill>
                  <a:schemeClr val="accent1">
                    <a:lumMod val="75000"/>
                  </a:schemeClr>
                </a:solidFill>
                <a:ea typeface="+mj-ea"/>
                <a:cs typeface="+mj-cs"/>
              </a:rPr>
              <a:t>ВЛАДИМИР ХАРИТОНОВ</a:t>
            </a:r>
            <a:endParaRPr lang="en-US" sz="1300" b="1" dirty="0" smtClean="0">
              <a:solidFill>
                <a:schemeClr val="accent1">
                  <a:lumMod val="75000"/>
                </a:schemeClr>
              </a:solidFill>
              <a:ea typeface="+mj-ea"/>
              <a:cs typeface="+mj-cs"/>
            </a:endParaRPr>
          </a:p>
          <a:p>
            <a:r>
              <a:rPr lang="en-US" sz="1300" b="1" dirty="0" smtClean="0">
                <a:solidFill>
                  <a:schemeClr val="accent1">
                    <a:lumMod val="75000"/>
                  </a:schemeClr>
                </a:solidFill>
                <a:ea typeface="+mj-ea"/>
                <a:cs typeface="+mj-cs"/>
              </a:rPr>
              <a:t>30</a:t>
            </a:r>
            <a:r>
              <a:rPr lang="ru-RU" sz="1300" b="1" dirty="0" smtClean="0">
                <a:solidFill>
                  <a:schemeClr val="accent1">
                    <a:lumMod val="75000"/>
                  </a:schemeClr>
                </a:solidFill>
                <a:ea typeface="+mj-ea"/>
                <a:cs typeface="+mj-cs"/>
              </a:rPr>
              <a:t>.0</a:t>
            </a:r>
            <a:r>
              <a:rPr lang="en-US" sz="1300" b="1" dirty="0" smtClean="0">
                <a:solidFill>
                  <a:schemeClr val="accent1">
                    <a:lumMod val="75000"/>
                  </a:schemeClr>
                </a:solidFill>
                <a:ea typeface="+mj-ea"/>
                <a:cs typeface="+mj-cs"/>
              </a:rPr>
              <a:t>9.20</a:t>
            </a:r>
            <a:r>
              <a:rPr lang="ru-RU" sz="1300" b="1" dirty="0" smtClean="0">
                <a:solidFill>
                  <a:schemeClr val="accent1">
                    <a:lumMod val="75000"/>
                  </a:schemeClr>
                </a:solidFill>
                <a:ea typeface="+mj-ea"/>
                <a:cs typeface="+mj-cs"/>
              </a:rPr>
              <a:t>20</a:t>
            </a:r>
            <a:r>
              <a:rPr lang="en-US" sz="1300" b="1" dirty="0" smtClean="0">
                <a:solidFill>
                  <a:schemeClr val="accent1">
                    <a:lumMod val="75000"/>
                  </a:schemeClr>
                </a:solidFill>
                <a:ea typeface="+mj-ea"/>
                <a:cs typeface="+mj-cs"/>
              </a:rPr>
              <a:t> </a:t>
            </a:r>
            <a:r>
              <a:rPr lang="ru-RU" sz="1300" b="1" dirty="0" smtClean="0">
                <a:solidFill>
                  <a:schemeClr val="accent1">
                    <a:lumMod val="75000"/>
                  </a:schemeClr>
                </a:solidFill>
                <a:ea typeface="+mj-ea"/>
                <a:cs typeface="+mj-cs"/>
              </a:rPr>
              <a:t>г.</a:t>
            </a:r>
            <a:endParaRPr lang="en-GB" sz="1300" b="1" dirty="0">
              <a:solidFill>
                <a:schemeClr val="accent1">
                  <a:lumMod val="75000"/>
                </a:schemeClr>
              </a:solidFill>
              <a:ea typeface="+mj-ea"/>
              <a:cs typeface="+mj-cs"/>
            </a:endParaRPr>
          </a:p>
        </p:txBody>
      </p:sp>
      <p:pic>
        <p:nvPicPr>
          <p:cNvPr id="11" name="Picture 10">
            <a:extLst>
              <a:ext uri="{FF2B5EF4-FFF2-40B4-BE49-F238E27FC236}">
                <a16:creationId xmlns:a16="http://schemas.microsoft.com/office/drawing/2014/main" id="{725F5A44-83C7-A147-87F0-7F1583DBD891}"/>
              </a:ext>
            </a:extLst>
          </p:cNvPr>
          <p:cNvPicPr>
            <a:picLocks noChangeAspect="1"/>
          </p:cNvPicPr>
          <p:nvPr/>
        </p:nvPicPr>
        <p:blipFill>
          <a:blip r:embed="rId4"/>
          <a:stretch>
            <a:fillRect/>
          </a:stretch>
        </p:blipFill>
        <p:spPr>
          <a:xfrm>
            <a:off x="3047999" y="1187746"/>
            <a:ext cx="1256325" cy="760710"/>
          </a:xfrm>
          <a:prstGeom prst="rect">
            <a:avLst/>
          </a:prstGeom>
        </p:spPr>
      </p:pic>
    </p:spTree>
    <p:extLst>
      <p:ext uri="{BB962C8B-B14F-4D97-AF65-F5344CB8AC3E}">
        <p14:creationId xmlns:p14="http://schemas.microsoft.com/office/powerpoint/2010/main" val="1288988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A745EB20-40F7-4127-B772-42D83FD8202A}"/>
              </a:ext>
            </a:extLst>
          </p:cNvPr>
          <p:cNvSpPr>
            <a:spLocks noGrp="1"/>
          </p:cNvSpPr>
          <p:nvPr>
            <p:ph type="title"/>
          </p:nvPr>
        </p:nvSpPr>
        <p:spPr>
          <a:xfrm>
            <a:off x="457201" y="540327"/>
            <a:ext cx="11299374" cy="551010"/>
          </a:xfrm>
          <a:solidFill>
            <a:schemeClr val="bg1"/>
          </a:solidFill>
        </p:spPr>
        <p:txBody>
          <a:bodyPr>
            <a:normAutofit/>
          </a:bodyPr>
          <a:lstStyle/>
          <a:p>
            <a:r>
              <a:rPr lang="ru-RU" dirty="0">
                <a:solidFill>
                  <a:schemeClr val="accent5">
                    <a:lumMod val="50000"/>
                  </a:schemeClr>
                </a:solidFill>
              </a:rPr>
              <a:t>Реализация продукции на биржевых торгах </a:t>
            </a:r>
            <a:r>
              <a:rPr lang="ru-RU" dirty="0" err="1">
                <a:solidFill>
                  <a:schemeClr val="accent5">
                    <a:lumMod val="50000"/>
                  </a:schemeClr>
                </a:solidFill>
              </a:rPr>
              <a:t>СПбМТСБ</a:t>
            </a:r>
            <a:endParaRPr lang="ru-RU" dirty="0">
              <a:solidFill>
                <a:schemeClr val="accent5">
                  <a:lumMod val="50000"/>
                </a:schemeClr>
              </a:solidFill>
            </a:endParaRPr>
          </a:p>
        </p:txBody>
      </p:sp>
      <p:sp>
        <p:nvSpPr>
          <p:cNvPr id="80" name="Текст 3"/>
          <p:cNvSpPr>
            <a:spLocks noGrp="1"/>
          </p:cNvSpPr>
          <p:nvPr>
            <p:ph type="body" sz="quarter" idx="4294967295"/>
          </p:nvPr>
        </p:nvSpPr>
        <p:spPr>
          <a:xfrm>
            <a:off x="457201" y="1331131"/>
            <a:ext cx="2393603" cy="1378053"/>
          </a:xfrm>
          <a:prstGeom prst="rect">
            <a:avLst/>
          </a:prstGeom>
        </p:spPr>
        <p:txBody>
          <a:bodyPr>
            <a:normAutofit/>
          </a:bodyPr>
          <a:lstStyle/>
          <a:p>
            <a:pPr marL="0" indent="0">
              <a:buNone/>
            </a:pPr>
            <a:r>
              <a:rPr lang="ru-RU" sz="1500" b="1" dirty="0" smtClean="0">
                <a:solidFill>
                  <a:schemeClr val="accent5">
                    <a:lumMod val="50000"/>
                  </a:schemeClr>
                </a:solidFill>
              </a:rPr>
              <a:t>1 </a:t>
            </a:r>
            <a:r>
              <a:rPr lang="ru-RU" sz="1500" b="1" dirty="0">
                <a:solidFill>
                  <a:schemeClr val="accent5">
                    <a:lumMod val="50000"/>
                  </a:schemeClr>
                </a:solidFill>
              </a:rPr>
              <a:t>квартал 2019 г.</a:t>
            </a:r>
          </a:p>
          <a:p>
            <a:pPr marL="0" indent="0">
              <a:buNone/>
            </a:pPr>
            <a:r>
              <a:rPr lang="ru-RU" sz="1500" dirty="0" smtClean="0">
                <a:solidFill>
                  <a:schemeClr val="accent5">
                    <a:lumMod val="50000"/>
                  </a:schemeClr>
                </a:solidFill>
              </a:rPr>
              <a:t>Реализуемая продукция</a:t>
            </a:r>
            <a:r>
              <a:rPr lang="ru-RU" sz="1500" dirty="0">
                <a:solidFill>
                  <a:schemeClr val="accent5">
                    <a:lumMod val="50000"/>
                  </a:schemeClr>
                </a:solidFill>
              </a:rPr>
              <a:t>: </a:t>
            </a:r>
          </a:p>
          <a:p>
            <a:pPr>
              <a:buFont typeface="Wingdings" panose="05000000000000000000" pitchFamily="2" charset="2"/>
              <a:buChar char="Ø"/>
            </a:pPr>
            <a:r>
              <a:rPr lang="ru-RU" sz="1500" dirty="0">
                <a:solidFill>
                  <a:schemeClr val="accent5">
                    <a:lumMod val="50000"/>
                  </a:schemeClr>
                </a:solidFill>
              </a:rPr>
              <a:t>МАР (Аммофос) 12:52</a:t>
            </a:r>
          </a:p>
          <a:p>
            <a:pPr marL="0" indent="0">
              <a:buNone/>
            </a:pPr>
            <a:endParaRPr lang="ru-RU" sz="1600" b="1" dirty="0"/>
          </a:p>
        </p:txBody>
      </p:sp>
      <p:sp>
        <p:nvSpPr>
          <p:cNvPr id="83" name="Текст 3"/>
          <p:cNvSpPr>
            <a:spLocks noGrp="1"/>
          </p:cNvSpPr>
          <p:nvPr>
            <p:ph type="body" sz="quarter" idx="4294967295"/>
          </p:nvPr>
        </p:nvSpPr>
        <p:spPr>
          <a:xfrm>
            <a:off x="457201" y="2869006"/>
            <a:ext cx="2500312" cy="1940615"/>
          </a:xfrm>
          <a:prstGeom prst="rect">
            <a:avLst/>
          </a:prstGeom>
        </p:spPr>
        <p:txBody>
          <a:bodyPr>
            <a:noAutofit/>
          </a:bodyPr>
          <a:lstStyle/>
          <a:p>
            <a:pPr marL="0" indent="0">
              <a:buNone/>
            </a:pPr>
            <a:r>
              <a:rPr lang="ru-RU" sz="1500" b="1" dirty="0" smtClean="0">
                <a:solidFill>
                  <a:schemeClr val="accent5">
                    <a:lumMod val="50000"/>
                  </a:schemeClr>
                </a:solidFill>
              </a:rPr>
              <a:t>4 квартал 2019 г. </a:t>
            </a:r>
          </a:p>
          <a:p>
            <a:pPr marL="0" indent="0">
              <a:buNone/>
            </a:pPr>
            <a:r>
              <a:rPr lang="ru-RU" sz="1500" dirty="0" smtClean="0">
                <a:solidFill>
                  <a:schemeClr val="accent5">
                    <a:lumMod val="50000"/>
                  </a:schemeClr>
                </a:solidFill>
              </a:rPr>
              <a:t>Реализуемая </a:t>
            </a:r>
            <a:r>
              <a:rPr lang="ru-RU" sz="1500" dirty="0">
                <a:solidFill>
                  <a:schemeClr val="accent5">
                    <a:lumMod val="50000"/>
                  </a:schemeClr>
                </a:solidFill>
              </a:rPr>
              <a:t>продукция:</a:t>
            </a:r>
          </a:p>
          <a:p>
            <a:pPr marL="285750" indent="-285750" algn="l">
              <a:buFont typeface="Wingdings" panose="05000000000000000000" pitchFamily="2" charset="2"/>
              <a:buChar char="Ø"/>
            </a:pPr>
            <a:r>
              <a:rPr lang="ru-RU" sz="1500" dirty="0">
                <a:solidFill>
                  <a:schemeClr val="accent5">
                    <a:lumMod val="50000"/>
                  </a:schemeClr>
                </a:solidFill>
              </a:rPr>
              <a:t>МАР (Аммофос) 12:52</a:t>
            </a:r>
          </a:p>
          <a:p>
            <a:pPr marL="285750" indent="-285750" algn="l">
              <a:buFont typeface="Wingdings" panose="05000000000000000000" pitchFamily="2" charset="2"/>
              <a:buChar char="Ø"/>
            </a:pPr>
            <a:r>
              <a:rPr lang="en-US" sz="1500" dirty="0">
                <a:solidFill>
                  <a:schemeClr val="accent5">
                    <a:lumMod val="50000"/>
                  </a:schemeClr>
                </a:solidFill>
              </a:rPr>
              <a:t>NPK(S) (DAFK) 10:26:26(2)</a:t>
            </a:r>
          </a:p>
          <a:p>
            <a:pPr marL="285750" indent="-285750" algn="l">
              <a:buFont typeface="Wingdings" panose="05000000000000000000" pitchFamily="2" charset="2"/>
              <a:buChar char="Ø"/>
            </a:pPr>
            <a:r>
              <a:rPr lang="en-US" sz="1500" dirty="0">
                <a:solidFill>
                  <a:schemeClr val="accent5">
                    <a:lumMod val="50000"/>
                  </a:schemeClr>
                </a:solidFill>
              </a:rPr>
              <a:t>NPK(S) 15:15:15(10</a:t>
            </a:r>
            <a:r>
              <a:rPr lang="en-US" sz="1500" dirty="0" smtClean="0">
                <a:solidFill>
                  <a:schemeClr val="accent5">
                    <a:lumMod val="50000"/>
                  </a:schemeClr>
                </a:solidFill>
              </a:rPr>
              <a:t>)</a:t>
            </a:r>
            <a:endParaRPr lang="en-US" sz="1500" dirty="0">
              <a:solidFill>
                <a:schemeClr val="accent5">
                  <a:lumMod val="50000"/>
                </a:schemeClr>
              </a:solidFill>
            </a:endParaRPr>
          </a:p>
        </p:txBody>
      </p:sp>
      <p:sp>
        <p:nvSpPr>
          <p:cNvPr id="7" name="Текст 3"/>
          <p:cNvSpPr>
            <a:spLocks noGrp="1"/>
          </p:cNvSpPr>
          <p:nvPr>
            <p:ph type="body" sz="quarter" idx="4294967295"/>
          </p:nvPr>
        </p:nvSpPr>
        <p:spPr>
          <a:xfrm>
            <a:off x="3135161" y="1331131"/>
            <a:ext cx="3188076" cy="2267379"/>
          </a:xfrm>
          <a:prstGeom prst="rect">
            <a:avLst/>
          </a:prstGeom>
        </p:spPr>
        <p:txBody>
          <a:bodyPr>
            <a:noAutofit/>
          </a:bodyPr>
          <a:lstStyle/>
          <a:p>
            <a:pPr marL="0" indent="0">
              <a:buNone/>
            </a:pPr>
            <a:r>
              <a:rPr lang="en-US" sz="1500" b="1" dirty="0" smtClean="0">
                <a:solidFill>
                  <a:schemeClr val="accent5">
                    <a:lumMod val="50000"/>
                  </a:schemeClr>
                </a:solidFill>
              </a:rPr>
              <a:t>2020 </a:t>
            </a:r>
            <a:r>
              <a:rPr lang="ru-RU" sz="1500" b="1" dirty="0" smtClean="0">
                <a:solidFill>
                  <a:schemeClr val="accent5">
                    <a:lumMod val="50000"/>
                  </a:schemeClr>
                </a:solidFill>
              </a:rPr>
              <a:t>г. </a:t>
            </a:r>
          </a:p>
          <a:p>
            <a:pPr marL="0" indent="0">
              <a:buNone/>
            </a:pPr>
            <a:r>
              <a:rPr lang="ru-RU" sz="1500" dirty="0" smtClean="0">
                <a:solidFill>
                  <a:schemeClr val="accent5">
                    <a:lumMod val="50000"/>
                  </a:schemeClr>
                </a:solidFill>
              </a:rPr>
              <a:t>Реализуемая </a:t>
            </a:r>
            <a:r>
              <a:rPr lang="ru-RU" sz="1500" dirty="0">
                <a:solidFill>
                  <a:schemeClr val="accent5">
                    <a:lumMod val="50000"/>
                  </a:schemeClr>
                </a:solidFill>
              </a:rPr>
              <a:t>продукция:</a:t>
            </a:r>
          </a:p>
          <a:p>
            <a:pPr marL="285750" indent="-285750" algn="l">
              <a:buFont typeface="Wingdings" panose="05000000000000000000" pitchFamily="2" charset="2"/>
              <a:buChar char="Ø"/>
            </a:pPr>
            <a:r>
              <a:rPr lang="ru-RU" sz="1500" dirty="0">
                <a:solidFill>
                  <a:schemeClr val="accent5">
                    <a:lumMod val="50000"/>
                  </a:schemeClr>
                </a:solidFill>
              </a:rPr>
              <a:t>МАР (Аммофос) 12:52</a:t>
            </a:r>
          </a:p>
          <a:p>
            <a:pPr marL="285750" indent="-285750" algn="l">
              <a:buFont typeface="Wingdings" panose="05000000000000000000" pitchFamily="2" charset="2"/>
              <a:buChar char="Ø"/>
            </a:pPr>
            <a:r>
              <a:rPr lang="en-US" sz="1500" dirty="0">
                <a:solidFill>
                  <a:schemeClr val="accent5">
                    <a:lumMod val="50000"/>
                  </a:schemeClr>
                </a:solidFill>
              </a:rPr>
              <a:t>NPK(S) (DAFK) 10:26:26(2)</a:t>
            </a:r>
          </a:p>
          <a:p>
            <a:pPr marL="285750" indent="-285750" algn="l">
              <a:buFont typeface="Wingdings" panose="05000000000000000000" pitchFamily="2" charset="2"/>
              <a:buChar char="Ø"/>
            </a:pPr>
            <a:r>
              <a:rPr lang="en-US" sz="1500" dirty="0">
                <a:solidFill>
                  <a:schemeClr val="accent5">
                    <a:lumMod val="50000"/>
                  </a:schemeClr>
                </a:solidFill>
              </a:rPr>
              <a:t>NPK(S) 15:15:15(10)</a:t>
            </a:r>
          </a:p>
          <a:p>
            <a:pPr marL="285750" indent="-285750" algn="l">
              <a:buFont typeface="Wingdings" panose="05000000000000000000" pitchFamily="2" charset="2"/>
              <a:buChar char="Ø"/>
            </a:pPr>
            <a:r>
              <a:rPr lang="en-US" sz="1500" dirty="0" smtClean="0">
                <a:solidFill>
                  <a:schemeClr val="accent5">
                    <a:lumMod val="50000"/>
                  </a:schemeClr>
                </a:solidFill>
              </a:rPr>
              <a:t>NP(S) 16:20(12)</a:t>
            </a:r>
          </a:p>
          <a:p>
            <a:pPr marL="285750" indent="-285750" algn="l">
              <a:buFont typeface="Wingdings" panose="05000000000000000000" pitchFamily="2" charset="2"/>
              <a:buChar char="Ø"/>
            </a:pPr>
            <a:r>
              <a:rPr lang="en-US" sz="1500" dirty="0" smtClean="0">
                <a:solidFill>
                  <a:schemeClr val="accent5">
                    <a:lumMod val="50000"/>
                  </a:schemeClr>
                </a:solidFill>
              </a:rPr>
              <a:t>NP(S) 20:20(14)</a:t>
            </a:r>
            <a:endParaRPr lang="ru-RU" sz="1500" dirty="0">
              <a:solidFill>
                <a:schemeClr val="accent5">
                  <a:lumMod val="50000"/>
                </a:schemeClr>
              </a:solidFill>
            </a:endParaRPr>
          </a:p>
        </p:txBody>
      </p:sp>
      <p:graphicFrame>
        <p:nvGraphicFramePr>
          <p:cNvPr id="8" name="Диаграмма 7"/>
          <p:cNvGraphicFramePr>
            <a:graphicFrameLocks/>
          </p:cNvGraphicFramePr>
          <p:nvPr>
            <p:extLst>
              <p:ext uri="{D42A27DB-BD31-4B8C-83A1-F6EECF244321}">
                <p14:modId xmlns:p14="http://schemas.microsoft.com/office/powerpoint/2010/main" val="2322291710"/>
              </p:ext>
            </p:extLst>
          </p:nvPr>
        </p:nvGraphicFramePr>
        <p:xfrm>
          <a:off x="5286375" y="1331131"/>
          <a:ext cx="6470200" cy="43552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8805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A745EB20-40F7-4127-B772-42D83FD8202A}"/>
              </a:ext>
            </a:extLst>
          </p:cNvPr>
          <p:cNvSpPr>
            <a:spLocks noGrp="1"/>
          </p:cNvSpPr>
          <p:nvPr>
            <p:ph type="title"/>
          </p:nvPr>
        </p:nvSpPr>
        <p:spPr>
          <a:xfrm>
            <a:off x="430524" y="538689"/>
            <a:ext cx="11334518" cy="608737"/>
          </a:xfrm>
        </p:spPr>
        <p:txBody>
          <a:bodyPr/>
          <a:lstStyle/>
          <a:p>
            <a:r>
              <a:rPr lang="ru-RU" dirty="0" smtClean="0">
                <a:solidFill>
                  <a:schemeClr val="accent5">
                    <a:lumMod val="50000"/>
                  </a:schemeClr>
                </a:solidFill>
              </a:rPr>
              <a:t>Реализация продукции на биржевых торгах </a:t>
            </a:r>
            <a:r>
              <a:rPr lang="ru-RU" dirty="0" err="1" smtClean="0">
                <a:solidFill>
                  <a:schemeClr val="accent5">
                    <a:lumMod val="50000"/>
                  </a:schemeClr>
                </a:solidFill>
              </a:rPr>
              <a:t>СПбМТСБ</a:t>
            </a:r>
            <a:endParaRPr lang="ru-RU" dirty="0">
              <a:solidFill>
                <a:schemeClr val="accent5">
                  <a:lumMod val="50000"/>
                </a:schemeClr>
              </a:solidFill>
            </a:endParaRPr>
          </a:p>
        </p:txBody>
      </p:sp>
      <p:sp>
        <p:nvSpPr>
          <p:cNvPr id="80" name="Текст 3"/>
          <p:cNvSpPr>
            <a:spLocks noGrp="1"/>
          </p:cNvSpPr>
          <p:nvPr>
            <p:ph type="body" sz="quarter" idx="4294967295"/>
          </p:nvPr>
        </p:nvSpPr>
        <p:spPr>
          <a:xfrm>
            <a:off x="4085179" y="1875342"/>
            <a:ext cx="2552461" cy="388839"/>
          </a:xfrm>
          <a:prstGeom prst="rect">
            <a:avLst/>
          </a:prstGeom>
        </p:spPr>
        <p:txBody>
          <a:bodyPr>
            <a:normAutofit/>
          </a:bodyPr>
          <a:lstStyle/>
          <a:p>
            <a:pPr marL="0" indent="0">
              <a:buNone/>
            </a:pPr>
            <a:r>
              <a:rPr lang="ru-RU" sz="1600" b="1" dirty="0" smtClean="0"/>
              <a:t>Январь – декабрь 2019 г.</a:t>
            </a:r>
            <a:endParaRPr lang="ru-RU" sz="1600" b="1" dirty="0"/>
          </a:p>
        </p:txBody>
      </p:sp>
      <p:graphicFrame>
        <p:nvGraphicFramePr>
          <p:cNvPr id="7" name="Диаграмма 6"/>
          <p:cNvGraphicFramePr>
            <a:graphicFrameLocks/>
          </p:cNvGraphicFramePr>
          <p:nvPr>
            <p:extLst>
              <p:ext uri="{D42A27DB-BD31-4B8C-83A1-F6EECF244321}">
                <p14:modId xmlns:p14="http://schemas.microsoft.com/office/powerpoint/2010/main" val="2535607039"/>
              </p:ext>
            </p:extLst>
          </p:nvPr>
        </p:nvGraphicFramePr>
        <p:xfrm>
          <a:off x="430524" y="1685488"/>
          <a:ext cx="4851863" cy="39985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1222838548"/>
              </p:ext>
            </p:extLst>
          </p:nvPr>
        </p:nvGraphicFramePr>
        <p:xfrm>
          <a:off x="0" y="1401417"/>
          <a:ext cx="5440432" cy="4282653"/>
        </p:xfrm>
        <a:graphic>
          <a:graphicData uri="http://schemas.openxmlformats.org/drawingml/2006/chart">
            <c:chart xmlns:c="http://schemas.openxmlformats.org/drawingml/2006/chart" xmlns:r="http://schemas.openxmlformats.org/officeDocument/2006/relationships" r:id="rId4"/>
          </a:graphicData>
        </a:graphic>
      </p:graphicFrame>
      <p:sp>
        <p:nvSpPr>
          <p:cNvPr id="9" name="Текст 3"/>
          <p:cNvSpPr>
            <a:spLocks noGrp="1"/>
          </p:cNvSpPr>
          <p:nvPr>
            <p:ph type="body" sz="quarter" idx="4294967295"/>
          </p:nvPr>
        </p:nvSpPr>
        <p:spPr>
          <a:xfrm>
            <a:off x="8937042" y="1875341"/>
            <a:ext cx="2552461" cy="388839"/>
          </a:xfrm>
          <a:prstGeom prst="rect">
            <a:avLst/>
          </a:prstGeom>
        </p:spPr>
        <p:txBody>
          <a:bodyPr>
            <a:normAutofit/>
          </a:bodyPr>
          <a:lstStyle/>
          <a:p>
            <a:pPr marL="0" indent="0">
              <a:buNone/>
            </a:pPr>
            <a:r>
              <a:rPr lang="ru-RU" sz="1600" b="1" dirty="0" smtClean="0"/>
              <a:t>Январь – сентябрь 2020 г.</a:t>
            </a:r>
            <a:endParaRPr lang="ru-RU" sz="1600" b="1" dirty="0"/>
          </a:p>
        </p:txBody>
      </p:sp>
      <p:graphicFrame>
        <p:nvGraphicFramePr>
          <p:cNvPr id="10" name="Диаграмма 9"/>
          <p:cNvGraphicFramePr>
            <a:graphicFrameLocks/>
          </p:cNvGraphicFramePr>
          <p:nvPr>
            <p:extLst>
              <p:ext uri="{D42A27DB-BD31-4B8C-83A1-F6EECF244321}">
                <p14:modId xmlns:p14="http://schemas.microsoft.com/office/powerpoint/2010/main" val="3068743625"/>
              </p:ext>
            </p:extLst>
          </p:nvPr>
        </p:nvGraphicFramePr>
        <p:xfrm>
          <a:off x="5712911" y="1401417"/>
          <a:ext cx="5510132" cy="42826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61012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A745EB20-40F7-4127-B772-42D83FD8202A}"/>
              </a:ext>
            </a:extLst>
          </p:cNvPr>
          <p:cNvSpPr>
            <a:spLocks noGrp="1"/>
          </p:cNvSpPr>
          <p:nvPr>
            <p:ph type="title"/>
          </p:nvPr>
        </p:nvSpPr>
        <p:spPr>
          <a:xfrm>
            <a:off x="432261" y="573578"/>
            <a:ext cx="11324313" cy="517759"/>
          </a:xfrm>
          <a:solidFill>
            <a:schemeClr val="bg1"/>
          </a:solidFill>
        </p:spPr>
        <p:txBody>
          <a:bodyPr>
            <a:normAutofit/>
          </a:bodyPr>
          <a:lstStyle/>
          <a:p>
            <a:r>
              <a:rPr lang="ru-RU" dirty="0" smtClean="0">
                <a:solidFill>
                  <a:schemeClr val="accent5">
                    <a:lumMod val="50000"/>
                  </a:schemeClr>
                </a:solidFill>
              </a:rPr>
              <a:t>Объемы продаж 2019-2020</a:t>
            </a:r>
            <a:r>
              <a:rPr lang="en-US" dirty="0" smtClean="0">
                <a:solidFill>
                  <a:schemeClr val="accent5">
                    <a:lumMod val="50000"/>
                  </a:schemeClr>
                </a:solidFill>
              </a:rPr>
              <a:t> </a:t>
            </a:r>
            <a:r>
              <a:rPr lang="ru-RU" dirty="0" smtClean="0">
                <a:solidFill>
                  <a:schemeClr val="accent5">
                    <a:lumMod val="50000"/>
                  </a:schemeClr>
                </a:solidFill>
              </a:rPr>
              <a:t>гг., план 2021 г.</a:t>
            </a:r>
            <a:endParaRPr lang="ru-RU" dirty="0">
              <a:solidFill>
                <a:schemeClr val="accent5">
                  <a:lumMod val="50000"/>
                </a:schemeClr>
              </a:solidFill>
            </a:endParaRPr>
          </a:p>
        </p:txBody>
      </p:sp>
      <p:sp>
        <p:nvSpPr>
          <p:cNvPr id="7" name="Текст 3"/>
          <p:cNvSpPr>
            <a:spLocks noGrp="1"/>
          </p:cNvSpPr>
          <p:nvPr>
            <p:ph type="body" sz="quarter" idx="4294967295"/>
          </p:nvPr>
        </p:nvSpPr>
        <p:spPr>
          <a:xfrm>
            <a:off x="1699359" y="1301084"/>
            <a:ext cx="8387615" cy="377590"/>
          </a:xfrm>
          <a:prstGeom prst="rect">
            <a:avLst/>
          </a:prstGeom>
        </p:spPr>
        <p:txBody>
          <a:bodyPr>
            <a:normAutofit/>
          </a:bodyPr>
          <a:lstStyle/>
          <a:p>
            <a:pPr marL="0" indent="0" algn="ctr">
              <a:buNone/>
              <a:defRPr sz="1400" b="0" i="0" u="none" strike="noStrike" kern="1200" spc="0" baseline="0">
                <a:solidFill>
                  <a:prstClr val="black">
                    <a:lumMod val="65000"/>
                    <a:lumOff val="35000"/>
                  </a:prstClr>
                </a:solidFill>
                <a:latin typeface="+mn-lt"/>
                <a:ea typeface="+mn-ea"/>
                <a:cs typeface="+mn-cs"/>
              </a:defRPr>
            </a:pPr>
            <a:r>
              <a:rPr lang="ru-RU" sz="1700" b="1" dirty="0">
                <a:solidFill>
                  <a:schemeClr val="accent5">
                    <a:lumMod val="50000"/>
                  </a:schemeClr>
                </a:solidFill>
              </a:rPr>
              <a:t>Показатели </a:t>
            </a:r>
            <a:r>
              <a:rPr lang="ru-RU" sz="1700" b="1" dirty="0" smtClean="0">
                <a:solidFill>
                  <a:schemeClr val="accent5">
                    <a:lumMod val="50000"/>
                  </a:schemeClr>
                </a:solidFill>
              </a:rPr>
              <a:t>продаж: </a:t>
            </a:r>
            <a:r>
              <a:rPr lang="ru-RU" sz="1700" b="1" dirty="0">
                <a:solidFill>
                  <a:schemeClr val="accent5">
                    <a:lumMod val="50000"/>
                  </a:schemeClr>
                </a:solidFill>
              </a:rPr>
              <a:t>2019 г., 2020 г. (факт 9 </a:t>
            </a:r>
            <a:r>
              <a:rPr lang="ru-RU" sz="1700" b="1" dirty="0" smtClean="0">
                <a:solidFill>
                  <a:schemeClr val="accent5">
                    <a:lumMod val="50000"/>
                  </a:schemeClr>
                </a:solidFill>
              </a:rPr>
              <a:t>мес.), 2021 г. (предварительный план), тонн</a:t>
            </a:r>
            <a:endParaRPr lang="ru-RU" sz="1700" b="1" dirty="0">
              <a:solidFill>
                <a:schemeClr val="accent5">
                  <a:lumMod val="50000"/>
                </a:schemeClr>
              </a:solidFill>
            </a:endParaRPr>
          </a:p>
        </p:txBody>
      </p:sp>
      <p:graphicFrame>
        <p:nvGraphicFramePr>
          <p:cNvPr id="6" name="Диаграмма 5"/>
          <p:cNvGraphicFramePr>
            <a:graphicFrameLocks/>
          </p:cNvGraphicFramePr>
          <p:nvPr>
            <p:extLst>
              <p:ext uri="{D42A27DB-BD31-4B8C-83A1-F6EECF244321}">
                <p14:modId xmlns:p14="http://schemas.microsoft.com/office/powerpoint/2010/main" val="2901260945"/>
              </p:ext>
            </p:extLst>
          </p:nvPr>
        </p:nvGraphicFramePr>
        <p:xfrm>
          <a:off x="1542197" y="1678674"/>
          <a:ext cx="8748215" cy="4230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2884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A745EB20-40F7-4127-B772-42D83FD8202A}"/>
              </a:ext>
            </a:extLst>
          </p:cNvPr>
          <p:cNvSpPr>
            <a:spLocks noGrp="1"/>
          </p:cNvSpPr>
          <p:nvPr>
            <p:ph type="title"/>
          </p:nvPr>
        </p:nvSpPr>
        <p:spPr>
          <a:xfrm>
            <a:off x="432261" y="573578"/>
            <a:ext cx="11324313" cy="517759"/>
          </a:xfrm>
          <a:solidFill>
            <a:schemeClr val="bg1"/>
          </a:solidFill>
        </p:spPr>
        <p:txBody>
          <a:bodyPr>
            <a:normAutofit/>
          </a:bodyPr>
          <a:lstStyle/>
          <a:p>
            <a:r>
              <a:rPr lang="ru-RU" dirty="0" smtClean="0">
                <a:solidFill>
                  <a:schemeClr val="accent5">
                    <a:lumMod val="50000"/>
                  </a:schemeClr>
                </a:solidFill>
              </a:rPr>
              <a:t>Биржевые инструменты, регионы и базисы поставки</a:t>
            </a:r>
            <a:endParaRPr lang="ru-RU" dirty="0">
              <a:solidFill>
                <a:schemeClr val="accent5">
                  <a:lumMod val="50000"/>
                </a:schemeClr>
              </a:solidFill>
            </a:endParaRPr>
          </a:p>
        </p:txBody>
      </p:sp>
      <p:sp>
        <p:nvSpPr>
          <p:cNvPr id="8" name="Текст 3"/>
          <p:cNvSpPr>
            <a:spLocks noGrp="1"/>
          </p:cNvSpPr>
          <p:nvPr>
            <p:ph type="body" sz="quarter" idx="4294967295"/>
          </p:nvPr>
        </p:nvSpPr>
        <p:spPr>
          <a:xfrm>
            <a:off x="563587" y="1334629"/>
            <a:ext cx="6287590" cy="1297897"/>
          </a:xfrm>
          <a:prstGeom prst="rect">
            <a:avLst/>
          </a:prstGeom>
        </p:spPr>
        <p:txBody>
          <a:bodyPr>
            <a:noAutofit/>
          </a:bodyPr>
          <a:lstStyle/>
          <a:p>
            <a:pPr marL="0" indent="0" algn="ctr">
              <a:buNone/>
            </a:pPr>
            <a:r>
              <a:rPr lang="ru-RU" sz="2000" b="1" dirty="0" smtClean="0">
                <a:solidFill>
                  <a:schemeClr val="accent6">
                    <a:lumMod val="75000"/>
                  </a:schemeClr>
                </a:solidFill>
              </a:rPr>
              <a:t>Количество инструментов по продукции ФосАгро </a:t>
            </a:r>
          </a:p>
          <a:p>
            <a:pPr marL="0" indent="0" algn="ctr">
              <a:buNone/>
            </a:pPr>
            <a:r>
              <a:rPr lang="ru-RU" sz="2000" b="1" dirty="0" smtClean="0">
                <a:solidFill>
                  <a:schemeClr val="accent6">
                    <a:lumMod val="75000"/>
                  </a:schemeClr>
                </a:solidFill>
              </a:rPr>
              <a:t>в торговой системе биржи:</a:t>
            </a:r>
          </a:p>
          <a:p>
            <a:pPr marL="0" indent="0" algn="ctr">
              <a:buNone/>
            </a:pPr>
            <a:r>
              <a:rPr lang="en-US" sz="2400" b="1" dirty="0" smtClean="0"/>
              <a:t>3</a:t>
            </a:r>
            <a:r>
              <a:rPr lang="ru-RU" sz="2400" b="1" dirty="0" smtClean="0"/>
              <a:t> </a:t>
            </a:r>
            <a:r>
              <a:rPr lang="en-US" sz="2400" b="1" dirty="0" smtClean="0"/>
              <a:t>6</a:t>
            </a:r>
            <a:r>
              <a:rPr lang="ru-RU" sz="2400" b="1" dirty="0" smtClean="0"/>
              <a:t> </a:t>
            </a:r>
            <a:r>
              <a:rPr lang="en-US" sz="2400" b="1" dirty="0" smtClean="0"/>
              <a:t>2</a:t>
            </a:r>
            <a:endParaRPr lang="ru-RU" sz="2400" b="1" dirty="0" smtClean="0"/>
          </a:p>
        </p:txBody>
      </p:sp>
      <p:sp>
        <p:nvSpPr>
          <p:cNvPr id="9" name="Текст 3"/>
          <p:cNvSpPr>
            <a:spLocks noGrp="1"/>
          </p:cNvSpPr>
          <p:nvPr>
            <p:ph type="body" sz="quarter" idx="4294967295"/>
          </p:nvPr>
        </p:nvSpPr>
        <p:spPr>
          <a:xfrm>
            <a:off x="113211" y="2632526"/>
            <a:ext cx="7147398" cy="2812931"/>
          </a:xfrm>
          <a:prstGeom prst="rect">
            <a:avLst/>
          </a:prstGeom>
        </p:spPr>
        <p:txBody>
          <a:bodyPr>
            <a:noAutofit/>
          </a:bodyPr>
          <a:lstStyle/>
          <a:p>
            <a:pPr marL="0" indent="0" algn="ctr">
              <a:buNone/>
            </a:pPr>
            <a:r>
              <a:rPr lang="ru-RU" sz="2000" b="1" dirty="0">
                <a:solidFill>
                  <a:schemeClr val="accent6">
                    <a:lumMod val="75000"/>
                  </a:schemeClr>
                </a:solidFill>
              </a:rPr>
              <a:t>Примеры инструментов:</a:t>
            </a:r>
          </a:p>
          <a:p>
            <a:pPr marL="0" indent="0" algn="just">
              <a:buNone/>
            </a:pPr>
            <a:r>
              <a:rPr lang="en-US" sz="2000" b="1" dirty="0" smtClean="0">
                <a:solidFill>
                  <a:schemeClr val="accent6">
                    <a:lumMod val="75000"/>
                  </a:schemeClr>
                </a:solidFill>
              </a:rPr>
              <a:t>FAT1YUL069F</a:t>
            </a:r>
            <a:r>
              <a:rPr lang="ru-RU" sz="2000" b="1" dirty="0" smtClean="0">
                <a:solidFill>
                  <a:schemeClr val="accent6">
                    <a:lumMod val="75000"/>
                  </a:schemeClr>
                </a:solidFill>
              </a:rPr>
              <a:t>:</a:t>
            </a:r>
            <a:endParaRPr lang="ru-RU" sz="2000" b="1" dirty="0">
              <a:solidFill>
                <a:schemeClr val="accent6">
                  <a:lumMod val="75000"/>
                </a:schemeClr>
              </a:solidFill>
            </a:endParaRPr>
          </a:p>
          <a:p>
            <a:pPr marL="0" indent="0" algn="just">
              <a:buNone/>
            </a:pPr>
            <a:r>
              <a:rPr lang="ru-RU" sz="2000" b="1" dirty="0" smtClean="0"/>
              <a:t>ЖД-станция отправления</a:t>
            </a:r>
            <a:r>
              <a:rPr lang="ru-RU" sz="2000" b="1" dirty="0"/>
              <a:t>, </a:t>
            </a:r>
            <a:r>
              <a:rPr lang="ru-RU" sz="2000" b="1" dirty="0" smtClean="0"/>
              <a:t>Аммофос </a:t>
            </a:r>
            <a:r>
              <a:rPr lang="ru-RU" sz="2000" b="1" dirty="0"/>
              <a:t>высший сорт (МКР 1000 кг), ст. </a:t>
            </a:r>
            <a:r>
              <a:rPr lang="ru-RU" sz="2000" b="1" dirty="0" err="1" smtClean="0"/>
              <a:t>Юльевка</a:t>
            </a:r>
            <a:endParaRPr lang="ru-RU" sz="2000" b="1" dirty="0" smtClean="0"/>
          </a:p>
          <a:p>
            <a:pPr marL="0" indent="0" algn="just">
              <a:buNone/>
            </a:pPr>
            <a:endParaRPr lang="ru-RU" sz="2000" b="1" dirty="0"/>
          </a:p>
          <a:p>
            <a:pPr marL="0" indent="0" algn="just">
              <a:buNone/>
            </a:pPr>
            <a:r>
              <a:rPr lang="en-US" sz="2000" b="1" dirty="0" smtClean="0">
                <a:solidFill>
                  <a:schemeClr val="accent6">
                    <a:lumMod val="75000"/>
                  </a:schemeClr>
                </a:solidFill>
              </a:rPr>
              <a:t>FAF4FOZ020A</a:t>
            </a:r>
            <a:r>
              <a:rPr lang="ru-RU" sz="2000" b="1" dirty="0">
                <a:solidFill>
                  <a:schemeClr val="accent6">
                    <a:lumMod val="75000"/>
                  </a:schemeClr>
                </a:solidFill>
              </a:rPr>
              <a:t>:</a:t>
            </a:r>
          </a:p>
          <a:p>
            <a:pPr marL="0" indent="0" algn="just">
              <a:buNone/>
            </a:pPr>
            <a:r>
              <a:rPr lang="ru-RU" sz="2000" b="1" dirty="0"/>
              <a:t>П</a:t>
            </a:r>
            <a:r>
              <a:rPr lang="ru-RU" sz="2000" b="1" dirty="0" smtClean="0"/>
              <a:t>оставка </a:t>
            </a:r>
            <a:r>
              <a:rPr lang="ru-RU" sz="2000" b="1" dirty="0"/>
              <a:t>автотранспортом, Азотно-фосфорно-калийное удобрение NPK 10:26:26 (МКР 800/1000 кг), склад ООО ФосАгро-Ставрополь, Зеленокумск </a:t>
            </a:r>
            <a:endParaRPr lang="ru-RU" sz="2000" b="1" dirty="0" smtClean="0"/>
          </a:p>
        </p:txBody>
      </p:sp>
      <p:pic>
        <p:nvPicPr>
          <p:cNvPr id="4" name="Рисунок 3"/>
          <p:cNvPicPr>
            <a:picLocks noChangeAspect="1"/>
          </p:cNvPicPr>
          <p:nvPr/>
        </p:nvPicPr>
        <p:blipFill>
          <a:blip r:embed="rId3"/>
          <a:stretch>
            <a:fillRect/>
          </a:stretch>
        </p:blipFill>
        <p:spPr>
          <a:xfrm>
            <a:off x="7301553" y="1571626"/>
            <a:ext cx="4581393" cy="4319322"/>
          </a:xfrm>
          <a:prstGeom prst="rect">
            <a:avLst/>
          </a:prstGeom>
        </p:spPr>
      </p:pic>
    </p:spTree>
    <p:extLst>
      <p:ext uri="{BB962C8B-B14F-4D97-AF65-F5344CB8AC3E}">
        <p14:creationId xmlns:p14="http://schemas.microsoft.com/office/powerpoint/2010/main" val="1653892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44172" y="508255"/>
            <a:ext cx="11334518" cy="653722"/>
          </a:xfrm>
        </p:spPr>
        <p:txBody>
          <a:bodyPr/>
          <a:lstStyle/>
          <a:p>
            <a:r>
              <a:rPr lang="ru-RU" dirty="0">
                <a:solidFill>
                  <a:schemeClr val="accent5">
                    <a:lumMod val="50000"/>
                  </a:schemeClr>
                </a:solidFill>
              </a:rPr>
              <a:t>Биржевые инструменты, регионы и базисы поставки</a:t>
            </a:r>
            <a:endParaRPr lang="ru-RU" dirty="0"/>
          </a:p>
        </p:txBody>
      </p:sp>
      <p:sp>
        <p:nvSpPr>
          <p:cNvPr id="7" name="Текст 3"/>
          <p:cNvSpPr>
            <a:spLocks noGrp="1"/>
          </p:cNvSpPr>
          <p:nvPr>
            <p:ph type="body" sz="quarter" idx="4294967295"/>
          </p:nvPr>
        </p:nvSpPr>
        <p:spPr>
          <a:xfrm>
            <a:off x="5555358" y="1487606"/>
            <a:ext cx="6368714" cy="4700336"/>
          </a:xfrm>
          <a:prstGeom prst="rect">
            <a:avLst/>
          </a:prstGeom>
        </p:spPr>
        <p:txBody>
          <a:bodyPr>
            <a:noAutofit/>
          </a:bodyPr>
          <a:lstStyle/>
          <a:p>
            <a:pPr marL="0" indent="0" algn="ctr">
              <a:buNone/>
            </a:pPr>
            <a:r>
              <a:rPr lang="ru-RU" sz="1600" b="1" dirty="0" smtClean="0">
                <a:solidFill>
                  <a:schemeClr val="accent5">
                    <a:lumMod val="50000"/>
                  </a:schemeClr>
                </a:solidFill>
              </a:rPr>
              <a:t>Регионы и базисы поставки продукции ФосАгро</a:t>
            </a:r>
            <a:r>
              <a:rPr lang="en-US" sz="1600" b="1" dirty="0" smtClean="0">
                <a:solidFill>
                  <a:schemeClr val="accent5">
                    <a:lumMod val="50000"/>
                  </a:schemeClr>
                </a:solidFill>
              </a:rPr>
              <a:t> </a:t>
            </a:r>
            <a:r>
              <a:rPr lang="ru-RU" sz="1600" b="1" dirty="0" smtClean="0">
                <a:solidFill>
                  <a:schemeClr val="accent5">
                    <a:lumMod val="50000"/>
                  </a:schemeClr>
                </a:solidFill>
              </a:rPr>
              <a:t>в 2020 г.:</a:t>
            </a:r>
          </a:p>
          <a:p>
            <a:pPr marL="285750" indent="-285750" algn="l">
              <a:buFont typeface="Wingdings" panose="05000000000000000000" pitchFamily="2" charset="2"/>
              <a:buChar char="Ø"/>
            </a:pPr>
            <a:r>
              <a:rPr lang="ru-RU" sz="1500" b="1" dirty="0" smtClean="0">
                <a:solidFill>
                  <a:schemeClr val="accent5">
                    <a:lumMod val="50000"/>
                  </a:schemeClr>
                </a:solidFill>
              </a:rPr>
              <a:t>Саратовская обл. (</a:t>
            </a:r>
            <a:r>
              <a:rPr lang="en-US" sz="1500" b="1" dirty="0" smtClean="0">
                <a:solidFill>
                  <a:schemeClr val="accent5">
                    <a:lumMod val="50000"/>
                  </a:schemeClr>
                </a:solidFill>
              </a:rPr>
              <a:t>FCA, </a:t>
            </a:r>
            <a:r>
              <a:rPr lang="ru-RU" sz="1500" b="1" dirty="0" smtClean="0">
                <a:solidFill>
                  <a:schemeClr val="accent5">
                    <a:lumMod val="50000"/>
                  </a:schemeClr>
                </a:solidFill>
              </a:rPr>
              <a:t>ЖД-станция отправления</a:t>
            </a:r>
            <a:r>
              <a:rPr lang="en-US" sz="1500" b="1" dirty="0" smtClean="0">
                <a:solidFill>
                  <a:schemeClr val="accent5">
                    <a:lumMod val="50000"/>
                  </a:schemeClr>
                </a:solidFill>
              </a:rPr>
              <a:t>, </a:t>
            </a:r>
            <a:r>
              <a:rPr lang="ru-RU" sz="1500" b="1" dirty="0" smtClean="0">
                <a:solidFill>
                  <a:schemeClr val="accent5">
                    <a:lumMod val="50000"/>
                  </a:schemeClr>
                </a:solidFill>
              </a:rPr>
              <a:t>самовывоз а</a:t>
            </a:r>
            <a:r>
              <a:rPr lang="en-US" sz="1500" b="1" dirty="0" smtClean="0">
                <a:solidFill>
                  <a:schemeClr val="accent5">
                    <a:lumMod val="50000"/>
                  </a:schemeClr>
                </a:solidFill>
              </a:rPr>
              <a:t>/</a:t>
            </a:r>
            <a:r>
              <a:rPr lang="ru-RU" sz="1500" b="1" dirty="0" smtClean="0">
                <a:solidFill>
                  <a:schemeClr val="accent5">
                    <a:lumMod val="50000"/>
                  </a:schemeClr>
                </a:solidFill>
              </a:rPr>
              <a:t>т)</a:t>
            </a:r>
          </a:p>
          <a:p>
            <a:pPr marL="285750" indent="-285750">
              <a:buFont typeface="Wingdings" panose="05000000000000000000" pitchFamily="2" charset="2"/>
              <a:buChar char="Ø"/>
            </a:pPr>
            <a:r>
              <a:rPr lang="ru-RU" sz="1500" b="1" dirty="0" smtClean="0">
                <a:solidFill>
                  <a:schemeClr val="accent5">
                    <a:lumMod val="50000"/>
                  </a:schemeClr>
                </a:solidFill>
              </a:rPr>
              <a:t>Вологодская обл</a:t>
            </a:r>
            <a:r>
              <a:rPr lang="ru-RU" sz="1500" b="1" dirty="0">
                <a:solidFill>
                  <a:schemeClr val="accent5">
                    <a:lumMod val="50000"/>
                  </a:schemeClr>
                </a:solidFill>
              </a:rPr>
              <a:t>. (</a:t>
            </a:r>
            <a:r>
              <a:rPr lang="en-US" sz="1500" b="1" dirty="0">
                <a:solidFill>
                  <a:schemeClr val="accent5">
                    <a:lumMod val="50000"/>
                  </a:schemeClr>
                </a:solidFill>
              </a:rPr>
              <a:t>FCA, </a:t>
            </a:r>
            <a:r>
              <a:rPr lang="ru-RU" sz="1500" b="1" dirty="0">
                <a:solidFill>
                  <a:schemeClr val="accent5">
                    <a:lumMod val="50000"/>
                  </a:schemeClr>
                </a:solidFill>
              </a:rPr>
              <a:t>ЖД-станция отправления</a:t>
            </a:r>
            <a:r>
              <a:rPr lang="en-US" sz="1500" b="1" dirty="0">
                <a:solidFill>
                  <a:schemeClr val="accent5">
                    <a:lumMod val="50000"/>
                  </a:schemeClr>
                </a:solidFill>
              </a:rPr>
              <a:t>, </a:t>
            </a:r>
            <a:r>
              <a:rPr lang="ru-RU" sz="1500" b="1" dirty="0">
                <a:solidFill>
                  <a:schemeClr val="accent5">
                    <a:lumMod val="50000"/>
                  </a:schemeClr>
                </a:solidFill>
              </a:rPr>
              <a:t>самовывоз а</a:t>
            </a:r>
            <a:r>
              <a:rPr lang="en-US" sz="1500" b="1" dirty="0">
                <a:solidFill>
                  <a:schemeClr val="accent5">
                    <a:lumMod val="50000"/>
                  </a:schemeClr>
                </a:solidFill>
              </a:rPr>
              <a:t>/</a:t>
            </a:r>
            <a:r>
              <a:rPr lang="ru-RU" sz="1500" b="1" dirty="0">
                <a:solidFill>
                  <a:schemeClr val="accent5">
                    <a:lumMod val="50000"/>
                  </a:schemeClr>
                </a:solidFill>
              </a:rPr>
              <a:t>т</a:t>
            </a:r>
            <a:r>
              <a:rPr lang="ru-RU" sz="1500" b="1" dirty="0" smtClean="0">
                <a:solidFill>
                  <a:schemeClr val="accent5">
                    <a:lumMod val="50000"/>
                  </a:schemeClr>
                </a:solidFill>
              </a:rPr>
              <a:t>)</a:t>
            </a:r>
          </a:p>
          <a:p>
            <a:pPr marL="285750" indent="-285750">
              <a:buFont typeface="Wingdings" panose="05000000000000000000" pitchFamily="2" charset="2"/>
              <a:buChar char="Ø"/>
            </a:pPr>
            <a:r>
              <a:rPr lang="ru-RU" sz="1500" b="1" dirty="0" smtClean="0">
                <a:solidFill>
                  <a:schemeClr val="accent5">
                    <a:lumMod val="50000"/>
                  </a:schemeClr>
                </a:solidFill>
              </a:rPr>
              <a:t>Краснодарский край (</a:t>
            </a:r>
            <a:r>
              <a:rPr lang="en-US" sz="1500" b="1" dirty="0" smtClean="0">
                <a:solidFill>
                  <a:schemeClr val="accent5">
                    <a:lumMod val="50000"/>
                  </a:schemeClr>
                </a:solidFill>
              </a:rPr>
              <a:t>FCA, </a:t>
            </a:r>
            <a:r>
              <a:rPr lang="ru-RU" sz="1500" b="1" dirty="0" smtClean="0">
                <a:solidFill>
                  <a:schemeClr val="accent5">
                    <a:lumMod val="50000"/>
                  </a:schemeClr>
                </a:solidFill>
              </a:rPr>
              <a:t>самовывоз </a:t>
            </a:r>
            <a:r>
              <a:rPr lang="ru-RU" sz="1500" b="1" dirty="0">
                <a:solidFill>
                  <a:schemeClr val="accent5">
                    <a:lumMod val="50000"/>
                  </a:schemeClr>
                </a:solidFill>
              </a:rPr>
              <a:t>а</a:t>
            </a:r>
            <a:r>
              <a:rPr lang="en-US" sz="1500" b="1" dirty="0">
                <a:solidFill>
                  <a:schemeClr val="accent5">
                    <a:lumMod val="50000"/>
                  </a:schemeClr>
                </a:solidFill>
              </a:rPr>
              <a:t>/</a:t>
            </a:r>
            <a:r>
              <a:rPr lang="ru-RU" sz="1500" b="1" dirty="0">
                <a:solidFill>
                  <a:schemeClr val="accent5">
                    <a:lumMod val="50000"/>
                  </a:schemeClr>
                </a:solidFill>
              </a:rPr>
              <a:t>т)</a:t>
            </a:r>
          </a:p>
          <a:p>
            <a:pPr marL="285750" indent="-285750">
              <a:buFont typeface="Wingdings" panose="05000000000000000000" pitchFamily="2" charset="2"/>
              <a:buChar char="Ø"/>
            </a:pPr>
            <a:r>
              <a:rPr lang="ru-RU" sz="1500" b="1" dirty="0" smtClean="0">
                <a:solidFill>
                  <a:schemeClr val="accent5">
                    <a:lumMod val="50000"/>
                  </a:schemeClr>
                </a:solidFill>
              </a:rPr>
              <a:t>Ставропольский край </a:t>
            </a:r>
            <a:r>
              <a:rPr lang="ru-RU" sz="1500" b="1" dirty="0">
                <a:solidFill>
                  <a:schemeClr val="accent5">
                    <a:lumMod val="50000"/>
                  </a:schemeClr>
                </a:solidFill>
              </a:rPr>
              <a:t>(</a:t>
            </a:r>
            <a:r>
              <a:rPr lang="en-US" sz="1500" b="1" dirty="0">
                <a:solidFill>
                  <a:schemeClr val="accent5">
                    <a:lumMod val="50000"/>
                  </a:schemeClr>
                </a:solidFill>
              </a:rPr>
              <a:t>FCA, </a:t>
            </a:r>
            <a:r>
              <a:rPr lang="ru-RU" sz="1500" b="1" dirty="0">
                <a:solidFill>
                  <a:schemeClr val="accent5">
                    <a:lumMod val="50000"/>
                  </a:schemeClr>
                </a:solidFill>
              </a:rPr>
              <a:t>самовывоз а</a:t>
            </a:r>
            <a:r>
              <a:rPr lang="en-US" sz="1500" b="1" dirty="0">
                <a:solidFill>
                  <a:schemeClr val="accent5">
                    <a:lumMod val="50000"/>
                  </a:schemeClr>
                </a:solidFill>
              </a:rPr>
              <a:t>/</a:t>
            </a:r>
            <a:r>
              <a:rPr lang="ru-RU" sz="1500" b="1" dirty="0">
                <a:solidFill>
                  <a:schemeClr val="accent5">
                    <a:lumMod val="50000"/>
                  </a:schemeClr>
                </a:solidFill>
              </a:rPr>
              <a:t>т)</a:t>
            </a:r>
          </a:p>
          <a:p>
            <a:pPr marL="285750" indent="-285750">
              <a:buFont typeface="Wingdings" panose="05000000000000000000" pitchFamily="2" charset="2"/>
              <a:buChar char="Ø"/>
            </a:pPr>
            <a:r>
              <a:rPr lang="ru-RU" sz="1500" b="1" dirty="0" smtClean="0">
                <a:solidFill>
                  <a:schemeClr val="accent5">
                    <a:lumMod val="50000"/>
                  </a:schemeClr>
                </a:solidFill>
              </a:rPr>
              <a:t>Ростовская обл. </a:t>
            </a:r>
            <a:r>
              <a:rPr lang="ru-RU" sz="1500" b="1" dirty="0">
                <a:solidFill>
                  <a:schemeClr val="accent5">
                    <a:lumMod val="50000"/>
                  </a:schemeClr>
                </a:solidFill>
              </a:rPr>
              <a:t>(</a:t>
            </a:r>
            <a:r>
              <a:rPr lang="en-US" sz="1500" b="1" dirty="0">
                <a:solidFill>
                  <a:schemeClr val="accent5">
                    <a:lumMod val="50000"/>
                  </a:schemeClr>
                </a:solidFill>
              </a:rPr>
              <a:t>FCA, </a:t>
            </a:r>
            <a:r>
              <a:rPr lang="ru-RU" sz="1500" b="1" dirty="0">
                <a:solidFill>
                  <a:schemeClr val="accent5">
                    <a:lumMod val="50000"/>
                  </a:schemeClr>
                </a:solidFill>
              </a:rPr>
              <a:t>самовывоз а</a:t>
            </a:r>
            <a:r>
              <a:rPr lang="en-US" sz="1500" b="1" dirty="0">
                <a:solidFill>
                  <a:schemeClr val="accent5">
                    <a:lumMod val="50000"/>
                  </a:schemeClr>
                </a:solidFill>
              </a:rPr>
              <a:t>/</a:t>
            </a:r>
            <a:r>
              <a:rPr lang="ru-RU" sz="1500" b="1" dirty="0">
                <a:solidFill>
                  <a:schemeClr val="accent5">
                    <a:lumMod val="50000"/>
                  </a:schemeClr>
                </a:solidFill>
              </a:rPr>
              <a:t>т</a:t>
            </a:r>
            <a:r>
              <a:rPr lang="ru-RU" sz="1500" b="1" dirty="0" smtClean="0">
                <a:solidFill>
                  <a:schemeClr val="accent5">
                    <a:lumMod val="50000"/>
                  </a:schemeClr>
                </a:solidFill>
              </a:rPr>
              <a:t>)</a:t>
            </a:r>
          </a:p>
          <a:p>
            <a:pPr marL="285750" indent="-285750">
              <a:buFont typeface="Wingdings" panose="05000000000000000000" pitchFamily="2" charset="2"/>
              <a:buChar char="Ø"/>
            </a:pPr>
            <a:r>
              <a:rPr lang="ru-RU" sz="1500" b="1" dirty="0" smtClean="0">
                <a:solidFill>
                  <a:schemeClr val="accent5">
                    <a:lumMod val="50000"/>
                  </a:schemeClr>
                </a:solidFill>
              </a:rPr>
              <a:t>Белгородская, Воронежская обл. </a:t>
            </a:r>
            <a:r>
              <a:rPr lang="ru-RU" sz="1500" b="1" dirty="0">
                <a:solidFill>
                  <a:schemeClr val="accent5">
                    <a:lumMod val="50000"/>
                  </a:schemeClr>
                </a:solidFill>
              </a:rPr>
              <a:t>(</a:t>
            </a:r>
            <a:r>
              <a:rPr lang="en-US" sz="1500" b="1" dirty="0">
                <a:solidFill>
                  <a:schemeClr val="accent5">
                    <a:lumMod val="50000"/>
                  </a:schemeClr>
                </a:solidFill>
              </a:rPr>
              <a:t>FCA, </a:t>
            </a:r>
            <a:r>
              <a:rPr lang="ru-RU" sz="1500" b="1" dirty="0">
                <a:solidFill>
                  <a:schemeClr val="accent5">
                    <a:lumMod val="50000"/>
                  </a:schemeClr>
                </a:solidFill>
              </a:rPr>
              <a:t>самовывоз а</a:t>
            </a:r>
            <a:r>
              <a:rPr lang="en-US" sz="1500" b="1" dirty="0">
                <a:solidFill>
                  <a:schemeClr val="accent5">
                    <a:lumMod val="50000"/>
                  </a:schemeClr>
                </a:solidFill>
              </a:rPr>
              <a:t>/</a:t>
            </a:r>
            <a:r>
              <a:rPr lang="ru-RU" sz="1500" b="1" dirty="0">
                <a:solidFill>
                  <a:schemeClr val="accent5">
                    <a:lumMod val="50000"/>
                  </a:schemeClr>
                </a:solidFill>
              </a:rPr>
              <a:t>т)</a:t>
            </a:r>
          </a:p>
          <a:p>
            <a:pPr marL="285750" indent="-285750">
              <a:buFont typeface="Wingdings" panose="05000000000000000000" pitchFamily="2" charset="2"/>
              <a:buChar char="Ø"/>
            </a:pPr>
            <a:r>
              <a:rPr lang="ru-RU" sz="1500" b="1" dirty="0" smtClean="0">
                <a:solidFill>
                  <a:schemeClr val="accent5">
                    <a:lumMod val="50000"/>
                  </a:schemeClr>
                </a:solidFill>
              </a:rPr>
              <a:t>Курская обл. </a:t>
            </a:r>
            <a:r>
              <a:rPr lang="ru-RU" sz="1500" b="1" dirty="0">
                <a:solidFill>
                  <a:schemeClr val="accent5">
                    <a:lumMod val="50000"/>
                  </a:schemeClr>
                </a:solidFill>
              </a:rPr>
              <a:t>(</a:t>
            </a:r>
            <a:r>
              <a:rPr lang="en-US" sz="1500" b="1" dirty="0">
                <a:solidFill>
                  <a:schemeClr val="accent5">
                    <a:lumMod val="50000"/>
                  </a:schemeClr>
                </a:solidFill>
              </a:rPr>
              <a:t>FCA, </a:t>
            </a:r>
            <a:r>
              <a:rPr lang="ru-RU" sz="1500" b="1" dirty="0">
                <a:solidFill>
                  <a:schemeClr val="accent5">
                    <a:lumMod val="50000"/>
                  </a:schemeClr>
                </a:solidFill>
              </a:rPr>
              <a:t>самовывоз а</a:t>
            </a:r>
            <a:r>
              <a:rPr lang="en-US" sz="1500" b="1" dirty="0">
                <a:solidFill>
                  <a:schemeClr val="accent5">
                    <a:lumMod val="50000"/>
                  </a:schemeClr>
                </a:solidFill>
              </a:rPr>
              <a:t>/</a:t>
            </a:r>
            <a:r>
              <a:rPr lang="ru-RU" sz="1500" b="1" dirty="0">
                <a:solidFill>
                  <a:schemeClr val="accent5">
                    <a:lumMod val="50000"/>
                  </a:schemeClr>
                </a:solidFill>
              </a:rPr>
              <a:t>т)</a:t>
            </a:r>
          </a:p>
          <a:p>
            <a:pPr marL="285750" indent="-285750">
              <a:buFont typeface="Wingdings" panose="05000000000000000000" pitchFamily="2" charset="2"/>
              <a:buChar char="Ø"/>
            </a:pPr>
            <a:r>
              <a:rPr lang="ru-RU" sz="1500" b="1" dirty="0" smtClean="0">
                <a:solidFill>
                  <a:schemeClr val="accent5">
                    <a:lumMod val="50000"/>
                  </a:schemeClr>
                </a:solidFill>
              </a:rPr>
              <a:t>Нижегородская обл</a:t>
            </a:r>
            <a:r>
              <a:rPr lang="ru-RU" sz="1500" b="1" dirty="0">
                <a:solidFill>
                  <a:schemeClr val="accent5">
                    <a:lumMod val="50000"/>
                  </a:schemeClr>
                </a:solidFill>
              </a:rPr>
              <a:t>., </a:t>
            </a:r>
            <a:r>
              <a:rPr lang="ru-RU" sz="1500" b="1" dirty="0" err="1">
                <a:solidFill>
                  <a:schemeClr val="accent5">
                    <a:lumMod val="50000"/>
                  </a:schemeClr>
                </a:solidFill>
              </a:rPr>
              <a:t>Респ</a:t>
            </a:r>
            <a:r>
              <a:rPr lang="ru-RU" sz="1500" b="1" dirty="0">
                <a:solidFill>
                  <a:schemeClr val="accent5">
                    <a:lumMod val="50000"/>
                  </a:schemeClr>
                </a:solidFill>
              </a:rPr>
              <a:t>. Татарстан (</a:t>
            </a:r>
            <a:r>
              <a:rPr lang="en-US" sz="1500" b="1" dirty="0">
                <a:solidFill>
                  <a:schemeClr val="accent5">
                    <a:lumMod val="50000"/>
                  </a:schemeClr>
                </a:solidFill>
              </a:rPr>
              <a:t>FCA, </a:t>
            </a:r>
            <a:r>
              <a:rPr lang="ru-RU" sz="1500" b="1" dirty="0">
                <a:solidFill>
                  <a:schemeClr val="accent5">
                    <a:lumMod val="50000"/>
                  </a:schemeClr>
                </a:solidFill>
              </a:rPr>
              <a:t>самовывоз а</a:t>
            </a:r>
            <a:r>
              <a:rPr lang="en-US" sz="1500" b="1" dirty="0">
                <a:solidFill>
                  <a:schemeClr val="accent5">
                    <a:lumMod val="50000"/>
                  </a:schemeClr>
                </a:solidFill>
              </a:rPr>
              <a:t>/</a:t>
            </a:r>
            <a:r>
              <a:rPr lang="ru-RU" sz="1500" b="1" dirty="0">
                <a:solidFill>
                  <a:schemeClr val="accent5">
                    <a:lumMod val="50000"/>
                  </a:schemeClr>
                </a:solidFill>
              </a:rPr>
              <a:t>т</a:t>
            </a:r>
            <a:r>
              <a:rPr lang="ru-RU" sz="1500" b="1" dirty="0" smtClean="0">
                <a:solidFill>
                  <a:schemeClr val="accent5">
                    <a:lumMod val="50000"/>
                  </a:schemeClr>
                </a:solidFill>
              </a:rPr>
              <a:t>)</a:t>
            </a:r>
          </a:p>
          <a:p>
            <a:pPr marL="285750" indent="-285750">
              <a:buFont typeface="Wingdings" panose="05000000000000000000" pitchFamily="2" charset="2"/>
              <a:buChar char="Ø"/>
            </a:pPr>
            <a:r>
              <a:rPr lang="ru-RU" sz="1500" b="1" dirty="0" smtClean="0">
                <a:solidFill>
                  <a:schemeClr val="accent5">
                    <a:lumMod val="50000"/>
                  </a:schemeClr>
                </a:solidFill>
              </a:rPr>
              <a:t>Липецкая обл. </a:t>
            </a:r>
            <a:r>
              <a:rPr lang="ru-RU" sz="1500" b="1" dirty="0">
                <a:solidFill>
                  <a:schemeClr val="accent5">
                    <a:lumMod val="50000"/>
                  </a:schemeClr>
                </a:solidFill>
              </a:rPr>
              <a:t>(</a:t>
            </a:r>
            <a:r>
              <a:rPr lang="en-US" sz="1500" b="1" dirty="0">
                <a:solidFill>
                  <a:schemeClr val="accent5">
                    <a:lumMod val="50000"/>
                  </a:schemeClr>
                </a:solidFill>
              </a:rPr>
              <a:t>FCA, </a:t>
            </a:r>
            <a:r>
              <a:rPr lang="ru-RU" sz="1500" b="1" dirty="0">
                <a:solidFill>
                  <a:schemeClr val="accent5">
                    <a:lumMod val="50000"/>
                  </a:schemeClr>
                </a:solidFill>
              </a:rPr>
              <a:t>самовывоз а</a:t>
            </a:r>
            <a:r>
              <a:rPr lang="en-US" sz="1500" b="1" dirty="0">
                <a:solidFill>
                  <a:schemeClr val="accent5">
                    <a:lumMod val="50000"/>
                  </a:schemeClr>
                </a:solidFill>
              </a:rPr>
              <a:t>/</a:t>
            </a:r>
            <a:r>
              <a:rPr lang="ru-RU" sz="1500" b="1" dirty="0">
                <a:solidFill>
                  <a:schemeClr val="accent5">
                    <a:lumMod val="50000"/>
                  </a:schemeClr>
                </a:solidFill>
              </a:rPr>
              <a:t>т</a:t>
            </a:r>
            <a:r>
              <a:rPr lang="ru-RU" sz="1500" b="1" dirty="0" smtClean="0">
                <a:solidFill>
                  <a:schemeClr val="accent5">
                    <a:lumMod val="50000"/>
                  </a:schemeClr>
                </a:solidFill>
              </a:rPr>
              <a:t>)</a:t>
            </a:r>
          </a:p>
          <a:p>
            <a:pPr marL="285750" indent="-285750">
              <a:buFont typeface="Wingdings" panose="05000000000000000000" pitchFamily="2" charset="2"/>
              <a:buChar char="Ø"/>
            </a:pPr>
            <a:r>
              <a:rPr lang="ru-RU" sz="1500" b="1" dirty="0" smtClean="0">
                <a:solidFill>
                  <a:schemeClr val="accent5">
                    <a:lumMod val="50000"/>
                  </a:schemeClr>
                </a:solidFill>
              </a:rPr>
              <a:t>Тамбовская обл. </a:t>
            </a:r>
            <a:r>
              <a:rPr lang="ru-RU" sz="1500" b="1" dirty="0">
                <a:solidFill>
                  <a:schemeClr val="accent5">
                    <a:lumMod val="50000"/>
                  </a:schemeClr>
                </a:solidFill>
              </a:rPr>
              <a:t>(</a:t>
            </a:r>
            <a:r>
              <a:rPr lang="en-US" sz="1500" b="1" dirty="0">
                <a:solidFill>
                  <a:schemeClr val="accent5">
                    <a:lumMod val="50000"/>
                  </a:schemeClr>
                </a:solidFill>
              </a:rPr>
              <a:t>FCA, </a:t>
            </a:r>
            <a:r>
              <a:rPr lang="ru-RU" sz="1500" b="1" dirty="0">
                <a:solidFill>
                  <a:schemeClr val="accent5">
                    <a:lumMod val="50000"/>
                  </a:schemeClr>
                </a:solidFill>
              </a:rPr>
              <a:t>самовывоз а</a:t>
            </a:r>
            <a:r>
              <a:rPr lang="en-US" sz="1500" b="1" dirty="0">
                <a:solidFill>
                  <a:schemeClr val="accent5">
                    <a:lumMod val="50000"/>
                  </a:schemeClr>
                </a:solidFill>
              </a:rPr>
              <a:t>/</a:t>
            </a:r>
            <a:r>
              <a:rPr lang="ru-RU" sz="1500" b="1" dirty="0">
                <a:solidFill>
                  <a:schemeClr val="accent5">
                    <a:lumMod val="50000"/>
                  </a:schemeClr>
                </a:solidFill>
              </a:rPr>
              <a:t>т)</a:t>
            </a:r>
          </a:p>
          <a:p>
            <a:pPr marL="285750" indent="-285750">
              <a:buFont typeface="Wingdings" panose="05000000000000000000" pitchFamily="2" charset="2"/>
              <a:buChar char="Ø"/>
            </a:pPr>
            <a:r>
              <a:rPr lang="ru-RU" sz="1500" b="1" dirty="0" smtClean="0">
                <a:solidFill>
                  <a:schemeClr val="accent5">
                    <a:lumMod val="50000"/>
                  </a:schemeClr>
                </a:solidFill>
              </a:rPr>
              <a:t>Орловская, Тульская, Брянская, Калужская обл. </a:t>
            </a:r>
            <a:r>
              <a:rPr lang="ru-RU" sz="1500" b="1" dirty="0">
                <a:solidFill>
                  <a:schemeClr val="accent5">
                    <a:lumMod val="50000"/>
                  </a:schemeClr>
                </a:solidFill>
              </a:rPr>
              <a:t>(</a:t>
            </a:r>
            <a:r>
              <a:rPr lang="en-US" sz="1500" b="1" dirty="0">
                <a:solidFill>
                  <a:schemeClr val="accent5">
                    <a:lumMod val="50000"/>
                  </a:schemeClr>
                </a:solidFill>
              </a:rPr>
              <a:t>FCA, </a:t>
            </a:r>
            <a:r>
              <a:rPr lang="ru-RU" sz="1500" b="1" dirty="0">
                <a:solidFill>
                  <a:schemeClr val="accent5">
                    <a:lumMod val="50000"/>
                  </a:schemeClr>
                </a:solidFill>
              </a:rPr>
              <a:t>самовывоз а</a:t>
            </a:r>
            <a:r>
              <a:rPr lang="en-US" sz="1500" b="1" dirty="0">
                <a:solidFill>
                  <a:schemeClr val="accent5">
                    <a:lumMod val="50000"/>
                  </a:schemeClr>
                </a:solidFill>
              </a:rPr>
              <a:t>/</a:t>
            </a:r>
            <a:r>
              <a:rPr lang="ru-RU" sz="1500" b="1" dirty="0">
                <a:solidFill>
                  <a:schemeClr val="accent5">
                    <a:lumMod val="50000"/>
                  </a:schemeClr>
                </a:solidFill>
              </a:rPr>
              <a:t>т</a:t>
            </a:r>
            <a:r>
              <a:rPr lang="ru-RU" sz="1500" b="1" dirty="0" smtClean="0">
                <a:solidFill>
                  <a:schemeClr val="accent5">
                    <a:lumMod val="50000"/>
                  </a:schemeClr>
                </a:solidFill>
              </a:rPr>
              <a:t>)</a:t>
            </a:r>
          </a:p>
          <a:p>
            <a:pPr marL="285750" indent="-285750">
              <a:buFont typeface="Wingdings" panose="05000000000000000000" pitchFamily="2" charset="2"/>
              <a:buChar char="Ø"/>
            </a:pPr>
            <a:r>
              <a:rPr lang="ru-RU" sz="1500" b="1" dirty="0">
                <a:solidFill>
                  <a:schemeClr val="accent5">
                    <a:lumMod val="50000"/>
                  </a:schemeClr>
                </a:solidFill>
              </a:rPr>
              <a:t>Региональные базы ФА-</a:t>
            </a:r>
            <a:r>
              <a:rPr lang="ru-RU" sz="1500" b="1" dirty="0" err="1">
                <a:solidFill>
                  <a:schemeClr val="accent5">
                    <a:lumMod val="50000"/>
                  </a:schemeClr>
                </a:solidFill>
              </a:rPr>
              <a:t>СевероЗапад</a:t>
            </a:r>
            <a:r>
              <a:rPr lang="ru-RU" sz="1500" b="1" dirty="0">
                <a:solidFill>
                  <a:schemeClr val="accent5">
                    <a:lumMod val="50000"/>
                  </a:schemeClr>
                </a:solidFill>
              </a:rPr>
              <a:t> (</a:t>
            </a:r>
            <a:r>
              <a:rPr lang="en-US" sz="1500" b="1" dirty="0">
                <a:solidFill>
                  <a:schemeClr val="accent5">
                    <a:lumMod val="50000"/>
                  </a:schemeClr>
                </a:solidFill>
              </a:rPr>
              <a:t>FCA, </a:t>
            </a:r>
            <a:r>
              <a:rPr lang="ru-RU" sz="1500" b="1" dirty="0">
                <a:solidFill>
                  <a:schemeClr val="accent5">
                    <a:lumMod val="50000"/>
                  </a:schemeClr>
                </a:solidFill>
              </a:rPr>
              <a:t>самовывоз а</a:t>
            </a:r>
            <a:r>
              <a:rPr lang="en-US" sz="1500" b="1" dirty="0">
                <a:solidFill>
                  <a:schemeClr val="accent5">
                    <a:lumMod val="50000"/>
                  </a:schemeClr>
                </a:solidFill>
              </a:rPr>
              <a:t>/</a:t>
            </a:r>
            <a:r>
              <a:rPr lang="ru-RU" sz="1500" b="1" dirty="0">
                <a:solidFill>
                  <a:schemeClr val="accent5">
                    <a:lumMod val="50000"/>
                  </a:schemeClr>
                </a:solidFill>
              </a:rPr>
              <a:t>т)</a:t>
            </a:r>
          </a:p>
          <a:p>
            <a:pPr marL="285750" indent="-285750">
              <a:buFont typeface="Wingdings" panose="05000000000000000000" pitchFamily="2" charset="2"/>
              <a:buChar char="Ø"/>
            </a:pPr>
            <a:endParaRPr lang="ru-RU" sz="1200" b="1" dirty="0">
              <a:solidFill>
                <a:schemeClr val="accent5">
                  <a:lumMod val="50000"/>
                </a:schemeClr>
              </a:solidFill>
            </a:endParaRPr>
          </a:p>
          <a:p>
            <a:pPr marL="285750" indent="-285750">
              <a:buFont typeface="Wingdings" panose="05000000000000000000" pitchFamily="2" charset="2"/>
              <a:buChar char="Ø"/>
            </a:pPr>
            <a:endParaRPr lang="ru-RU" sz="1300" b="1" dirty="0">
              <a:solidFill>
                <a:schemeClr val="accent5">
                  <a:lumMod val="50000"/>
                </a:schemeClr>
              </a:solidFill>
            </a:endParaRPr>
          </a:p>
          <a:p>
            <a:pPr marL="0" indent="0">
              <a:buNone/>
            </a:pPr>
            <a:endParaRPr lang="ru-RU" sz="1300" b="1" dirty="0" smtClean="0">
              <a:solidFill>
                <a:schemeClr val="accent5">
                  <a:lumMod val="50000"/>
                </a:schemeClr>
              </a:solidFill>
            </a:endParaRPr>
          </a:p>
        </p:txBody>
      </p:sp>
      <p:pic>
        <p:nvPicPr>
          <p:cNvPr id="2" name="Рисунок 1"/>
          <p:cNvPicPr>
            <a:picLocks noChangeAspect="1"/>
          </p:cNvPicPr>
          <p:nvPr/>
        </p:nvPicPr>
        <p:blipFill>
          <a:blip r:embed="rId2"/>
          <a:stretch>
            <a:fillRect/>
          </a:stretch>
        </p:blipFill>
        <p:spPr>
          <a:xfrm>
            <a:off x="280642" y="1618989"/>
            <a:ext cx="5048596" cy="3813198"/>
          </a:xfrm>
          <a:prstGeom prst="rect">
            <a:avLst/>
          </a:prstGeom>
        </p:spPr>
      </p:pic>
    </p:spTree>
    <p:extLst>
      <p:ext uri="{BB962C8B-B14F-4D97-AF65-F5344CB8AC3E}">
        <p14:creationId xmlns:p14="http://schemas.microsoft.com/office/powerpoint/2010/main" val="3308735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A745EB20-40F7-4127-B772-42D83FD8202A}"/>
              </a:ext>
            </a:extLst>
          </p:cNvPr>
          <p:cNvSpPr>
            <a:spLocks noGrp="1"/>
          </p:cNvSpPr>
          <p:nvPr>
            <p:ph type="title"/>
          </p:nvPr>
        </p:nvSpPr>
        <p:spPr>
          <a:xfrm>
            <a:off x="432261" y="573578"/>
            <a:ext cx="11324313" cy="517759"/>
          </a:xfrm>
          <a:solidFill>
            <a:schemeClr val="bg1"/>
          </a:solidFill>
        </p:spPr>
        <p:txBody>
          <a:bodyPr>
            <a:normAutofit/>
          </a:bodyPr>
          <a:lstStyle/>
          <a:p>
            <a:r>
              <a:rPr lang="ru-RU" dirty="0" smtClean="0">
                <a:solidFill>
                  <a:schemeClr val="accent5">
                    <a:lumMod val="50000"/>
                  </a:schemeClr>
                </a:solidFill>
              </a:rPr>
              <a:t>Итоги развития продаж на биржевых торгах в 2019 и 2020 гг.</a:t>
            </a:r>
            <a:endParaRPr lang="ru-RU" dirty="0">
              <a:solidFill>
                <a:schemeClr val="accent5">
                  <a:lumMod val="50000"/>
                </a:schemeClr>
              </a:solidFill>
            </a:endParaRPr>
          </a:p>
        </p:txBody>
      </p:sp>
      <p:sp>
        <p:nvSpPr>
          <p:cNvPr id="10" name="Текст 3"/>
          <p:cNvSpPr>
            <a:spLocks noGrp="1"/>
          </p:cNvSpPr>
          <p:nvPr>
            <p:ph type="body" sz="quarter" idx="4294967295"/>
          </p:nvPr>
        </p:nvSpPr>
        <p:spPr>
          <a:xfrm>
            <a:off x="432261" y="1319784"/>
            <a:ext cx="5469533" cy="4714510"/>
          </a:xfrm>
          <a:prstGeom prst="rect">
            <a:avLst/>
          </a:prstGeom>
        </p:spPr>
        <p:txBody>
          <a:bodyPr>
            <a:noAutofit/>
          </a:bodyPr>
          <a:lstStyle/>
          <a:p>
            <a:pPr marL="0" indent="0" algn="ctr">
              <a:buNone/>
            </a:pPr>
            <a:r>
              <a:rPr lang="ru-RU" sz="1600" b="1" dirty="0" smtClean="0">
                <a:solidFill>
                  <a:schemeClr val="accent5">
                    <a:lumMod val="50000"/>
                  </a:schemeClr>
                </a:solidFill>
              </a:rPr>
              <a:t>В 2019 г.:</a:t>
            </a:r>
          </a:p>
          <a:p>
            <a:pPr marL="285750" indent="-285750" algn="l">
              <a:buFont typeface="Wingdings" panose="05000000000000000000" pitchFamily="2" charset="2"/>
              <a:buChar char="Ø"/>
            </a:pPr>
            <a:r>
              <a:rPr lang="ru-RU" sz="1600" b="1" dirty="0" smtClean="0">
                <a:solidFill>
                  <a:schemeClr val="accent5">
                    <a:lumMod val="50000"/>
                  </a:schemeClr>
                </a:solidFill>
              </a:rPr>
              <a:t>Начаты торги продукцией ФосАгро на бирже</a:t>
            </a:r>
          </a:p>
          <a:p>
            <a:pPr marL="285750" indent="-285750" algn="l">
              <a:buFont typeface="Wingdings" panose="05000000000000000000" pitchFamily="2" charset="2"/>
              <a:buChar char="Ø"/>
            </a:pPr>
            <a:r>
              <a:rPr lang="ru-RU" sz="1600" b="1" dirty="0" smtClean="0">
                <a:solidFill>
                  <a:schemeClr val="accent5">
                    <a:lumMod val="50000"/>
                  </a:schemeClr>
                </a:solidFill>
              </a:rPr>
              <a:t>Успешно организованы поставки и отработан документооборот в рамках продаж удобрений на биржевых торгах</a:t>
            </a:r>
          </a:p>
          <a:p>
            <a:pPr marL="285750" indent="-285750" algn="l">
              <a:buFont typeface="Wingdings" panose="05000000000000000000" pitchFamily="2" charset="2"/>
              <a:buChar char="Ø"/>
            </a:pPr>
            <a:r>
              <a:rPr lang="ru-RU" sz="1600" b="1" dirty="0" smtClean="0">
                <a:solidFill>
                  <a:schemeClr val="accent5">
                    <a:lumMod val="50000"/>
                  </a:schemeClr>
                </a:solidFill>
              </a:rPr>
              <a:t>Общий объем – 4 170 т, наибольший объем среди всех производителей</a:t>
            </a:r>
          </a:p>
          <a:p>
            <a:pPr marL="285750" indent="-285750">
              <a:buFont typeface="Wingdings" panose="05000000000000000000" pitchFamily="2" charset="2"/>
              <a:buChar char="Ø"/>
            </a:pPr>
            <a:r>
              <a:rPr lang="ru-RU" sz="1600" b="1" dirty="0" smtClean="0">
                <a:solidFill>
                  <a:schemeClr val="accent5">
                    <a:lumMod val="50000"/>
                  </a:schemeClr>
                </a:solidFill>
              </a:rPr>
              <a:t>Помимо продаж с условием поставки самовывоз ЖД-транспортом с предприятий АО «Апатит», выведена на биржевые торги продукция с региональных баз ООО «ФосАгро-Регион» на условии самовывоз автотранспортом</a:t>
            </a:r>
          </a:p>
          <a:p>
            <a:pPr marL="0" indent="0">
              <a:buNone/>
            </a:pPr>
            <a:endParaRPr lang="ru-RU" sz="1200" b="1" dirty="0">
              <a:solidFill>
                <a:schemeClr val="accent5">
                  <a:lumMod val="50000"/>
                </a:schemeClr>
              </a:solidFill>
            </a:endParaRPr>
          </a:p>
          <a:p>
            <a:pPr marL="285750" indent="-285750">
              <a:buFont typeface="Wingdings" panose="05000000000000000000" pitchFamily="2" charset="2"/>
              <a:buChar char="Ø"/>
            </a:pPr>
            <a:endParaRPr lang="ru-RU" sz="1200" b="1" dirty="0">
              <a:solidFill>
                <a:schemeClr val="accent5">
                  <a:lumMod val="50000"/>
                </a:schemeClr>
              </a:solidFill>
            </a:endParaRPr>
          </a:p>
          <a:p>
            <a:pPr marL="285750" indent="-285750">
              <a:buFont typeface="Wingdings" panose="05000000000000000000" pitchFamily="2" charset="2"/>
              <a:buChar char="Ø"/>
            </a:pPr>
            <a:endParaRPr lang="ru-RU" sz="1300" b="1" dirty="0">
              <a:solidFill>
                <a:schemeClr val="accent5">
                  <a:lumMod val="50000"/>
                </a:schemeClr>
              </a:solidFill>
            </a:endParaRPr>
          </a:p>
          <a:p>
            <a:pPr marL="0" indent="0">
              <a:buNone/>
            </a:pPr>
            <a:endParaRPr lang="ru-RU" sz="1300" b="1" dirty="0" smtClean="0">
              <a:solidFill>
                <a:schemeClr val="accent5">
                  <a:lumMod val="50000"/>
                </a:schemeClr>
              </a:solidFill>
            </a:endParaRPr>
          </a:p>
        </p:txBody>
      </p:sp>
      <p:sp>
        <p:nvSpPr>
          <p:cNvPr id="6" name="Текст 3"/>
          <p:cNvSpPr>
            <a:spLocks noGrp="1"/>
          </p:cNvSpPr>
          <p:nvPr>
            <p:ph type="body" sz="quarter" idx="4294967295"/>
          </p:nvPr>
        </p:nvSpPr>
        <p:spPr>
          <a:xfrm>
            <a:off x="6094417" y="1319784"/>
            <a:ext cx="5469533" cy="4714510"/>
          </a:xfrm>
          <a:prstGeom prst="rect">
            <a:avLst/>
          </a:prstGeom>
        </p:spPr>
        <p:txBody>
          <a:bodyPr>
            <a:noAutofit/>
          </a:bodyPr>
          <a:lstStyle/>
          <a:p>
            <a:pPr marL="0" indent="0" algn="ctr">
              <a:buNone/>
            </a:pPr>
            <a:r>
              <a:rPr lang="ru-RU" sz="1600" b="1" dirty="0" smtClean="0">
                <a:solidFill>
                  <a:schemeClr val="accent5">
                    <a:lumMod val="50000"/>
                  </a:schemeClr>
                </a:solidFill>
              </a:rPr>
              <a:t>В 2020 г.:</a:t>
            </a:r>
          </a:p>
          <a:p>
            <a:pPr marL="285750" indent="-285750" algn="l">
              <a:buFont typeface="Wingdings" panose="05000000000000000000" pitchFamily="2" charset="2"/>
              <a:buChar char="Ø"/>
            </a:pPr>
            <a:r>
              <a:rPr lang="ru-RU" sz="1600" b="1" dirty="0" smtClean="0">
                <a:solidFill>
                  <a:schemeClr val="accent5">
                    <a:lumMod val="50000"/>
                  </a:schemeClr>
                </a:solidFill>
              </a:rPr>
              <a:t>За 9 месяцев 2020 г. объем продаж превысил 75 000 т – больше чем объем продаж прочих производителей, вместе взятых</a:t>
            </a:r>
          </a:p>
          <a:p>
            <a:pPr marL="285750" indent="-285750">
              <a:buFont typeface="Wingdings" panose="05000000000000000000" pitchFamily="2" charset="2"/>
              <a:buChar char="Ø"/>
            </a:pPr>
            <a:r>
              <a:rPr lang="ru-RU" sz="1600" b="1" dirty="0" smtClean="0">
                <a:solidFill>
                  <a:schemeClr val="accent5">
                    <a:lumMod val="50000"/>
                  </a:schemeClr>
                </a:solidFill>
              </a:rPr>
              <a:t>Организованы продажи с условием поставка автотранспортом с БФ АО «Апатит» (помимо поставки </a:t>
            </a:r>
            <a:r>
              <a:rPr lang="en-US" sz="1600" b="1" dirty="0" smtClean="0">
                <a:solidFill>
                  <a:schemeClr val="accent5">
                    <a:lumMod val="50000"/>
                  </a:schemeClr>
                </a:solidFill>
              </a:rPr>
              <a:t>FCA-</a:t>
            </a:r>
            <a:r>
              <a:rPr lang="ru-RU" sz="1600" b="1" dirty="0" smtClean="0">
                <a:solidFill>
                  <a:schemeClr val="accent5">
                    <a:lumMod val="50000"/>
                  </a:schemeClr>
                </a:solidFill>
              </a:rPr>
              <a:t>самовывоз по ЖД). </a:t>
            </a:r>
            <a:endParaRPr lang="ru-RU" sz="1600" b="1" dirty="0" smtClean="0">
              <a:solidFill>
                <a:schemeClr val="accent5">
                  <a:lumMod val="50000"/>
                </a:schemeClr>
              </a:solidFill>
            </a:endParaRPr>
          </a:p>
          <a:p>
            <a:pPr marL="285750" indent="-285750">
              <a:buFont typeface="Wingdings" panose="05000000000000000000" pitchFamily="2" charset="2"/>
              <a:buChar char="Ø"/>
            </a:pPr>
            <a:r>
              <a:rPr lang="ru-RU" sz="1600" b="1" dirty="0" smtClean="0">
                <a:solidFill>
                  <a:schemeClr val="accent5">
                    <a:lumMod val="50000"/>
                  </a:schemeClr>
                </a:solidFill>
              </a:rPr>
              <a:t>Количество </a:t>
            </a:r>
            <a:r>
              <a:rPr lang="ru-RU" sz="1600" b="1" dirty="0" smtClean="0">
                <a:solidFill>
                  <a:schemeClr val="accent5">
                    <a:lumMod val="50000"/>
                  </a:schemeClr>
                </a:solidFill>
              </a:rPr>
              <a:t>базисов поставки составило 87, количество биржевых инструментов – 362 </a:t>
            </a:r>
          </a:p>
          <a:p>
            <a:pPr marL="285750" indent="-285750">
              <a:buFont typeface="Wingdings" panose="05000000000000000000" pitchFamily="2" charset="2"/>
              <a:buChar char="Ø"/>
            </a:pPr>
            <a:endParaRPr lang="ru-RU" sz="1400" b="1" dirty="0" smtClean="0">
              <a:solidFill>
                <a:schemeClr val="accent5">
                  <a:lumMod val="50000"/>
                </a:schemeClr>
              </a:solidFill>
            </a:endParaRPr>
          </a:p>
          <a:p>
            <a:pPr marL="0" indent="0">
              <a:buNone/>
            </a:pPr>
            <a:endParaRPr lang="ru-RU" sz="1200" b="1" dirty="0">
              <a:solidFill>
                <a:schemeClr val="accent5">
                  <a:lumMod val="50000"/>
                </a:schemeClr>
              </a:solidFill>
            </a:endParaRPr>
          </a:p>
          <a:p>
            <a:pPr marL="285750" indent="-285750">
              <a:buFont typeface="Wingdings" panose="05000000000000000000" pitchFamily="2" charset="2"/>
              <a:buChar char="Ø"/>
            </a:pPr>
            <a:endParaRPr lang="ru-RU" sz="1200" b="1" dirty="0">
              <a:solidFill>
                <a:schemeClr val="accent5">
                  <a:lumMod val="50000"/>
                </a:schemeClr>
              </a:solidFill>
            </a:endParaRPr>
          </a:p>
          <a:p>
            <a:pPr marL="285750" indent="-285750">
              <a:buFont typeface="Wingdings" panose="05000000000000000000" pitchFamily="2" charset="2"/>
              <a:buChar char="Ø"/>
            </a:pPr>
            <a:endParaRPr lang="ru-RU" sz="1300" b="1" dirty="0">
              <a:solidFill>
                <a:schemeClr val="accent5">
                  <a:lumMod val="50000"/>
                </a:schemeClr>
              </a:solidFill>
            </a:endParaRPr>
          </a:p>
          <a:p>
            <a:pPr marL="0" indent="0">
              <a:buNone/>
            </a:pPr>
            <a:endParaRPr lang="ru-RU" sz="1300" b="1" dirty="0" smtClean="0">
              <a:solidFill>
                <a:schemeClr val="accent5">
                  <a:lumMod val="50000"/>
                </a:schemeClr>
              </a:solidFill>
            </a:endParaRPr>
          </a:p>
        </p:txBody>
      </p:sp>
    </p:spTree>
    <p:extLst>
      <p:ext uri="{BB962C8B-B14F-4D97-AF65-F5344CB8AC3E}">
        <p14:creationId xmlns:p14="http://schemas.microsoft.com/office/powerpoint/2010/main" val="4139053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0C077"/>
        </a:solidFill>
        <a:effectLst/>
      </p:bgPr>
    </p:bg>
    <p:spTree>
      <p:nvGrpSpPr>
        <p:cNvPr id="1" name=""/>
        <p:cNvGrpSpPr/>
        <p:nvPr/>
      </p:nvGrpSpPr>
      <p:grpSpPr>
        <a:xfrm>
          <a:off x="0" y="0"/>
          <a:ext cx="0" cy="0"/>
          <a:chOff x="0" y="0"/>
          <a:chExt cx="0" cy="0"/>
        </a:xfrm>
      </p:grpSpPr>
      <p:sp>
        <p:nvSpPr>
          <p:cNvPr id="5" name="Текст 4"/>
          <p:cNvSpPr>
            <a:spLocks noGrp="1"/>
          </p:cNvSpPr>
          <p:nvPr>
            <p:ph type="body" sz="quarter" idx="14"/>
          </p:nvPr>
        </p:nvSpPr>
        <p:spPr>
          <a:xfrm>
            <a:off x="449262" y="3184753"/>
            <a:ext cx="4154740" cy="2916500"/>
          </a:xfrm>
        </p:spPr>
        <p:txBody>
          <a:bodyPr/>
          <a:lstStyle/>
          <a:p>
            <a:r>
              <a:rPr lang="ru-RU" dirty="0" smtClean="0"/>
              <a:t>Спасибо за внимание!</a:t>
            </a:r>
            <a:endParaRPr lang="en-US" dirty="0"/>
          </a:p>
        </p:txBody>
      </p:sp>
    </p:spTree>
    <p:extLst>
      <p:ext uri="{BB962C8B-B14F-4D97-AF65-F5344CB8AC3E}">
        <p14:creationId xmlns:p14="http://schemas.microsoft.com/office/powerpoint/2010/main" val="1609016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4350</TotalTime>
  <Words>1355</Words>
  <Application>Microsoft Office PowerPoint</Application>
  <PresentationFormat>Широкоэкранный</PresentationFormat>
  <Paragraphs>167</Paragraphs>
  <Slides>8</Slides>
  <Notes>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Calibri</vt:lpstr>
      <vt:lpstr>Calibri Light</vt:lpstr>
      <vt:lpstr>Wingdings</vt:lpstr>
      <vt:lpstr>Тема Office</vt:lpstr>
      <vt:lpstr>Презентация PowerPoint</vt:lpstr>
      <vt:lpstr>Реализация продукции на биржевых торгах СПбМТСБ</vt:lpstr>
      <vt:lpstr>Реализация продукции на биржевых торгах СПбМТСБ</vt:lpstr>
      <vt:lpstr>Объемы продаж 2019-2020 гг., план 2021 г.</vt:lpstr>
      <vt:lpstr>Биржевые инструменты, регионы и базисы поставки</vt:lpstr>
      <vt:lpstr>Биржевые инструменты, регионы и базисы поставки</vt:lpstr>
      <vt:lpstr>Итоги развития продаж на биржевых торгах в 2019 и 2020 гг.</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Харитонов Владимир Григорьевич</dc:creator>
  <cp:lastModifiedBy>Харитонов Владимир Григорьевич</cp:lastModifiedBy>
  <cp:revision>169</cp:revision>
  <cp:lastPrinted>2020-01-13T10:26:16Z</cp:lastPrinted>
  <dcterms:created xsi:type="dcterms:W3CDTF">2019-10-15T14:14:27Z</dcterms:created>
  <dcterms:modified xsi:type="dcterms:W3CDTF">2020-10-20T10:54:39Z</dcterms:modified>
</cp:coreProperties>
</file>