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6" r:id="rId6"/>
    <p:sldId id="346" r:id="rId7"/>
    <p:sldId id="339" r:id="rId8"/>
    <p:sldId id="336" r:id="rId9"/>
    <p:sldId id="348" r:id="rId10"/>
    <p:sldId id="322" r:id="rId11"/>
    <p:sldId id="332" r:id="rId12"/>
    <p:sldId id="341" r:id="rId13"/>
    <p:sldId id="343" r:id="rId14"/>
    <p:sldId id="340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53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9" pos="5443" userDrawn="1">
          <p15:clr>
            <a:srgbClr val="A4A3A4"/>
          </p15:clr>
        </p15:guide>
        <p15:guide id="11" orient="horz" pos="2845" userDrawn="1">
          <p15:clr>
            <a:srgbClr val="A4A3A4"/>
          </p15:clr>
        </p15:guide>
        <p15:guide id="12" pos="3175" userDrawn="1">
          <p15:clr>
            <a:srgbClr val="A4A3A4"/>
          </p15:clr>
        </p15:guide>
        <p15:guide id="13" pos="1814" userDrawn="1">
          <p15:clr>
            <a:srgbClr val="A4A3A4"/>
          </p15:clr>
        </p15:guide>
        <p15:guide id="14" pos="1610" userDrawn="1">
          <p15:clr>
            <a:srgbClr val="A4A3A4"/>
          </p15:clr>
        </p15:guide>
        <p15:guide id="15" pos="2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ов Евгений Олегович" initials="ТЕО" lastIdx="3" clrIdx="0">
    <p:extLst>
      <p:ext uri="{19B8F6BF-5375-455C-9EA6-DF929625EA0E}">
        <p15:presenceInfo xmlns:p15="http://schemas.microsoft.com/office/powerpoint/2012/main" userId="S-1-5-21-1808683317-34634761-3914636862-2859" providerId="AD"/>
      </p:ext>
    </p:extLst>
  </p:cmAuthor>
  <p:cmAuthor id="2" name="Иванкина Оксана Александровна" initials="ИОА" lastIdx="4" clrIdx="1">
    <p:extLst>
      <p:ext uri="{19B8F6BF-5375-455C-9EA6-DF929625EA0E}">
        <p15:presenceInfo xmlns:p15="http://schemas.microsoft.com/office/powerpoint/2012/main" userId="S-1-5-21-1808683317-34634761-3914636862-3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4F81BD"/>
    <a:srgbClr val="3A679C"/>
    <a:srgbClr val="6FBDD1"/>
    <a:srgbClr val="AFC97A"/>
    <a:srgbClr val="729ACA"/>
    <a:srgbClr val="276A7C"/>
    <a:srgbClr val="5F7530"/>
    <a:srgbClr val="2C4D75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0" autoAdjust="0"/>
    <p:restoredTop sz="76224" autoAdjust="0"/>
  </p:normalViewPr>
  <p:slideViewPr>
    <p:cSldViewPr snapToGrid="0" snapToObjects="1">
      <p:cViewPr varScale="1">
        <p:scale>
          <a:sx n="137" d="100"/>
          <a:sy n="137" d="100"/>
        </p:scale>
        <p:origin x="126" y="648"/>
      </p:cViewPr>
      <p:guideLst>
        <p:guide pos="453"/>
        <p:guide orient="horz" pos="758"/>
        <p:guide pos="5443"/>
        <p:guide orient="horz" pos="2845"/>
        <p:guide pos="3175"/>
        <p:guide pos="1814"/>
        <p:guide pos="1610"/>
        <p:guide pos="2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2EA0081-9C18-4B68-8967-B5CEA6F6D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9283A-78B1-446C-A7ED-C3E5CC04E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2DB-D736-454A-8D5F-7B7E69DEE7D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5EADE-F9C1-4848-9E2B-CA36AF35E6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135DE-EF85-44B3-8C32-6C82598EA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4BB-6A0A-47C5-AD66-49A9BBC1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8B6B-4F33-48BF-8AD0-200A6C2A123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D61C-9FD8-42CB-BB79-AED4210F6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0EE24-289A-45DB-9D37-B8FC58B39A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1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0EE24-289A-45DB-9D37-B8FC58B39A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6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9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0EE24-289A-45DB-9D37-B8FC58B39A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0EE24-289A-45DB-9D37-B8FC58B39A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2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9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58836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B7E21D-3447-4248-83D3-71D6C21E01BF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BA0D91-12F8-4A04-BEBD-9055D58E70F7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6B8721-796F-4556-8C71-DD90121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68B497-4865-4F36-ADE8-D24E0CA5C9CB}"/>
              </a:ext>
            </a:extLst>
          </p:cNvPr>
          <p:cNvSpPr/>
          <p:nvPr userDrawn="1"/>
        </p:nvSpPr>
        <p:spPr>
          <a:xfrm>
            <a:off x="358836" y="1"/>
            <a:ext cx="6655255" cy="751190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AE60FC-3796-45F8-A042-74F6D1F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93069"/>
            <a:ext cx="361284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0"/>
            <a:ext cx="358763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E246A6-D717-447A-B783-CD46A4134C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8650" y="273215"/>
            <a:ext cx="1358150" cy="3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5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1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2BB7-82B6-4404-934D-0EAB164838BB}"/>
              </a:ext>
            </a:extLst>
          </p:cNvPr>
          <p:cNvSpPr txBox="1"/>
          <p:nvPr/>
        </p:nvSpPr>
        <p:spPr>
          <a:xfrm>
            <a:off x="1780629" y="482800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2020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09EE46-0A5C-4B0C-A9A8-655E7588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80" y="1613710"/>
            <a:ext cx="2934053" cy="19770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22920"/>
            <a:ext cx="4134529" cy="11351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Порядок и условия заключения договоров в Секции «Минеральное сырье и химическая продукция»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58" y="777320"/>
            <a:ext cx="2773238" cy="22210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5808" y="777318"/>
            <a:ext cx="2842042" cy="22210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038" y="936971"/>
            <a:ext cx="4763192" cy="385609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019650" y="2453793"/>
            <a:ext cx="643385" cy="715761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3458" y="1842850"/>
            <a:ext cx="682133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>
            <a:cxnSpLocks/>
          </p:cNvCxnSpPr>
          <p:nvPr/>
        </p:nvCxnSpPr>
        <p:spPr>
          <a:xfrm flipH="1">
            <a:off x="3439460" y="1899181"/>
            <a:ext cx="826078" cy="621238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  <a:stCxn id="27" idx="1"/>
          </p:cNvCxnSpPr>
          <p:nvPr/>
        </p:nvCxnSpPr>
        <p:spPr>
          <a:xfrm flipH="1" flipV="1">
            <a:off x="3189043" y="4530384"/>
            <a:ext cx="1121572" cy="15630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57" y="2569874"/>
            <a:ext cx="2631821" cy="1358543"/>
          </a:xfrm>
          <a:prstGeom prst="rect">
            <a:avLst/>
          </a:prstGeom>
          <a:ln>
            <a:solidFill>
              <a:srgbClr val="0E779D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A2E365B9-183C-4392-BEA9-696328BF34F1}"/>
              </a:ext>
            </a:extLst>
          </p:cNvPr>
          <p:cNvSpPr txBox="1">
            <a:spLocks/>
          </p:cNvSpPr>
          <p:nvPr/>
        </p:nvSpPr>
        <p:spPr>
          <a:xfrm>
            <a:off x="1110169" y="9"/>
            <a:ext cx="5909411" cy="752399"/>
          </a:xfrm>
          <a:prstGeom prst="rect">
            <a:avLst/>
          </a:prstGeom>
        </p:spPr>
        <p:txBody>
          <a:bodyPr lIns="91414" tIns="45707" rIns="91414" bIns="45707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Информация на сайте АО «</a:t>
            </a:r>
            <a:r>
              <a:rPr lang="ru-RU" sz="1800" dirty="0" err="1"/>
              <a:t>СПбМТСБ</a:t>
            </a:r>
            <a:r>
              <a:rPr lang="ru-RU" sz="1800" dirty="0"/>
              <a:t>»</a:t>
            </a:r>
          </a:p>
          <a:p>
            <a:pPr algn="l"/>
            <a:r>
              <a:rPr lang="en-US" sz="1600" b="1" dirty="0"/>
              <a:t>s</a:t>
            </a:r>
            <a:r>
              <a:rPr lang="en-US" sz="1600" b="1" dirty="0" smtClean="0"/>
              <a:t>pimex.com</a:t>
            </a:r>
            <a:r>
              <a:rPr lang="ru-RU" sz="1600" b="1" dirty="0" smtClean="0"/>
              <a:t>    </a:t>
            </a:r>
            <a:r>
              <a:rPr lang="ru-RU" sz="1600" b="1" dirty="0"/>
              <a:t>Рынки    </a:t>
            </a:r>
            <a:r>
              <a:rPr lang="ru-RU" sz="1600" b="1" dirty="0" smtClean="0"/>
              <a:t>Рынок </a:t>
            </a:r>
            <a:r>
              <a:rPr lang="ru-RU" sz="1600" b="1" dirty="0" err="1" smtClean="0"/>
              <a:t>химпродукции</a:t>
            </a:r>
            <a:endParaRPr lang="ru-RU" sz="1600" b="1" dirty="0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1D8AD53-FF0F-4BEB-AB9B-B7560BED2CC9}"/>
              </a:ext>
            </a:extLst>
          </p:cNvPr>
          <p:cNvSpPr/>
          <p:nvPr/>
        </p:nvSpPr>
        <p:spPr>
          <a:xfrm rot="5400000">
            <a:off x="2265828" y="479853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3CBFD95B-6809-4429-B6F3-BCD478E70D65}"/>
              </a:ext>
            </a:extLst>
          </p:cNvPr>
          <p:cNvSpPr/>
          <p:nvPr/>
        </p:nvSpPr>
        <p:spPr>
          <a:xfrm rot="5400000">
            <a:off x="3043775" y="479853"/>
            <a:ext cx="85430" cy="73646"/>
          </a:xfrm>
          <a:prstGeom prst="triangle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30">
            <a:extLst>
              <a:ext uri="{FF2B5EF4-FFF2-40B4-BE49-F238E27FC236}">
                <a16:creationId xmlns:a16="http://schemas.microsoft.com/office/drawing/2014/main" id="{C5F23B99-DCDC-483E-BF05-DC8521BF6184}"/>
              </a:ext>
            </a:extLst>
          </p:cNvPr>
          <p:cNvSpPr/>
          <p:nvPr/>
        </p:nvSpPr>
        <p:spPr>
          <a:xfrm>
            <a:off x="4302643" y="2381414"/>
            <a:ext cx="682133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30">
            <a:extLst>
              <a:ext uri="{FF2B5EF4-FFF2-40B4-BE49-F238E27FC236}">
                <a16:creationId xmlns:a16="http://schemas.microsoft.com/office/drawing/2014/main" id="{FDDA0EFD-8C44-415F-841A-9306A2120E13}"/>
              </a:ext>
            </a:extLst>
          </p:cNvPr>
          <p:cNvSpPr/>
          <p:nvPr/>
        </p:nvSpPr>
        <p:spPr>
          <a:xfrm>
            <a:off x="4310615" y="4489683"/>
            <a:ext cx="1041201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3164" y="1530502"/>
            <a:ext cx="682133" cy="112661"/>
          </a:xfrm>
          <a:prstGeom prst="roundRect">
            <a:avLst/>
          </a:prstGeom>
          <a:noFill/>
          <a:ln>
            <a:solidFill>
              <a:srgbClr val="0E77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cxnSpLocks/>
            <a:stCxn id="18" idx="1"/>
          </p:cNvCxnSpPr>
          <p:nvPr/>
        </p:nvCxnSpPr>
        <p:spPr>
          <a:xfrm flipH="1" flipV="1">
            <a:off x="3217850" y="1493753"/>
            <a:ext cx="1055314" cy="93080"/>
          </a:xfrm>
          <a:prstGeom prst="straightConnector1">
            <a:avLst/>
          </a:prstGeom>
          <a:ln w="9525">
            <a:solidFill>
              <a:srgbClr val="0E779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035" y="3169554"/>
            <a:ext cx="3408195" cy="17141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176" y="3208317"/>
            <a:ext cx="2431073" cy="1358636"/>
          </a:xfrm>
          <a:prstGeom prst="rect">
            <a:avLst/>
          </a:prstGeom>
          <a:ln>
            <a:solidFill>
              <a:srgbClr val="0E779D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4968" y="3951972"/>
            <a:ext cx="1663161" cy="1047073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491008" y="3951972"/>
            <a:ext cx="1698035" cy="110098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0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4008814" cy="51435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723" y="127604"/>
            <a:ext cx="2531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>
                <a:solidFill>
                  <a:schemeClr val="bg1"/>
                </a:solidFill>
              </a:rPr>
              <a:t>Офис в Москве: </a:t>
            </a:r>
          </a:p>
          <a:p>
            <a:r>
              <a:rPr lang="is-IS" sz="1200" dirty="0">
                <a:solidFill>
                  <a:schemeClr val="bg1"/>
                </a:solidFill>
              </a:rPr>
              <a:t>119021, ул. Тимура Фрунзе, д. 24. </a:t>
            </a:r>
          </a:p>
          <a:p>
            <a:r>
              <a:rPr lang="is-IS" sz="1200" dirty="0">
                <a:solidFill>
                  <a:schemeClr val="bg1"/>
                </a:solidFill>
              </a:rPr>
              <a:t>тел.: +7 (495) 380-04-24, </a:t>
            </a:r>
          </a:p>
          <a:p>
            <a:r>
              <a:rPr lang="is-IS" sz="1200" dirty="0">
                <a:solidFill>
                  <a:schemeClr val="bg1"/>
                </a:solidFill>
              </a:rPr>
              <a:t>факс: +7 (495) 380-04-23 </a:t>
            </a:r>
          </a:p>
          <a:p>
            <a:endParaRPr lang="is-IS" sz="1200" dirty="0">
              <a:solidFill>
                <a:schemeClr val="bg1"/>
              </a:solidFill>
            </a:endParaRPr>
          </a:p>
          <a:p>
            <a:r>
              <a:rPr lang="is-IS" sz="1200" b="1" dirty="0" smtClean="0">
                <a:solidFill>
                  <a:schemeClr val="bg1"/>
                </a:solidFill>
              </a:rPr>
              <a:t>Офис </a:t>
            </a:r>
            <a:r>
              <a:rPr lang="is-IS" sz="1200" b="1" dirty="0">
                <a:solidFill>
                  <a:schemeClr val="bg1"/>
                </a:solidFill>
              </a:rPr>
              <a:t>в Санкт-Петербурге: </a:t>
            </a:r>
          </a:p>
          <a:p>
            <a:r>
              <a:rPr lang="is-IS" sz="1200" dirty="0">
                <a:solidFill>
                  <a:schemeClr val="bg1"/>
                </a:solidFill>
              </a:rPr>
              <a:t>191119, ул. Марата д. 69-71, лит.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is-IS" sz="1200" dirty="0">
                <a:solidFill>
                  <a:schemeClr val="bg1"/>
                </a:solidFill>
              </a:rPr>
              <a:t>А, помещение 7-Н </a:t>
            </a:r>
          </a:p>
          <a:p>
            <a:r>
              <a:rPr lang="is-IS" sz="1200" dirty="0">
                <a:solidFill>
                  <a:schemeClr val="bg1"/>
                </a:solidFill>
              </a:rPr>
              <a:t>тел.: +7 (812) 449-53-83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735" y="480688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25E2F4-611E-4A62-81DD-EFE3D2EE9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039" y="1568634"/>
            <a:ext cx="2934053" cy="1977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7723" y="1636246"/>
            <a:ext cx="37510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  <a:cs typeface="Segoe UI" pitchFamily="34" charset="0"/>
            </a:endParaRPr>
          </a:p>
          <a:p>
            <a:r>
              <a:rPr lang="ru-RU" sz="1200" b="1" dirty="0">
                <a:solidFill>
                  <a:schemeClr val="bg1"/>
                </a:solidFill>
                <a:cs typeface="Segoe UI" pitchFamily="34" charset="0"/>
              </a:rPr>
              <a:t>Офис в Иркутске </a:t>
            </a:r>
          </a:p>
          <a:p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664011, ул. Горького, 36 Б, оф. III-12 </a:t>
            </a:r>
          </a:p>
          <a:p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тел.: +7 (395) 248-83-20; +7 (395) 248-83-24 </a:t>
            </a:r>
            <a:endParaRPr lang="ru-RU" sz="1200" dirty="0" smtClean="0">
              <a:solidFill>
                <a:schemeClr val="bg1"/>
              </a:solidFill>
              <a:cs typeface="Segoe UI" pitchFamily="34" charset="0"/>
            </a:endParaRPr>
          </a:p>
          <a:p>
            <a:endParaRPr lang="ru-RU" sz="1200" dirty="0">
              <a:solidFill>
                <a:schemeClr val="bg1"/>
              </a:solidFill>
              <a:cs typeface="Segoe UI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cs typeface="Segoe UI" pitchFamily="34" charset="0"/>
              </a:rPr>
              <a:t>Офис в Перми</a:t>
            </a:r>
          </a:p>
          <a:p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г. Пермь, ул. Советская д.24 (корпус б)</a:t>
            </a:r>
          </a:p>
          <a:p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т</a:t>
            </a:r>
            <a:r>
              <a:rPr lang="ru-RU" sz="1200" dirty="0" smtClean="0">
                <a:solidFill>
                  <a:schemeClr val="bg1"/>
                </a:solidFill>
                <a:cs typeface="Segoe UI" pitchFamily="34" charset="0"/>
              </a:rPr>
              <a:t>ел.: +7 </a:t>
            </a:r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(342) </a:t>
            </a:r>
            <a:r>
              <a:rPr lang="ru-RU" sz="1200" dirty="0" smtClean="0">
                <a:solidFill>
                  <a:schemeClr val="bg1"/>
                </a:solidFill>
                <a:cs typeface="Segoe UI" pitchFamily="34" charset="0"/>
              </a:rPr>
              <a:t>235-78-48</a:t>
            </a:r>
          </a:p>
          <a:p>
            <a:endParaRPr lang="ru-RU" sz="1200" dirty="0" smtClean="0">
              <a:solidFill>
                <a:schemeClr val="bg1"/>
              </a:solidFill>
              <a:cs typeface="Segoe UI" pitchFamily="34" charset="0"/>
            </a:endParaRPr>
          </a:p>
          <a:p>
            <a:r>
              <a:rPr lang="ru-RU" sz="1200" b="1" dirty="0">
                <a:solidFill>
                  <a:schemeClr val="bg1"/>
                </a:solidFill>
                <a:cs typeface="Segoe UI" pitchFamily="34" charset="0"/>
              </a:rPr>
              <a:t>Офис в </a:t>
            </a:r>
            <a:r>
              <a:rPr lang="ru-RU" sz="1200" b="1" dirty="0" smtClean="0">
                <a:solidFill>
                  <a:schemeClr val="bg1"/>
                </a:solidFill>
                <a:cs typeface="Segoe UI" pitchFamily="34" charset="0"/>
              </a:rPr>
              <a:t>Тюмени</a:t>
            </a:r>
            <a:endParaRPr lang="ru-RU" sz="1200" b="1" dirty="0">
              <a:solidFill>
                <a:schemeClr val="bg1"/>
              </a:solidFill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г. </a:t>
            </a:r>
            <a:r>
              <a:rPr lang="ru-RU" sz="1200" dirty="0" smtClean="0">
                <a:solidFill>
                  <a:schemeClr val="bg1"/>
                </a:solidFill>
                <a:cs typeface="Segoe UI" pitchFamily="34" charset="0"/>
              </a:rPr>
              <a:t>Тюмень</a:t>
            </a:r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</a:rPr>
              <a:t>ул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  <a:r>
              <a:rPr lang="ru-RU" sz="1200" dirty="0" err="1">
                <a:solidFill>
                  <a:schemeClr val="bg1"/>
                </a:solidFill>
              </a:rPr>
              <a:t>Пермякова</a:t>
            </a:r>
            <a:r>
              <a:rPr lang="ru-RU" sz="1200" dirty="0">
                <a:solidFill>
                  <a:schemeClr val="bg1"/>
                </a:solidFill>
              </a:rPr>
              <a:t>,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д. 43 А, </a:t>
            </a:r>
            <a:r>
              <a:rPr lang="ru-RU" sz="1200" dirty="0" err="1">
                <a:solidFill>
                  <a:schemeClr val="bg1"/>
                </a:solidFill>
              </a:rPr>
              <a:t>каб</a:t>
            </a:r>
            <a:r>
              <a:rPr lang="ru-RU" sz="1200" dirty="0">
                <a:solidFill>
                  <a:schemeClr val="bg1"/>
                </a:solidFill>
              </a:rPr>
              <a:t>. 403,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тел.: +7 (903) 129-41-59</a:t>
            </a:r>
          </a:p>
          <a:p>
            <a:endParaRPr lang="ru-RU" sz="1200" dirty="0">
              <a:solidFill>
                <a:schemeClr val="bg1"/>
              </a:solidFill>
              <a:cs typeface="Segoe UI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cs typeface="Segoe UI" pitchFamily="34" charset="0"/>
              </a:rPr>
              <a:t>Офис во Владивостоке</a:t>
            </a:r>
            <a:endParaRPr lang="ru-RU" sz="1200" b="1" dirty="0">
              <a:solidFill>
                <a:schemeClr val="bg1"/>
              </a:solidFill>
              <a:cs typeface="Segoe UI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cs typeface="Segoe UI" pitchFamily="34" charset="0"/>
              </a:rPr>
              <a:t>г</a:t>
            </a:r>
            <a:r>
              <a:rPr lang="ru-RU" sz="1200" dirty="0" smtClean="0">
                <a:solidFill>
                  <a:schemeClr val="bg1"/>
                </a:solidFill>
                <a:cs typeface="Segoe UI" pitchFamily="34" charset="0"/>
              </a:rPr>
              <a:t>. Владивосток, ул. Алеутская, д.15 (корпус б)</a:t>
            </a:r>
          </a:p>
          <a:p>
            <a:endParaRPr lang="ru-RU" sz="1200" dirty="0" smtClean="0">
              <a:cs typeface="Segoe UI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sz="1200" dirty="0" smtClean="0">
                <a:solidFill>
                  <a:schemeClr val="bg1"/>
                </a:solidFill>
              </a:rPr>
              <a:t>www.spimex.com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cs typeface="Segoe U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66" y="4846069"/>
            <a:ext cx="40957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0169" y="51801"/>
            <a:ext cx="5248750" cy="4667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ru-RU" sz="1800" dirty="0"/>
              <a:t>Нормативная база</a:t>
            </a:r>
            <a:br>
              <a:rPr lang="ru-RU" sz="1800" dirty="0"/>
            </a:br>
            <a:r>
              <a:rPr lang="ru-RU" sz="1600" b="1" dirty="0"/>
              <a:t>Основные регламентирующие документы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24494" y="1817638"/>
            <a:ext cx="4943561" cy="34600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Правила допуска к организованным торгам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Порядок и особенности допуска к торгам Участников торгов в Секциях товарного рынка</a:t>
            </a:r>
            <a:endParaRPr lang="en-US" sz="1200" dirty="0"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Меры ответственности Участников торгов  за нарушение требований Правил торгов, нормативных актов Банка России, иных нормативных актов РФ и документов, обязательных для исполнения Участниками торгов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Правила проведения организованных торгов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Общий порядок проведения торгов (время, способы)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Порядок подачи заявок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Порядок заключения договоров (сделок)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Порядок исполнения обязательств по заключенным договорам (сделкам)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Отчетные документы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200" dirty="0">
              <a:cs typeface="Times New Roman" pitchFamily="18" charset="0"/>
            </a:endParaRP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200" dirty="0"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      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200" b="1" dirty="0">
              <a:solidFill>
                <a:srgbClr val="0E779D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8055" y="1817638"/>
            <a:ext cx="327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Правила клиринга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Учет обязательств и контроль исполнения обязательств контрагентов по биржевым договорам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Порядок урегулирования случаев неисполнения обязательств по договорам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8055" y="3214598"/>
            <a:ext cx="36363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Спецификация биржевого товара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Описание товара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Описание базисов поставки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cs typeface="Times New Roman" pitchFamily="18" charset="0"/>
              </a:rPr>
              <a:t>Особенности товара и условий поставки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4496" y="1049529"/>
            <a:ext cx="786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Федеральный закон  «Об организованных торгах» от 21.11.2011 № 325,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Федеральный закон «О клиринге, клиринговой деятельности и центральном контрагенте» от 07.02.2011 N 7-ФЗ</a:t>
            </a:r>
          </a:p>
          <a:p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8997" y="788133"/>
            <a:ext cx="193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Федеральные законы: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494" y="1518872"/>
            <a:ext cx="237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</a:rPr>
              <a:t>Документы АО «СПбМТСБ»:</a:t>
            </a:r>
          </a:p>
        </p:txBody>
      </p:sp>
    </p:spTree>
    <p:extLst>
      <p:ext uri="{BB962C8B-B14F-4D97-AF65-F5344CB8AC3E}">
        <p14:creationId xmlns:p14="http://schemas.microsoft.com/office/powerpoint/2010/main" val="3934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062" y="4761186"/>
            <a:ext cx="295774" cy="305727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3911" y="928548"/>
            <a:ext cx="85453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В соответствии со Статьей 18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ФЗ «Об организованных торгах»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от 21.11.2011 №325 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«Договор считается </a:t>
            </a: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заключенным на организованных торгах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в момент </a:t>
            </a: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фиксации организатором торговли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соответствия разнонаправленных заявок друг другу путем внесения записи о заключении соответствующего договора </a:t>
            </a: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в реестр договоров.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«ПРИ ЭТОМ СОСТАВЛЕНИЕ ОДНОГО ДОКУМЕНТА, ПОДПИСАННОГО СТОРОНАМИ, НЕ ОСУЩЕСТВЛЯЕТСЯ И ПРОСТАЯ ПИСЬМЕННАЯ ФОРМА ДОГОВОРА СЧИТАЕТСЯ СОБЛЮДЕННОЙ»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Факт заключения договора подтверждается: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Выпиской из реестра Договоров (по форме, определенной Правилами торгов)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Все условия биржевого договора содержат: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Правила проведения организованных торгов в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Секции «Минеральное сырье и химическая продукция»</a:t>
            </a:r>
            <a:endParaRPr lang="ru-RU" sz="1400" b="1" dirty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Общие условия договоров поставки, заключаемых в Секции (Приложение №01 к Правилам торгов)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Спецификация биржевого товара </a:t>
            </a:r>
            <a:endParaRPr lang="ru-RU" sz="1400" dirty="0"/>
          </a:p>
        </p:txBody>
      </p:sp>
      <p:sp>
        <p:nvSpPr>
          <p:cNvPr id="4" name="Подзаголовок 8"/>
          <p:cNvSpPr txBox="1">
            <a:spLocks/>
          </p:cNvSpPr>
          <p:nvPr/>
        </p:nvSpPr>
        <p:spPr>
          <a:xfrm>
            <a:off x="1109846" y="49051"/>
            <a:ext cx="3825124" cy="584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Нормативная база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Биржевой</a:t>
            </a:r>
            <a:r>
              <a:rPr lang="ru-RU" sz="1400" b="1" dirty="0"/>
              <a:t> </a:t>
            </a:r>
            <a:r>
              <a:rPr lang="ru-RU" sz="1600" b="1" dirty="0"/>
              <a:t>договор</a:t>
            </a:r>
            <a:endParaRPr lang="ru-RU" sz="1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4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71283" y="775504"/>
            <a:ext cx="24808" cy="43450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81116" y="106885"/>
            <a:ext cx="4768251" cy="4667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Порядок проведения биржевых торгов</a:t>
            </a:r>
            <a:br>
              <a:rPr lang="ru-RU" sz="1800" dirty="0" smtClean="0"/>
            </a:br>
            <a:r>
              <a:rPr lang="ru-RU" sz="1600" b="1" dirty="0" smtClean="0"/>
              <a:t>Основные положения</a:t>
            </a:r>
            <a:endParaRPr lang="ru-RU" sz="1600" b="1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61284" y="697816"/>
            <a:ext cx="8823227" cy="4369097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300" dirty="0">
              <a:cs typeface="Times New Roman" pitchFamily="18" charset="0"/>
            </a:endParaRPr>
          </a:p>
          <a:p>
            <a:pPr marL="1588" indent="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300" dirty="0">
                <a:cs typeface="Times New Roman" pitchFamily="18" charset="0"/>
              </a:rPr>
              <a:t>Торги проводятся в </a:t>
            </a:r>
            <a:r>
              <a:rPr lang="ru-RU" sz="1300" dirty="0">
                <a:cs typeface="Segoe UI" pitchFamily="34" charset="0"/>
              </a:rPr>
              <a:t>Системе электронных торгов </a:t>
            </a:r>
            <a:r>
              <a:rPr lang="ru-RU" sz="1300" dirty="0">
                <a:cs typeface="Times New Roman" pitchFamily="18" charset="0"/>
              </a:rPr>
              <a:t>(СЭТ). Заявки подаются в электронном виде, подписанные электронной подписью Участника торгов. Заключение договоров происходит автоматически при пересечении параметров поданных заявок</a:t>
            </a:r>
          </a:p>
          <a:p>
            <a:pPr marL="1588" lvl="1" indent="177800" algn="just">
              <a:spcBef>
                <a:spcPts val="336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>
                <a:cs typeface="Times New Roman" pitchFamily="18" charset="0"/>
              </a:rPr>
              <a:t>Заявки: </a:t>
            </a:r>
            <a:r>
              <a:rPr lang="ru-RU" sz="1300" dirty="0">
                <a:solidFill>
                  <a:srgbClr val="0E779D"/>
                </a:solidFill>
                <a:cs typeface="Times New Roman" pitchFamily="18" charset="0"/>
              </a:rPr>
              <a:t>Безадресные и Адресные</a:t>
            </a:r>
          </a:p>
          <a:p>
            <a:pPr marL="1588" indent="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300" dirty="0">
                <a:cs typeface="Times New Roman" pitchFamily="18" charset="0"/>
              </a:rPr>
              <a:t>Режимы торгов: </a:t>
            </a:r>
          </a:p>
          <a:p>
            <a:pPr marL="1588" indent="177800" algn="just"/>
            <a:r>
              <a:rPr lang="ru-RU" sz="1300" dirty="0">
                <a:solidFill>
                  <a:srgbClr val="0E779D"/>
                </a:solidFill>
                <a:cs typeface="Times New Roman" pitchFamily="18" charset="0"/>
              </a:rPr>
              <a:t>Двусторонний встречный </a:t>
            </a:r>
            <a:r>
              <a:rPr lang="ru-RU" sz="1300" dirty="0" smtClean="0">
                <a:solidFill>
                  <a:srgbClr val="0E779D"/>
                </a:solidFill>
                <a:cs typeface="Times New Roman" pitchFamily="18" charset="0"/>
              </a:rPr>
              <a:t>аукцион</a:t>
            </a:r>
            <a:endParaRPr lang="ru-RU" sz="1300" dirty="0">
              <a:solidFill>
                <a:srgbClr val="0E779D"/>
              </a:solidFill>
              <a:cs typeface="Times New Roman" pitchFamily="18" charset="0"/>
            </a:endParaRPr>
          </a:p>
          <a:p>
            <a:pPr marL="1588" indent="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cs typeface="Times New Roman" pitchFamily="18" charset="0"/>
              </a:rPr>
              <a:t>Расписание </a:t>
            </a:r>
            <a:r>
              <a:rPr lang="ru-RU" sz="1300" dirty="0">
                <a:cs typeface="Times New Roman" pitchFamily="18" charset="0"/>
              </a:rPr>
              <a:t>торгов: </a:t>
            </a:r>
          </a:p>
          <a:p>
            <a:pPr marL="1588" lvl="1" indent="177800" algn="just"/>
            <a:r>
              <a:rPr lang="ru-RU" sz="1300" dirty="0">
                <a:solidFill>
                  <a:srgbClr val="0E779D"/>
                </a:solidFill>
                <a:cs typeface="Times New Roman" pitchFamily="18" charset="0"/>
              </a:rPr>
              <a:t>10:45 - 11:00 МСК – Режим накопления заявок Покупателя</a:t>
            </a:r>
          </a:p>
          <a:p>
            <a:pPr marL="1588" lvl="1" indent="177800" algn="just"/>
            <a:r>
              <a:rPr lang="ru-RU" sz="1300" dirty="0">
                <a:solidFill>
                  <a:srgbClr val="0E779D"/>
                </a:solidFill>
                <a:cs typeface="Times New Roman" pitchFamily="18" charset="0"/>
              </a:rPr>
              <a:t>11:00 - 13:00 МСК – Двусторонний встречный аукцион</a:t>
            </a:r>
          </a:p>
          <a:p>
            <a:pPr marL="1588" lvl="1" indent="177800" algn="just">
              <a:spcBef>
                <a:spcPts val="336"/>
              </a:spcBef>
              <a:spcAft>
                <a:spcPts val="600"/>
              </a:spcAft>
            </a:pPr>
            <a:r>
              <a:rPr lang="ru-RU" sz="1300" dirty="0" smtClean="0">
                <a:solidFill>
                  <a:srgbClr val="0E779D"/>
                </a:solidFill>
                <a:cs typeface="Times New Roman" pitchFamily="18" charset="0"/>
              </a:rPr>
              <a:t>14:00 </a:t>
            </a:r>
            <a:r>
              <a:rPr lang="ru-RU" sz="1300" dirty="0">
                <a:solidFill>
                  <a:srgbClr val="0E779D"/>
                </a:solidFill>
                <a:cs typeface="Times New Roman" pitchFamily="18" charset="0"/>
              </a:rPr>
              <a:t>- 20:00 МСК – Выдача документов по итогам торгов</a:t>
            </a:r>
          </a:p>
          <a:p>
            <a:pPr marL="180975" indent="-1588" algn="just"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ru-RU" sz="1300" dirty="0" smtClean="0">
              <a:cs typeface="Times New Roman" pitchFamily="18" charset="0"/>
            </a:endParaRPr>
          </a:p>
          <a:p>
            <a:pPr marL="180975" indent="-1588" algn="just"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ru-RU" sz="1300" dirty="0">
              <a:cs typeface="Times New Roman" pitchFamily="18" charset="0"/>
            </a:endParaRPr>
          </a:p>
          <a:p>
            <a:pPr marL="179387" indent="0" algn="just">
              <a:spcAft>
                <a:spcPts val="100"/>
              </a:spcAft>
              <a:buNone/>
              <a:tabLst>
                <a:tab pos="358775" algn="l"/>
              </a:tabLst>
            </a:pPr>
            <a:endParaRPr lang="ru-RU" sz="1300" dirty="0" smtClean="0">
              <a:cs typeface="Times New Roman" pitchFamily="18" charset="0"/>
            </a:endParaRPr>
          </a:p>
          <a:p>
            <a:pPr marL="179387" indent="0" algn="just">
              <a:spcAft>
                <a:spcPts val="100"/>
              </a:spcAft>
              <a:buNone/>
              <a:tabLst>
                <a:tab pos="358775" algn="l"/>
              </a:tabLst>
            </a:pPr>
            <a:endParaRPr lang="ru-RU" sz="1300" dirty="0">
              <a:cs typeface="Times New Roman" pitchFamily="18" charset="0"/>
            </a:endParaRPr>
          </a:p>
          <a:p>
            <a:pPr marL="180975" indent="177800" algn="just"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1300" dirty="0">
                <a:cs typeface="Times New Roman" pitchFamily="18" charset="0"/>
              </a:rPr>
              <a:t> Заключение договоров Участниками торгов происходит: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От имени Участника торгов и за его счет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От имени Участника торгов и за счет Клиента</a:t>
            </a:r>
          </a:p>
          <a:p>
            <a:pPr marL="466725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От имени Клиента и за его счет (Клиент – Участник клиринга)</a:t>
            </a:r>
          </a:p>
          <a:p>
            <a:pPr marL="180975" indent="177800" algn="just">
              <a:spcBef>
                <a:spcPts val="600"/>
              </a:spcBef>
              <a:spcAft>
                <a:spcPts val="100"/>
              </a:spcAft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1300" dirty="0">
                <a:cs typeface="Times New Roman" pitchFamily="18" charset="0"/>
              </a:rPr>
              <a:t> При заключении Договора фиксируются его основные параметры: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Качество товара в соответствии со Спецификацией*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Цена за единицу товара*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Способ поставки*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Сроки поставки</a:t>
            </a:r>
          </a:p>
          <a:p>
            <a:pPr marL="466725" lvl="2" indent="-285750" algn="just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1300" dirty="0">
                <a:solidFill>
                  <a:srgbClr val="0E779D"/>
                </a:solidFill>
                <a:cs typeface="Segoe UI" pitchFamily="34" charset="0"/>
              </a:rPr>
              <a:t>Объем товара по Договору</a:t>
            </a:r>
          </a:p>
          <a:p>
            <a:pPr marL="180975" lvl="2" indent="177800" algn="just">
              <a:buNone/>
              <a:tabLst>
                <a:tab pos="358775" algn="l"/>
              </a:tabLst>
            </a:pPr>
            <a:r>
              <a:rPr lang="ru-RU" sz="1300" dirty="0">
                <a:cs typeface="Times New Roman" pitchFamily="18" charset="0"/>
              </a:rPr>
              <a:t>* Не подлежит изменению или уточнению</a:t>
            </a:r>
          </a:p>
        </p:txBody>
      </p:sp>
    </p:spTree>
    <p:extLst>
      <p:ext uri="{BB962C8B-B14F-4D97-AF65-F5344CB8AC3E}">
        <p14:creationId xmlns:p14="http://schemas.microsoft.com/office/powerpoint/2010/main" val="24204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44668"/>
              </p:ext>
            </p:extLst>
          </p:nvPr>
        </p:nvGraphicFramePr>
        <p:xfrm>
          <a:off x="8208662" y="1151731"/>
          <a:ext cx="621234" cy="14906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1234">
                  <a:extLst>
                    <a:ext uri="{9D8B030D-6E8A-4147-A177-3AD203B41FA5}">
                      <a16:colId xmlns:a16="http://schemas.microsoft.com/office/drawing/2014/main" val="2778320349"/>
                    </a:ext>
                  </a:extLst>
                </a:gridCol>
              </a:tblGrid>
              <a:tr h="60165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Условие поставки</a:t>
                      </a:r>
                    </a:p>
                    <a:p>
                      <a:pPr algn="ctr"/>
                      <a:r>
                        <a:rPr lang="ru-RU" sz="800" dirty="0" smtClean="0"/>
                        <a:t>«П»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34265"/>
                  </a:ext>
                </a:extLst>
              </a:tr>
              <a:tr h="22166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F</a:t>
                      </a:r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62655"/>
                  </a:ext>
                </a:extLst>
              </a:tr>
              <a:tr h="2240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21768"/>
                  </a:ext>
                </a:extLst>
              </a:tr>
              <a:tr h="22166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S</a:t>
                      </a:r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62897"/>
                  </a:ext>
                </a:extLst>
              </a:tr>
              <a:tr h="221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/>
                        <a:t>A</a:t>
                      </a:r>
                      <a:endParaRPr lang="ru-RU" sz="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61349"/>
                  </a:ext>
                </a:extLst>
              </a:tr>
            </a:tbl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3C87F17-56CC-4C8C-BBA5-9B98139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1" name="Название 1">
            <a:extLst>
              <a:ext uri="{FF2B5EF4-FFF2-40B4-BE49-F238E27FC236}">
                <a16:creationId xmlns:a16="http://schemas.microsoft.com/office/drawing/2014/main" id="{617C6D8D-3D21-4E52-A878-52B3731255F2}"/>
              </a:ext>
            </a:extLst>
          </p:cNvPr>
          <p:cNvSpPr txBox="1">
            <a:spLocks/>
          </p:cNvSpPr>
          <p:nvPr/>
        </p:nvSpPr>
        <p:spPr>
          <a:xfrm>
            <a:off x="1110169" y="0"/>
            <a:ext cx="5921610" cy="7564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Кодировка биржевого инструмента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5513" y="1183466"/>
            <a:ext cx="251286" cy="131174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587" y="1067979"/>
            <a:ext cx="2446700" cy="1549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438" y="1032364"/>
            <a:ext cx="2377788" cy="1585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416" y="821590"/>
            <a:ext cx="4419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E779D"/>
                </a:solidFill>
                <a:cs typeface="Times New Roman" pitchFamily="18" charset="0"/>
              </a:rPr>
              <a:t>Спецификация биржевого </a:t>
            </a:r>
            <a:r>
              <a:rPr lang="ru-RU" sz="1400" b="1" dirty="0" smtClean="0">
                <a:solidFill>
                  <a:srgbClr val="0E779D"/>
                </a:solidFill>
                <a:cs typeface="Times New Roman" pitchFamily="18" charset="0"/>
              </a:rPr>
              <a:t>товара:</a:t>
            </a:r>
            <a:endParaRPr lang="ru-RU" sz="1400" b="1" dirty="0">
              <a:solidFill>
                <a:srgbClr val="0E779D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329" y="3464456"/>
            <a:ext cx="395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</a:t>
            </a:r>
            <a:r>
              <a:rPr lang="ru-RU" sz="900" dirty="0" smtClean="0"/>
              <a:t>родукция </a:t>
            </a:r>
            <a:r>
              <a:rPr lang="ru-RU" sz="900" dirty="0"/>
              <a:t>определенного </a:t>
            </a:r>
            <a:r>
              <a:rPr lang="ru-RU" sz="900" dirty="0" smtClean="0"/>
              <a:t>качества и категории, предусмотренная Спецификацией биржевого товара</a:t>
            </a:r>
            <a:r>
              <a:rPr lang="ru-RU" sz="900" dirty="0"/>
              <a:t>.</a:t>
            </a:r>
            <a:endParaRPr lang="ru-RU" sz="900" b="1" dirty="0"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38374" y="3468923"/>
            <a:ext cx="150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900" dirty="0" smtClean="0">
                <a:cs typeface="Times New Roman" pitchFamily="18" charset="0"/>
              </a:rPr>
              <a:t>место исполнения обязательств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68509" y="3429556"/>
            <a:ext cx="1083733" cy="5078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</a:t>
            </a:r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азмер лота</a:t>
            </a:r>
          </a:p>
          <a:p>
            <a:pPr algn="ctr"/>
            <a:r>
              <a:rPr lang="ru-RU" sz="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от 20 до 100 тонны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04054" y="3461943"/>
            <a:ext cx="1337741" cy="2308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900" dirty="0">
                <a:cs typeface="Times New Roman" pitchFamily="18" charset="0"/>
              </a:rPr>
              <a:t>с</a:t>
            </a:r>
            <a:r>
              <a:rPr lang="ru-RU" sz="900" dirty="0" smtClean="0">
                <a:cs typeface="Times New Roman" pitchFamily="18" charset="0"/>
              </a:rPr>
              <a:t>пособ поставки</a:t>
            </a:r>
            <a:endParaRPr lang="ru-RU" sz="900" dirty="0">
              <a:cs typeface="Times New Roman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58238"/>
              </p:ext>
            </p:extLst>
          </p:nvPr>
        </p:nvGraphicFramePr>
        <p:xfrm>
          <a:off x="410330" y="3941986"/>
          <a:ext cx="8431466" cy="111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Лист" r:id="rId7" imgW="8753526" imgH="1152525" progId="Excel.Sheet.12">
                  <p:embed/>
                </p:oleObj>
              </mc:Choice>
              <mc:Fallback>
                <p:oleObj name="Лист" r:id="rId7" imgW="8753526" imgH="1152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330" y="3941986"/>
                        <a:ext cx="8431466" cy="1110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29" y="1175088"/>
            <a:ext cx="2304950" cy="144394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752018" y="2219688"/>
            <a:ext cx="272226" cy="15346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927988" y="2316249"/>
            <a:ext cx="411829" cy="99345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374688" y="2261539"/>
            <a:ext cx="411829" cy="99345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208662" y="1743422"/>
            <a:ext cx="621233" cy="23196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45072"/>
              </p:ext>
            </p:extLst>
          </p:nvPr>
        </p:nvGraphicFramePr>
        <p:xfrm>
          <a:off x="410329" y="2739683"/>
          <a:ext cx="8431466" cy="72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Лист" r:id="rId10" imgW="6991453" imgH="600075" progId="Excel.Sheet.12">
                  <p:embed/>
                </p:oleObj>
              </mc:Choice>
              <mc:Fallback>
                <p:oleObj name="Лист" r:id="rId10" imgW="6991453" imgH="600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0329" y="2739683"/>
                        <a:ext cx="8431466" cy="72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0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4886" y="214084"/>
            <a:ext cx="60174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0" dirty="0"/>
              <a:t>Заключение биржевых договоров в системе электронных торгов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3B247F-EF16-4F7B-AF98-011D28D54418}"/>
              </a:ext>
            </a:extLst>
          </p:cNvPr>
          <p:cNvSpPr/>
          <p:nvPr/>
        </p:nvSpPr>
        <p:spPr>
          <a:xfrm>
            <a:off x="395786" y="875861"/>
            <a:ext cx="2280192" cy="4191051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"/>
              </a:spcAft>
              <a:tabLst>
                <a:tab pos="358775" algn="l"/>
              </a:tabLst>
            </a:pPr>
            <a:r>
              <a:rPr lang="ru-RU" sz="1100" dirty="0">
                <a:solidFill>
                  <a:schemeClr val="tx1"/>
                </a:solidFill>
                <a:cs typeface="Times New Roman" pitchFamily="18" charset="0"/>
              </a:rPr>
              <a:t>Подача заявок в систему электронных торгов (далее – СЭТ), а также заключение биржевых  договоров Участниками торгов происходит:</a:t>
            </a:r>
          </a:p>
          <a:p>
            <a:pPr marL="0" lvl="2" algn="just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1100" b="1" dirty="0">
                <a:solidFill>
                  <a:srgbClr val="0E779D"/>
                </a:solidFill>
                <a:cs typeface="Segoe UI" pitchFamily="34" charset="0"/>
              </a:rPr>
              <a:t>От имени Участника торгов и за его счет </a:t>
            </a:r>
            <a:r>
              <a:rPr lang="ru-RU" sz="1100" dirty="0">
                <a:solidFill>
                  <a:srgbClr val="0E779D"/>
                </a:solidFill>
                <a:cs typeface="Segoe UI" pitchFamily="34" charset="0"/>
              </a:rPr>
              <a:t>(Участник торгов подает заявки в СЭТ в собственных интересах)</a:t>
            </a:r>
          </a:p>
          <a:p>
            <a:pPr marL="0" lvl="2" algn="just"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ru-RU" sz="1100" dirty="0">
              <a:solidFill>
                <a:srgbClr val="0E779D"/>
              </a:solidFill>
              <a:cs typeface="Segoe UI" pitchFamily="34" charset="0"/>
            </a:endParaRPr>
          </a:p>
          <a:p>
            <a:pPr marL="0" lvl="2" algn="just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1100" b="1" dirty="0">
                <a:solidFill>
                  <a:srgbClr val="0E779D"/>
                </a:solidFill>
                <a:cs typeface="Segoe UI" pitchFamily="34" charset="0"/>
              </a:rPr>
              <a:t>От имени Участника торгов и за счет Клиента </a:t>
            </a:r>
            <a:r>
              <a:rPr lang="ru-RU" sz="1100" dirty="0">
                <a:solidFill>
                  <a:srgbClr val="0E779D"/>
                </a:solidFill>
                <a:cs typeface="Segoe UI" pitchFamily="34" charset="0"/>
              </a:rPr>
              <a:t>(клиент не ведет документооборот при исполнении биржевого договора, брокер передает товар Клиенту после завершения поставки по договору комиссии)</a:t>
            </a:r>
          </a:p>
          <a:p>
            <a:pPr marL="0" lvl="2" algn="just"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ru-RU" sz="1100" dirty="0">
              <a:solidFill>
                <a:srgbClr val="0E779D"/>
              </a:solidFill>
              <a:cs typeface="Segoe UI" pitchFamily="34" charset="0"/>
            </a:endParaRPr>
          </a:p>
          <a:p>
            <a:pPr marL="0" lvl="2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ru-RU" sz="1100" b="1" dirty="0">
                <a:solidFill>
                  <a:srgbClr val="0E779D"/>
                </a:solidFill>
                <a:cs typeface="Segoe UI" pitchFamily="34" charset="0"/>
              </a:rPr>
              <a:t>От имени Клиента и за его счет </a:t>
            </a:r>
            <a:r>
              <a:rPr lang="ru-RU" sz="1100" dirty="0">
                <a:solidFill>
                  <a:srgbClr val="0E779D"/>
                </a:solidFill>
                <a:cs typeface="Segoe UI" pitchFamily="34" charset="0"/>
              </a:rPr>
              <a:t>(Клиент – Участник клиринга. В данном случае Клиент брокера ведет документооборот при исполнении биржевого договора самостоятельно)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878798-67FD-43C1-ADA7-4E41489740FA}"/>
              </a:ext>
            </a:extLst>
          </p:cNvPr>
          <p:cNvSpPr txBox="1"/>
          <p:nvPr/>
        </p:nvSpPr>
        <p:spPr>
          <a:xfrm>
            <a:off x="2701999" y="952007"/>
            <a:ext cx="1464887" cy="30777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Клиент брокера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3A741E-328D-43A2-A01E-F2A6204407EF}"/>
              </a:ext>
            </a:extLst>
          </p:cNvPr>
          <p:cNvSpPr txBox="1"/>
          <p:nvPr/>
        </p:nvSpPr>
        <p:spPr>
          <a:xfrm rot="16200000">
            <a:off x="2550510" y="1700323"/>
            <a:ext cx="1311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Взаимодействие по Договору комиссии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7C71DE-C167-44DB-8488-53C116C48E2D}"/>
              </a:ext>
            </a:extLst>
          </p:cNvPr>
          <p:cNvSpPr txBox="1"/>
          <p:nvPr/>
        </p:nvSpPr>
        <p:spPr>
          <a:xfrm>
            <a:off x="7662441" y="952007"/>
            <a:ext cx="1413741" cy="30777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Клиент брокера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781E45-44FF-4E31-B95F-5A5A6E6E3ECB}"/>
              </a:ext>
            </a:extLst>
          </p:cNvPr>
          <p:cNvSpPr txBox="1"/>
          <p:nvPr/>
        </p:nvSpPr>
        <p:spPr>
          <a:xfrm rot="16200000">
            <a:off x="7892567" y="1713119"/>
            <a:ext cx="1337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Взаимодействие по Договору комиссии</a:t>
            </a: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id="{B507E007-D74A-4452-A058-3DBEAE1B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61186"/>
            <a:ext cx="358836" cy="305727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8" y="1"/>
            <a:ext cx="751321" cy="75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346" y="1347864"/>
            <a:ext cx="4612360" cy="341332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235124" y="2513569"/>
            <a:ext cx="1" cy="324091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235125" y="2837660"/>
            <a:ext cx="357221" cy="0"/>
          </a:xfrm>
          <a:prstGeom prst="straightConnector1">
            <a:avLst/>
          </a:prstGeom>
          <a:ln w="12700"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587760" y="2533349"/>
            <a:ext cx="1" cy="324091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8204706" y="2857440"/>
            <a:ext cx="383055" cy="0"/>
          </a:xfrm>
          <a:prstGeom prst="straightConnector1">
            <a:avLst/>
          </a:prstGeom>
          <a:ln w="12700"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2066355A-084C-D24E-9AD2-7E4FC41EA627}" type="slidenum">
              <a:rPr lang="en-US">
                <a:solidFill>
                  <a:prstClr val="white"/>
                </a:solidFill>
                <a:latin typeface="Calibri"/>
              </a:rPr>
              <a:pPr defTabSz="342900"/>
              <a:t>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одзаголовок 8"/>
          <p:cNvSpPr txBox="1">
            <a:spLocks/>
          </p:cNvSpPr>
          <p:nvPr/>
        </p:nvSpPr>
        <p:spPr>
          <a:xfrm>
            <a:off x="1110169" y="208046"/>
            <a:ext cx="4698350" cy="4320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Отчетные документы по итогам торгов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9731" y="855354"/>
            <a:ext cx="783027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соответствии со Статьей 18 ФЗ «Об организованных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торгах» от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21.11.2011 №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325 «Договор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считается заключенным на организованных торгах в момент фиксации организатором торговли соответствия разнонаправленных заявок друг другу путем внесения записи о заключении соответствующего договора в реестр договоров. </a:t>
            </a:r>
          </a:p>
          <a:p>
            <a:pPr algn="just">
              <a:spcBef>
                <a:spcPts val="300"/>
              </a:spcBef>
            </a:pPr>
            <a:r>
              <a:rPr lang="ru-RU" sz="1100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«ПРИ ЭТОМ СОСТАВЛЕНИЕ ОДНОГО ДОКУМЕНТА, ПОДПИСАННОГО СТОРОНАМИ, НЕ ОСУЩЕСТВЛЯЕТСЯ И ПРОСТАЯ ПИСЬМЕННАЯ ФОРМА ДОГОВОРА СЧИТАЕТСЯ СОБЛЮДЕННОЙ»</a:t>
            </a:r>
            <a:endParaRPr lang="ru-RU" sz="11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8" y="1832546"/>
            <a:ext cx="6359602" cy="33202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96310" y="2216904"/>
            <a:ext cx="809606" cy="23692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0168" y="206922"/>
            <a:ext cx="578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/>
              <a:t>Поставка и оплата товара при заключении биржевого договора</a:t>
            </a:r>
            <a:endParaRPr lang="ru-RU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02314" y="1629433"/>
            <a:ext cx="1832381" cy="11014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Покупатель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69101" y="1629433"/>
            <a:ext cx="1958372" cy="11014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Продавец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58939" y="2794119"/>
            <a:ext cx="1296144" cy="11772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Клиринговая организация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2729886" y="1837565"/>
            <a:ext cx="3634406" cy="0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2729886" y="2261910"/>
            <a:ext cx="3629597" cy="0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51479" y="1475544"/>
            <a:ext cx="26421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Оплата транспортировки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5509" y="1903558"/>
            <a:ext cx="213338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Реквизитная заявка</a:t>
            </a:r>
          </a:p>
        </p:txBody>
      </p:sp>
      <p:cxnSp>
        <p:nvCxnSpPr>
          <p:cNvPr id="31" name="Прямая со стрелкой 30"/>
          <p:cNvCxnSpPr>
            <a:cxnSpLocks/>
          </p:cNvCxnSpPr>
          <p:nvPr/>
        </p:nvCxnSpPr>
        <p:spPr>
          <a:xfrm flipH="1">
            <a:off x="2729886" y="2691302"/>
            <a:ext cx="363440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3107" y="2346137"/>
            <a:ext cx="180116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Поставка товара</a:t>
            </a:r>
          </a:p>
        </p:txBody>
      </p:sp>
      <p:cxnSp>
        <p:nvCxnSpPr>
          <p:cNvPr id="33" name="Соединительная линия уступом 32"/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2512789" y="2036591"/>
            <a:ext cx="651866" cy="2040434"/>
          </a:xfrm>
          <a:prstGeom prst="bentConnector2">
            <a:avLst/>
          </a:prstGeom>
          <a:ln w="158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cxnSpLocks/>
            <a:stCxn id="26" idx="3"/>
            <a:endCxn id="25" idx="2"/>
          </p:cNvCxnSpPr>
          <p:nvPr/>
        </p:nvCxnSpPr>
        <p:spPr>
          <a:xfrm flipV="1">
            <a:off x="5155083" y="2730875"/>
            <a:ext cx="2193204" cy="651866"/>
          </a:xfrm>
          <a:prstGeom prst="bentConnector2">
            <a:avLst/>
          </a:prstGeom>
          <a:ln w="158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cxnSpLocks/>
            <a:stCxn id="25" idx="3"/>
          </p:cNvCxnSpPr>
          <p:nvPr/>
        </p:nvCxnSpPr>
        <p:spPr>
          <a:xfrm flipH="1">
            <a:off x="5155085" y="2180154"/>
            <a:ext cx="3172388" cy="1615105"/>
          </a:xfrm>
          <a:prstGeom prst="bentConnector3">
            <a:avLst>
              <a:gd name="adj1" fmla="val -7206"/>
            </a:avLst>
          </a:prstGeom>
          <a:ln w="158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69742" y="3035392"/>
            <a:ext cx="136051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Оплата товара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2716" y="3035706"/>
            <a:ext cx="136051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Оплата товара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2975" y="3439166"/>
            <a:ext cx="204039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Отчет о поставке товара</a:t>
            </a:r>
          </a:p>
        </p:txBody>
      </p:sp>
    </p:spTree>
    <p:extLst>
      <p:ext uri="{BB962C8B-B14F-4D97-AF65-F5344CB8AC3E}">
        <p14:creationId xmlns:p14="http://schemas.microsoft.com/office/powerpoint/2010/main" val="2985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95EF05-CD96-4D4A-AC48-4BC15C6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1110169" y="1"/>
            <a:ext cx="6069162" cy="752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Порядок </a:t>
            </a:r>
            <a:r>
              <a:rPr lang="ru-RU" sz="1800" dirty="0"/>
              <a:t>документооборота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18543"/>
              </p:ext>
            </p:extLst>
          </p:nvPr>
        </p:nvGraphicFramePr>
        <p:xfrm>
          <a:off x="369227" y="762762"/>
          <a:ext cx="8785164" cy="433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78">
                  <a:extLst>
                    <a:ext uri="{9D8B030D-6E8A-4147-A177-3AD203B41FA5}">
                      <a16:colId xmlns:a16="http://schemas.microsoft.com/office/drawing/2014/main" val="1648324227"/>
                    </a:ext>
                  </a:extLst>
                </a:gridCol>
                <a:gridCol w="8231286">
                  <a:extLst>
                    <a:ext uri="{9D8B030D-6E8A-4147-A177-3AD203B41FA5}">
                      <a16:colId xmlns:a16="http://schemas.microsoft.com/office/drawing/2014/main" val="634301727"/>
                    </a:ext>
                  </a:extLst>
                </a:gridCol>
              </a:tblGrid>
              <a:tr h="3775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Дата/</a:t>
                      </a:r>
                    </a:p>
                    <a:p>
                      <a:pPr algn="ctr"/>
                      <a:r>
                        <a:rPr lang="ru-RU" sz="900" dirty="0" smtClean="0"/>
                        <a:t>Срок</a:t>
                      </a:r>
                      <a:endParaRPr lang="ru-RU" sz="900" dirty="0"/>
                    </a:p>
                  </a:txBody>
                  <a:tcPr>
                    <a:solidFill>
                      <a:srgbClr val="276A7C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Действие</a:t>
                      </a:r>
                      <a:endParaRPr lang="ru-RU" sz="1200" dirty="0"/>
                    </a:p>
                  </a:txBody>
                  <a:tcPr anchor="ctr">
                    <a:solidFill>
                      <a:srgbClr val="276A7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70226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 торгов</a:t>
                      </a:r>
                      <a:endParaRPr lang="ru-RU" sz="900" dirty="0"/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Покупатель и Продавец – не Контролер поставки зачисляет в клиринговую организацию денежные средства </a:t>
                      </a:r>
                      <a:r>
                        <a:rPr lang="ru-RU" sz="900" baseline="0" dirty="0" smtClean="0"/>
                        <a:t>гарантийного обеспечения (</a:t>
                      </a:r>
                      <a:r>
                        <a:rPr lang="ru-RU" sz="900" dirty="0" smtClean="0"/>
                        <a:t>ГО).</a:t>
                      </a:r>
                    </a:p>
                    <a:p>
                      <a:r>
                        <a:rPr lang="ru-RU" sz="900" dirty="0" smtClean="0"/>
                        <a:t>Продавец-Контролер поставки сообщает клиринговой организации о товарных лимитах.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44819"/>
                  </a:ext>
                </a:extLst>
              </a:tr>
              <a:tr h="235967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</a:rPr>
                        <a:t>Т+0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Договора на торгах</a:t>
                      </a:r>
                      <a:endParaRPr lang="ru-RU" altLang="ru-RU" sz="900" b="1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02642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Т+1</a:t>
                      </a:r>
                      <a:endParaRPr lang="ru-RU" sz="900" dirty="0"/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Покупатель направляет Продавцу учредительные документы.  Продавец направляет для подписания Покупателю Дополнительное Соглашение </a:t>
                      </a:r>
                      <a:r>
                        <a:rPr kumimoji="0" lang="ru-RU" alt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 способах расчета стоимости транспортировки </a:t>
                      </a:r>
                      <a:r>
                        <a:rPr lang="ru-RU" sz="900" dirty="0" smtClean="0"/>
                        <a:t>(если не подписано рамочное соглашение). </a:t>
                      </a:r>
                      <a:endParaRPr lang="ru-RU" sz="900" dirty="0"/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62961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Т+2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Покупатель направляет Продавцу</a:t>
                      </a:r>
                      <a:r>
                        <a:rPr lang="ru-RU" sz="900" baseline="0" dirty="0" smtClean="0"/>
                        <a:t> п</a:t>
                      </a:r>
                      <a:r>
                        <a:rPr lang="ru-RU" sz="900" dirty="0" smtClean="0"/>
                        <a:t>одписанное Дополнительное Соглашение,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Реквизитную заявку</a:t>
                      </a:r>
                      <a:r>
                        <a:rPr lang="ru-RU" sz="900" baseline="0" dirty="0" smtClean="0"/>
                        <a:t>, </a:t>
                      </a:r>
                      <a:r>
                        <a:rPr lang="ru-RU" sz="900" dirty="0" smtClean="0"/>
                        <a:t>информацию, необходимую для оформления перевозочных документов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110345"/>
                  </a:ext>
                </a:extLst>
              </a:tr>
              <a:tr h="416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Т+3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900" dirty="0" smtClean="0"/>
                        <a:t>Продавец согласует Реквизитную заявку или отказывает с объяснением причин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900" dirty="0" smtClean="0"/>
                        <a:t>Продавец выставляет счет на транспортные услуги </a:t>
                      </a:r>
                      <a:r>
                        <a:rPr lang="ru-RU" sz="900" i="1" dirty="0" smtClean="0"/>
                        <a:t>(если это предусмотрено способом поставки)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9526"/>
                  </a:ext>
                </a:extLst>
              </a:tr>
              <a:tr h="660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Т+5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</a:rPr>
                        <a:t>Дата обеспечения  Договора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Покупатель: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наличие в клиринговой организации оплаты за весь объем товара;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dirty="0" smtClean="0"/>
                        <a:t>перечисляет Продавцу плату за транспортные услуги </a:t>
                      </a:r>
                      <a:r>
                        <a:rPr lang="ru-RU" sz="900" i="1" dirty="0" smtClean="0"/>
                        <a:t>(если это предусмотрено способом поставки);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61676"/>
                  </a:ext>
                </a:extLst>
              </a:tr>
              <a:tr h="610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Т+6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900" dirty="0" smtClean="0"/>
                        <a:t>Продавец извещает клиринговую организацию  о получении необходимых для поставки документов (Реквизитная заявка)  и оплате транспортных услуг.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Клиринговая организация </a:t>
                      </a:r>
                      <a:r>
                        <a:rPr lang="ru-RU" sz="900" b="1" dirty="0" smtClean="0"/>
                        <a:t>подтверждает договор к поставке </a:t>
                      </a:r>
                      <a:r>
                        <a:rPr lang="ru-RU" sz="900" b="0" dirty="0" smtClean="0"/>
                        <a:t>и</a:t>
                      </a:r>
                      <a:r>
                        <a:rPr lang="ru-RU" sz="900" dirty="0" smtClean="0"/>
                        <a:t> разблокирует ГО Покупателя (при условии поставки – «франко-вагон станция отправления») или направляет ГО Покупателя Продавцу (если Покупатель признан несостоятельным по Договору).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98227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</a:rPr>
                        <a:t>Дата окончания поставки</a:t>
                      </a:r>
                    </a:p>
                    <a:p>
                      <a:r>
                        <a:rPr lang="ru-RU" sz="900" dirty="0" smtClean="0"/>
                        <a:t>Продавец исполняет свои обязательства (дата сдачи товара Покупателю на базисе поставки).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75009"/>
                  </a:ext>
                </a:extLst>
              </a:tr>
              <a:tr h="519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П+4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Продавец направляет в клиринговую организацию документы (информацию) о количестве и стоимости фактически отгруженного товара, включая НДС; Клиринговая организация перечисляет деньги за фактически отгруженный товар Продавцу, разблокирует ГО Покупателя (при поставке на условиях «самовывоз железнодорожным транспортом» или «самовывоз автомобильным транспортом»); </a:t>
                      </a:r>
                    </a:p>
                  </a:txBody>
                  <a:tcPr>
                    <a:solidFill>
                      <a:srgbClr val="276A7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1651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D83DC-83C5-49DB-B15C-6EDAC52EA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8" y="1"/>
            <a:ext cx="751321" cy="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2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11348</TotalTime>
  <Words>1131</Words>
  <Application>Microsoft Office PowerPoint</Application>
  <PresentationFormat>Экран (16:9)</PresentationFormat>
  <Paragraphs>173</Paragraphs>
  <Slides>11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Times New Roman</vt:lpstr>
      <vt:lpstr>Wingdings</vt:lpstr>
      <vt:lpstr>Office Theme</vt:lpstr>
      <vt:lpstr>Лист</vt:lpstr>
      <vt:lpstr>Презентация PowerPoint</vt:lpstr>
      <vt:lpstr>Нормативная база Основные регламентирующие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Поставка и оплата товара при заключении биржевого договора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Никольская Ирина Викторовна</cp:lastModifiedBy>
  <cp:revision>1015</cp:revision>
  <cp:lastPrinted>2019-03-06T14:42:40Z</cp:lastPrinted>
  <dcterms:created xsi:type="dcterms:W3CDTF">2010-04-12T23:12:02Z</dcterms:created>
  <dcterms:modified xsi:type="dcterms:W3CDTF">2020-10-21T09:01:27Z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