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2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8"/>
  </p:notesMasterIdLst>
  <p:sldIdLst>
    <p:sldId id="257" r:id="rId3"/>
    <p:sldId id="326" r:id="rId4"/>
    <p:sldId id="339" r:id="rId5"/>
    <p:sldId id="293" r:id="rId6"/>
    <p:sldId id="341" r:id="rId7"/>
    <p:sldId id="342" r:id="rId8"/>
    <p:sldId id="336" r:id="rId9"/>
    <p:sldId id="337" r:id="rId10"/>
    <p:sldId id="343" r:id="rId11"/>
    <p:sldId id="344" r:id="rId12"/>
    <p:sldId id="345" r:id="rId13"/>
    <p:sldId id="346" r:id="rId14"/>
    <p:sldId id="338" r:id="rId15"/>
    <p:sldId id="347" r:id="rId16"/>
    <p:sldId id="260" r:id="rId1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779D"/>
    <a:srgbClr val="00A0E3"/>
    <a:srgbClr val="A1CAD9"/>
    <a:srgbClr val="BDD7EE"/>
    <a:srgbClr val="31859C"/>
    <a:srgbClr val="B6D6E1"/>
    <a:srgbClr val="507E51"/>
    <a:srgbClr val="4BACC6"/>
    <a:srgbClr val="4F81BD"/>
    <a:srgbClr val="729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66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16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hare\Homes\&#1056;&#1072;&#1079;&#1074;&#1080;&#1090;&#1080;&#1077;%20&#1058;&#1086;&#1074;&#1072;&#1088;&#1085;&#1099;&#1093;%20&#1056;&#1099;&#1085;&#1082;&#1086;&#1074;\&#1055;&#1088;&#1077;&#1079;&#1077;&#1085;&#1090;&#1072;&#1094;&#1080;&#1080;\&#1051;&#1077;&#1089;\&#1048;&#1089;&#1093;&#1086;&#1076;&#1085;&#1099;&#1081;%20&#1092;&#1072;&#1081;&#1083;%20&#1075;&#1088;&#1072;&#1092;&#1080;&#1082;&#1086;&#1074;%20&#1080;%20&#1094;&#1080;&#1092;&#1088;%20&#1076;&#1083;&#1103;%20&#1087;&#1088;&#1077;&#1079;&#1077;&#1085;&#1090;&#1072;&#1094;&#1080;&#1081;\2020%20-%20&#1048;&#1089;&#1093;&#1086;&#1076;&#1085;&#1099;&#1077;%20&#1094;&#1080;&#1092;&#1088;&#1099;%20&#1080;%20&#1075;&#1088;&#1072;&#1092;&#1080;&#1082;&#1080;%20&#1076;&#1083;&#1103;%20&#1087;&#1088;&#1077;&#1079;&#1077;&#1085;&#1090;&#1072;&#1094;&#1080;&#1081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hare\Homes\&#1056;&#1072;&#1079;&#1074;&#1080;&#1090;&#1080;&#1077;%20&#1058;&#1086;&#1074;&#1072;&#1088;&#1085;&#1099;&#1093;%20&#1056;&#1099;&#1085;&#1082;&#1086;&#1074;\&#1055;&#1088;&#1077;&#1079;&#1077;&#1085;&#1090;&#1072;&#1094;&#1080;&#1080;\&#1051;&#1077;&#1089;\&#1048;&#1089;&#1093;&#1086;&#1076;&#1085;&#1099;&#1081;%20&#1092;&#1072;&#1081;&#1083;%20&#1075;&#1088;&#1072;&#1092;&#1080;&#1082;&#1086;&#1074;%20&#1080;%20&#1094;&#1080;&#1092;&#1088;%20&#1076;&#1083;&#1103;%20&#1087;&#1088;&#1077;&#1079;&#1077;&#1085;&#1090;&#1072;&#1094;&#1080;&#1081;\2020%20-%20&#1048;&#1089;&#1093;&#1086;&#1076;&#1085;&#1099;&#1077;%20&#1094;&#1080;&#1092;&#1088;&#1099;%20&#1080;%20&#1075;&#1088;&#1072;&#1092;&#1080;&#1082;&#1080;%20&#1076;&#1083;&#1103;%20&#1087;&#1088;&#1077;&#1079;&#1077;&#1085;&#1090;&#1072;&#1094;&#1080;&#1081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hare\Homes\&#1056;&#1072;&#1079;&#1074;&#1080;&#1090;&#1080;&#1077;%20&#1058;&#1086;&#1074;&#1072;&#1088;&#1085;&#1099;&#1093;%20&#1056;&#1099;&#1085;&#1082;&#1086;&#1074;\&#1055;&#1088;&#1077;&#1079;&#1077;&#1085;&#1090;&#1072;&#1094;&#1080;&#1080;\&#1051;&#1077;&#1089;\&#1048;&#1089;&#1093;&#1086;&#1076;&#1085;&#1099;&#1081;%20&#1092;&#1072;&#1081;&#1083;%20&#1075;&#1088;&#1072;&#1092;&#1080;&#1082;&#1086;&#1074;%20&#1080;%20&#1094;&#1080;&#1092;&#1088;%20&#1076;&#1083;&#1103;%20&#1087;&#1088;&#1077;&#1079;&#1077;&#1085;&#1090;&#1072;&#1094;&#1080;&#1081;\2020%20-%20&#1048;&#1089;&#1093;&#1086;&#1076;&#1085;&#1099;&#1077;%20&#1094;&#1080;&#1092;&#1088;&#1099;%20&#1080;%20&#1075;&#1088;&#1072;&#1092;&#1080;&#1082;&#1080;%20&#1076;&#1083;&#1103;%20&#1087;&#1088;&#1077;&#1079;&#1077;&#1085;&#1090;&#1072;&#1094;&#1080;&#1081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hare\Homes\&#1056;&#1072;&#1079;&#1074;&#1080;&#1090;&#1080;&#1077;%20&#1058;&#1086;&#1074;&#1072;&#1088;&#1085;&#1099;&#1093;%20&#1056;&#1099;&#1085;&#1082;&#1086;&#1074;\&#1055;&#1088;&#1077;&#1079;&#1077;&#1085;&#1090;&#1072;&#1094;&#1080;&#1080;\&#1051;&#1077;&#1089;\&#1048;&#1089;&#1093;&#1086;&#1076;&#1085;&#1099;&#1081;%20&#1092;&#1072;&#1081;&#1083;%20&#1075;&#1088;&#1072;&#1092;&#1080;&#1082;&#1086;&#1074;%20&#1080;%20&#1094;&#1080;&#1092;&#1088;%20&#1076;&#1083;&#1103;%20&#1087;&#1088;&#1077;&#1079;&#1077;&#1085;&#1090;&#1072;&#1094;&#1080;&#1081;\2020%20-%20&#1048;&#1089;&#1093;&#1086;&#1076;&#1085;&#1099;&#1077;%20&#1094;&#1080;&#1092;&#1088;&#1099;%20&#1080;%20&#1075;&#1088;&#1072;&#1092;&#1080;&#1082;&#1080;%20&#1076;&#1083;&#1103;%20&#1087;&#1088;&#1077;&#1079;&#1077;&#1085;&#1090;&#1072;&#1094;&#1080;&#1081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hare\Homes\&#1056;&#1072;&#1079;&#1074;&#1080;&#1090;&#1080;&#1077;%20&#1058;&#1086;&#1074;&#1072;&#1088;&#1085;&#1099;&#1093;%20&#1056;&#1099;&#1085;&#1082;&#1086;&#1074;\&#1055;&#1088;&#1077;&#1079;&#1077;&#1085;&#1090;&#1072;&#1094;&#1080;&#1080;\&#1051;&#1077;&#1089;\&#1048;&#1089;&#1093;&#1086;&#1076;&#1085;&#1099;&#1081;%20&#1092;&#1072;&#1081;&#1083;%20&#1075;&#1088;&#1072;&#1092;&#1080;&#1082;&#1086;&#1074;%20&#1080;%20&#1094;&#1080;&#1092;&#1088;%20&#1076;&#1083;&#1103;%20&#1087;&#1088;&#1077;&#1079;&#1077;&#1085;&#1090;&#1072;&#1094;&#1080;&#1081;\2020%20-%20&#1048;&#1089;&#1093;&#1086;&#1076;&#1085;&#1099;&#1077;%20&#1094;&#1080;&#1092;&#1088;&#1099;%20&#1080;%20&#1075;&#1088;&#1072;&#1092;&#1080;&#1082;&#1080;%20&#1076;&#1083;&#1103;%20&#1087;&#1088;&#1077;&#1079;&#1077;&#1085;&#1090;&#1072;&#1094;&#1080;&#1081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hare\Homes\&#1056;&#1072;&#1079;&#1074;&#1080;&#1090;&#1080;&#1077;%20&#1058;&#1086;&#1074;&#1072;&#1088;&#1085;&#1099;&#1093;%20&#1056;&#1099;&#1085;&#1082;&#1086;&#1074;\&#1055;&#1088;&#1077;&#1079;&#1077;&#1085;&#1090;&#1072;&#1094;&#1080;&#1080;\&#1051;&#1077;&#1089;\&#1048;&#1089;&#1093;&#1086;&#1076;&#1085;&#1099;&#1081;%20&#1092;&#1072;&#1081;&#1083;%20&#1075;&#1088;&#1072;&#1092;&#1080;&#1082;&#1086;&#1074;%20&#1080;%20&#1094;&#1080;&#1092;&#1088;%20&#1076;&#1083;&#1103;%20&#1087;&#1088;&#1077;&#1079;&#1077;&#1085;&#1090;&#1072;&#1094;&#1080;&#1081;\2020%20-%20&#1048;&#1089;&#1093;&#1086;&#1076;&#1085;&#1099;&#1077;%20&#1094;&#1080;&#1092;&#1088;&#1099;%20&#1080;%20&#1075;&#1088;&#1072;&#1092;&#1080;&#1082;&#1080;%20&#1076;&#1083;&#1103;%20&#1087;&#1088;&#1077;&#1079;&#1077;&#1085;&#1090;&#1072;&#1094;&#1080;&#1081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share\Homes\&#1056;&#1072;&#1079;&#1074;&#1080;&#1090;&#1080;&#1077;%20&#1058;&#1086;&#1074;&#1072;&#1088;&#1085;&#1099;&#1093;%20&#1056;&#1099;&#1085;&#1082;&#1086;&#1074;\&#1055;&#1088;&#1077;&#1079;&#1077;&#1085;&#1090;&#1072;&#1094;&#1080;&#1080;\&#1051;&#1077;&#1089;\&#1051;&#1077;&#1089;%20&#1077;&#1078;&#1077;&#1084;&#1077;&#1089;&#1103;&#1095;&#1085;&#1099;&#1077;%20&#1086;&#1090;&#1095;&#1077;&#1090;&#1085;&#1099;&#1077;%20&#1087;&#1088;&#1077;&#1079;&#1077;&#1085;&#1090;&#1072;&#1094;&#1080;&#1080;\2019\&#1050;%20&#1073;&#1080;&#1088;&#1078;&#1077;&#1074;&#1086;&#1084;&#1091;%20&#1082;&#1086;&#1084;&#1080;&#1090;&#1077;&#1090;&#1091;\&#1062;&#1080;&#1092;&#1088;&#1099;%20&#1080;%20&#1075;&#1088;&#1072;&#1092;&#1080;&#1082;&#1080;%20&#1076;&#1083;&#1103;%20&#1087;&#1088;&#1077;&#1079;&#1077;&#1085;&#1090;&#1072;&#1094;&#1080;&#1081;%202019(new)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share\Homes\&#1056;&#1072;&#1079;&#1074;&#1080;&#1090;&#1080;&#1077;%20&#1058;&#1086;&#1074;&#1072;&#1088;&#1085;&#1099;&#1093;%20&#1056;&#1099;&#1085;&#1082;&#1086;&#1074;\&#1055;&#1088;&#1077;&#1079;&#1077;&#1085;&#1090;&#1072;&#1094;&#1080;&#1080;\&#1051;&#1077;&#1089;\&#1051;&#1077;&#1089;%20&#1077;&#1078;&#1077;&#1084;&#1077;&#1089;&#1103;&#1095;&#1085;&#1099;&#1077;%20&#1086;&#1090;&#1095;&#1077;&#1090;&#1085;&#1099;&#1077;%20&#1087;&#1088;&#1077;&#1079;&#1077;&#1085;&#1090;&#1072;&#1094;&#1080;&#1080;\2019\&#1050;%20&#1073;&#1080;&#1088;&#1078;&#1077;&#1074;&#1086;&#1084;&#1091;%20&#1082;&#1086;&#1084;&#1080;&#1090;&#1077;&#1090;&#1091;\&#1062;&#1080;&#1092;&#1088;&#1099;%20&#1080;%20&#1075;&#1088;&#1072;&#1092;&#1080;&#1082;&#1080;%20&#1076;&#1083;&#1103;%20&#1087;&#1088;&#1077;&#1079;&#1077;&#1085;&#1090;&#1072;&#1094;&#1080;&#1081;%202019(new)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hare\Homes\&#1056;&#1072;&#1079;&#1074;&#1080;&#1090;&#1080;&#1077;%20&#1058;&#1086;&#1074;&#1072;&#1088;&#1085;&#1099;&#1093;%20&#1056;&#1099;&#1085;&#1082;&#1086;&#1074;\&#1055;&#1088;&#1077;&#1079;&#1077;&#1085;&#1090;&#1072;&#1094;&#1080;&#1080;\&#1051;&#1077;&#1089;\&#1048;&#1089;&#1093;&#1086;&#1076;&#1085;&#1099;&#1081;%20&#1092;&#1072;&#1081;&#1083;%20&#1075;&#1088;&#1072;&#1092;&#1080;&#1082;&#1086;&#1074;%20&#1080;%20&#1094;&#1080;&#1092;&#1088;%20&#1076;&#1083;&#1103;%20&#1087;&#1088;&#1077;&#1079;&#1077;&#1085;&#1090;&#1072;&#1094;&#1080;&#1081;\2020%20-%20&#1048;&#1089;&#1093;&#1086;&#1076;&#1085;&#1099;&#1077;%20&#1094;&#1080;&#1092;&#1088;&#1099;%20&#1080;%20&#1075;&#1088;&#1072;&#1092;&#1080;&#1082;&#1080;%20&#1076;&#1083;&#1103;%20&#1087;&#1088;&#1077;&#1079;&#1077;&#1085;&#1090;&#1072;&#1094;&#1080;&#1081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hare\Homes\&#1056;&#1072;&#1079;&#1074;&#1080;&#1090;&#1080;&#1077;%20&#1058;&#1086;&#1074;&#1072;&#1088;&#1085;&#1099;&#1093;%20&#1056;&#1099;&#1085;&#1082;&#1086;&#1074;\&#1055;&#1088;&#1077;&#1079;&#1077;&#1085;&#1090;&#1072;&#1094;&#1080;&#1080;\&#1051;&#1077;&#1089;\&#1048;&#1089;&#1093;&#1086;&#1076;&#1085;&#1099;&#1081;%20&#1092;&#1072;&#1081;&#1083;%20&#1075;&#1088;&#1072;&#1092;&#1080;&#1082;&#1086;&#1074;%20&#1080;%20&#1094;&#1080;&#1092;&#1088;%20&#1076;&#1083;&#1103;%20&#1087;&#1088;&#1077;&#1079;&#1077;&#1085;&#1090;&#1072;&#1094;&#1080;&#1081;\2020%20-%20&#1048;&#1089;&#1093;&#1086;&#1076;&#1085;&#1099;&#1077;%20&#1094;&#1080;&#1092;&#1088;&#1099;%20&#1080;%20&#1075;&#1088;&#1072;&#1092;&#1080;&#1082;&#1080;%20&#1076;&#1083;&#1103;%20&#1087;&#1088;&#1077;&#1079;&#1077;&#1085;&#1090;&#1072;&#1094;&#1080;&#1081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'Общая информация'!$A$1</c:f>
              <c:strCache>
                <c:ptCount val="1"/>
                <c:pt idx="0">
                  <c:v>Объем в кубах, тыс. куб.м.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'Общая информация'!$A$2:$A$4</c:f>
              <c:strCache>
                <c:ptCount val="3"/>
                <c:pt idx="0">
                  <c:v>2018 январь -      октябрь</c:v>
                </c:pt>
                <c:pt idx="1">
                  <c:v>2019 январь -      октябрь</c:v>
                </c:pt>
                <c:pt idx="2">
                  <c:v>2020 январь -16 октября</c:v>
                </c:pt>
              </c:strCache>
            </c:strRef>
          </c:cat>
          <c:val>
            <c:numRef>
              <c:f>'Общая информация'!$B$2:$B$4</c:f>
              <c:numCache>
                <c:formatCode>#,##0</c:formatCode>
                <c:ptCount val="3"/>
                <c:pt idx="0">
                  <c:v>980.14099999999996</c:v>
                </c:pt>
                <c:pt idx="1">
                  <c:v>3468.7666099999997</c:v>
                </c:pt>
                <c:pt idx="2">
                  <c:v>1777.27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97-4F57-A700-7281FB8D4B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839269168"/>
        <c:axId val="1839269584"/>
      </c:barChart>
      <c:catAx>
        <c:axId val="1839269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9269584"/>
        <c:crosses val="autoZero"/>
        <c:auto val="1"/>
        <c:lblAlgn val="ctr"/>
        <c:lblOffset val="100"/>
        <c:noMultiLvlLbl val="0"/>
      </c:catAx>
      <c:valAx>
        <c:axId val="1839269584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839269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l"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ru-RU" dirty="0">
                <a:solidFill>
                  <a:srgbClr val="0E779D"/>
                </a:solidFill>
              </a:rPr>
              <a:t>Динамика изменения </a:t>
            </a:r>
            <a:r>
              <a:rPr lang="ru-RU" dirty="0" smtClean="0">
                <a:solidFill>
                  <a:srgbClr val="0E779D"/>
                </a:solidFill>
              </a:rPr>
              <a:t> объемов торгов лесоматериалами 2014-2020 </a:t>
            </a:r>
            <a:r>
              <a:rPr lang="ru-RU" dirty="0">
                <a:solidFill>
                  <a:srgbClr val="0E779D"/>
                </a:solidFill>
              </a:rPr>
              <a:t>(м³</a:t>
            </a:r>
            <a:r>
              <a:rPr lang="ru-RU" dirty="0" smtClean="0">
                <a:solidFill>
                  <a:srgbClr val="0E779D"/>
                </a:solidFill>
              </a:rPr>
              <a:t>) </a:t>
            </a:r>
          </a:p>
          <a:p>
            <a:pPr algn="l">
              <a:defRPr/>
            </a:pPr>
            <a:r>
              <a:rPr lang="ru-RU" dirty="0" smtClean="0">
                <a:solidFill>
                  <a:srgbClr val="0E779D"/>
                </a:solidFill>
              </a:rPr>
              <a:t>(все округа)</a:t>
            </a:r>
            <a:endParaRPr lang="en-US" dirty="0">
              <a:solidFill>
                <a:srgbClr val="0E779D"/>
              </a:solidFill>
            </a:endParaRPr>
          </a:p>
        </c:rich>
      </c:tx>
      <c:layout>
        <c:manualLayout>
          <c:xMode val="edge"/>
          <c:yMode val="edge"/>
          <c:x val="2.7635577450497217E-2"/>
          <c:y val="5.85452384128063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l"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4F7C3C"/>
            </a:solidFill>
            <a:ln w="25400">
              <a:noFill/>
            </a:ln>
            <a:effectLst/>
          </c:spPr>
          <c:invertIfNegative val="0"/>
          <c:dPt>
            <c:idx val="6"/>
            <c:invertIfNegative val="0"/>
            <c:bubble3D val="0"/>
            <c:spPr>
              <a:solidFill>
                <a:srgbClr val="0E779D"/>
              </a:solidFill>
              <a:ln w="254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8A3-4E76-9383-69ADEFBE5C56}"/>
              </c:ext>
            </c:extLst>
          </c:dPt>
          <c:dLbls>
            <c:dLbl>
              <c:idx val="0"/>
              <c:layout>
                <c:manualLayout>
                  <c:x val="-2.2323433534000753E-17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8A3-4E76-9383-69ADEFBE5C56}"/>
                </c:ext>
              </c:extLst>
            </c:dLbl>
            <c:dLbl>
              <c:idx val="1"/>
              <c:layout>
                <c:manualLayout>
                  <c:x val="-4.4646867068001506E-17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A3-4E76-9383-69ADEFBE5C56}"/>
                </c:ext>
              </c:extLst>
            </c:dLbl>
            <c:dLbl>
              <c:idx val="2"/>
              <c:layout>
                <c:manualLayout>
                  <c:x val="2.435311790859214E-3"/>
                  <c:y val="-5.09259259259259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A3-4E76-9383-69ADEFBE5C56}"/>
                </c:ext>
              </c:extLst>
            </c:dLbl>
            <c:dLbl>
              <c:idx val="3"/>
              <c:layout>
                <c:manualLayout>
                  <c:x val="-3.6529676862888877E-3"/>
                  <c:y val="-6.01851851851852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8A3-4E76-9383-69ADEFBE5C56}"/>
                </c:ext>
              </c:extLst>
            </c:dLbl>
            <c:dLbl>
              <c:idx val="4"/>
              <c:layout>
                <c:manualLayout>
                  <c:x val="-9.7412471634370345E-3"/>
                  <c:y val="-7.87037037037037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8A3-4E76-9383-69ADEFBE5C56}"/>
                </c:ext>
              </c:extLst>
            </c:dLbl>
            <c:dLbl>
              <c:idx val="5"/>
              <c:layout>
                <c:manualLayout>
                  <c:x val="-3.6529676862888877E-3"/>
                  <c:y val="-6.9444444444444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8A3-4E76-9383-69ADEFBE5C56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rgbClr val="4F7C3C"/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'Общие графики'!$A$35:$A$41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'Общие графики'!$B$35:$B$41</c:f>
              <c:numCache>
                <c:formatCode>#,##0</c:formatCode>
                <c:ptCount val="7"/>
                <c:pt idx="0">
                  <c:v>37225</c:v>
                </c:pt>
                <c:pt idx="1">
                  <c:v>85044</c:v>
                </c:pt>
                <c:pt idx="2">
                  <c:v>637780</c:v>
                </c:pt>
                <c:pt idx="3">
                  <c:v>932373</c:v>
                </c:pt>
                <c:pt idx="4">
                  <c:v>1387982</c:v>
                </c:pt>
                <c:pt idx="5">
                  <c:v>4021709.61</c:v>
                </c:pt>
                <c:pt idx="6">
                  <c:v>1777270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8A3-4E76-9383-69ADEFBE5C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68670208"/>
        <c:axId val="568673536"/>
      </c:barChart>
      <c:catAx>
        <c:axId val="56867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68673536"/>
        <c:crosses val="autoZero"/>
        <c:auto val="1"/>
        <c:lblAlgn val="ctr"/>
        <c:lblOffset val="100"/>
        <c:noMultiLvlLbl val="0"/>
      </c:catAx>
      <c:valAx>
        <c:axId val="56867353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568670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'Общая информация'!$A$7</c:f>
              <c:strCache>
                <c:ptCount val="1"/>
                <c:pt idx="0">
                  <c:v>Объем в рублях, млн.руб.</c:v>
                </c:pt>
              </c:strCache>
            </c:strRef>
          </c:tx>
          <c:spPr>
            <a:solidFill>
              <a:srgbClr val="31859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'Общая информация'!$A$8:$A$10</c:f>
              <c:strCache>
                <c:ptCount val="3"/>
                <c:pt idx="0">
                  <c:v>2018 январь -      октябрь</c:v>
                </c:pt>
                <c:pt idx="1">
                  <c:v>2019 январь -      октябрь</c:v>
                </c:pt>
                <c:pt idx="2">
                  <c:v>2020 январь -16 октября</c:v>
                </c:pt>
              </c:strCache>
            </c:strRef>
          </c:cat>
          <c:val>
            <c:numRef>
              <c:f>'Общая информация'!$B$8:$B$10</c:f>
              <c:numCache>
                <c:formatCode>#,##0</c:formatCode>
                <c:ptCount val="3"/>
                <c:pt idx="0">
                  <c:v>862.38554985999986</c:v>
                </c:pt>
                <c:pt idx="1">
                  <c:v>1904.9015962500002</c:v>
                </c:pt>
                <c:pt idx="2">
                  <c:v>1050.12951391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4D-430A-85ED-D127A83A05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01321455"/>
        <c:axId val="1201317711"/>
      </c:barChart>
      <c:catAx>
        <c:axId val="12013214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01317711"/>
        <c:crosses val="autoZero"/>
        <c:auto val="1"/>
        <c:lblAlgn val="ctr"/>
        <c:lblOffset val="100"/>
        <c:noMultiLvlLbl val="0"/>
      </c:catAx>
      <c:valAx>
        <c:axId val="1201317711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2013214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'Общая информация'!$A$13</c:f>
              <c:strCache>
                <c:ptCount val="1"/>
                <c:pt idx="0">
                  <c:v>Количество договоров, шт.</c:v>
                </c:pt>
              </c:strCache>
            </c:strRef>
          </c:tx>
          <c:spPr>
            <a:solidFill>
              <a:srgbClr val="507E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'Общая информация'!$A$14:$A$16</c:f>
              <c:strCache>
                <c:ptCount val="3"/>
                <c:pt idx="0">
                  <c:v>2018 январь -      октябрь</c:v>
                </c:pt>
                <c:pt idx="1">
                  <c:v>2019 январь -      октябрь</c:v>
                </c:pt>
                <c:pt idx="2">
                  <c:v>2020 январь -16 октября</c:v>
                </c:pt>
              </c:strCache>
            </c:strRef>
          </c:cat>
          <c:val>
            <c:numRef>
              <c:f>'Общая информация'!$B$14:$B$16</c:f>
              <c:numCache>
                <c:formatCode>#,##0</c:formatCode>
                <c:ptCount val="3"/>
                <c:pt idx="0">
                  <c:v>870</c:v>
                </c:pt>
                <c:pt idx="1">
                  <c:v>1880</c:v>
                </c:pt>
                <c:pt idx="2">
                  <c:v>1046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C5-492A-9C55-1300DB809FE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01321039"/>
        <c:axId val="1201329775"/>
      </c:barChart>
      <c:catAx>
        <c:axId val="120132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01329775"/>
        <c:crosses val="autoZero"/>
        <c:auto val="1"/>
        <c:lblAlgn val="ctr"/>
        <c:lblOffset val="100"/>
        <c:noMultiLvlLbl val="0"/>
      </c:catAx>
      <c:valAx>
        <c:axId val="1201329775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120132103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ru-RU" sz="1400" b="1">
                <a:effectLst/>
              </a:rPr>
              <a:t>Динамика изменения объемов торгов древесиной, тыс.</a:t>
            </a:r>
            <a:r>
              <a:rPr lang="ru-RU" sz="1400" b="1" baseline="0">
                <a:effectLst/>
              </a:rPr>
              <a:t> </a:t>
            </a:r>
            <a:r>
              <a:rPr lang="ru-RU" sz="1400" b="1">
                <a:effectLst/>
              </a:rPr>
              <a:t>м</a:t>
            </a:r>
            <a:r>
              <a:rPr lang="ru-RU" sz="1400" b="1" baseline="30000">
                <a:effectLst/>
              </a:rPr>
              <a:t>3   </a:t>
            </a:r>
            <a:endParaRPr lang="ru-RU" sz="140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65000"/>
                    <a:lumOff val="35000"/>
                  </a:sysClr>
                </a:solidFill>
              </a:defRPr>
            </a:pPr>
            <a:endParaRPr lang="ru-RU"/>
          </a:p>
        </c:rich>
      </c:tx>
      <c:layout>
        <c:manualLayout>
          <c:xMode val="edge"/>
          <c:yMode val="edge"/>
          <c:x val="0.23306721255544177"/>
          <c:y val="1.38888888888888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1.2720243944368874E-2"/>
          <c:y val="0.14084572768542675"/>
          <c:w val="0.97373705461842863"/>
          <c:h val="0.744035797608632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'Общие графики'!$C$17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rgbClr val="507E51"/>
                </a:solidFill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'Общие графики'!$B$18:$B$29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'Общие графики'!$C$18:$C$29</c:f>
              <c:numCache>
                <c:formatCode>#\ ##0.0</c:formatCode>
                <c:ptCount val="12"/>
                <c:pt idx="0">
                  <c:v>124.93600000000001</c:v>
                </c:pt>
                <c:pt idx="1">
                  <c:v>170.84</c:v>
                </c:pt>
                <c:pt idx="2">
                  <c:v>79.353999999999999</c:v>
                </c:pt>
                <c:pt idx="3">
                  <c:v>67.700999999999993</c:v>
                </c:pt>
                <c:pt idx="4">
                  <c:v>53.63</c:v>
                </c:pt>
                <c:pt idx="5">
                  <c:v>122.81699999999999</c:v>
                </c:pt>
                <c:pt idx="6">
                  <c:v>96.025000000000006</c:v>
                </c:pt>
                <c:pt idx="7">
                  <c:v>67.225999999999999</c:v>
                </c:pt>
                <c:pt idx="8">
                  <c:v>68.11</c:v>
                </c:pt>
                <c:pt idx="9">
                  <c:v>129.50200000000001</c:v>
                </c:pt>
                <c:pt idx="10">
                  <c:v>266.97300000000001</c:v>
                </c:pt>
                <c:pt idx="11">
                  <c:v>140.86799999999999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C2-42DA-B00A-CE5F6BD8AD6E}"/>
            </c:ext>
          </c:extLst>
        </c:ser>
        <c:ser>
          <c:idx val="1"/>
          <c:order val="1"/>
          <c:tx>
            <c:strRef>
              <c:f>'Общие графики'!$D$17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chemeClr val="accent2"/>
                </a:solidFill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953735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'Общие графики'!$B$18:$B$29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'Общие графики'!$D$18:$D$29</c:f>
              <c:numCache>
                <c:formatCode>#\ ##0.0</c:formatCode>
                <c:ptCount val="12"/>
                <c:pt idx="0">
                  <c:v>217.583</c:v>
                </c:pt>
                <c:pt idx="1">
                  <c:v>587.44000000000005</c:v>
                </c:pt>
                <c:pt idx="2">
                  <c:v>685.17600000000004</c:v>
                </c:pt>
                <c:pt idx="3">
                  <c:v>450.19099999999997</c:v>
                </c:pt>
                <c:pt idx="4">
                  <c:v>281.11200000000002</c:v>
                </c:pt>
                <c:pt idx="5">
                  <c:v>238.69499999999999</c:v>
                </c:pt>
                <c:pt idx="6">
                  <c:v>343.53300000000002</c:v>
                </c:pt>
                <c:pt idx="7">
                  <c:v>216.76900000000001</c:v>
                </c:pt>
                <c:pt idx="8">
                  <c:v>183.67699999999999</c:v>
                </c:pt>
                <c:pt idx="9">
                  <c:v>264.59060999999997</c:v>
                </c:pt>
                <c:pt idx="10">
                  <c:v>242.99700000000001</c:v>
                </c:pt>
                <c:pt idx="11">
                  <c:v>309.94600000000003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C2-42DA-B00A-CE5F6BD8AD6E}"/>
            </c:ext>
          </c:extLst>
        </c:ser>
        <c:ser>
          <c:idx val="2"/>
          <c:order val="2"/>
          <c:tx>
            <c:strRef>
              <c:f>'Общие графики'!$E$17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rgbClr val="507E51"/>
                </a:solidFill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4F7C3C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'Общие графики'!$B$18:$B$29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'Общие графики'!$E$18:$E$27</c:f>
              <c:numCache>
                <c:formatCode>#\ ##0.0</c:formatCode>
                <c:ptCount val="10"/>
                <c:pt idx="0">
                  <c:v>129.28700000000001</c:v>
                </c:pt>
                <c:pt idx="1">
                  <c:v>228.958</c:v>
                </c:pt>
                <c:pt idx="2">
                  <c:v>230.61600000000001</c:v>
                </c:pt>
                <c:pt idx="3">
                  <c:v>128.54</c:v>
                </c:pt>
                <c:pt idx="4">
                  <c:v>87.102000000000004</c:v>
                </c:pt>
                <c:pt idx="5">
                  <c:v>177.68700000000001</c:v>
                </c:pt>
                <c:pt idx="6">
                  <c:v>108.78100000000001</c:v>
                </c:pt>
                <c:pt idx="7">
                  <c:v>183.11699999999999</c:v>
                </c:pt>
                <c:pt idx="8">
                  <c:v>308.04199999999997</c:v>
                </c:pt>
                <c:pt idx="9">
                  <c:v>195.14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C2-42DA-B00A-CE5F6BD8AD6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87611855"/>
        <c:axId val="1787610607"/>
      </c:barChart>
      <c:catAx>
        <c:axId val="1787611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87610607"/>
        <c:crosses val="autoZero"/>
        <c:auto val="1"/>
        <c:lblAlgn val="ctr"/>
        <c:lblOffset val="100"/>
        <c:noMultiLvlLbl val="0"/>
      </c:catAx>
      <c:valAx>
        <c:axId val="1787610607"/>
        <c:scaling>
          <c:orientation val="minMax"/>
        </c:scaling>
        <c:delete val="1"/>
        <c:axPos val="l"/>
        <c:numFmt formatCode="#\ ##0.0" sourceLinked="1"/>
        <c:majorTickMark val="none"/>
        <c:minorTickMark val="none"/>
        <c:tickLblPos val="nextTo"/>
        <c:crossAx val="17876118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313028583932789E-2"/>
          <c:y val="4.6874453193350825E-2"/>
          <c:w val="9.6022464066075439E-2"/>
          <c:h val="0.244792213473315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50640539459713"/>
          <c:y val="0.11722222222222223"/>
          <c:w val="0.59698718921080574"/>
          <c:h val="0.7475431689459870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229-43ED-AC30-878E95F4AAB2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229-43ED-AC30-878E95F4AAB2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229-43ED-AC30-878E95F4AAB2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229-43ED-AC30-878E95F4AAB2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229-43ED-AC30-878E95F4AAB2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229-43ED-AC30-878E95F4AAB2}"/>
              </c:ext>
            </c:extLst>
          </c:dPt>
          <c:dPt>
            <c:idx val="6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229-43ED-AC30-878E95F4AAB2}"/>
              </c:ext>
            </c:extLst>
          </c:dPt>
          <c:dPt>
            <c:idx val="7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229-43ED-AC30-878E95F4AAB2}"/>
              </c:ext>
            </c:extLst>
          </c:dPt>
          <c:dLbls>
            <c:dLbl>
              <c:idx val="0"/>
              <c:layout>
                <c:manualLayout>
                  <c:x val="0.13698897634866539"/>
                  <c:y val="9.3023255813953487E-2"/>
                </c:manualLayout>
              </c:layout>
              <c:spPr>
                <a:solidFill>
                  <a:srgbClr val="4F81BD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1-1229-43ED-AC30-878E95F4AAB2}"/>
                </c:ext>
              </c:extLst>
            </c:dLbl>
            <c:dLbl>
              <c:idx val="1"/>
              <c:layout>
                <c:manualLayout>
                  <c:x val="-0.13043876085046238"/>
                  <c:y val="0.1834625322997416"/>
                </c:manualLayout>
              </c:layout>
              <c:spPr>
                <a:solidFill>
                  <a:srgbClr val="9BBB59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3-1229-43ED-AC30-878E95F4AAB2}"/>
                </c:ext>
              </c:extLst>
            </c:dLbl>
            <c:dLbl>
              <c:idx val="2"/>
              <c:layout>
                <c:manualLayout>
                  <c:x val="-0.18792101578900647"/>
                  <c:y val="-4.3927648578811401E-2"/>
                </c:manualLayout>
              </c:layout>
              <c:spPr>
                <a:solidFill>
                  <a:srgbClr val="4BACC6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5-1229-43ED-AC30-878E95F4AAB2}"/>
                </c:ext>
              </c:extLst>
            </c:dLbl>
            <c:dLbl>
              <c:idx val="3"/>
              <c:layout>
                <c:manualLayout>
                  <c:x val="-0.16849707126997929"/>
                  <c:y val="-0.1739879414298019"/>
                </c:manualLayout>
              </c:layout>
              <c:spPr>
                <a:solidFill>
                  <a:srgbClr val="2C4D75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7-1229-43ED-AC30-878E95F4AAB2}"/>
                </c:ext>
              </c:extLst>
            </c:dLbl>
            <c:dLbl>
              <c:idx val="4"/>
              <c:layout>
                <c:manualLayout>
                  <c:x val="1.5810331565663449E-3"/>
                  <c:y val="-0.15762273901808785"/>
                </c:manualLayout>
              </c:layout>
              <c:spPr>
                <a:solidFill>
                  <a:srgbClr val="5F7530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1345757767668463"/>
                      <c:h val="0.137818741649541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1229-43ED-AC30-878E95F4AAB2}"/>
                </c:ext>
              </c:extLst>
            </c:dLbl>
            <c:dLbl>
              <c:idx val="5"/>
              <c:layout>
                <c:manualLayout>
                  <c:x val="0.18162911878230686"/>
                  <c:y val="-0.17150325201597863"/>
                </c:manualLayout>
              </c:layout>
              <c:spPr>
                <a:solidFill>
                  <a:srgbClr val="276A7C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B-1229-43ED-AC30-878E95F4AAB2}"/>
                </c:ext>
              </c:extLst>
            </c:dLbl>
            <c:dLbl>
              <c:idx val="6"/>
              <c:layout>
                <c:manualLayout>
                  <c:x val="0.35747119995358057"/>
                  <c:y val="-0.10002726403385623"/>
                </c:manualLayout>
              </c:layout>
              <c:spPr>
                <a:solidFill>
                  <a:srgbClr val="729ACA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D-1229-43ED-AC30-878E95F4AAB2}"/>
                </c:ext>
              </c:extLst>
            </c:dLbl>
            <c:dLbl>
              <c:idx val="7"/>
              <c:layout>
                <c:manualLayout>
                  <c:x val="0.42277632355881217"/>
                  <c:y val="8.7855297157622692E-2"/>
                </c:manualLayout>
              </c:layout>
              <c:spPr>
                <a:solidFill>
                  <a:srgbClr val="9BBB59">
                    <a:lumMod val="60000"/>
                    <a:lumOff val="40000"/>
                  </a:srgbClr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  <c:ext xmlns:c16="http://schemas.microsoft.com/office/drawing/2014/chart" uri="{C3380CC4-5D6E-409C-BE32-E72D297353CC}">
                  <c16:uniqueId val="{0000000F-1229-43ED-AC30-878E95F4AAB2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Регионы!$F$6:$F$13</c:f>
              <c:strCache>
                <c:ptCount val="8"/>
                <c:pt idx="0">
                  <c:v>Красноярский край</c:v>
                </c:pt>
                <c:pt idx="1">
                  <c:v>Удмуртская Республика</c:v>
                </c:pt>
                <c:pt idx="2">
                  <c:v>Пермский край</c:v>
                </c:pt>
                <c:pt idx="3">
                  <c:v>Томская область</c:v>
                </c:pt>
                <c:pt idx="4">
                  <c:v>Новгородская область</c:v>
                </c:pt>
                <c:pt idx="5">
                  <c:v>Хабаровский край</c:v>
                </c:pt>
                <c:pt idx="6">
                  <c:v>Республика Карелия</c:v>
                </c:pt>
                <c:pt idx="7">
                  <c:v>Остальные регионы</c:v>
                </c:pt>
              </c:strCache>
            </c:strRef>
          </c:cat>
          <c:val>
            <c:numRef>
              <c:f>Регионы!$G$6:$G$13</c:f>
              <c:numCache>
                <c:formatCode>#,##0</c:formatCode>
                <c:ptCount val="8"/>
                <c:pt idx="0">
                  <c:v>1346561</c:v>
                </c:pt>
                <c:pt idx="1">
                  <c:v>156153</c:v>
                </c:pt>
                <c:pt idx="2">
                  <c:v>98515</c:v>
                </c:pt>
                <c:pt idx="3">
                  <c:v>22521</c:v>
                </c:pt>
                <c:pt idx="4">
                  <c:v>56174</c:v>
                </c:pt>
                <c:pt idx="5">
                  <c:v>32461</c:v>
                </c:pt>
                <c:pt idx="6">
                  <c:v>17116</c:v>
                </c:pt>
                <c:pt idx="7">
                  <c:v>47769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229-43ED-AC30-878E95F4AA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/>
              <a:t>2019, м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³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explosion val="9"/>
          <c:dPt>
            <c:idx val="0"/>
            <c:bubble3D val="0"/>
            <c:spPr>
              <a:solidFill>
                <a:srgbClr val="0E779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134-440F-A304-6B5C262134A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134-440F-A304-6B5C262134A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134-440F-A304-6B5C262134A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134-440F-A304-6B5C262134AF}"/>
              </c:ext>
            </c:extLst>
          </c:dPt>
          <c:dLbls>
            <c:dLbl>
              <c:idx val="0"/>
              <c:layout>
                <c:manualLayout>
                  <c:x val="0.11296677069097592"/>
                  <c:y val="-4.6296296296296384E-2"/>
                </c:manualLayout>
              </c:layout>
              <c:numFmt formatCode="0.0%" sourceLinked="0"/>
              <c:spPr>
                <a:solidFill>
                  <a:srgbClr val="0E779D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C134-440F-A304-6B5C262134AF}"/>
                </c:ext>
              </c:extLst>
            </c:dLbl>
            <c:dLbl>
              <c:idx val="1"/>
              <c:layout>
                <c:manualLayout>
                  <c:x val="-0.15555555555555559"/>
                  <c:y val="0.17592592592592593"/>
                </c:manualLayout>
              </c:layout>
              <c:numFmt formatCode="0.0%" sourceLinked="0"/>
              <c:spPr>
                <a:solidFill>
                  <a:srgbClr val="ED7D31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C134-440F-A304-6B5C262134AF}"/>
                </c:ext>
              </c:extLst>
            </c:dLbl>
            <c:dLbl>
              <c:idx val="2"/>
              <c:layout>
                <c:manualLayout>
                  <c:x val="-0.15"/>
                  <c:y val="1.3888888888888888E-2"/>
                </c:manualLayout>
              </c:layout>
              <c:numFmt formatCode="0.0%" sourceLinked="0"/>
              <c:spPr>
                <a:solidFill>
                  <a:srgbClr val="A5A5A5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C134-440F-A304-6B5C262134AF}"/>
                </c:ext>
              </c:extLst>
            </c:dLbl>
            <c:dLbl>
              <c:idx val="3"/>
              <c:layout>
                <c:manualLayout>
                  <c:x val="0.12296441884734036"/>
                  <c:y val="3.2407407407407406E-2"/>
                </c:manualLayout>
              </c:layout>
              <c:numFmt formatCode="0.0%" sourceLinked="0"/>
              <c:spPr>
                <a:solidFill>
                  <a:srgbClr val="FFC000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7-C134-440F-A304-6B5C262134AF}"/>
                </c:ext>
              </c:extLst>
            </c:dLbl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'Общая информация'!$H$121:$H$124</c:f>
              <c:strCache>
                <c:ptCount val="4"/>
                <c:pt idx="0">
                  <c:v>СФО</c:v>
                </c:pt>
                <c:pt idx="1">
                  <c:v>ПФО</c:v>
                </c:pt>
                <c:pt idx="2">
                  <c:v>СЗФО</c:v>
                </c:pt>
                <c:pt idx="3">
                  <c:v>ДФО</c:v>
                </c:pt>
              </c:strCache>
            </c:strRef>
          </c:cat>
          <c:val>
            <c:numRef>
              <c:f>'Общая информация'!$I$121:$I$124</c:f>
              <c:numCache>
                <c:formatCode>#,##0</c:formatCode>
                <c:ptCount val="4"/>
                <c:pt idx="0">
                  <c:v>3422724</c:v>
                </c:pt>
                <c:pt idx="1">
                  <c:v>330307</c:v>
                </c:pt>
                <c:pt idx="2">
                  <c:v>203287</c:v>
                </c:pt>
                <c:pt idx="3">
                  <c:v>65391.61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134-440F-A304-6B5C262134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2019, руб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E779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578-4BCA-B0BD-E192A7776E9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578-4BCA-B0BD-E192A7776E9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578-4BCA-B0BD-E192A7776E9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578-4BCA-B0BD-E192A7776E98}"/>
              </c:ext>
            </c:extLst>
          </c:dPt>
          <c:dLbls>
            <c:dLbl>
              <c:idx val="0"/>
              <c:numFmt formatCode="0.0%" sourceLinked="0"/>
              <c:spPr>
                <a:solidFill>
                  <a:srgbClr val="0E779D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5578-4BCA-B0BD-E192A7776E98}"/>
                </c:ext>
              </c:extLst>
            </c:dLbl>
            <c:dLbl>
              <c:idx val="1"/>
              <c:numFmt formatCode="0.0%" sourceLinked="0"/>
              <c:spPr>
                <a:solidFill>
                  <a:srgbClr val="ED7D31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5578-4BCA-B0BD-E192A7776E98}"/>
                </c:ext>
              </c:extLst>
            </c:dLbl>
            <c:dLbl>
              <c:idx val="2"/>
              <c:numFmt formatCode="0.0%" sourceLinked="0"/>
              <c:spPr>
                <a:solidFill>
                  <a:srgbClr val="A5A5A5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5578-4BCA-B0BD-E192A7776E98}"/>
                </c:ext>
              </c:extLst>
            </c:dLbl>
            <c:dLbl>
              <c:idx val="3"/>
              <c:layout>
                <c:manualLayout>
                  <c:x val="0.13333333333333333"/>
                  <c:y val="1.8518518518518517E-2"/>
                </c:manualLayout>
              </c:layout>
              <c:numFmt formatCode="0.0%" sourceLinked="0"/>
              <c:spPr>
                <a:solidFill>
                  <a:srgbClr val="FFC000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7-5578-4BCA-B0BD-E192A7776E98}"/>
                </c:ext>
              </c:extLst>
            </c:dLbl>
            <c:numFmt formatCode="0.0%" sourceLinked="0"/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'Общая информация'!$H$121:$H$124</c:f>
              <c:strCache>
                <c:ptCount val="4"/>
                <c:pt idx="0">
                  <c:v>СФО</c:v>
                </c:pt>
                <c:pt idx="1">
                  <c:v>ПФО</c:v>
                </c:pt>
                <c:pt idx="2">
                  <c:v>СЗФО</c:v>
                </c:pt>
                <c:pt idx="3">
                  <c:v>ДФО</c:v>
                </c:pt>
              </c:strCache>
            </c:strRef>
          </c:cat>
          <c:val>
            <c:numRef>
              <c:f>'Общая информация'!$J$121:$J$124</c:f>
              <c:numCache>
                <c:formatCode>#,##0</c:formatCode>
                <c:ptCount val="4"/>
                <c:pt idx="0">
                  <c:v>1584798687.1899998</c:v>
                </c:pt>
                <c:pt idx="1">
                  <c:v>343184644.52999997</c:v>
                </c:pt>
                <c:pt idx="2">
                  <c:v>203064997.82999998</c:v>
                </c:pt>
                <c:pt idx="3">
                  <c:v>63861032.81000001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578-4BCA-B0BD-E192A7776E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2020, м3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8757859698180765"/>
          <c:y val="0.28221930592009331"/>
          <c:w val="0.57283442599845669"/>
          <c:h val="0.61190398075240582"/>
        </c:manualLayout>
      </c:layout>
      <c:pieChart>
        <c:varyColors val="1"/>
        <c:ser>
          <c:idx val="0"/>
          <c:order val="0"/>
          <c:explosion val="3"/>
          <c:dPt>
            <c:idx val="0"/>
            <c:bubble3D val="0"/>
            <c:spPr>
              <a:solidFill>
                <a:srgbClr val="0E779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12-43B9-86A2-FF075D404DE1}"/>
              </c:ext>
            </c:extLst>
          </c:dPt>
          <c:dPt>
            <c:idx val="1"/>
            <c:bubble3D val="0"/>
            <c:spPr>
              <a:solidFill>
                <a:srgbClr val="ED7D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B12-43B9-86A2-FF075D404DE1}"/>
              </c:ext>
            </c:extLst>
          </c:dPt>
          <c:dPt>
            <c:idx val="2"/>
            <c:bubble3D val="0"/>
            <c:spPr>
              <a:solidFill>
                <a:srgbClr val="A5A5A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12-43B9-86A2-FF075D404DE1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B12-43B9-86A2-FF075D404DE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B12-43B9-86A2-FF075D404DE1}"/>
              </c:ext>
            </c:extLst>
          </c:dPt>
          <c:dLbls>
            <c:dLbl>
              <c:idx val="0"/>
              <c:spPr>
                <a:solidFill>
                  <a:srgbClr val="0E779D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FB12-43B9-86A2-FF075D404DE1}"/>
                </c:ext>
              </c:extLst>
            </c:dLbl>
            <c:dLbl>
              <c:idx val="1"/>
              <c:layout>
                <c:manualLayout>
                  <c:x val="-5.2008380037927897E-2"/>
                  <c:y val="0.25925925925925936"/>
                </c:manualLayout>
              </c:layout>
              <c:spPr>
                <a:solidFill>
                  <a:srgbClr val="F79646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FB12-43B9-86A2-FF075D404DE1}"/>
                </c:ext>
              </c:extLst>
            </c:dLbl>
            <c:dLbl>
              <c:idx val="2"/>
              <c:layout>
                <c:manualLayout>
                  <c:x val="-0.16902723512326567"/>
                  <c:y val="3.7037037037037014E-2"/>
                </c:manualLayout>
              </c:layout>
              <c:spPr>
                <a:solidFill>
                  <a:srgbClr val="A5A5A5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FB12-43B9-86A2-FF075D404DE1}"/>
                </c:ext>
              </c:extLst>
            </c:dLbl>
            <c:dLbl>
              <c:idx val="3"/>
              <c:layout>
                <c:manualLayout>
                  <c:x val="-0.1386890134344744"/>
                  <c:y val="-4.6296296296296294E-3"/>
                </c:manualLayout>
              </c:layout>
              <c:spPr>
                <a:solidFill>
                  <a:srgbClr val="FFC000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7-FB12-43B9-86A2-FF075D404DE1}"/>
                </c:ext>
              </c:extLst>
            </c:dLbl>
            <c:dLbl>
              <c:idx val="4"/>
              <c:layout>
                <c:manualLayout>
                  <c:x val="0.15169110844395636"/>
                  <c:y val="4.6296296296296294E-3"/>
                </c:manualLayout>
              </c:layout>
              <c:numFmt formatCode="0.00%" sourceLinked="0"/>
              <c:spPr>
                <a:solidFill>
                  <a:srgbClr val="4BACC6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9-FB12-43B9-86A2-FF075D404DE1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Регионы!$B$49:$B$53</c:f>
              <c:strCache>
                <c:ptCount val="5"/>
                <c:pt idx="0">
                  <c:v>СФО</c:v>
                </c:pt>
                <c:pt idx="1">
                  <c:v>ПФО</c:v>
                </c:pt>
                <c:pt idx="2">
                  <c:v>СЗФО</c:v>
                </c:pt>
                <c:pt idx="3">
                  <c:v>ДФО</c:v>
                </c:pt>
                <c:pt idx="4">
                  <c:v>УФО</c:v>
                </c:pt>
              </c:strCache>
            </c:strRef>
          </c:cat>
          <c:val>
            <c:numRef>
              <c:f>Регионы!$C$49:$C$53</c:f>
              <c:numCache>
                <c:formatCode>#,##0</c:formatCode>
                <c:ptCount val="5"/>
                <c:pt idx="0">
                  <c:v>1389273</c:v>
                </c:pt>
                <c:pt idx="1">
                  <c:v>263328</c:v>
                </c:pt>
                <c:pt idx="2">
                  <c:v>73290</c:v>
                </c:pt>
                <c:pt idx="3">
                  <c:v>47576</c:v>
                </c:pt>
                <c:pt idx="4" formatCode="General">
                  <c:v>3803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B12-43B9-86A2-FF075D404D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2020, руб.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0354437085749591"/>
          <c:y val="0.27758967629046372"/>
          <c:w val="0.54767352696213989"/>
          <c:h val="0.6165336103820354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0E779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20F-47B1-9987-5E25750CD983}"/>
              </c:ext>
            </c:extLst>
          </c:dPt>
          <c:dPt>
            <c:idx val="1"/>
            <c:bubble3D val="0"/>
            <c:spPr>
              <a:solidFill>
                <a:srgbClr val="ED7D3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20F-47B1-9987-5E25750CD983}"/>
              </c:ext>
            </c:extLst>
          </c:dPt>
          <c:dPt>
            <c:idx val="2"/>
            <c:bubble3D val="0"/>
            <c:spPr>
              <a:solidFill>
                <a:srgbClr val="A5A5A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20F-47B1-9987-5E25750CD983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20F-47B1-9987-5E25750CD98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20F-47B1-9987-5E25750CD983}"/>
              </c:ext>
            </c:extLst>
          </c:dPt>
          <c:dLbls>
            <c:dLbl>
              <c:idx val="0"/>
              <c:spPr>
                <a:solidFill>
                  <a:srgbClr val="0E779D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620F-47B1-9987-5E25750CD983}"/>
                </c:ext>
              </c:extLst>
            </c:dLbl>
            <c:dLbl>
              <c:idx val="1"/>
              <c:layout>
                <c:manualLayout>
                  <c:x val="0"/>
                  <c:y val="0.12037037037037036"/>
                </c:manualLayout>
              </c:layout>
              <c:spPr>
                <a:solidFill>
                  <a:srgbClr val="ED7D31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620F-47B1-9987-5E25750CD983}"/>
                </c:ext>
              </c:extLst>
            </c:dLbl>
            <c:dLbl>
              <c:idx val="2"/>
              <c:spPr>
                <a:solidFill>
                  <a:srgbClr val="A5A5A5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5-620F-47B1-9987-5E25750CD983}"/>
                </c:ext>
              </c:extLst>
            </c:dLbl>
            <c:dLbl>
              <c:idx val="3"/>
              <c:spPr>
                <a:solidFill>
                  <a:srgbClr val="FFC000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7-620F-47B1-9987-5E25750CD983}"/>
                </c:ext>
              </c:extLst>
            </c:dLbl>
            <c:dLbl>
              <c:idx val="4"/>
              <c:layout>
                <c:manualLayout>
                  <c:x val="0.15327201044904776"/>
                  <c:y val="1.3888888888888888E-2"/>
                </c:manualLayout>
              </c:layout>
              <c:numFmt formatCode="0.00%" sourceLinked="0"/>
              <c:spPr>
                <a:solidFill>
                  <a:srgbClr val="4BACC6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9-620F-47B1-9987-5E25750CD983}"/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Регионы!$B$49:$B$53</c:f>
              <c:strCache>
                <c:ptCount val="5"/>
                <c:pt idx="0">
                  <c:v>СФО</c:v>
                </c:pt>
                <c:pt idx="1">
                  <c:v>ПФО</c:v>
                </c:pt>
                <c:pt idx="2">
                  <c:v>СЗФО</c:v>
                </c:pt>
                <c:pt idx="3">
                  <c:v>ДФО</c:v>
                </c:pt>
                <c:pt idx="4">
                  <c:v>УФО</c:v>
                </c:pt>
              </c:strCache>
            </c:strRef>
          </c:cat>
          <c:val>
            <c:numRef>
              <c:f>Регионы!$D$49:$D$53</c:f>
              <c:numCache>
                <c:formatCode>#,##0</c:formatCode>
                <c:ptCount val="5"/>
                <c:pt idx="0">
                  <c:v>662238275.46999991</c:v>
                </c:pt>
                <c:pt idx="1">
                  <c:v>265158335.49000001</c:v>
                </c:pt>
                <c:pt idx="2">
                  <c:v>74842620.849999994</c:v>
                </c:pt>
                <c:pt idx="3">
                  <c:v>43986753.880000003</c:v>
                </c:pt>
                <c:pt idx="4">
                  <c:v>3903528.2199999997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20F-47B1-9987-5E25750CD9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08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DD184-3581-4F94-B2BB-BFDECEB0020B}" type="datetimeFigureOut">
              <a:rPr lang="ru-RU" smtClean="0"/>
              <a:t>20.10.2020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2B8E3-0B9C-482F-B900-3B1D9BB22F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053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DDD61C-9FD8-42CB-BB79-AED4210F61C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1954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DDD61C-9FD8-42CB-BB79-AED4210F61C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6323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DDD61C-9FD8-42CB-BB79-AED4210F61C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74346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DDD61C-9FD8-42CB-BB79-AED4210F61C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9912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DDD61C-9FD8-42CB-BB79-AED4210F61C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1857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DDD61C-9FD8-42CB-BB79-AED4210F61C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2107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DDD61C-9FD8-42CB-BB79-AED4210F61C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7864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322D-88D8-4928-9D26-15346743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09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322D-88D8-4928-9D26-15346743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837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322D-88D8-4928-9D26-15346743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601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2751D73-5A1D-4AC3-BFCE-6A8A43FC7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90759"/>
            <a:ext cx="481712" cy="365125"/>
          </a:xfrm>
        </p:spPr>
        <p:txBody>
          <a:bodyPr/>
          <a:lstStyle>
            <a:lvl1pPr algn="ctr">
              <a:defRPr sz="1467"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498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2751D73-5A1D-4AC3-BFCE-6A8A43FC7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90759"/>
            <a:ext cx="481712" cy="365125"/>
          </a:xfrm>
        </p:spPr>
        <p:txBody>
          <a:bodyPr/>
          <a:lstStyle>
            <a:lvl1pPr algn="ctr">
              <a:defRPr sz="1467"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3203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CD635FF-37F7-4C94-A1D4-A39345C9D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90759"/>
            <a:ext cx="478448" cy="365125"/>
          </a:xfrm>
        </p:spPr>
        <p:txBody>
          <a:bodyPr/>
          <a:lstStyle>
            <a:lvl1pPr algn="ctr">
              <a:defRPr sz="1467"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6B7E21D-3447-4248-83D3-71D6C21E01BF}"/>
              </a:ext>
            </a:extLst>
          </p:cNvPr>
          <p:cNvSpPr/>
          <p:nvPr userDrawn="1"/>
        </p:nvSpPr>
        <p:spPr>
          <a:xfrm>
            <a:off x="478449" y="1"/>
            <a:ext cx="8873673" cy="1001587"/>
          </a:xfrm>
          <a:prstGeom prst="rect">
            <a:avLst/>
          </a:prstGeom>
          <a:solidFill>
            <a:srgbClr val="B6D6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10429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DBA0D91-12F8-4A04-BEBD-9055D58E70F7}"/>
              </a:ext>
            </a:extLst>
          </p:cNvPr>
          <p:cNvSpPr/>
          <p:nvPr userDrawn="1"/>
        </p:nvSpPr>
        <p:spPr>
          <a:xfrm>
            <a:off x="478449" y="1"/>
            <a:ext cx="8873673" cy="1001587"/>
          </a:xfrm>
          <a:prstGeom prst="rect">
            <a:avLst/>
          </a:prstGeom>
          <a:solidFill>
            <a:srgbClr val="B6D6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66B8721-796F-4556-8C71-DD901213F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90759"/>
            <a:ext cx="481712" cy="365125"/>
          </a:xfrm>
        </p:spPr>
        <p:txBody>
          <a:bodyPr/>
          <a:lstStyle>
            <a:lvl1pPr algn="ctr">
              <a:defRPr sz="1467"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828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968B497-4865-4F36-ADE8-D24E0CA5C9CB}"/>
              </a:ext>
            </a:extLst>
          </p:cNvPr>
          <p:cNvSpPr/>
          <p:nvPr userDrawn="1"/>
        </p:nvSpPr>
        <p:spPr>
          <a:xfrm>
            <a:off x="478449" y="1"/>
            <a:ext cx="8873673" cy="1001587"/>
          </a:xfrm>
          <a:prstGeom prst="rect">
            <a:avLst/>
          </a:prstGeom>
          <a:solidFill>
            <a:srgbClr val="B6D6E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EAE60FC-3796-45F8-A042-74F6D1F32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90759"/>
            <a:ext cx="481712" cy="365125"/>
          </a:xfrm>
        </p:spPr>
        <p:txBody>
          <a:bodyPr/>
          <a:lstStyle>
            <a:lvl1pPr algn="ctr">
              <a:defRPr sz="1467">
                <a:solidFill>
                  <a:schemeClr val="bg1"/>
                </a:solidFill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8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322D-88D8-4928-9D26-15346743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94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322D-88D8-4928-9D26-15346743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21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322D-88D8-4928-9D26-15346743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3510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322D-88D8-4928-9D26-15346743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115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322D-88D8-4928-9D26-15346743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30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322D-88D8-4928-9D26-15346743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50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322D-88D8-4928-9D26-15346743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137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6322D-88D8-4928-9D26-15346743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39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w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6322D-88D8-4928-9D26-153467431B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09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2" y="0"/>
            <a:ext cx="478351" cy="6858000"/>
          </a:xfrm>
          <a:prstGeom prst="rect">
            <a:avLst/>
          </a:prstGeom>
          <a:solidFill>
            <a:srgbClr val="0E77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0E246A6-D717-447A-B783-CD46A4134C3B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9771533" y="364287"/>
            <a:ext cx="1810867" cy="416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493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hf hdr="0" ftr="0" dt="0"/>
  <p:txStyles>
    <p:titleStyle>
      <a:lvl1pPr algn="ctr" defTabSz="609585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5.wmf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/><Relationship Id="rId3" Type="http://schemas.openxmlformats.org/officeDocument/2006/relationships/image" Target="../media/image15.wmf"/><Relationship Id="rId7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image" Target="../media/image3.wmf"/><Relationship Id="rId9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.wmf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8A22D856-B1DB-4701-8E3A-B01172117B3A}"/>
              </a:ext>
            </a:extLst>
          </p:cNvPr>
          <p:cNvSpPr/>
          <p:nvPr/>
        </p:nvSpPr>
        <p:spPr>
          <a:xfrm>
            <a:off x="2" y="0"/>
            <a:ext cx="5345085" cy="6858000"/>
          </a:xfrm>
          <a:prstGeom prst="rect">
            <a:avLst/>
          </a:prstGeom>
          <a:solidFill>
            <a:srgbClr val="0E77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>
              <a:defRPr/>
            </a:pPr>
            <a:endParaRPr lang="ru-RU" sz="24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FECA9B-057B-4C01-9B89-B0C4E1CF6DDA}"/>
              </a:ext>
            </a:extLst>
          </p:cNvPr>
          <p:cNvSpPr txBox="1"/>
          <p:nvPr/>
        </p:nvSpPr>
        <p:spPr>
          <a:xfrm>
            <a:off x="250752" y="411008"/>
            <a:ext cx="5094335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200" dirty="0">
              <a:solidFill>
                <a:schemeClr val="bg1"/>
              </a:solidFill>
            </a:endParaRPr>
          </a:p>
          <a:p>
            <a:r>
              <a:rPr lang="ru-RU" sz="3200" dirty="0" smtClean="0">
                <a:solidFill>
                  <a:schemeClr val="bg1"/>
                </a:solidFill>
              </a:rPr>
              <a:t>Торги лесоматериалами</a:t>
            </a:r>
          </a:p>
          <a:p>
            <a:r>
              <a:rPr lang="ru-RU" sz="3200" dirty="0" smtClean="0">
                <a:solidFill>
                  <a:schemeClr val="bg1"/>
                </a:solidFill>
              </a:rPr>
              <a:t>на СПбМТСБ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endParaRPr lang="ru-RU" sz="3200" dirty="0" smtClean="0">
              <a:solidFill>
                <a:schemeClr val="bg1"/>
              </a:solidFill>
            </a:endParaRPr>
          </a:p>
          <a:p>
            <a:endParaRPr lang="ru-RU" sz="2000" dirty="0" smtClean="0">
              <a:solidFill>
                <a:schemeClr val="bg1"/>
              </a:solidFill>
            </a:endParaRPr>
          </a:p>
          <a:p>
            <a:endParaRPr lang="ru-RU" sz="2000" dirty="0">
              <a:solidFill>
                <a:schemeClr val="bg1"/>
              </a:solidFill>
            </a:endParaRPr>
          </a:p>
          <a:p>
            <a:endParaRPr lang="ru-RU" sz="2000" dirty="0" smtClean="0">
              <a:solidFill>
                <a:schemeClr val="bg1"/>
              </a:solidFill>
            </a:endParaRPr>
          </a:p>
          <a:p>
            <a:endParaRPr lang="ru-RU" sz="2000" dirty="0">
              <a:solidFill>
                <a:schemeClr val="bg1"/>
              </a:solidFill>
            </a:endParaRPr>
          </a:p>
          <a:p>
            <a:endParaRPr lang="ru-RU" sz="2000" dirty="0" smtClean="0">
              <a:solidFill>
                <a:schemeClr val="bg1"/>
              </a:solidFill>
            </a:endParaRPr>
          </a:p>
          <a:p>
            <a:endParaRPr lang="ru-RU" sz="2000" dirty="0">
              <a:solidFill>
                <a:schemeClr val="bg1"/>
              </a:solidFill>
            </a:endParaRPr>
          </a:p>
          <a:p>
            <a:endParaRPr lang="ru-RU" sz="2000" dirty="0" smtClean="0">
              <a:solidFill>
                <a:schemeClr val="bg1"/>
              </a:solidFill>
            </a:endParaRPr>
          </a:p>
          <a:p>
            <a:endParaRPr lang="ru-RU" sz="2000" dirty="0">
              <a:solidFill>
                <a:schemeClr val="bg1"/>
              </a:solidFill>
            </a:endParaRPr>
          </a:p>
          <a:p>
            <a:endParaRPr lang="ru-RU" sz="2000" dirty="0" smtClean="0">
              <a:solidFill>
                <a:schemeClr val="bg1"/>
              </a:solidFill>
            </a:endParaRPr>
          </a:p>
          <a:p>
            <a:endParaRPr lang="ru-RU" sz="2000" dirty="0">
              <a:solidFill>
                <a:schemeClr val="bg1"/>
              </a:solidFill>
            </a:endParaRPr>
          </a:p>
          <a:p>
            <a:endParaRPr lang="ru-RU" sz="2000" dirty="0" smtClean="0">
              <a:solidFill>
                <a:schemeClr val="bg1"/>
              </a:solidFill>
            </a:endParaRPr>
          </a:p>
          <a:p>
            <a:endParaRPr lang="ru-RU" sz="2000" dirty="0">
              <a:solidFill>
                <a:schemeClr val="bg1"/>
              </a:solidFill>
            </a:endParaRPr>
          </a:p>
          <a:p>
            <a:endParaRPr lang="ru-RU" sz="3200" dirty="0">
              <a:solidFill>
                <a:schemeClr val="bg1"/>
              </a:solidFill>
            </a:endParaRPr>
          </a:p>
          <a:p>
            <a:r>
              <a:rPr lang="ru-RU" sz="1600" dirty="0" smtClean="0">
                <a:solidFill>
                  <a:schemeClr val="bg1"/>
                </a:solidFill>
              </a:rPr>
              <a:t>Октябрь 2020</a:t>
            </a:r>
            <a:endParaRPr lang="ru-RU" sz="1600" dirty="0">
              <a:solidFill>
                <a:schemeClr val="bg1"/>
              </a:solidFill>
            </a:endParaRPr>
          </a:p>
          <a:p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1E09EE46-0A5C-4B0C-A9A8-655E758877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3574" y="2151614"/>
            <a:ext cx="3912071" cy="2636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59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395EF05-CD96-4D4A-AC48-4BC15C627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77">
              <a:defRPr/>
            </a:pPr>
            <a:fld id="{2066355A-084C-D24E-9AD2-7E4FC41EA627}" type="slidenum">
              <a:rPr lang="en-US">
                <a:solidFill>
                  <a:prstClr val="white"/>
                </a:solidFill>
                <a:latin typeface="Calibri"/>
              </a:rPr>
              <a:pPr defTabSz="914377">
                <a:defRPr/>
              </a:pPr>
              <a:t>10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Название 1">
            <a:extLst>
              <a:ext uri="{FF2B5EF4-FFF2-40B4-BE49-F238E27FC236}">
                <a16:creationId xmlns:a16="http://schemas.microsoft.com/office/drawing/2014/main" id="{E315950A-DE4F-44D4-9DD2-66767B109FF6}"/>
              </a:ext>
            </a:extLst>
          </p:cNvPr>
          <p:cNvSpPr txBox="1">
            <a:spLocks/>
          </p:cNvSpPr>
          <p:nvPr/>
        </p:nvSpPr>
        <p:spPr>
          <a:xfrm>
            <a:off x="2482449" y="1"/>
            <a:ext cx="6892904" cy="100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457189">
              <a:defRPr/>
            </a:pPr>
            <a:r>
              <a:rPr lang="ru-RU" sz="2133" dirty="0">
                <a:solidFill>
                  <a:prstClr val="black"/>
                </a:solidFill>
                <a:latin typeface="Calibri"/>
              </a:rPr>
              <a:t>Торги лесоматериалами в </a:t>
            </a:r>
            <a:r>
              <a:rPr lang="en-US" sz="2133" dirty="0">
                <a:solidFill>
                  <a:prstClr val="black"/>
                </a:solidFill>
                <a:latin typeface="Calibri"/>
              </a:rPr>
              <a:t>2018-</a:t>
            </a:r>
            <a:r>
              <a:rPr lang="ru-RU" sz="2133" dirty="0">
                <a:solidFill>
                  <a:prstClr val="black"/>
                </a:solidFill>
                <a:latin typeface="Calibri"/>
              </a:rPr>
              <a:t>2020 годах</a:t>
            </a:r>
            <a:endParaRPr lang="en-US" sz="2133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1AE0E79-C2B6-4932-A8A2-6310FAF12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217" y="0"/>
            <a:ext cx="1003241" cy="1003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7216" y="1035193"/>
            <a:ext cx="2850569" cy="779749"/>
          </a:xfrm>
          <a:prstGeom prst="rect">
            <a:avLst/>
          </a:prstGeom>
          <a:noFill/>
          <a:ln>
            <a:noFill/>
          </a:ln>
        </p:spPr>
        <p:txBody>
          <a:bodyPr wrap="square" lIns="121907" tIns="60952" rIns="121907" bIns="60952" rtlCol="0">
            <a:spAutoFit/>
          </a:bodyPr>
          <a:lstStyle/>
          <a:p>
            <a:pPr defTabSz="1219140">
              <a:defRPr/>
            </a:pPr>
            <a:r>
              <a:rPr lang="ru-RU" sz="1867" b="1" dirty="0">
                <a:solidFill>
                  <a:srgbClr val="4F81BD"/>
                </a:solidFill>
                <a:latin typeface="Calibri"/>
              </a:rPr>
              <a:t>Объем торгов (тыс. </a:t>
            </a:r>
            <a:r>
              <a:rPr lang="ru-RU" sz="1867" b="1" dirty="0">
                <a:solidFill>
                  <a:srgbClr val="4F81BD"/>
                </a:solidFill>
                <a:latin typeface="Calibri"/>
                <a:cs typeface="Arial" panose="020B0604020202020204" pitchFamily="34" charset="0"/>
              </a:rPr>
              <a:t>м</a:t>
            </a:r>
            <a:r>
              <a:rPr lang="ru-RU" sz="1867" b="1" baseline="30000" dirty="0">
                <a:solidFill>
                  <a:srgbClr val="4F81BD"/>
                </a:solidFill>
                <a:latin typeface="Calibri"/>
                <a:cs typeface="Arial" panose="020B0604020202020204" pitchFamily="34" charset="0"/>
              </a:rPr>
              <a:t>3</a:t>
            </a:r>
            <a:r>
              <a:rPr lang="en-US" sz="1867" b="1" dirty="0">
                <a:solidFill>
                  <a:srgbClr val="4F81BD"/>
                </a:solidFill>
                <a:latin typeface="Calibri"/>
              </a:rPr>
              <a:t>)</a:t>
            </a:r>
          </a:p>
          <a:p>
            <a:pPr defTabSz="1219140">
              <a:defRPr/>
            </a:pPr>
            <a:endParaRPr lang="ru-RU" sz="2400" b="1" dirty="0">
              <a:solidFill>
                <a:srgbClr val="27A9E1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24935" y="1010810"/>
            <a:ext cx="2950456" cy="779749"/>
          </a:xfrm>
          <a:prstGeom prst="rect">
            <a:avLst/>
          </a:prstGeom>
          <a:noFill/>
          <a:ln>
            <a:noFill/>
          </a:ln>
        </p:spPr>
        <p:txBody>
          <a:bodyPr wrap="square" lIns="121907" tIns="60952" rIns="121907" bIns="60952" rtlCol="0">
            <a:spAutoFit/>
          </a:bodyPr>
          <a:lstStyle/>
          <a:p>
            <a:pPr defTabSz="1219140">
              <a:defRPr/>
            </a:pPr>
            <a:r>
              <a:rPr lang="ru-RU" sz="1867" b="1" dirty="0">
                <a:solidFill>
                  <a:srgbClr val="4BACC6">
                    <a:lumMod val="75000"/>
                  </a:srgbClr>
                </a:solidFill>
                <a:latin typeface="Calibri"/>
              </a:rPr>
              <a:t>Оборот торгов (млн руб.</a:t>
            </a:r>
            <a:r>
              <a:rPr lang="en-US" sz="1867" b="1" dirty="0">
                <a:solidFill>
                  <a:srgbClr val="4BACC6">
                    <a:lumMod val="75000"/>
                  </a:srgbClr>
                </a:solidFill>
                <a:latin typeface="Calibri"/>
              </a:rPr>
              <a:t>)</a:t>
            </a:r>
          </a:p>
          <a:p>
            <a:pPr defTabSz="1219140">
              <a:defRPr/>
            </a:pPr>
            <a:endParaRPr lang="ru-RU" sz="2400" b="1" dirty="0">
              <a:solidFill>
                <a:srgbClr val="4BACC6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735349" y="1002070"/>
            <a:ext cx="2829012" cy="410417"/>
          </a:xfrm>
          <a:prstGeom prst="rect">
            <a:avLst/>
          </a:prstGeom>
          <a:noFill/>
          <a:ln>
            <a:noFill/>
          </a:ln>
        </p:spPr>
        <p:txBody>
          <a:bodyPr wrap="square" lIns="121907" tIns="60952" rIns="121907" bIns="60952" rtlCol="0">
            <a:spAutoFit/>
          </a:bodyPr>
          <a:lstStyle/>
          <a:p>
            <a:pPr defTabSz="1219140">
              <a:defRPr/>
            </a:pPr>
            <a:r>
              <a:rPr lang="ru-RU" sz="1867" b="1" dirty="0">
                <a:solidFill>
                  <a:prstClr val="white">
                    <a:lumMod val="50000"/>
                  </a:prstClr>
                </a:solidFill>
                <a:latin typeface="Calibri"/>
              </a:rPr>
              <a:t>Кол-во договоров (</a:t>
            </a:r>
            <a:r>
              <a:rPr lang="ru-RU" sz="1867" b="1" dirty="0">
                <a:solidFill>
                  <a:prstClr val="white">
                    <a:lumMod val="50000"/>
                  </a:prstClr>
                </a:solidFill>
                <a:latin typeface="Calibri"/>
                <a:cs typeface="Arial" panose="020B0604020202020204" pitchFamily="34" charset="0"/>
              </a:rPr>
              <a:t>шт.</a:t>
            </a:r>
            <a:r>
              <a:rPr lang="en-US" sz="1867" b="1" dirty="0">
                <a:solidFill>
                  <a:prstClr val="white">
                    <a:lumMod val="50000"/>
                  </a:prstClr>
                </a:solidFill>
                <a:latin typeface="Calibri"/>
              </a:rPr>
              <a:t>)</a:t>
            </a: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flipH="1">
            <a:off x="4057229" y="978137"/>
            <a:ext cx="14328" cy="2900201"/>
          </a:xfrm>
          <a:prstGeom prst="line">
            <a:avLst/>
          </a:prstGeom>
          <a:ln w="12700">
            <a:solidFill>
              <a:srgbClr val="B6D6E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7826171" y="1002072"/>
            <a:ext cx="181" cy="2890705"/>
          </a:xfrm>
          <a:prstGeom prst="line">
            <a:avLst/>
          </a:prstGeom>
          <a:ln w="12700">
            <a:solidFill>
              <a:srgbClr val="B6D6E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D1C439AD-7EFC-4E9B-8F58-B8F160B6B3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9210" y="0"/>
            <a:ext cx="1003241" cy="1003200"/>
          </a:xfrm>
          <a:prstGeom prst="rect">
            <a:avLst/>
          </a:prstGeom>
        </p:spPr>
      </p:pic>
      <p:cxnSp>
        <p:nvCxnSpPr>
          <p:cNvPr id="38" name="Прямая соединительная линия 37"/>
          <p:cNvCxnSpPr/>
          <p:nvPr/>
        </p:nvCxnSpPr>
        <p:spPr>
          <a:xfrm flipH="1">
            <a:off x="469836" y="3867281"/>
            <a:ext cx="11722165" cy="29016"/>
          </a:xfrm>
          <a:prstGeom prst="line">
            <a:avLst/>
          </a:prstGeom>
          <a:ln w="12700">
            <a:solidFill>
              <a:srgbClr val="B6D6E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Диаграмма 18"/>
          <p:cNvGraphicFramePr>
            <a:graphicFrameLocks/>
          </p:cNvGraphicFramePr>
          <p:nvPr>
            <p:extLst/>
          </p:nvPr>
        </p:nvGraphicFramePr>
        <p:xfrm>
          <a:off x="323093" y="1558957"/>
          <a:ext cx="3773553" cy="23513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2" name="Диаграмма 21"/>
          <p:cNvGraphicFramePr>
            <a:graphicFrameLocks/>
          </p:cNvGraphicFramePr>
          <p:nvPr>
            <p:extLst/>
          </p:nvPr>
        </p:nvGraphicFramePr>
        <p:xfrm>
          <a:off x="4016816" y="1604904"/>
          <a:ext cx="3809355" cy="2309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3" name="Диаграмма 22"/>
          <p:cNvGraphicFramePr>
            <a:graphicFrameLocks/>
          </p:cNvGraphicFramePr>
          <p:nvPr>
            <p:extLst/>
          </p:nvPr>
        </p:nvGraphicFramePr>
        <p:xfrm>
          <a:off x="7840806" y="1302106"/>
          <a:ext cx="3904903" cy="2565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0" name="Диаграмма 19"/>
          <p:cNvGraphicFramePr>
            <a:graphicFrameLocks/>
          </p:cNvGraphicFramePr>
          <p:nvPr>
            <p:extLst/>
          </p:nvPr>
        </p:nvGraphicFramePr>
        <p:xfrm>
          <a:off x="666749" y="4031491"/>
          <a:ext cx="11525251" cy="2742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13627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395EF05-CD96-4D4A-AC48-4BC15C627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585"/>
            <a:fld id="{2066355A-084C-D24E-9AD2-7E4FC41EA627}" type="slidenum">
              <a:rPr lang="en-US">
                <a:solidFill>
                  <a:prstClr val="white"/>
                </a:solidFill>
                <a:latin typeface="Calibri"/>
              </a:rPr>
              <a:pPr defTabSz="609585"/>
              <a:t>11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Название 1">
            <a:extLst>
              <a:ext uri="{FF2B5EF4-FFF2-40B4-BE49-F238E27FC236}">
                <a16:creationId xmlns:a16="http://schemas.microsoft.com/office/drawing/2014/main" id="{E315950A-DE4F-44D4-9DD2-66767B109FF6}"/>
              </a:ext>
            </a:extLst>
          </p:cNvPr>
          <p:cNvSpPr txBox="1">
            <a:spLocks/>
          </p:cNvSpPr>
          <p:nvPr/>
        </p:nvSpPr>
        <p:spPr>
          <a:xfrm>
            <a:off x="1680003" y="1"/>
            <a:ext cx="7603684" cy="100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609585"/>
            <a:r>
              <a:rPr lang="ru-RU" sz="2133" dirty="0">
                <a:solidFill>
                  <a:prstClr val="black"/>
                </a:solidFill>
                <a:latin typeface="Calibri"/>
              </a:rPr>
              <a:t>Организация торгов лесоматериалами</a:t>
            </a:r>
          </a:p>
          <a:p>
            <a:pPr algn="l" defTabSz="609585"/>
            <a:r>
              <a:rPr lang="ru-RU" sz="1600" b="1" dirty="0">
                <a:solidFill>
                  <a:prstClr val="black"/>
                </a:solidFill>
                <a:latin typeface="Calibri"/>
              </a:rPr>
              <a:t>География торгов и итоги 201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9-2020</a:t>
            </a:r>
            <a:r>
              <a:rPr lang="ru-RU" sz="1600" b="1" dirty="0">
                <a:solidFill>
                  <a:prstClr val="black"/>
                </a:solidFill>
                <a:latin typeface="Calibri"/>
              </a:rPr>
              <a:t> 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1C439AD-7EFC-4E9B-8F58-B8F160B6B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970" y="0"/>
            <a:ext cx="1003241" cy="10032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463382" y="942309"/>
            <a:ext cx="5304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09585"/>
            <a:r>
              <a:rPr lang="ru-RU" sz="2000" b="1" dirty="0">
                <a:solidFill>
                  <a:srgbClr val="0E779D"/>
                </a:solidFill>
                <a:latin typeface="Calibri"/>
              </a:rPr>
              <a:t>Региональная структура торгов </a:t>
            </a:r>
            <a:r>
              <a:rPr lang="ru-RU" sz="2400" b="1" dirty="0">
                <a:solidFill>
                  <a:srgbClr val="0E779D"/>
                </a:solidFill>
                <a:latin typeface="Calibri"/>
              </a:rPr>
              <a:t>2020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6933" y="5670463"/>
            <a:ext cx="11016691" cy="111793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 defTabSz="609585"/>
            <a:r>
              <a:rPr lang="ru-RU" sz="1333" b="1" dirty="0">
                <a:solidFill>
                  <a:prstClr val="black"/>
                </a:solidFill>
                <a:latin typeface="Calibri"/>
              </a:rPr>
              <a:t>Впервые вышли на торги в 2019г.: </a:t>
            </a:r>
            <a:r>
              <a:rPr lang="ru-RU" sz="1333" dirty="0">
                <a:solidFill>
                  <a:prstClr val="black"/>
                </a:solidFill>
                <a:latin typeface="Calibri"/>
              </a:rPr>
              <a:t>Томская область, Кемеровская область, Республика Карелия, Хабаровский край, Амурская область; </a:t>
            </a:r>
            <a:r>
              <a:rPr lang="ru-RU" sz="1333" b="1" dirty="0">
                <a:solidFill>
                  <a:prstClr val="black"/>
                </a:solidFill>
                <a:latin typeface="Calibri"/>
              </a:rPr>
              <a:t>в 2020 году: </a:t>
            </a:r>
            <a:r>
              <a:rPr lang="ru-RU" sz="1333" dirty="0">
                <a:solidFill>
                  <a:prstClr val="black"/>
                </a:solidFill>
                <a:latin typeface="Calibri"/>
              </a:rPr>
              <a:t>Тюменская область, Новосибирская область, Нижегородская область</a:t>
            </a:r>
          </a:p>
          <a:p>
            <a:pPr defTabSz="609585"/>
            <a:r>
              <a:rPr lang="ru-RU" sz="1333" b="1" dirty="0">
                <a:solidFill>
                  <a:prstClr val="black"/>
                </a:solidFill>
                <a:latin typeface="Calibri"/>
              </a:rPr>
              <a:t>В декабре 2019 года были проведены первые торги с поставкой на экспорт на базисах Приморского края</a:t>
            </a:r>
          </a:p>
          <a:p>
            <a:pPr defTabSz="609585"/>
            <a:r>
              <a:rPr lang="ru-RU" sz="1333" dirty="0">
                <a:solidFill>
                  <a:prstClr val="black"/>
                </a:solidFill>
                <a:latin typeface="Calibri"/>
              </a:rPr>
              <a:t>Общее количество </a:t>
            </a:r>
            <a:r>
              <a:rPr lang="ru-RU" sz="1333" b="1" dirty="0">
                <a:solidFill>
                  <a:prstClr val="black"/>
                </a:solidFill>
                <a:latin typeface="Calibri"/>
              </a:rPr>
              <a:t>участников торгов </a:t>
            </a:r>
            <a:r>
              <a:rPr lang="ru-RU" sz="1333" dirty="0">
                <a:solidFill>
                  <a:prstClr val="black"/>
                </a:solidFill>
                <a:latin typeface="Calibri"/>
              </a:rPr>
              <a:t>– 854</a:t>
            </a:r>
            <a:r>
              <a:rPr lang="ru-RU" sz="1333" b="1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defTabSz="609585"/>
            <a:r>
              <a:rPr lang="ru-RU" sz="1333" b="1" dirty="0">
                <a:solidFill>
                  <a:prstClr val="black"/>
                </a:solidFill>
                <a:latin typeface="Calibri"/>
              </a:rPr>
              <a:t>12 октября 2020 года </a:t>
            </a:r>
            <a:r>
              <a:rPr lang="ru-RU" sz="1333" dirty="0">
                <a:solidFill>
                  <a:prstClr val="black"/>
                </a:solidFill>
                <a:latin typeface="Calibri"/>
              </a:rPr>
              <a:t>стартовали торги в </a:t>
            </a:r>
            <a:r>
              <a:rPr lang="ru-RU" sz="1333" b="1" dirty="0">
                <a:solidFill>
                  <a:prstClr val="black"/>
                </a:solidFill>
                <a:latin typeface="Calibri"/>
              </a:rPr>
              <a:t>Челябинской области</a:t>
            </a: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/>
          </p:nvPr>
        </p:nvGraphicFramePr>
        <p:xfrm>
          <a:off x="360637" y="1475859"/>
          <a:ext cx="5377075" cy="4914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/>
          </p:nvPr>
        </p:nvGraphicFramePr>
        <p:xfrm>
          <a:off x="6011683" y="1258330"/>
          <a:ext cx="5209835" cy="4157022"/>
        </p:xfrm>
        <a:graphic>
          <a:graphicData uri="http://schemas.openxmlformats.org/drawingml/2006/table">
            <a:tbl>
              <a:tblPr/>
              <a:tblGrid>
                <a:gridCol w="2680124">
                  <a:extLst>
                    <a:ext uri="{9D8B030D-6E8A-4147-A177-3AD203B41FA5}">
                      <a16:colId xmlns:a16="http://schemas.microsoft.com/office/drawing/2014/main" val="1332640358"/>
                    </a:ext>
                  </a:extLst>
                </a:gridCol>
                <a:gridCol w="1271692">
                  <a:extLst>
                    <a:ext uri="{9D8B030D-6E8A-4147-A177-3AD203B41FA5}">
                      <a16:colId xmlns:a16="http://schemas.microsoft.com/office/drawing/2014/main" val="2237478325"/>
                    </a:ext>
                  </a:extLst>
                </a:gridCol>
                <a:gridCol w="1258019">
                  <a:extLst>
                    <a:ext uri="{9D8B030D-6E8A-4147-A177-3AD203B41FA5}">
                      <a16:colId xmlns:a16="http://schemas.microsoft.com/office/drawing/2014/main" val="4187483337"/>
                    </a:ext>
                  </a:extLst>
                </a:gridCol>
              </a:tblGrid>
              <a:tr h="5323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Распределение объемов торгов по регионам в 2019-2020 гг.: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E779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Объемы  торгов  в 2020 г. (м</a:t>
                      </a:r>
                      <a:r>
                        <a:rPr lang="ru-RU" sz="1100" b="1" i="0" u="none" strike="noStrike" baseline="300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ru-RU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E779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ОБЪЕМ за весь 2019 г. (м</a:t>
                      </a:r>
                      <a:r>
                        <a:rPr lang="ru-RU" sz="1100" b="1" i="0" u="none" strike="noStrike" baseline="300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ru-RU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E77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198962"/>
                  </a:ext>
                </a:extLst>
              </a:tr>
              <a:tr h="19433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ОБЩИЙ ОБЪЁМ ТОРГОВ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1 777 270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4 021 710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531911"/>
                  </a:ext>
                </a:extLst>
              </a:tr>
              <a:tr h="2112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Красноярский край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1 346 561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3 211 783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750827"/>
                  </a:ext>
                </a:extLst>
              </a:tr>
              <a:tr h="2112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Удмуртская Республика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156 153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199 958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862406"/>
                  </a:ext>
                </a:extLst>
              </a:tr>
              <a:tr h="2112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Пермский край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98 515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130 349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601078"/>
                  </a:ext>
                </a:extLst>
              </a:tr>
              <a:tr h="2112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Новгородская область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56 174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192 090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528756"/>
                  </a:ext>
                </a:extLst>
              </a:tr>
              <a:tr h="2112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Хабаровский край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32 461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2 215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808164"/>
                  </a:ext>
                </a:extLst>
              </a:tr>
              <a:tr h="2112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Томская область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22 521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50 670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943201"/>
                  </a:ext>
                </a:extLst>
              </a:tr>
              <a:tr h="2112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Республика Карелия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17 116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11 197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5096885"/>
                  </a:ext>
                </a:extLst>
              </a:tr>
              <a:tr h="2112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Кемеровская область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15 492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1 066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560337"/>
                  </a:ext>
                </a:extLst>
              </a:tr>
              <a:tr h="2112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Республика Бурятия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13 588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61 147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1407090"/>
                  </a:ext>
                </a:extLst>
              </a:tr>
              <a:tr h="2619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Нижегородская область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8 660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868302"/>
                  </a:ext>
                </a:extLst>
              </a:tr>
              <a:tr h="2112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Новосибирская область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3 424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14889"/>
                  </a:ext>
                </a:extLst>
              </a:tr>
              <a:tr h="2112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Тюменская область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2 826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417498"/>
                  </a:ext>
                </a:extLst>
              </a:tr>
              <a:tr h="2112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Амурская область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0278464"/>
                  </a:ext>
                </a:extLst>
              </a:tr>
              <a:tr h="2112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Иркутская область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1 275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159 205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792629"/>
                  </a:ext>
                </a:extLst>
              </a:tr>
              <a:tr h="2112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Челябинская область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841259"/>
                  </a:ext>
                </a:extLst>
              </a:tr>
              <a:tr h="21123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Приморский край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0094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81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395EF05-CD96-4D4A-AC48-4BC15C627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66355A-084C-D24E-9AD2-7E4FC41EA627}" type="slidenum">
              <a:rPr kumimoji="0" lang="en-US" sz="1467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4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азвание 1">
            <a:extLst>
              <a:ext uri="{FF2B5EF4-FFF2-40B4-BE49-F238E27FC236}">
                <a16:creationId xmlns:a16="http://schemas.microsoft.com/office/drawing/2014/main" id="{E315950A-DE4F-44D4-9DD2-66767B109FF6}"/>
              </a:ext>
            </a:extLst>
          </p:cNvPr>
          <p:cNvSpPr txBox="1">
            <a:spLocks/>
          </p:cNvSpPr>
          <p:nvPr/>
        </p:nvSpPr>
        <p:spPr>
          <a:xfrm>
            <a:off x="2482449" y="1"/>
            <a:ext cx="6892904" cy="100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Т</a:t>
            </a:r>
            <a:r>
              <a:rPr kumimoji="0" lang="ru-RU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орги </a:t>
            </a:r>
            <a:r>
              <a:rPr kumimoji="0" lang="ru-RU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лесоматериалами в </a:t>
            </a:r>
            <a:r>
              <a:rPr kumimoji="0" lang="ru-RU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2019-20</a:t>
            </a:r>
            <a:r>
              <a:rPr kumimoji="0" lang="en-US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20</a:t>
            </a:r>
            <a:r>
              <a:rPr kumimoji="0" lang="ru-RU" sz="2133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годах</a:t>
            </a:r>
            <a:endParaRPr kumimoji="0" lang="ru-RU" sz="2133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Федеральные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округа</a:t>
            </a:r>
            <a:endParaRPr kumimoji="0" lang="en-US" sz="2133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1AE0E79-C2B6-4932-A8A2-6310FAF122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216" y="0"/>
            <a:ext cx="1003241" cy="1003200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id="{D1C439AD-7EFC-4E9B-8F58-B8F160B6B3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9209" y="0"/>
            <a:ext cx="1003241" cy="1003200"/>
          </a:xfrm>
          <a:prstGeom prst="rect">
            <a:avLst/>
          </a:prstGeom>
        </p:spPr>
      </p:pic>
      <p:graphicFrame>
        <p:nvGraphicFramePr>
          <p:cNvPr id="42" name="Диаграмма 41"/>
          <p:cNvGraphicFramePr>
            <a:graphicFrameLocks/>
          </p:cNvGraphicFramePr>
          <p:nvPr>
            <p:extLst/>
          </p:nvPr>
        </p:nvGraphicFramePr>
        <p:xfrm>
          <a:off x="6404105" y="981911"/>
          <a:ext cx="281056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5" name="Диаграмма 44"/>
          <p:cNvGraphicFramePr>
            <a:graphicFrameLocks/>
          </p:cNvGraphicFramePr>
          <p:nvPr>
            <p:extLst/>
          </p:nvPr>
        </p:nvGraphicFramePr>
        <p:xfrm>
          <a:off x="6028210" y="3833303"/>
          <a:ext cx="35623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6" name="Стрелка вправо 15"/>
          <p:cNvSpPr/>
          <p:nvPr/>
        </p:nvSpPr>
        <p:spPr>
          <a:xfrm>
            <a:off x="8800277" y="2242906"/>
            <a:ext cx="1206229" cy="311285"/>
          </a:xfrm>
          <a:prstGeom prst="rightArrow">
            <a:avLst/>
          </a:prstGeom>
          <a:solidFill>
            <a:srgbClr val="A1CAD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6" name="Стрелка вправо 45"/>
          <p:cNvSpPr/>
          <p:nvPr/>
        </p:nvSpPr>
        <p:spPr>
          <a:xfrm>
            <a:off x="8800277" y="5142207"/>
            <a:ext cx="1206229" cy="311285"/>
          </a:xfrm>
          <a:prstGeom prst="rightArrow">
            <a:avLst/>
          </a:prstGeom>
          <a:solidFill>
            <a:srgbClr val="A1CAD9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/>
          </p:nvPr>
        </p:nvGraphicFramePr>
        <p:xfrm>
          <a:off x="9485905" y="981911"/>
          <a:ext cx="2930297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Диаграмма 17"/>
          <p:cNvGraphicFramePr>
            <a:graphicFrameLocks/>
          </p:cNvGraphicFramePr>
          <p:nvPr>
            <p:extLst/>
          </p:nvPr>
        </p:nvGraphicFramePr>
        <p:xfrm>
          <a:off x="9403392" y="3793896"/>
          <a:ext cx="308810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0" name="Диаграмма 19"/>
          <p:cNvGraphicFramePr>
            <a:graphicFrameLocks/>
          </p:cNvGraphicFramePr>
          <p:nvPr>
            <p:extLst/>
          </p:nvPr>
        </p:nvGraphicFramePr>
        <p:xfrm>
          <a:off x="477216" y="3538549"/>
          <a:ext cx="5926889" cy="3253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/>
          </p:nvPr>
        </p:nvGraphicFramePr>
        <p:xfrm>
          <a:off x="811629" y="1260172"/>
          <a:ext cx="5537200" cy="1933575"/>
        </p:xfrm>
        <a:graphic>
          <a:graphicData uri="http://schemas.openxmlformats.org/drawingml/2006/table">
            <a:tbl>
              <a:tblPr/>
              <a:tblGrid>
                <a:gridCol w="1854200">
                  <a:extLst>
                    <a:ext uri="{9D8B030D-6E8A-4147-A177-3AD203B41FA5}">
                      <a16:colId xmlns:a16="http://schemas.microsoft.com/office/drawing/2014/main" val="3064398224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3504622212"/>
                    </a:ext>
                  </a:extLst>
                </a:gridCol>
                <a:gridCol w="1206500">
                  <a:extLst>
                    <a:ext uri="{9D8B030D-6E8A-4147-A177-3AD203B41FA5}">
                      <a16:colId xmlns:a16="http://schemas.microsoft.com/office/drawing/2014/main" val="937457717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330126410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М³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779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Рублей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779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Количество договоров, шт.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77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53131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СФО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CA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1 389 273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CA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662 238 275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CA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CA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393238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ПФО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263 328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265 158 335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140547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СЗФО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CA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73 290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CA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74 842 621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CA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CA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685274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ДФО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47 576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43 986 754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560429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УФО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CA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3 803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CA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3 903 528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CA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CA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071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169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1C439AD-7EFC-4E9B-8F58-B8F160B6B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968" y="0"/>
            <a:ext cx="1003241" cy="1003200"/>
          </a:xfrm>
          <a:prstGeom prst="rect">
            <a:avLst/>
          </a:prstGeom>
        </p:spPr>
      </p:pic>
      <p:sp>
        <p:nvSpPr>
          <p:cNvPr id="4" name="Название 1">
            <a:extLst>
              <a:ext uri="{FF2B5EF4-FFF2-40B4-BE49-F238E27FC236}">
                <a16:creationId xmlns:a16="http://schemas.microsoft.com/office/drawing/2014/main" id="{E315950A-DE4F-44D4-9DD2-66767B109FF6}"/>
              </a:ext>
            </a:extLst>
          </p:cNvPr>
          <p:cNvSpPr txBox="1">
            <a:spLocks/>
          </p:cNvSpPr>
          <p:nvPr/>
        </p:nvSpPr>
        <p:spPr>
          <a:xfrm>
            <a:off x="1680001" y="1"/>
            <a:ext cx="7603684" cy="100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Реализация лесоматериалов на торгах Государственными подведомственными учреждениями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 smtClean="0">
                <a:solidFill>
                  <a:prstClr val="black"/>
                </a:solidFill>
                <a:latin typeface="Calibri"/>
              </a:rPr>
              <a:t>Экономическая эффективность торгов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0807" y="3787354"/>
            <a:ext cx="1171603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C00000"/>
                </a:solidFill>
              </a:rPr>
              <a:t>для государства:</a:t>
            </a:r>
            <a:endParaRPr lang="ru-RU" sz="1600" b="1" dirty="0">
              <a:solidFill>
                <a:srgbClr val="C00000"/>
              </a:solidFill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увеличение прозрачности денежных потоков государственных подведомственных </a:t>
            </a:r>
            <a:r>
              <a:rPr lang="ru-RU" sz="1200" dirty="0" smtClean="0"/>
              <a:t>учреждений</a:t>
            </a:r>
            <a:endParaRPr lang="ru-RU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повышение </a:t>
            </a:r>
            <a:r>
              <a:rPr lang="ru-RU" sz="1200" dirty="0" smtClean="0"/>
              <a:t>цены реализации древесины в рамках </a:t>
            </a:r>
            <a:r>
              <a:rPr lang="ru-RU" sz="1200" dirty="0" err="1" smtClean="0"/>
              <a:t>госзадания</a:t>
            </a:r>
            <a:endParaRPr lang="ru-RU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увеличение доходов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/>
              <a:t>возможность приобретения оборудования для переработки </a:t>
            </a:r>
            <a:r>
              <a:rPr lang="ru-RU" sz="1200" dirty="0" smtClean="0"/>
              <a:t>древесины и реализации более дорогой обработанной древесины</a:t>
            </a:r>
            <a:endParaRPr lang="ru-RU" sz="1200" dirty="0"/>
          </a:p>
          <a:p>
            <a:pPr algn="just"/>
            <a:endParaRPr lang="ru-RU" sz="1200" b="1" dirty="0">
              <a:solidFill>
                <a:schemeClr val="accent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0807" y="4940002"/>
            <a:ext cx="113572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 smtClean="0">
                <a:solidFill>
                  <a:srgbClr val="00A0E3"/>
                </a:solidFill>
              </a:rPr>
              <a:t>для </a:t>
            </a:r>
            <a:r>
              <a:rPr lang="ru-RU" sz="1600" b="1" dirty="0">
                <a:solidFill>
                  <a:srgbClr val="00A0E3"/>
                </a:solidFill>
              </a:rPr>
              <a:t>бизнеса: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b="1" dirty="0"/>
              <a:t>Открытость информации об объемах торгов.</a:t>
            </a:r>
            <a:r>
              <a:rPr lang="ru-RU" sz="1200" dirty="0"/>
              <a:t> Продавец для осуществления продажи биржевого товара обязан представить на Биржу информацию о планируемых к продаже Биржевых товарах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b="1" dirty="0"/>
              <a:t>Общие правила для всех участников, гарантии поставки и оплаты товара</a:t>
            </a:r>
            <a:r>
              <a:rPr lang="ru-RU" sz="1200" dirty="0"/>
              <a:t>. Договоры заключаются в электронной форме по жестким и унифицированным Правилам. 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b="1" dirty="0"/>
              <a:t>Подтверждение происхождения древесины.</a:t>
            </a:r>
            <a:r>
              <a:rPr lang="ru-RU" sz="1200" dirty="0"/>
              <a:t> При исполнении Договора на поставку Товара Поставщик обязан передать Покупателю копии документов, на основании которых была осуществлена заготовка древесины,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b="1" dirty="0"/>
              <a:t>Прозрачное ценообразование. </a:t>
            </a:r>
            <a:r>
              <a:rPr lang="ru-RU" sz="1200" dirty="0"/>
              <a:t>Биржа формирует прозрачные и репрезентативные ценовые индикаторы. 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b="1" dirty="0"/>
              <a:t>Открытая информация о результатах торгов.</a:t>
            </a:r>
            <a:r>
              <a:rPr lang="ru-RU" sz="1200" dirty="0"/>
              <a:t> Информация о всех договорах, заключенных на торгах, открытая и всегда находится в общем доступе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b="1" dirty="0"/>
              <a:t>Упрощение документооборота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92509" y="3362402"/>
            <a:ext cx="58779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E779D"/>
                </a:solidFill>
              </a:rPr>
              <a:t>Эффективность </a:t>
            </a:r>
            <a:r>
              <a:rPr lang="ru-RU" b="1" dirty="0" smtClean="0">
                <a:solidFill>
                  <a:srgbClr val="0E779D"/>
                </a:solidFill>
              </a:rPr>
              <a:t>и преимущества торгов </a:t>
            </a:r>
            <a:r>
              <a:rPr lang="ru-RU" b="1" dirty="0">
                <a:solidFill>
                  <a:srgbClr val="0E779D"/>
                </a:solidFill>
              </a:rPr>
              <a:t>как инструмента: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147853"/>
              </p:ext>
            </p:extLst>
          </p:nvPr>
        </p:nvGraphicFramePr>
        <p:xfrm>
          <a:off x="592509" y="1684925"/>
          <a:ext cx="11446039" cy="13699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4132">
                  <a:extLst>
                    <a:ext uri="{9D8B030D-6E8A-4147-A177-3AD203B41FA5}">
                      <a16:colId xmlns:a16="http://schemas.microsoft.com/office/drawing/2014/main" val="567643436"/>
                    </a:ext>
                  </a:extLst>
                </a:gridCol>
                <a:gridCol w="1498124">
                  <a:extLst>
                    <a:ext uri="{9D8B030D-6E8A-4147-A177-3AD203B41FA5}">
                      <a16:colId xmlns:a16="http://schemas.microsoft.com/office/drawing/2014/main" val="2789175329"/>
                    </a:ext>
                  </a:extLst>
                </a:gridCol>
                <a:gridCol w="1088136">
                  <a:extLst>
                    <a:ext uri="{9D8B030D-6E8A-4147-A177-3AD203B41FA5}">
                      <a16:colId xmlns:a16="http://schemas.microsoft.com/office/drawing/2014/main" val="2190770978"/>
                    </a:ext>
                  </a:extLst>
                </a:gridCol>
                <a:gridCol w="1357389">
                  <a:extLst>
                    <a:ext uri="{9D8B030D-6E8A-4147-A177-3AD203B41FA5}">
                      <a16:colId xmlns:a16="http://schemas.microsoft.com/office/drawing/2014/main" val="3635196402"/>
                    </a:ext>
                  </a:extLst>
                </a:gridCol>
                <a:gridCol w="1918749">
                  <a:extLst>
                    <a:ext uri="{9D8B030D-6E8A-4147-A177-3AD203B41FA5}">
                      <a16:colId xmlns:a16="http://schemas.microsoft.com/office/drawing/2014/main" val="1648068296"/>
                    </a:ext>
                  </a:extLst>
                </a:gridCol>
                <a:gridCol w="1668907">
                  <a:extLst>
                    <a:ext uri="{9D8B030D-6E8A-4147-A177-3AD203B41FA5}">
                      <a16:colId xmlns:a16="http://schemas.microsoft.com/office/drawing/2014/main" val="3602207669"/>
                    </a:ext>
                  </a:extLst>
                </a:gridCol>
                <a:gridCol w="1240602">
                  <a:extLst>
                    <a:ext uri="{9D8B030D-6E8A-4147-A177-3AD203B41FA5}">
                      <a16:colId xmlns:a16="http://schemas.microsoft.com/office/drawing/2014/main" val="4142104113"/>
                    </a:ext>
                  </a:extLst>
                </a:gridCol>
              </a:tblGrid>
              <a:tr h="4403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Регион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E779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Старт торгов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E779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цена </a:t>
                      </a:r>
                      <a:r>
                        <a:rPr lang="ru-RU" sz="1200" dirty="0">
                          <a:effectLst/>
                        </a:rPr>
                        <a:t>в  2019г.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E779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Реализовано на Бирже в 2020г</a:t>
                      </a:r>
                      <a:r>
                        <a:rPr lang="ru-RU" sz="1200" dirty="0" smtClean="0">
                          <a:effectLst/>
                        </a:rPr>
                        <a:t>., </a:t>
                      </a:r>
                      <a:r>
                        <a:rPr lang="ru-RU" sz="1200" dirty="0">
                          <a:effectLst/>
                        </a:rPr>
                        <a:t>м</a:t>
                      </a:r>
                      <a:r>
                        <a:rPr lang="ru-RU" sz="1200" baseline="30000" dirty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E779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Цена </a:t>
                      </a:r>
                      <a:r>
                        <a:rPr lang="ru-RU" sz="1200" dirty="0" smtClean="0">
                          <a:effectLst/>
                        </a:rPr>
                        <a:t>на торгах в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2020г., руб.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E779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 цене 2019г., %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E779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к </a:t>
                      </a:r>
                      <a:r>
                        <a:rPr lang="ru-RU" sz="1200" dirty="0">
                          <a:effectLst/>
                        </a:rPr>
                        <a:t>цене </a:t>
                      </a:r>
                      <a:r>
                        <a:rPr lang="ru-RU" sz="1200" dirty="0" smtClean="0">
                          <a:effectLst/>
                        </a:rPr>
                        <a:t>до начала </a:t>
                      </a:r>
                      <a:r>
                        <a:rPr lang="ru-RU" sz="1200" dirty="0">
                          <a:effectLst/>
                        </a:rPr>
                        <a:t>торгов, %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E77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155972"/>
                  </a:ext>
                </a:extLst>
              </a:tr>
              <a:tr h="158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Удмуртская Республика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E779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март 2018г.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1047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149</a:t>
                      </a:r>
                      <a:r>
                        <a:rPr lang="ru-RU" sz="1200" baseline="0" dirty="0" smtClean="0">
                          <a:effectLst/>
                        </a:rPr>
                        <a:t> 811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1 112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effectLst/>
                        </a:rPr>
                        <a:t>+6%</a:t>
                      </a:r>
                      <a:endParaRPr lang="ru-RU" sz="1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effectLst/>
                        </a:rPr>
                        <a:t>+227%</a:t>
                      </a:r>
                      <a:endParaRPr lang="ru-RU" sz="1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4414757"/>
                  </a:ext>
                </a:extLst>
              </a:tr>
              <a:tr h="158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Новгородская область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E779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сентябрь 2017г.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996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55</a:t>
                      </a:r>
                      <a:r>
                        <a:rPr lang="ru-RU" sz="1200" baseline="0" dirty="0" smtClean="0">
                          <a:effectLst/>
                        </a:rPr>
                        <a:t> </a:t>
                      </a:r>
                      <a:r>
                        <a:rPr lang="ru-RU" sz="1200" dirty="0" smtClean="0">
                          <a:effectLst/>
                        </a:rPr>
                        <a:t>673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1 </a:t>
                      </a:r>
                      <a:r>
                        <a:rPr lang="ru-RU" sz="1200" dirty="0" smtClean="0">
                          <a:effectLst/>
                        </a:rPr>
                        <a:t>032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 smtClean="0">
                          <a:solidFill>
                            <a:srgbClr val="00B050"/>
                          </a:solidFill>
                          <a:effectLst/>
                        </a:rPr>
                        <a:t>+4%</a:t>
                      </a:r>
                      <a:endParaRPr lang="ru-RU" sz="1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 smtClean="0">
                          <a:solidFill>
                            <a:srgbClr val="00B050"/>
                          </a:solidFill>
                          <a:effectLst/>
                        </a:rPr>
                        <a:t>+550%</a:t>
                      </a:r>
                      <a:endParaRPr lang="ru-RU" sz="1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47593368"/>
                  </a:ext>
                </a:extLst>
              </a:tr>
              <a:tr h="158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Пермский край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E779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февраль 2017г.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690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95 815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720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effectLst/>
                        </a:rPr>
                        <a:t>+5%</a:t>
                      </a:r>
                      <a:endParaRPr lang="ru-RU" sz="1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effectLst/>
                        </a:rPr>
                        <a:t>+72%</a:t>
                      </a:r>
                      <a:endParaRPr lang="ru-RU" sz="1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04803128"/>
                  </a:ext>
                </a:extLst>
              </a:tr>
              <a:tr h="1590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Красноярский край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E779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июнь 2018г.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405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1 317 786</a:t>
                      </a:r>
                      <a:endParaRPr lang="ru-RU" sz="12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463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effectLst/>
                        </a:rPr>
                        <a:t>+</a:t>
                      </a:r>
                      <a:r>
                        <a:rPr lang="ru-RU" sz="1200" b="1" dirty="0" smtClean="0">
                          <a:solidFill>
                            <a:srgbClr val="00B050"/>
                          </a:solidFill>
                          <a:effectLst/>
                        </a:rPr>
                        <a:t>13%</a:t>
                      </a:r>
                      <a:endParaRPr lang="ru-RU" sz="1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00B050"/>
                          </a:solidFill>
                          <a:effectLst/>
                        </a:rPr>
                        <a:t>+</a:t>
                      </a:r>
                      <a:r>
                        <a:rPr lang="ru-RU" sz="1200" b="1" dirty="0" smtClean="0">
                          <a:solidFill>
                            <a:srgbClr val="00B050"/>
                          </a:solidFill>
                          <a:effectLst/>
                        </a:rPr>
                        <a:t>280%</a:t>
                      </a:r>
                      <a:endParaRPr lang="ru-RU" sz="12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84899992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30807" y="1081779"/>
            <a:ext cx="88812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E779D"/>
                </a:solidFill>
              </a:rPr>
              <a:t>Экономическая эффективность реализации древесины ГПУ на примере ключевых регионов </a:t>
            </a:r>
          </a:p>
          <a:p>
            <a:r>
              <a:rPr lang="ru-RU" sz="1400" b="1" dirty="0" smtClean="0">
                <a:solidFill>
                  <a:srgbClr val="0E779D"/>
                </a:solidFill>
              </a:rPr>
              <a:t>(реализация древесины на аукционной платформе):</a:t>
            </a:r>
            <a:endParaRPr lang="ru-RU" sz="1400" b="1" dirty="0">
              <a:solidFill>
                <a:srgbClr val="0E779D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2509" y="3170166"/>
            <a:ext cx="108277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* Информация о ценах реализации древесины ГПУ до начала торгов ориентировочная, предоставлена по запросам ФАС России либо представителями гос. отраслевых ведомств 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229016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395EF05-CD96-4D4A-AC48-4BC15C627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66355A-084C-D24E-9AD2-7E4FC41EA627}" type="slidenum">
              <a:rPr kumimoji="0" lang="en-US" sz="1467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60958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4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азвание 1">
            <a:extLst>
              <a:ext uri="{FF2B5EF4-FFF2-40B4-BE49-F238E27FC236}">
                <a16:creationId xmlns:a16="http://schemas.microsoft.com/office/drawing/2014/main" id="{E315950A-DE4F-44D4-9DD2-66767B109FF6}"/>
              </a:ext>
            </a:extLst>
          </p:cNvPr>
          <p:cNvSpPr txBox="1">
            <a:spLocks/>
          </p:cNvSpPr>
          <p:nvPr/>
        </p:nvSpPr>
        <p:spPr>
          <a:xfrm>
            <a:off x="1564106" y="1"/>
            <a:ext cx="7812506" cy="1003200"/>
          </a:xfrm>
          <a:prstGeom prst="rect">
            <a:avLst/>
          </a:prstGeom>
        </p:spPr>
        <p:txBody>
          <a:bodyPr anchor="ctr">
            <a:normAutofit fontScale="77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План мероприятий по декриминализации и развитию лесного комплекса</a:t>
            </a:r>
            <a:r>
              <a:rPr kumimoji="0" lang="ru-RU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endParaRPr kumimoji="0" lang="ru-RU" sz="2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Утверждено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1 октября 2020 года 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0" marR="0" lvl="0" indent="0" algn="l" defTabSz="609585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Заместителем Председателя Правительства Российской Федерации                             В.А. </a:t>
            </a:r>
            <a:r>
              <a:rPr kumimoji="0" lang="ru-RU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Абрамченко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1C439AD-7EFC-4E9B-8F58-B8F160B6B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448" y="1"/>
            <a:ext cx="1003241" cy="1003200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980068" y="1820780"/>
            <a:ext cx="5267325" cy="140549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Отсутствие прозрачного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единого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механизма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ценообразования и реализации древесины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полученной при рубках лесных насаждений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 рамках выполнения мероприятий по охране, защите, воспроизводству лесов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государственными и муниципальными учреждениями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955508" y="4293491"/>
            <a:ext cx="5514975" cy="22798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Внесение в Государственную Думу законопроекта, предусматривающего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введение использования биржевых торгов при реализации древесины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полученной при рубках лесных насаждений в рамках выполнения мероприятий по охране, защите,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воспроизводству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лесов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государственными и муниципальными учреждениями, в том числе учреждениями Минобороны России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(за исключением реализации древесины для собственных нужд местного населения)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7225590" y="2434863"/>
            <a:ext cx="4048125" cy="1352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Минприроды России, ФАС России, Минобороны России,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органы исполнительной власти субъектов Российской Федерации</a:t>
            </a:r>
          </a:p>
        </p:txBody>
      </p:sp>
      <p:sp>
        <p:nvSpPr>
          <p:cNvPr id="26" name="TextBox 5"/>
          <p:cNvSpPr txBox="1"/>
          <p:nvPr/>
        </p:nvSpPr>
        <p:spPr>
          <a:xfrm>
            <a:off x="1983953" y="1292957"/>
            <a:ext cx="3514725" cy="39052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Существующая проблема</a:t>
            </a:r>
          </a:p>
        </p:txBody>
      </p:sp>
      <p:sp>
        <p:nvSpPr>
          <p:cNvPr id="27" name="TextBox 7"/>
          <p:cNvSpPr txBox="1"/>
          <p:nvPr/>
        </p:nvSpPr>
        <p:spPr>
          <a:xfrm>
            <a:off x="2389020" y="3843665"/>
            <a:ext cx="2647950" cy="39052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Способ решения</a:t>
            </a:r>
          </a:p>
        </p:txBody>
      </p:sp>
      <p:sp>
        <p:nvSpPr>
          <p:cNvPr id="28" name="TextBox 9"/>
          <p:cNvSpPr txBox="1"/>
          <p:nvPr/>
        </p:nvSpPr>
        <p:spPr>
          <a:xfrm>
            <a:off x="7754106" y="1902853"/>
            <a:ext cx="4067175" cy="390525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Ответственные исполнители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548290" y="4093466"/>
            <a:ext cx="3928287" cy="4000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СРОК ИСПОЛНЕНИЯ - 1 декабря 2020 года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Стрелка вниз 30"/>
          <p:cNvSpPr/>
          <p:nvPr/>
        </p:nvSpPr>
        <p:spPr>
          <a:xfrm>
            <a:off x="3552696" y="3285571"/>
            <a:ext cx="122067" cy="5878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32382" y="4778016"/>
            <a:ext cx="2872488" cy="1795305"/>
          </a:xfrm>
          <a:prstGeom prst="rect">
            <a:avLst/>
          </a:prstGeom>
        </p:spPr>
      </p:pic>
      <p:sp>
        <p:nvSpPr>
          <p:cNvPr id="3" name="Овал 2"/>
          <p:cNvSpPr/>
          <p:nvPr/>
        </p:nvSpPr>
        <p:spPr>
          <a:xfrm>
            <a:off x="6470483" y="1146115"/>
            <a:ext cx="1510214" cy="30691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Пункт 22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352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" y="0"/>
            <a:ext cx="5345085" cy="6858000"/>
          </a:xfrm>
          <a:prstGeom prst="rect">
            <a:avLst/>
          </a:prstGeom>
          <a:solidFill>
            <a:srgbClr val="0E779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43631" y="88859"/>
            <a:ext cx="337572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1600" b="1" dirty="0">
                <a:solidFill>
                  <a:schemeClr val="bg1"/>
                </a:solidFill>
              </a:rPr>
              <a:t>Офис в Москве: </a:t>
            </a:r>
          </a:p>
          <a:p>
            <a:r>
              <a:rPr lang="is-IS" sz="1600" dirty="0">
                <a:solidFill>
                  <a:schemeClr val="bg1"/>
                </a:solidFill>
              </a:rPr>
              <a:t>119021, ул. Тимура Фрунзе, д. 24. </a:t>
            </a:r>
          </a:p>
          <a:p>
            <a:r>
              <a:rPr lang="is-IS" sz="1600" dirty="0">
                <a:solidFill>
                  <a:schemeClr val="bg1"/>
                </a:solidFill>
              </a:rPr>
              <a:t>тел.: +7 (495) 380-04-24, </a:t>
            </a:r>
          </a:p>
          <a:p>
            <a:r>
              <a:rPr lang="is-IS" sz="1600" dirty="0">
                <a:solidFill>
                  <a:schemeClr val="bg1"/>
                </a:solidFill>
              </a:rPr>
              <a:t>факс: +7 (495) 380-04-23 </a:t>
            </a:r>
          </a:p>
          <a:p>
            <a:endParaRPr lang="is-IS" sz="1600" dirty="0">
              <a:solidFill>
                <a:schemeClr val="bg1"/>
              </a:solidFill>
            </a:endParaRPr>
          </a:p>
          <a:p>
            <a:r>
              <a:rPr lang="is-IS" sz="1600" b="1" dirty="0">
                <a:solidFill>
                  <a:schemeClr val="bg1"/>
                </a:solidFill>
              </a:rPr>
              <a:t>Офис в Санкт-Петербурге: </a:t>
            </a:r>
          </a:p>
          <a:p>
            <a:r>
              <a:rPr lang="is-IS" sz="1600" dirty="0">
                <a:solidFill>
                  <a:schemeClr val="bg1"/>
                </a:solidFill>
              </a:rPr>
              <a:t>191119, ул. Марата д. 69-71, лит.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is-IS" sz="1600" dirty="0">
                <a:solidFill>
                  <a:schemeClr val="bg1"/>
                </a:solidFill>
              </a:rPr>
              <a:t>А, помещение 7-Н </a:t>
            </a:r>
          </a:p>
          <a:p>
            <a:r>
              <a:rPr lang="is-IS" sz="1600" dirty="0">
                <a:solidFill>
                  <a:schemeClr val="bg1"/>
                </a:solidFill>
              </a:rPr>
              <a:t>тел.: +7 (812) 449-53-83</a:t>
            </a:r>
            <a:endParaRPr lang="ru-RU" sz="1600" dirty="0">
              <a:solidFill>
                <a:schemeClr val="bg1"/>
              </a:solidFill>
            </a:endParaRPr>
          </a:p>
          <a:p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6314" y="6409175"/>
            <a:ext cx="53091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33" dirty="0" smtClean="0">
                <a:solidFill>
                  <a:schemeClr val="bg1"/>
                </a:solidFill>
              </a:rPr>
              <a:t>2020</a:t>
            </a:r>
            <a:endParaRPr lang="ru-RU" sz="1333" dirty="0">
              <a:solidFill>
                <a:schemeClr val="bg1"/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125E2F4-611E-4A62-81DD-EFE3D2EE96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49386" y="2091512"/>
            <a:ext cx="3912071" cy="263608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343631" y="2219218"/>
            <a:ext cx="500145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>
              <a:solidFill>
                <a:schemeClr val="bg1"/>
              </a:solidFill>
              <a:cs typeface="Segoe UI" pitchFamily="34" charset="0"/>
            </a:endParaRPr>
          </a:p>
          <a:p>
            <a:r>
              <a:rPr lang="ru-RU" sz="1600" b="1" dirty="0">
                <a:solidFill>
                  <a:schemeClr val="bg1"/>
                </a:solidFill>
                <a:cs typeface="Segoe UI" pitchFamily="34" charset="0"/>
              </a:rPr>
              <a:t>Офис в Иркутске </a:t>
            </a:r>
          </a:p>
          <a:p>
            <a:r>
              <a:rPr lang="ru-RU" sz="1600" dirty="0">
                <a:solidFill>
                  <a:schemeClr val="bg1"/>
                </a:solidFill>
                <a:cs typeface="Segoe UI" pitchFamily="34" charset="0"/>
              </a:rPr>
              <a:t>664011, ул. Горького, 36 Б, оф. III-12 </a:t>
            </a:r>
          </a:p>
          <a:p>
            <a:r>
              <a:rPr lang="ru-RU" sz="1600" dirty="0">
                <a:solidFill>
                  <a:schemeClr val="bg1"/>
                </a:solidFill>
                <a:cs typeface="Segoe UI" pitchFamily="34" charset="0"/>
              </a:rPr>
              <a:t>тел.: +7 (395) 248-83-20; +7 (395) 248-83-24 </a:t>
            </a:r>
          </a:p>
          <a:p>
            <a:endParaRPr lang="ru-RU" sz="1600" dirty="0">
              <a:solidFill>
                <a:schemeClr val="bg1"/>
              </a:solidFill>
              <a:cs typeface="Segoe UI" pitchFamily="34" charset="0"/>
            </a:endParaRPr>
          </a:p>
          <a:p>
            <a:r>
              <a:rPr lang="ru-RU" sz="1600" b="1" dirty="0">
                <a:solidFill>
                  <a:schemeClr val="bg1"/>
                </a:solidFill>
                <a:cs typeface="Segoe UI" pitchFamily="34" charset="0"/>
              </a:rPr>
              <a:t>Офис в Перми</a:t>
            </a:r>
          </a:p>
          <a:p>
            <a:r>
              <a:rPr lang="ru-RU" sz="1600" dirty="0">
                <a:solidFill>
                  <a:schemeClr val="bg1"/>
                </a:solidFill>
                <a:cs typeface="Segoe UI" pitchFamily="34" charset="0"/>
              </a:rPr>
              <a:t>г. Пермь, ул. Советская д.24 (корпус б)</a:t>
            </a:r>
          </a:p>
          <a:p>
            <a:r>
              <a:rPr lang="ru-RU" sz="1600" dirty="0">
                <a:solidFill>
                  <a:schemeClr val="bg1"/>
                </a:solidFill>
                <a:cs typeface="Segoe UI" pitchFamily="34" charset="0"/>
              </a:rPr>
              <a:t>тел.: +7 (342) 235-78-48</a:t>
            </a:r>
          </a:p>
          <a:p>
            <a:endParaRPr lang="ru-RU" sz="1600" dirty="0">
              <a:solidFill>
                <a:schemeClr val="bg1"/>
              </a:solidFill>
              <a:cs typeface="Segoe UI" pitchFamily="34" charset="0"/>
            </a:endParaRPr>
          </a:p>
          <a:p>
            <a:r>
              <a:rPr lang="ru-RU" sz="1600" b="1" dirty="0">
                <a:solidFill>
                  <a:schemeClr val="bg1"/>
                </a:solidFill>
                <a:cs typeface="Segoe UI" pitchFamily="34" charset="0"/>
              </a:rPr>
              <a:t>Офис в Тюмени</a:t>
            </a:r>
          </a:p>
          <a:p>
            <a:r>
              <a:rPr lang="ru-RU" sz="1600" dirty="0">
                <a:solidFill>
                  <a:schemeClr val="bg1"/>
                </a:solidFill>
                <a:cs typeface="Segoe UI" pitchFamily="34" charset="0"/>
              </a:rPr>
              <a:t>г. Тюмень, </a:t>
            </a:r>
            <a:r>
              <a:rPr lang="ru-RU" sz="1600" dirty="0">
                <a:solidFill>
                  <a:schemeClr val="bg1"/>
                </a:solidFill>
              </a:rPr>
              <a:t>ул. </a:t>
            </a:r>
            <a:r>
              <a:rPr lang="ru-RU" sz="1600" dirty="0" err="1">
                <a:solidFill>
                  <a:schemeClr val="bg1"/>
                </a:solidFill>
              </a:rPr>
              <a:t>Пермякова</a:t>
            </a:r>
            <a:r>
              <a:rPr lang="ru-RU" sz="1600" dirty="0">
                <a:solidFill>
                  <a:schemeClr val="bg1"/>
                </a:solidFill>
              </a:rPr>
              <a:t>,</a:t>
            </a:r>
          </a:p>
          <a:p>
            <a:r>
              <a:rPr lang="ru-RU" sz="1600" dirty="0">
                <a:solidFill>
                  <a:schemeClr val="bg1"/>
                </a:solidFill>
              </a:rPr>
              <a:t>д. 43 А, </a:t>
            </a:r>
            <a:r>
              <a:rPr lang="ru-RU" sz="1600" dirty="0" err="1">
                <a:solidFill>
                  <a:schemeClr val="bg1"/>
                </a:solidFill>
              </a:rPr>
              <a:t>каб</a:t>
            </a:r>
            <a:r>
              <a:rPr lang="ru-RU" sz="1600" dirty="0">
                <a:solidFill>
                  <a:schemeClr val="bg1"/>
                </a:solidFill>
              </a:rPr>
              <a:t>. 403,</a:t>
            </a:r>
          </a:p>
          <a:p>
            <a:r>
              <a:rPr lang="ru-RU" sz="1600" dirty="0">
                <a:solidFill>
                  <a:schemeClr val="bg1"/>
                </a:solidFill>
              </a:rPr>
              <a:t>тел.: +7 (903) 129-41-59</a:t>
            </a:r>
          </a:p>
          <a:p>
            <a:endParaRPr lang="ru-RU" sz="1600" dirty="0">
              <a:solidFill>
                <a:schemeClr val="bg1"/>
              </a:solidFill>
              <a:cs typeface="Segoe UI" pitchFamily="34" charset="0"/>
            </a:endParaRPr>
          </a:p>
          <a:p>
            <a:r>
              <a:rPr lang="ru-RU" sz="1600" b="1" dirty="0">
                <a:solidFill>
                  <a:schemeClr val="bg1"/>
                </a:solidFill>
                <a:cs typeface="Segoe UI" pitchFamily="34" charset="0"/>
              </a:rPr>
              <a:t>Офис во Владивостоке</a:t>
            </a:r>
          </a:p>
          <a:p>
            <a:r>
              <a:rPr lang="ru-RU" sz="1600" dirty="0">
                <a:solidFill>
                  <a:schemeClr val="bg1"/>
                </a:solidFill>
                <a:cs typeface="Segoe UI" pitchFamily="34" charset="0"/>
              </a:rPr>
              <a:t>г. Владивосток, ул. Алеутская, д.15 (корпус б),</a:t>
            </a:r>
          </a:p>
          <a:p>
            <a:r>
              <a:rPr lang="ru-RU" sz="1600" dirty="0" err="1">
                <a:solidFill>
                  <a:schemeClr val="bg1"/>
                </a:solidFill>
                <a:cs typeface="Segoe UI" pitchFamily="34" charset="0"/>
              </a:rPr>
              <a:t>каб</a:t>
            </a:r>
            <a:r>
              <a:rPr lang="ru-RU" sz="1600" dirty="0">
                <a:solidFill>
                  <a:schemeClr val="bg1"/>
                </a:solidFill>
                <a:cs typeface="Segoe UI" pitchFamily="34" charset="0"/>
              </a:rPr>
              <a:t>. 202 </a:t>
            </a:r>
          </a:p>
          <a:p>
            <a:endParaRPr lang="ru-RU" sz="1600" dirty="0">
              <a:cs typeface="Segoe UI" pitchFamily="34" charset="0"/>
            </a:endParaRPr>
          </a:p>
          <a:p>
            <a:r>
              <a:rPr lang="ru-RU" sz="1600" dirty="0">
                <a:solidFill>
                  <a:schemeClr val="bg1"/>
                </a:solidFill>
              </a:rPr>
              <a:t>                                     </a:t>
            </a:r>
            <a:r>
              <a:rPr lang="ru-RU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>
                <a:solidFill>
                  <a:schemeClr val="bg1"/>
                </a:solidFill>
              </a:rPr>
              <a:t>www.spimex.com</a:t>
            </a:r>
            <a:endParaRPr lang="ru-RU" sz="1600" dirty="0">
              <a:solidFill>
                <a:schemeClr val="bg1"/>
              </a:solidFill>
            </a:endParaRPr>
          </a:p>
          <a:p>
            <a:endParaRPr lang="ru-RU" sz="1600" dirty="0"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9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395EF05-CD96-4D4A-AC48-4BC15C627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555"/>
            <a:fld id="{2066355A-084C-D24E-9AD2-7E4FC41EA627}" type="slidenum">
              <a:rPr lang="en-US">
                <a:solidFill>
                  <a:prstClr val="white"/>
                </a:solidFill>
                <a:latin typeface="Calibri"/>
              </a:rPr>
              <a:pPr defTabSz="609555"/>
              <a:t>2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Название 1">
            <a:extLst>
              <a:ext uri="{FF2B5EF4-FFF2-40B4-BE49-F238E27FC236}">
                <a16:creationId xmlns:a16="http://schemas.microsoft.com/office/drawing/2014/main" id="{E315950A-DE4F-44D4-9DD2-66767B109FF6}"/>
              </a:ext>
            </a:extLst>
          </p:cNvPr>
          <p:cNvSpPr txBox="1">
            <a:spLocks/>
          </p:cNvSpPr>
          <p:nvPr/>
        </p:nvSpPr>
        <p:spPr>
          <a:xfrm>
            <a:off x="1680003" y="1"/>
            <a:ext cx="7603684" cy="100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609555"/>
            <a:r>
              <a:rPr lang="ru-RU" sz="2400" dirty="0">
                <a:solidFill>
                  <a:prstClr val="black"/>
                </a:solidFill>
                <a:latin typeface="Calibri"/>
              </a:rPr>
              <a:t>Нормативные основы и задачи СПбМТСБ </a:t>
            </a:r>
          </a:p>
          <a:p>
            <a:pPr algn="l" defTabSz="609555"/>
            <a:r>
              <a:rPr lang="ru-RU" sz="2400" dirty="0">
                <a:solidFill>
                  <a:prstClr val="black"/>
                </a:solidFill>
                <a:latin typeface="Calibri"/>
              </a:rPr>
              <a:t>на биржевом рынке леса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1C439AD-7EFC-4E9B-8F58-B8F160B6B35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5970" y="0"/>
            <a:ext cx="1003241" cy="10032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831254" y="1473290"/>
            <a:ext cx="9994908" cy="5038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67"/>
              </a:spcBef>
              <a:spcAft>
                <a:spcPts val="533"/>
              </a:spcAft>
            </a:pPr>
            <a:r>
              <a:rPr lang="ru-RU" sz="1600" dirty="0">
                <a:ea typeface="Calibri" panose="020F0502020204030204" pitchFamily="34" charset="0"/>
              </a:rPr>
              <a:t>Старт торгов круглым лесом состоялся в 2014 году во исполнение поручения </a:t>
            </a:r>
            <a:r>
              <a:rPr lang="ru-RU" sz="1600" b="1" dirty="0">
                <a:ea typeface="Calibri" panose="020F0502020204030204" pitchFamily="34" charset="0"/>
              </a:rPr>
              <a:t>Президента РФ В.В. Путина</a:t>
            </a:r>
            <a:r>
              <a:rPr lang="en-US" sz="1600" b="1" dirty="0">
                <a:ea typeface="Calibri" panose="020F0502020204030204" pitchFamily="34" charset="0"/>
              </a:rPr>
              <a:t/>
            </a:r>
            <a:br>
              <a:rPr lang="en-US" sz="1600" b="1" dirty="0">
                <a:ea typeface="Calibri" panose="020F0502020204030204" pitchFamily="34" charset="0"/>
              </a:rPr>
            </a:br>
            <a:r>
              <a:rPr lang="ru-RU" sz="1600" dirty="0">
                <a:ea typeface="Calibri" panose="020F0502020204030204" pitchFamily="34" charset="0"/>
              </a:rPr>
              <a:t>по итогам заседания Госсовета  11 апреля 2013 года.</a:t>
            </a:r>
          </a:p>
          <a:p>
            <a:pPr>
              <a:spcBef>
                <a:spcPts val="267"/>
              </a:spcBef>
              <a:spcAft>
                <a:spcPts val="533"/>
              </a:spcAft>
            </a:pPr>
            <a:r>
              <a:rPr lang="ru-RU" sz="1600" b="1" dirty="0">
                <a:ea typeface="Calibri" panose="020F0502020204030204" pitchFamily="34" charset="0"/>
              </a:rPr>
              <a:t>Нормативные основы проекта:</a:t>
            </a:r>
          </a:p>
          <a:p>
            <a:pPr marL="285744" indent="-285744">
              <a:spcBef>
                <a:spcPts val="267"/>
              </a:spcBef>
              <a:spcAft>
                <a:spcPts val="533"/>
              </a:spcAft>
              <a:buFont typeface="Wingdings" panose="05000000000000000000" pitchFamily="2" charset="2"/>
              <a:buChar char="§"/>
            </a:pPr>
            <a:r>
              <a:rPr lang="ru-RU" sz="1467" b="1" dirty="0">
                <a:solidFill>
                  <a:srgbClr val="0E779D"/>
                </a:solidFill>
                <a:cs typeface="Arial" panose="020B0604020202020204" pitchFamily="34" charset="0"/>
              </a:rPr>
              <a:t>Поручение Президента РФ от 31 января 2017 №Пр-173.</a:t>
            </a:r>
          </a:p>
          <a:p>
            <a:pPr marL="202402" lvl="1">
              <a:spcBef>
                <a:spcPts val="267"/>
              </a:spcBef>
              <a:spcAft>
                <a:spcPts val="533"/>
              </a:spcAft>
            </a:pP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- О рассмотрении целесообразности организации торговли экспортируемыми необработанными круглыми лесоматериалами на товарных биржах.</a:t>
            </a:r>
          </a:p>
          <a:p>
            <a:pPr marL="202402" lvl="1">
              <a:spcBef>
                <a:spcPts val="267"/>
              </a:spcBef>
              <a:spcAft>
                <a:spcPts val="533"/>
              </a:spcAft>
            </a:pP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- О необходимости представить предложения о реализации древесины, полученной при рубках лесных насаждений государственными учреждениями, на товарных биржах.</a:t>
            </a:r>
          </a:p>
          <a:p>
            <a:pPr marL="239178" indent="-239178">
              <a:spcBef>
                <a:spcPts val="267"/>
              </a:spcBef>
              <a:spcAft>
                <a:spcPts val="533"/>
              </a:spcAft>
              <a:buFont typeface="Wingdings" panose="05000000000000000000" pitchFamily="2" charset="2"/>
              <a:buChar char="§"/>
            </a:pPr>
            <a:r>
              <a:rPr lang="ru-RU" sz="1467" b="1" dirty="0">
                <a:solidFill>
                  <a:srgbClr val="0E779D"/>
                </a:solidFill>
              </a:rPr>
              <a:t>Национальный план развития конкуренции в РФ на 2018-2020 годы.</a:t>
            </a:r>
            <a:endParaRPr lang="ru-RU" sz="1467" b="1" dirty="0">
              <a:solidFill>
                <a:srgbClr val="0E779D"/>
              </a:solidFill>
              <a:ea typeface="Calibri" panose="020F0502020204030204" pitchFamily="34" charset="0"/>
            </a:endParaRPr>
          </a:p>
          <a:p>
            <a:pPr>
              <a:spcBef>
                <a:spcPts val="267"/>
              </a:spcBef>
              <a:spcAft>
                <a:spcPts val="533"/>
              </a:spcAft>
            </a:pPr>
            <a:r>
              <a:rPr lang="ru-RU" sz="1600" b="1" dirty="0"/>
              <a:t>Задачи, поставленные перед Биржей Президентом РФ, Правительством и ФАС России:</a:t>
            </a:r>
          </a:p>
          <a:p>
            <a:pPr marL="304784" indent="-304784">
              <a:spcBef>
                <a:spcPts val="267"/>
              </a:spcBef>
              <a:spcAft>
                <a:spcPts val="533"/>
              </a:spcAft>
              <a:buClr>
                <a:srgbClr val="0E779D"/>
              </a:buClr>
              <a:buFont typeface="Wingdings" panose="05000000000000000000" pitchFamily="2" charset="2"/>
              <a:buChar char="§"/>
            </a:pPr>
            <a:r>
              <a:rPr lang="ru-RU" sz="1467" dirty="0"/>
              <a:t>Развитие конкуренции в области 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реализации древесины, полученной при рубках лесных насаждений государственными учреждениями, повышение эффективности и прозрачности реализации государственными учреждениями древесины</a:t>
            </a:r>
            <a:r>
              <a:rPr lang="en-US" sz="1467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;</a:t>
            </a:r>
            <a:endParaRPr lang="ru-RU" sz="1467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  <a:p>
            <a:pPr marL="304784" indent="-304784">
              <a:spcBef>
                <a:spcPts val="267"/>
              </a:spcBef>
              <a:spcAft>
                <a:spcPts val="533"/>
              </a:spcAft>
              <a:buClr>
                <a:srgbClr val="0E779D"/>
              </a:buClr>
              <a:buFont typeface="Wingdings" panose="05000000000000000000" pitchFamily="2" charset="2"/>
              <a:buChar char="§"/>
            </a:pPr>
            <a:r>
              <a:rPr lang="ru-RU" sz="1467" dirty="0"/>
              <a:t> Совершенствование контроля за соблюдением законодательства Российской Федерации при использовании лесов для заготовки древесины</a:t>
            </a:r>
          </a:p>
          <a:p>
            <a:pPr marL="304784" indent="-304784">
              <a:spcBef>
                <a:spcPts val="267"/>
              </a:spcBef>
              <a:spcAft>
                <a:spcPts val="533"/>
              </a:spcAft>
              <a:buClr>
                <a:srgbClr val="0E779D"/>
              </a:buClr>
              <a:buFont typeface="Wingdings" panose="05000000000000000000" pitchFamily="2" charset="2"/>
              <a:buChar char="§"/>
            </a:pP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Организация торгов экспортируемыми лесоматериалами</a:t>
            </a:r>
            <a:r>
              <a:rPr lang="en-US" sz="1467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;</a:t>
            </a:r>
            <a:endParaRPr lang="ru-RU" sz="1467" dirty="0">
              <a:solidFill>
                <a:schemeClr val="tx1">
                  <a:lumMod val="85000"/>
                  <a:lumOff val="15000"/>
                </a:schemeClr>
              </a:solidFill>
              <a:cs typeface="Arial" panose="020B0604020202020204" pitchFamily="34" charset="0"/>
            </a:endParaRPr>
          </a:p>
          <a:p>
            <a:pPr marL="304784" indent="-304784">
              <a:spcBef>
                <a:spcPts val="267"/>
              </a:spcBef>
              <a:spcAft>
                <a:spcPts val="533"/>
              </a:spcAft>
              <a:buClr>
                <a:srgbClr val="0E779D"/>
              </a:buClr>
              <a:buFont typeface="Wingdings" panose="05000000000000000000" pitchFamily="2" charset="2"/>
              <a:buChar char="§"/>
            </a:pP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Формирование </a:t>
            </a:r>
            <a:r>
              <a:rPr lang="ru-RU" sz="1467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конкурентного </a:t>
            </a:r>
            <a:r>
              <a:rPr lang="ru-RU" sz="1467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рынка </a:t>
            </a:r>
            <a:r>
              <a:rPr lang="ru-RU" sz="1467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лесоматериалов в РФ, прозрачное ценообразование</a:t>
            </a:r>
            <a:r>
              <a:rPr lang="en-US" sz="1467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</a:rPr>
              <a:t>.</a:t>
            </a:r>
            <a:endParaRPr lang="ru-RU" sz="1467" i="1" dirty="0"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83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395EF05-CD96-4D4A-AC48-4BC15C627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354">
              <a:defRPr/>
            </a:pPr>
            <a:fld id="{2066355A-084C-D24E-9AD2-7E4FC41EA627}" type="slidenum">
              <a:rPr lang="en-US">
                <a:solidFill>
                  <a:prstClr val="white"/>
                </a:solidFill>
                <a:latin typeface="Calibri"/>
              </a:rPr>
              <a:pPr defTabSz="914354">
                <a:defRPr/>
              </a:pPr>
              <a:t>3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Название 1">
            <a:extLst>
              <a:ext uri="{FF2B5EF4-FFF2-40B4-BE49-F238E27FC236}">
                <a16:creationId xmlns:a16="http://schemas.microsoft.com/office/drawing/2014/main" id="{E315950A-DE4F-44D4-9DD2-66767B109FF6}"/>
              </a:ext>
            </a:extLst>
          </p:cNvPr>
          <p:cNvSpPr txBox="1">
            <a:spLocks/>
          </p:cNvSpPr>
          <p:nvPr/>
        </p:nvSpPr>
        <p:spPr>
          <a:xfrm>
            <a:off x="1680003" y="17801"/>
            <a:ext cx="7603684" cy="100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457178">
              <a:defRPr/>
            </a:pPr>
            <a:r>
              <a:rPr lang="ru-RU" sz="2400" dirty="0">
                <a:solidFill>
                  <a:prstClr val="black"/>
                </a:solidFill>
                <a:latin typeface="Calibri"/>
              </a:rPr>
              <a:t>Организация торгов лесоматериалами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1C439AD-7EFC-4E9B-8F58-B8F160B6B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970" y="0"/>
            <a:ext cx="1003241" cy="1003200"/>
          </a:xfrm>
          <a:prstGeom prst="rect">
            <a:avLst/>
          </a:prstGeom>
        </p:spPr>
      </p:pic>
      <p:sp>
        <p:nvSpPr>
          <p:cNvPr id="37" name="Номер слайда 1">
            <a:extLst>
              <a:ext uri="{FF2B5EF4-FFF2-40B4-BE49-F238E27FC236}">
                <a16:creationId xmlns:a16="http://schemas.microsoft.com/office/drawing/2014/main" id="{4395EF05-CD96-4D4A-AC48-4BC15C62704E}"/>
              </a:ext>
            </a:extLst>
          </p:cNvPr>
          <p:cNvSpPr txBox="1">
            <a:spLocks/>
          </p:cNvSpPr>
          <p:nvPr/>
        </p:nvSpPr>
        <p:spPr>
          <a:xfrm>
            <a:off x="0" y="6390760"/>
            <a:ext cx="4784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467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354">
              <a:defRPr/>
            </a:pPr>
            <a:fld id="{2066355A-084C-D24E-9AD2-7E4FC41EA627}" type="slidenum">
              <a:rPr lang="en-US">
                <a:solidFill>
                  <a:prstClr val="white"/>
                </a:solidFill>
                <a:latin typeface="Calibri"/>
              </a:rPr>
              <a:pPr defTabSz="914354">
                <a:defRPr/>
              </a:pPr>
              <a:t>3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D1C439AD-7EFC-4E9B-8F58-B8F160B6B3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970" y="0"/>
            <a:ext cx="1003241" cy="1003200"/>
          </a:xfrm>
          <a:prstGeom prst="rect">
            <a:avLst/>
          </a:prstGeom>
        </p:spPr>
      </p:pic>
      <p:sp>
        <p:nvSpPr>
          <p:cNvPr id="40" name="Прямоугольник 39"/>
          <p:cNvSpPr/>
          <p:nvPr/>
        </p:nvSpPr>
        <p:spPr>
          <a:xfrm>
            <a:off x="6610137" y="1046060"/>
            <a:ext cx="5504329" cy="341957"/>
          </a:xfrm>
          <a:prstGeom prst="rect">
            <a:avLst/>
          </a:prstGeom>
          <a:solidFill>
            <a:srgbClr val="B6D6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Товары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27406" y="1200893"/>
            <a:ext cx="4965332" cy="1446935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marL="380972" indent="-380972" defTabSz="914354">
              <a:buFont typeface="Wingdings" panose="05000000000000000000" pitchFamily="2" charset="2"/>
              <a:buChar char="§"/>
              <a:defRPr/>
            </a:pPr>
            <a:endParaRPr lang="ru-RU" sz="1467" dirty="0">
              <a:solidFill>
                <a:prstClr val="black"/>
              </a:solidFill>
              <a:latin typeface="Calibri"/>
            </a:endParaRPr>
          </a:p>
          <a:p>
            <a:pPr algn="just" defTabSz="914354">
              <a:defRPr/>
            </a:pPr>
            <a:r>
              <a:rPr lang="ru-RU" sz="1467" b="1" dirty="0">
                <a:solidFill>
                  <a:prstClr val="black"/>
                </a:solidFill>
              </a:rPr>
              <a:t>Около 900 предприятий</a:t>
            </a:r>
          </a:p>
          <a:p>
            <a:pPr marL="380972" indent="-380972" algn="just" defTabSz="914354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Автономные государственные учреждения – лесхозы</a:t>
            </a:r>
          </a:p>
          <a:p>
            <a:pPr marL="380972" indent="-380972" algn="just" defTabSz="914354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Государственные бюджетные учреждения - лесхозы</a:t>
            </a:r>
          </a:p>
          <a:p>
            <a:pPr marL="380972" indent="-380972" algn="just" defTabSz="914354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Коммерческие организации</a:t>
            </a:r>
            <a:endParaRPr lang="en-US" sz="1467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pPr marL="380972" indent="-380972" algn="just" defTabSz="914354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Индивидуальные предприниматели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475968" y="3131125"/>
            <a:ext cx="4104997" cy="2124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354">
              <a:defRPr/>
            </a:pPr>
            <a:r>
              <a:rPr lang="ru-RU" sz="1467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Более 370 базисов поставки в регионах:</a:t>
            </a:r>
          </a:p>
          <a:p>
            <a:pPr algn="just" defTabSz="914354"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Иркутская область</a:t>
            </a:r>
          </a:p>
          <a:p>
            <a:pPr algn="just" defTabSz="914354"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Пермский край</a:t>
            </a:r>
          </a:p>
          <a:p>
            <a:pPr algn="just" defTabSz="914354"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Удмуртская республика</a:t>
            </a:r>
          </a:p>
          <a:p>
            <a:pPr algn="just" defTabSz="914354"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Тюменская область</a:t>
            </a:r>
          </a:p>
          <a:p>
            <a:pPr algn="just" defTabSz="914354"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Амурская область</a:t>
            </a:r>
          </a:p>
          <a:p>
            <a:pPr algn="just" defTabSz="914354"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Хабаровский край</a:t>
            </a:r>
          </a:p>
          <a:p>
            <a:pPr algn="just" defTabSz="914354"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Новосибирская область</a:t>
            </a:r>
          </a:p>
          <a:p>
            <a:pPr algn="just" defTabSz="914354">
              <a:defRPr/>
            </a:pPr>
            <a:endParaRPr lang="ru-RU" sz="1467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6680561" y="3150081"/>
            <a:ext cx="4649751" cy="769634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marL="380972" indent="-380972" defTabSz="914354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Франко-склад </a:t>
            </a:r>
          </a:p>
          <a:p>
            <a:pPr marL="380972" indent="-380972" defTabSz="914354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Поставка ж/д транспортом</a:t>
            </a:r>
          </a:p>
          <a:p>
            <a:pPr marL="380972" indent="-380972" defTabSz="914354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Поставка автотранспортом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685215" y="4287019"/>
            <a:ext cx="5196941" cy="769634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marL="380972" indent="-380972" algn="just" defTabSz="914354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5 рабочих дней при поставке на Складе </a:t>
            </a:r>
          </a:p>
          <a:p>
            <a:pPr marL="380972" indent="-380972" algn="just" defTabSz="914354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30 календарных дней при поставке ж/д транспортом</a:t>
            </a:r>
          </a:p>
          <a:p>
            <a:pPr marL="380972" indent="-380972" algn="just" defTabSz="914354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30 календарных дней при поставке автотранспортом 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522086" y="1056316"/>
            <a:ext cx="5924833" cy="331701"/>
          </a:xfrm>
          <a:prstGeom prst="rect">
            <a:avLst/>
          </a:prstGeom>
          <a:solidFill>
            <a:srgbClr val="B6D6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Участники торгов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680560" y="1107119"/>
            <a:ext cx="5363483" cy="1898468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 marL="380972" indent="-380972" defTabSz="914354">
              <a:buFont typeface="Wingdings" panose="05000000000000000000" pitchFamily="2" charset="2"/>
              <a:buChar char="§"/>
              <a:defRPr/>
            </a:pPr>
            <a:endParaRPr lang="ru-RU" sz="1467" dirty="0">
              <a:solidFill>
                <a:prstClr val="black"/>
              </a:solidFill>
              <a:latin typeface="Calibri"/>
            </a:endParaRPr>
          </a:p>
          <a:p>
            <a:pPr marL="380972" indent="-380972" algn="just" defTabSz="914354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Пиловочник хвойных  и лиственных пород</a:t>
            </a:r>
          </a:p>
          <a:p>
            <a:pPr marL="380972" indent="-380972" defTabSz="914354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Пиломатериалы</a:t>
            </a:r>
          </a:p>
          <a:p>
            <a:pPr marL="380972" indent="-380972" defTabSz="914354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Древесина, заготовленная в процессе Санитарно-оздоровительных мероприятий (СОМ)</a:t>
            </a:r>
          </a:p>
          <a:p>
            <a:pPr marL="380972" indent="-380972" defTabSz="914354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Топливные брикеты и </a:t>
            </a:r>
            <a:r>
              <a:rPr lang="ru-RU" sz="1467" dirty="0" err="1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пеллеты</a:t>
            </a: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щепа</a:t>
            </a:r>
          </a:p>
          <a:p>
            <a:pPr marL="380972" indent="-380972" defTabSz="914354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Балансовая и дровяная древесина</a:t>
            </a:r>
          </a:p>
          <a:p>
            <a:pPr marL="380972" indent="-380972" defTabSz="914354">
              <a:buFont typeface="Wingdings" panose="05000000000000000000" pitchFamily="2" charset="2"/>
              <a:buChar char="§"/>
              <a:defRPr/>
            </a:pPr>
            <a:endParaRPr lang="ru-RU" sz="1467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75970" y="2746309"/>
            <a:ext cx="5924833" cy="341839"/>
          </a:xfrm>
          <a:prstGeom prst="rect">
            <a:avLst/>
          </a:prstGeom>
          <a:solidFill>
            <a:srgbClr val="B6D6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Базисы поставки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400801" y="2746309"/>
            <a:ext cx="5718315" cy="341839"/>
          </a:xfrm>
          <a:prstGeom prst="rect">
            <a:avLst/>
          </a:prstGeom>
          <a:solidFill>
            <a:srgbClr val="B6D6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ru-RU" b="1" dirty="0">
                <a:solidFill>
                  <a:prstClr val="black"/>
                </a:solidFill>
                <a:latin typeface="Calibri"/>
              </a:rPr>
              <a:t>Условия поставки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6617246" y="3952279"/>
            <a:ext cx="5501876" cy="334741"/>
          </a:xfrm>
          <a:prstGeom prst="rect">
            <a:avLst/>
          </a:prstGeom>
          <a:solidFill>
            <a:srgbClr val="B6D6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ru-RU" sz="1600" b="1" dirty="0">
                <a:solidFill>
                  <a:prstClr val="black"/>
                </a:solidFill>
                <a:latin typeface="Calibri"/>
              </a:rPr>
              <a:t>Сроки поставки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627406" y="5067991"/>
            <a:ext cx="11491713" cy="334741"/>
          </a:xfrm>
          <a:prstGeom prst="rect">
            <a:avLst/>
          </a:prstGeom>
          <a:solidFill>
            <a:srgbClr val="B6D6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ru-RU" sz="1600" b="1" dirty="0">
                <a:solidFill>
                  <a:prstClr val="black"/>
                </a:solidFill>
                <a:latin typeface="Calibri"/>
              </a:rPr>
              <a:t>Размеры лота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484500" y="5421981"/>
            <a:ext cx="5196941" cy="564322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marL="380972" indent="-380972" algn="just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В зависимости от условия поставки/типа/породы древесины </a:t>
            </a:r>
            <a:r>
              <a:rPr lang="ru-RU" sz="1467" dirty="0">
                <a:latin typeface="Calibri"/>
              </a:rPr>
              <a:t>от 1</a:t>
            </a:r>
            <a:r>
              <a:rPr lang="ru-RU" sz="1600" dirty="0">
                <a:cs typeface="Arial" panose="020B0604020202020204" pitchFamily="34" charset="0"/>
              </a:rPr>
              <a:t> м</a:t>
            </a:r>
            <a:r>
              <a:rPr lang="ru-RU" sz="1600" baseline="30000" dirty="0">
                <a:cs typeface="Arial" panose="020B0604020202020204" pitchFamily="34" charset="0"/>
              </a:rPr>
              <a:t>3 </a:t>
            </a:r>
            <a:r>
              <a:rPr lang="ru-RU" sz="1600" dirty="0">
                <a:cs typeface="Arial" panose="020B0604020202020204" pitchFamily="34" charset="0"/>
              </a:rPr>
              <a:t>  до 85 м</a:t>
            </a:r>
            <a:r>
              <a:rPr lang="ru-RU" sz="1600" baseline="30000" dirty="0">
                <a:cs typeface="Arial" panose="020B0604020202020204" pitchFamily="34" charset="0"/>
              </a:rPr>
              <a:t>3</a:t>
            </a:r>
            <a:r>
              <a:rPr lang="ru-RU" sz="1467" dirty="0">
                <a:latin typeface="Calibri"/>
              </a:rPr>
              <a:t>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27407" y="5967052"/>
            <a:ext cx="11421293" cy="334741"/>
          </a:xfrm>
          <a:prstGeom prst="rect">
            <a:avLst/>
          </a:prstGeom>
          <a:solidFill>
            <a:srgbClr val="B6D6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ru-RU" sz="1600" b="1" dirty="0">
                <a:solidFill>
                  <a:prstClr val="black"/>
                </a:solidFill>
                <a:latin typeface="Calibri"/>
              </a:rPr>
              <a:t>Режимы торгов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438385" y="6283485"/>
            <a:ext cx="6227363" cy="543867"/>
          </a:xfrm>
          <a:prstGeom prst="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marL="380972" indent="-380972" defTabSz="914354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Двусторонний встречный аукцион (система электронных торгов)</a:t>
            </a:r>
          </a:p>
          <a:p>
            <a:pPr marL="380972" indent="-380972" defTabSz="914354">
              <a:buFont typeface="Wingdings" panose="05000000000000000000" pitchFamily="2" charset="2"/>
              <a:buChar char="§"/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Аукцион на повышение (эл. площадка)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ACFB90-10D3-477E-9BC0-C473933E05AC}"/>
              </a:ext>
            </a:extLst>
          </p:cNvPr>
          <p:cNvSpPr txBox="1"/>
          <p:nvPr/>
        </p:nvSpPr>
        <p:spPr>
          <a:xfrm>
            <a:off x="3168987" y="3375060"/>
            <a:ext cx="2269276" cy="16727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 defTabSz="914354"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</a:rPr>
              <a:t>Республика Бурятия</a:t>
            </a:r>
          </a:p>
          <a:p>
            <a:pPr algn="just" defTabSz="914354"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</a:rPr>
              <a:t>Республика Башкортостан</a:t>
            </a:r>
          </a:p>
          <a:p>
            <a:pPr algn="just" defTabSz="914354"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</a:rPr>
              <a:t>Ленинградская область</a:t>
            </a:r>
          </a:p>
          <a:p>
            <a:pPr algn="just" defTabSz="914354"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</a:rPr>
              <a:t>Нижегородская область</a:t>
            </a:r>
          </a:p>
          <a:p>
            <a:pPr algn="just" defTabSz="914354"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</a:rPr>
              <a:t>Красноярский край</a:t>
            </a:r>
          </a:p>
          <a:p>
            <a:pPr algn="just" defTabSz="914354"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</a:rPr>
              <a:t>Кировская область</a:t>
            </a:r>
          </a:p>
          <a:p>
            <a:pPr algn="just" defTabSz="914354">
              <a:defRPr/>
            </a:pPr>
            <a:r>
              <a:rPr lang="ru-RU" sz="1467" dirty="0">
                <a:solidFill>
                  <a:prstClr val="black">
                    <a:lumMod val="75000"/>
                    <a:lumOff val="25000"/>
                  </a:prstClr>
                </a:solidFill>
              </a:rPr>
              <a:t>Приморский край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0305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Прямая соединительная линия 38"/>
          <p:cNvCxnSpPr>
            <a:stCxn id="28" idx="2"/>
            <a:endCxn id="34" idx="0"/>
          </p:cNvCxnSpPr>
          <p:nvPr/>
        </p:nvCxnSpPr>
        <p:spPr>
          <a:xfrm flipH="1">
            <a:off x="5738736" y="4515870"/>
            <a:ext cx="4997" cy="1220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9797895" y="4515869"/>
            <a:ext cx="0" cy="1857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395EF05-CD96-4D4A-AC48-4BC15C627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585"/>
            <a:fld id="{2066355A-084C-D24E-9AD2-7E4FC41EA627}" type="slidenum">
              <a:rPr lang="en-US">
                <a:solidFill>
                  <a:prstClr val="white"/>
                </a:solidFill>
                <a:latin typeface="Calibri"/>
              </a:rPr>
              <a:pPr defTabSz="609585"/>
              <a:t>4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Название 1">
            <a:extLst>
              <a:ext uri="{FF2B5EF4-FFF2-40B4-BE49-F238E27FC236}">
                <a16:creationId xmlns:a16="http://schemas.microsoft.com/office/drawing/2014/main" id="{E315950A-DE4F-44D4-9DD2-66767B109FF6}"/>
              </a:ext>
            </a:extLst>
          </p:cNvPr>
          <p:cNvSpPr txBox="1">
            <a:spLocks/>
          </p:cNvSpPr>
          <p:nvPr/>
        </p:nvSpPr>
        <p:spPr>
          <a:xfrm>
            <a:off x="1680001" y="1"/>
            <a:ext cx="7603684" cy="100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609585"/>
            <a:r>
              <a:rPr lang="ru-RU" sz="2133" dirty="0">
                <a:solidFill>
                  <a:prstClr val="black"/>
                </a:solidFill>
                <a:latin typeface="Calibri"/>
              </a:rPr>
              <a:t>Организация торгов лесоматериалами</a:t>
            </a:r>
          </a:p>
          <a:p>
            <a:pPr algn="l" defTabSz="609585"/>
            <a:r>
              <a:rPr lang="ru-RU" sz="1600" b="1" dirty="0">
                <a:solidFill>
                  <a:prstClr val="black"/>
                </a:solidFill>
                <a:latin typeface="Calibri"/>
              </a:rPr>
              <a:t>Технологии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1C439AD-7EFC-4E9B-8F58-B8F160B6B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968" y="0"/>
            <a:ext cx="1003241" cy="1003200"/>
          </a:xfrm>
          <a:prstGeom prst="rect">
            <a:avLst/>
          </a:prstGeom>
        </p:spPr>
      </p:pic>
      <p:sp>
        <p:nvSpPr>
          <p:cNvPr id="23" name="Скругленный прямоугольник 22"/>
          <p:cNvSpPr/>
          <p:nvPr/>
        </p:nvSpPr>
        <p:spPr>
          <a:xfrm>
            <a:off x="2431749" y="1096786"/>
            <a:ext cx="9661639" cy="768085"/>
          </a:xfrm>
          <a:prstGeom prst="roundRect">
            <a:avLst/>
          </a:prstGeom>
          <a:solidFill>
            <a:srgbClr val="B6D6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r>
              <a:rPr lang="ru-RU" sz="2400" b="1" dirty="0">
                <a:solidFill>
                  <a:prstClr val="black"/>
                </a:solidFill>
                <a:latin typeface="Calibri"/>
              </a:rPr>
              <a:t>Торги лесоматериалами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989296" y="2175178"/>
            <a:ext cx="3508875" cy="901553"/>
          </a:xfrm>
          <a:prstGeom prst="roundRect">
            <a:avLst/>
          </a:prstGeom>
          <a:solidFill>
            <a:srgbClr val="4F7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r>
              <a:rPr lang="ru-RU" sz="1600" dirty="0">
                <a:solidFill>
                  <a:prstClr val="white"/>
                </a:solidFill>
                <a:latin typeface="Calibri"/>
              </a:rPr>
              <a:t>Пиловочник хвойных  и лиственных </a:t>
            </a:r>
            <a:r>
              <a:rPr lang="ru-RU" sz="1600" dirty="0" smtClean="0">
                <a:solidFill>
                  <a:prstClr val="white"/>
                </a:solidFill>
                <a:latin typeface="Calibri"/>
              </a:rPr>
              <a:t>пород, пиломатериалы, хлысты древесные, балансы</a:t>
            </a:r>
            <a:endParaRPr lang="ru-RU" sz="16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7944984" y="2175177"/>
            <a:ext cx="3353221" cy="899499"/>
          </a:xfrm>
          <a:prstGeom prst="roundRect">
            <a:avLst/>
          </a:prstGeom>
          <a:solidFill>
            <a:srgbClr val="4F7C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r>
              <a:rPr lang="ru-RU" sz="1600" dirty="0" smtClean="0">
                <a:solidFill>
                  <a:prstClr val="white"/>
                </a:solidFill>
                <a:latin typeface="Calibri"/>
              </a:rPr>
              <a:t>Хлысты древесные</a:t>
            </a:r>
            <a:endParaRPr lang="ru-RU" sz="16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24506" y="2175177"/>
            <a:ext cx="2779205" cy="899499"/>
          </a:xfrm>
          <a:prstGeom prst="roundRect">
            <a:avLst/>
          </a:prstGeom>
          <a:solidFill>
            <a:schemeClr val="bg1"/>
          </a:solidFill>
          <a:ln>
            <a:solidFill>
              <a:srgbClr val="B6D6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r>
              <a:rPr lang="ru-RU" sz="2667" b="1" dirty="0">
                <a:solidFill>
                  <a:prstClr val="black"/>
                </a:solidFill>
                <a:latin typeface="Calibri"/>
              </a:rPr>
              <a:t>Товар</a:t>
            </a:r>
          </a:p>
        </p:txBody>
      </p:sp>
      <p:sp>
        <p:nvSpPr>
          <p:cNvPr id="27" name="Правая фигурная скобка 26"/>
          <p:cNvSpPr/>
          <p:nvPr/>
        </p:nvSpPr>
        <p:spPr>
          <a:xfrm rot="16200000">
            <a:off x="7842066" y="-2015225"/>
            <a:ext cx="205839" cy="8045796"/>
          </a:xfrm>
          <a:prstGeom prst="rightBrace">
            <a:avLst>
              <a:gd name="adj1" fmla="val 8333"/>
              <a:gd name="adj2" fmla="val 46909"/>
            </a:avLst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09585"/>
            <a:endParaRPr lang="ru-RU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989296" y="3474263"/>
            <a:ext cx="3508875" cy="1041607"/>
          </a:xfrm>
          <a:prstGeom prst="roundRect">
            <a:avLst/>
          </a:prstGeom>
          <a:solidFill>
            <a:srgbClr val="158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r>
              <a:rPr lang="ru-RU" sz="1600" dirty="0">
                <a:solidFill>
                  <a:prstClr val="white"/>
                </a:solidFill>
                <a:latin typeface="Calibri"/>
              </a:rPr>
              <a:t>Секция «Лес и </a:t>
            </a:r>
          </a:p>
          <a:p>
            <a:pPr algn="ctr" defTabSz="609585"/>
            <a:r>
              <a:rPr lang="ru-RU" sz="1600">
                <a:solidFill>
                  <a:prstClr val="white"/>
                </a:solidFill>
                <a:latin typeface="Calibri"/>
              </a:rPr>
              <a:t>стройматериалы</a:t>
            </a:r>
            <a:r>
              <a:rPr lang="ru-RU" sz="1600" smtClean="0">
                <a:solidFill>
                  <a:prstClr val="white"/>
                </a:solidFill>
                <a:latin typeface="Calibri"/>
              </a:rPr>
              <a:t>» </a:t>
            </a:r>
            <a:r>
              <a:rPr lang="ru-RU" sz="1600" dirty="0">
                <a:solidFill>
                  <a:prstClr val="white"/>
                </a:solidFill>
                <a:latin typeface="Calibri"/>
              </a:rPr>
              <a:t>(двойной встречный аукцион) </a:t>
            </a:r>
          </a:p>
          <a:p>
            <a:pPr algn="ctr" defTabSz="609585"/>
            <a:endParaRPr lang="ru-RU" sz="1600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978052" y="3474263"/>
            <a:ext cx="3320153" cy="1041607"/>
          </a:xfrm>
          <a:prstGeom prst="roundRect">
            <a:avLst/>
          </a:prstGeom>
          <a:solidFill>
            <a:srgbClr val="158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r>
              <a:rPr lang="ru-RU" sz="1600" dirty="0">
                <a:solidFill>
                  <a:prstClr val="white"/>
                </a:solidFill>
                <a:latin typeface="Calibri"/>
              </a:rPr>
              <a:t>Аукционная платформа </a:t>
            </a:r>
          </a:p>
          <a:p>
            <a:pPr algn="ctr" defTabSz="609585"/>
            <a:r>
              <a:rPr lang="ru-RU" sz="1600" dirty="0">
                <a:solidFill>
                  <a:prstClr val="white"/>
                </a:solidFill>
                <a:latin typeface="Calibri"/>
              </a:rPr>
              <a:t>(аукцион на повышение)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742241" y="3448093"/>
            <a:ext cx="2761471" cy="1024209"/>
          </a:xfrm>
          <a:prstGeom prst="roundRect">
            <a:avLst/>
          </a:prstGeom>
          <a:solidFill>
            <a:schemeClr val="bg1"/>
          </a:solidFill>
          <a:ln>
            <a:solidFill>
              <a:srgbClr val="B6D6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r>
              <a:rPr lang="ru-RU" sz="2667" b="1" dirty="0">
                <a:solidFill>
                  <a:prstClr val="black"/>
                </a:solidFill>
                <a:latin typeface="Calibri"/>
              </a:rPr>
              <a:t>Технология</a:t>
            </a:r>
          </a:p>
        </p:txBody>
      </p:sp>
      <p:pic>
        <p:nvPicPr>
          <p:cNvPr id="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74882" y="5509904"/>
            <a:ext cx="8383452" cy="28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Скругленный прямоугольник 31"/>
          <p:cNvSpPr/>
          <p:nvPr/>
        </p:nvSpPr>
        <p:spPr>
          <a:xfrm>
            <a:off x="2431749" y="5809049"/>
            <a:ext cx="9661639" cy="953521"/>
          </a:xfrm>
          <a:prstGeom prst="roundRect">
            <a:avLst/>
          </a:prstGeom>
          <a:solidFill>
            <a:srgbClr val="B6D6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24190" lvl="6" indent="-380990" defTabSz="609585">
              <a:buFont typeface="Arial" panose="020B0604020202020204" pitchFamily="34" charset="0"/>
              <a:buChar char="•"/>
            </a:pPr>
            <a:r>
              <a:rPr lang="ru-RU" sz="1467" b="1" dirty="0">
                <a:solidFill>
                  <a:prstClr val="black"/>
                </a:solidFill>
                <a:latin typeface="Calibri"/>
              </a:rPr>
              <a:t>Открытый рынок анонимных </a:t>
            </a:r>
            <a:r>
              <a:rPr lang="ru-RU" sz="1467" b="1" dirty="0" smtClean="0">
                <a:solidFill>
                  <a:prstClr val="black"/>
                </a:solidFill>
                <a:latin typeface="Calibri"/>
              </a:rPr>
              <a:t>торгов</a:t>
            </a:r>
          </a:p>
          <a:p>
            <a:pPr marL="3124190" lvl="6" indent="-380990" defTabSz="609585">
              <a:buFont typeface="Arial" panose="020B0604020202020204" pitchFamily="34" charset="0"/>
              <a:buChar char="•"/>
            </a:pPr>
            <a:r>
              <a:rPr lang="ru-RU" sz="1467" b="1" dirty="0" smtClean="0">
                <a:solidFill>
                  <a:prstClr val="black"/>
                </a:solidFill>
                <a:latin typeface="Calibri"/>
              </a:rPr>
              <a:t>Рыночные </a:t>
            </a:r>
            <a:r>
              <a:rPr lang="ru-RU" sz="1467" b="1" dirty="0">
                <a:solidFill>
                  <a:prstClr val="black"/>
                </a:solidFill>
                <a:latin typeface="Calibri"/>
              </a:rPr>
              <a:t>цены</a:t>
            </a:r>
          </a:p>
          <a:p>
            <a:pPr marL="3124190" lvl="6" indent="-380990" defTabSz="609585">
              <a:buFont typeface="Arial" panose="020B0604020202020204" pitchFamily="34" charset="0"/>
              <a:buChar char="•"/>
            </a:pPr>
            <a:r>
              <a:rPr lang="ru-RU" sz="1467" b="1" dirty="0">
                <a:solidFill>
                  <a:prstClr val="black"/>
                </a:solidFill>
                <a:latin typeface="Calibri"/>
              </a:rPr>
              <a:t>Контроль обеспечения и исполнения </a:t>
            </a:r>
          </a:p>
          <a:p>
            <a:pPr marL="3124190" lvl="6" indent="-380990" defTabSz="609585">
              <a:buFont typeface="Arial" panose="020B0604020202020204" pitchFamily="34" charset="0"/>
              <a:buChar char="•"/>
            </a:pPr>
            <a:r>
              <a:rPr lang="ru-RU" sz="1467" b="1" dirty="0">
                <a:solidFill>
                  <a:prstClr val="black"/>
                </a:solidFill>
                <a:latin typeface="Calibri"/>
              </a:rPr>
              <a:t>Экономическая эффективность</a:t>
            </a:r>
          </a:p>
        </p:txBody>
      </p:sp>
      <p:sp>
        <p:nvSpPr>
          <p:cNvPr id="33" name="Текст 15"/>
          <p:cNvSpPr txBox="1">
            <a:spLocks/>
          </p:cNvSpPr>
          <p:nvPr/>
        </p:nvSpPr>
        <p:spPr>
          <a:xfrm>
            <a:off x="719195" y="4701657"/>
            <a:ext cx="2811119" cy="808247"/>
          </a:xfrm>
          <a:prstGeom prst="roundRect">
            <a:avLst/>
          </a:prstGeom>
          <a:noFill/>
          <a:ln w="25400" cap="flat" cmpd="sng" algn="ctr">
            <a:solidFill>
              <a:srgbClr val="B6D6E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09585">
              <a:buNone/>
            </a:pPr>
            <a:r>
              <a:rPr lang="ru-RU" sz="2667" b="1" dirty="0">
                <a:solidFill>
                  <a:prstClr val="black"/>
                </a:solidFill>
                <a:latin typeface="Calibri"/>
              </a:rPr>
              <a:t>Особенности</a:t>
            </a: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3989295" y="4637890"/>
            <a:ext cx="3498883" cy="825685"/>
          </a:xfrm>
          <a:prstGeom prst="roundRect">
            <a:avLst/>
          </a:prstGeom>
          <a:solidFill>
            <a:srgbClr val="C8C6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r>
              <a:rPr lang="ru-RU" sz="1600" dirty="0">
                <a:solidFill>
                  <a:prstClr val="white"/>
                </a:solidFill>
                <a:latin typeface="Calibri"/>
              </a:rPr>
              <a:t>Стандартные условия торгов и поставки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8016920" y="4637890"/>
            <a:ext cx="3281285" cy="889759"/>
          </a:xfrm>
          <a:prstGeom prst="roundRect">
            <a:avLst/>
          </a:prstGeom>
          <a:solidFill>
            <a:srgbClr val="C8C6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585"/>
            <a:r>
              <a:rPr lang="ru-RU" sz="1600" dirty="0">
                <a:solidFill>
                  <a:prstClr val="white"/>
                </a:solidFill>
                <a:latin typeface="Calibri"/>
              </a:rPr>
              <a:t>Дополнительные условия для участников</a:t>
            </a:r>
          </a:p>
        </p:txBody>
      </p:sp>
      <p:cxnSp>
        <p:nvCxnSpPr>
          <p:cNvPr id="36" name="Прямая со стрелкой 35"/>
          <p:cNvCxnSpPr/>
          <p:nvPr/>
        </p:nvCxnSpPr>
        <p:spPr>
          <a:xfrm>
            <a:off x="9797895" y="3074676"/>
            <a:ext cx="0" cy="3995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5743733" y="3076731"/>
            <a:ext cx="0" cy="399587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477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TextBox 82"/>
          <p:cNvSpPr txBox="1"/>
          <p:nvPr/>
        </p:nvSpPr>
        <p:spPr>
          <a:xfrm>
            <a:off x="8058081" y="2695023"/>
            <a:ext cx="2681247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33" dirty="0">
                <a:solidFill>
                  <a:srgbClr val="9C5252"/>
                </a:solidFill>
              </a:rPr>
              <a:t>Инфо о товарах на </a:t>
            </a:r>
            <a:r>
              <a:rPr lang="ru-RU" sz="1333" dirty="0" smtClean="0">
                <a:solidFill>
                  <a:srgbClr val="9C5252"/>
                </a:solidFill>
              </a:rPr>
              <a:t>торги*</a:t>
            </a:r>
            <a:endParaRPr lang="ru-RU" sz="1333" dirty="0">
              <a:solidFill>
                <a:srgbClr val="9C5252"/>
              </a:solidFill>
            </a:endParaRPr>
          </a:p>
        </p:txBody>
      </p:sp>
      <p:cxnSp>
        <p:nvCxnSpPr>
          <p:cNvPr id="75" name="Прямая со стрелкой 74"/>
          <p:cNvCxnSpPr/>
          <p:nvPr/>
        </p:nvCxnSpPr>
        <p:spPr>
          <a:xfrm flipH="1">
            <a:off x="6547316" y="4903327"/>
            <a:ext cx="3" cy="395703"/>
          </a:xfrm>
          <a:prstGeom prst="straightConnector1">
            <a:avLst/>
          </a:prstGeom>
          <a:ln w="19050">
            <a:solidFill>
              <a:srgbClr val="77BAE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044991" y="1021894"/>
            <a:ext cx="2785057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33" dirty="0">
                <a:solidFill>
                  <a:srgbClr val="9C5252"/>
                </a:solidFill>
              </a:rPr>
              <a:t>Договор о клир. обслуживании</a:t>
            </a:r>
          </a:p>
        </p:txBody>
      </p:sp>
      <p:cxnSp>
        <p:nvCxnSpPr>
          <p:cNvPr id="67" name="Прямая со стрелкой 66"/>
          <p:cNvCxnSpPr/>
          <p:nvPr/>
        </p:nvCxnSpPr>
        <p:spPr>
          <a:xfrm>
            <a:off x="6485633" y="3681779"/>
            <a:ext cx="6515" cy="8813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63" name="Развернутая стрелка 9262"/>
          <p:cNvSpPr/>
          <p:nvPr/>
        </p:nvSpPr>
        <p:spPr>
          <a:xfrm rot="10800000">
            <a:off x="1845892" y="3310287"/>
            <a:ext cx="8277261" cy="675255"/>
          </a:xfrm>
          <a:prstGeom prst="uturnArrow">
            <a:avLst>
              <a:gd name="adj1" fmla="val 16259"/>
              <a:gd name="adj2" fmla="val 25000"/>
              <a:gd name="adj3" fmla="val 25000"/>
              <a:gd name="adj4" fmla="val 43750"/>
              <a:gd name="adj5" fmla="val 75000"/>
            </a:avLst>
          </a:prstGeom>
          <a:solidFill>
            <a:schemeClr val="accent2">
              <a:lumMod val="40000"/>
              <a:lumOff val="6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9217" name="Прямоугольник 9216"/>
          <p:cNvSpPr/>
          <p:nvPr/>
        </p:nvSpPr>
        <p:spPr>
          <a:xfrm>
            <a:off x="5634136" y="3481367"/>
            <a:ext cx="1728672" cy="36278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prstClr val="white"/>
                </a:solidFill>
              </a:rPr>
              <a:t>Биржевой договор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05890" y="1069917"/>
            <a:ext cx="2612845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33" dirty="0">
                <a:solidFill>
                  <a:srgbClr val="63891F"/>
                </a:solidFill>
              </a:rPr>
              <a:t>Договор о клир. обслуживании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276973" y="1474292"/>
            <a:ext cx="1737812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33" dirty="0">
                <a:solidFill>
                  <a:srgbClr val="63891F"/>
                </a:solidFill>
              </a:rPr>
              <a:t>Деньги за товар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7970866" y="2078964"/>
            <a:ext cx="2765777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33" dirty="0">
                <a:solidFill>
                  <a:srgbClr val="9C5252"/>
                </a:solidFill>
              </a:rPr>
              <a:t>Отчет о завершении поставки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225589" y="1864078"/>
            <a:ext cx="1356729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33" i="1" dirty="0">
                <a:solidFill>
                  <a:srgbClr val="63891F"/>
                </a:solidFill>
              </a:rPr>
              <a:t>ГО 5%</a:t>
            </a:r>
          </a:p>
        </p:txBody>
      </p:sp>
      <p:pic>
        <p:nvPicPr>
          <p:cNvPr id="132098" name="Picture 2" descr="Результаты поиска изображений для запроса &quot;цена иконка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419" y="4309193"/>
            <a:ext cx="670075" cy="551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8214225" y="1446855"/>
            <a:ext cx="2308247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33" dirty="0">
                <a:solidFill>
                  <a:srgbClr val="9C5252"/>
                </a:solidFill>
              </a:rPr>
              <a:t>Деньги за товар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8804897" y="2952667"/>
            <a:ext cx="2481273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33" dirty="0">
                <a:solidFill>
                  <a:srgbClr val="9C5252"/>
                </a:solidFill>
              </a:rPr>
              <a:t>Заявка на продажу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772329" y="2541136"/>
            <a:ext cx="1356729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33" dirty="0">
                <a:solidFill>
                  <a:srgbClr val="63891F"/>
                </a:solidFill>
              </a:rPr>
              <a:t>Аккредитация</a:t>
            </a:r>
            <a:endParaRPr lang="ru-RU" sz="1467" dirty="0">
              <a:solidFill>
                <a:srgbClr val="63891F"/>
              </a:solidFill>
            </a:endParaRPr>
          </a:p>
        </p:txBody>
      </p:sp>
      <p:sp>
        <p:nvSpPr>
          <p:cNvPr id="5" name="Заголовок 7"/>
          <p:cNvSpPr txBox="1">
            <a:spLocks/>
          </p:cNvSpPr>
          <p:nvPr/>
        </p:nvSpPr>
        <p:spPr>
          <a:xfrm>
            <a:off x="1479209" y="171110"/>
            <a:ext cx="7746532" cy="6215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ru-RU" sz="3200" kern="1200" dirty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defTabSz="1219139"/>
            <a:r>
              <a:rPr lang="ru-RU" sz="2133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Общая схема заключения и исполнения биржевого </a:t>
            </a:r>
            <a:r>
              <a:rPr lang="ru-RU" sz="2133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договора</a:t>
            </a:r>
            <a:endParaRPr lang="ru-RU" sz="2133" dirty="0">
              <a:solidFill>
                <a:prstClr val="black">
                  <a:lumMod val="85000"/>
                  <a:lumOff val="15000"/>
                </a:prstClr>
              </a:solidFill>
              <a:latin typeface="+mj-lt"/>
            </a:endParaRPr>
          </a:p>
          <a:p>
            <a:pPr defTabSz="1219139"/>
            <a:r>
              <a:rPr lang="ru-RU" sz="2133" b="1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Ценообразование</a:t>
            </a:r>
          </a:p>
        </p:txBody>
      </p:sp>
      <p:sp>
        <p:nvSpPr>
          <p:cNvPr id="12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481712" cy="365125"/>
          </a:xfrm>
        </p:spPr>
        <p:txBody>
          <a:bodyPr/>
          <a:lstStyle/>
          <a:p>
            <a:fld id="{8A883B3C-0F63-49CF-83A2-AD4574F642BA}" type="slidenum">
              <a:rPr lang="ru-RU" smtClean="0">
                <a:solidFill>
                  <a:prstClr val="white"/>
                </a:solidFill>
              </a:rPr>
              <a:pPr/>
              <a:t>5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438436" y="1204489"/>
            <a:ext cx="985027" cy="2222516"/>
          </a:xfrm>
          <a:prstGeom prst="rect">
            <a:avLst/>
          </a:prstGeom>
          <a:solidFill>
            <a:schemeClr val="accent3">
              <a:lumMod val="50000"/>
            </a:schemeClr>
          </a:solidFill>
          <a:ln w="0">
            <a:noFill/>
          </a:ln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b="1" dirty="0">
                <a:solidFill>
                  <a:prstClr val="white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ПОКУПАТЕЛЬ</a:t>
            </a:r>
            <a:endParaRPr lang="ru-RU" sz="2400" b="1" dirty="0">
              <a:solidFill>
                <a:prstClr val="white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814589" y="1185352"/>
            <a:ext cx="857971" cy="222251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175"/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b="1" dirty="0">
                <a:solidFill>
                  <a:prstClr val="white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ПРОДАВЕЦ</a:t>
            </a:r>
          </a:p>
        </p:txBody>
      </p:sp>
      <p:sp>
        <p:nvSpPr>
          <p:cNvPr id="9239" name="TextBox 9238"/>
          <p:cNvSpPr txBox="1"/>
          <p:nvPr/>
        </p:nvSpPr>
        <p:spPr>
          <a:xfrm>
            <a:off x="4938752" y="4544603"/>
            <a:ext cx="2878609" cy="369332"/>
          </a:xfrm>
          <a:prstGeom prst="rect">
            <a:avLst/>
          </a:prstGeom>
          <a:noFill/>
          <a:ln w="127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b="1" dirty="0">
                <a:solidFill>
                  <a:srgbClr val="0070C0"/>
                </a:solidFill>
              </a:rPr>
              <a:t>Цена биржевого договора</a:t>
            </a:r>
          </a:p>
        </p:txBody>
      </p:sp>
      <p:sp>
        <p:nvSpPr>
          <p:cNvPr id="9246" name="TextBox 9245"/>
          <p:cNvSpPr txBox="1"/>
          <p:nvPr/>
        </p:nvSpPr>
        <p:spPr>
          <a:xfrm>
            <a:off x="1979813" y="5252986"/>
            <a:ext cx="22311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solidFill>
                  <a:srgbClr val="0070C0"/>
                </a:solidFill>
              </a:rPr>
              <a:t>Региональные индексы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474819" y="5245245"/>
            <a:ext cx="3145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70C0"/>
                </a:solidFill>
              </a:rPr>
              <a:t>Территориальные индексы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8152037" y="5274715"/>
            <a:ext cx="22917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solidFill>
                  <a:srgbClr val="0070C0"/>
                </a:solidFill>
              </a:rPr>
              <a:t>Национальные индексы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136521" y="6250387"/>
            <a:ext cx="23090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prstClr val="black"/>
                </a:solidFill>
                <a:latin typeface="Segoe UI Light" panose="020B0502040204020203" pitchFamily="34" charset="0"/>
              </a:rPr>
              <a:t>Средние цены  в центрах потребления. </a:t>
            </a:r>
          </a:p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4418156" y="6187463"/>
            <a:ext cx="3897808" cy="9637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Aft>
                <a:spcPts val="600"/>
              </a:spcAft>
              <a:buClr>
                <a:prstClr val="white"/>
              </a:buClr>
            </a:pPr>
            <a:r>
              <a:rPr lang="ru-RU" sz="1100" dirty="0">
                <a:solidFill>
                  <a:prstClr val="black"/>
                </a:solidFill>
                <a:latin typeface="Segoe UI Light" panose="020B0502040204020203" pitchFamily="34" charset="0"/>
              </a:rPr>
              <a:t>Средние цены лесоматериалов на территории </a:t>
            </a:r>
            <a:br>
              <a:rPr lang="ru-RU" sz="1100" dirty="0">
                <a:solidFill>
                  <a:prstClr val="black"/>
                </a:solidFill>
                <a:latin typeface="Segoe UI Light" panose="020B0502040204020203" pitchFamily="34" charset="0"/>
              </a:rPr>
            </a:br>
            <a:r>
              <a:rPr lang="ru-RU" sz="1100" dirty="0">
                <a:solidFill>
                  <a:prstClr val="black"/>
                </a:solidFill>
                <a:latin typeface="Segoe UI Light" panose="020B0502040204020203" pitchFamily="34" charset="0"/>
              </a:rPr>
              <a:t>Европейской части России, Урала-Сибири и Сибири-Дальнего востока. </a:t>
            </a:r>
          </a:p>
          <a:p>
            <a:endParaRPr lang="ru-RU" sz="1400" dirty="0">
              <a:solidFill>
                <a:prstClr val="black"/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8315965" y="6309684"/>
            <a:ext cx="2565756" cy="478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Aft>
                <a:spcPts val="600"/>
              </a:spcAft>
              <a:buClr>
                <a:prstClr val="white"/>
              </a:buClr>
            </a:pPr>
            <a:r>
              <a:rPr lang="ru-RU" sz="1100" dirty="0">
                <a:solidFill>
                  <a:prstClr val="black"/>
                </a:solidFill>
                <a:latin typeface="Segoe UI Light" panose="020B0502040204020203" pitchFamily="34" charset="0"/>
              </a:rPr>
              <a:t>Средняя цена лесоматериалов на территории России. </a:t>
            </a: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7978952" y="1355814"/>
            <a:ext cx="2762976" cy="0"/>
          </a:xfrm>
          <a:prstGeom prst="straightConnector1">
            <a:avLst/>
          </a:prstGeom>
          <a:ln w="6350">
            <a:solidFill>
              <a:srgbClr val="C00000">
                <a:alpha val="87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7967803" y="2074956"/>
            <a:ext cx="2749359" cy="0"/>
          </a:xfrm>
          <a:prstGeom prst="straightConnector1">
            <a:avLst/>
          </a:prstGeom>
          <a:ln w="9525">
            <a:solidFill>
              <a:srgbClr val="C00000">
                <a:alpha val="87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526525" y="1437017"/>
            <a:ext cx="2642672" cy="0"/>
          </a:xfrm>
          <a:prstGeom prst="straightConnector1">
            <a:avLst/>
          </a:prstGeom>
          <a:ln w="15875">
            <a:solidFill>
              <a:srgbClr val="92D05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423463" y="2799949"/>
            <a:ext cx="2745735" cy="0"/>
          </a:xfrm>
          <a:prstGeom prst="straightConnector1">
            <a:avLst/>
          </a:prstGeom>
          <a:ln w="15875">
            <a:solidFill>
              <a:srgbClr val="92D05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>
            <a:off x="2498725" y="3257376"/>
            <a:ext cx="2670472" cy="0"/>
          </a:xfrm>
          <a:prstGeom prst="straightConnector1">
            <a:avLst/>
          </a:prstGeom>
          <a:ln w="15875">
            <a:solidFill>
              <a:srgbClr val="92D05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3466947" y="2942283"/>
            <a:ext cx="1568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>
                <a:solidFill>
                  <a:srgbClr val="63891F"/>
                </a:solidFill>
              </a:rPr>
              <a:t>Заявка на покупку</a:t>
            </a:r>
          </a:p>
        </p:txBody>
      </p:sp>
      <p:cxnSp>
        <p:nvCxnSpPr>
          <p:cNvPr id="64" name="Прямая со стрелкой 63"/>
          <p:cNvCxnSpPr>
            <a:endCxn id="9217" idx="0"/>
          </p:cNvCxnSpPr>
          <p:nvPr/>
        </p:nvCxnSpPr>
        <p:spPr>
          <a:xfrm>
            <a:off x="6498472" y="3300267"/>
            <a:ext cx="0" cy="181099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 flipH="1">
            <a:off x="3896292" y="4953321"/>
            <a:ext cx="961429" cy="249500"/>
          </a:xfrm>
          <a:prstGeom prst="straightConnector1">
            <a:avLst/>
          </a:prstGeom>
          <a:ln w="19050">
            <a:solidFill>
              <a:srgbClr val="77BAE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8315964" y="5044726"/>
            <a:ext cx="437496" cy="186297"/>
          </a:xfrm>
          <a:prstGeom prst="straightConnector1">
            <a:avLst/>
          </a:prstGeom>
          <a:ln w="19050">
            <a:solidFill>
              <a:srgbClr val="77BAE7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0" name="Picture 10" descr="http://spimex.com/img/indexes-info-250-rgn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5315" y="5606821"/>
            <a:ext cx="953748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8" descr="http://spimex.com/img/indexes-info-250-ter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126" y="5577781"/>
            <a:ext cx="1239397" cy="646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" name="Picture 6" descr="http://spimex.com/img/indexes-info-250-national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343" y="5731126"/>
            <a:ext cx="957877" cy="578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Прямая со стрелкой 2"/>
          <p:cNvCxnSpPr/>
          <p:nvPr/>
        </p:nvCxnSpPr>
        <p:spPr>
          <a:xfrm>
            <a:off x="6508786" y="4308635"/>
            <a:ext cx="2970197" cy="1639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9609597" y="4091486"/>
            <a:ext cx="1763436" cy="501615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/>
          <a:scene3d>
            <a:camera prst="orthographicFront"/>
            <a:lightRig rig="threePt" dir="t"/>
          </a:scene3d>
          <a:sp3d contourW="12700">
            <a:bevelT w="63500" h="635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>
                <a:solidFill>
                  <a:prstClr val="white"/>
                </a:solidFill>
                <a:ea typeface="Segoe UI" panose="020B0502040204020203" pitchFamily="34" charset="0"/>
                <a:cs typeface="Segoe UI" panose="020B0502040204020203" pitchFamily="34" charset="0"/>
              </a:rPr>
              <a:t>ЛесЕГАИС</a:t>
            </a:r>
            <a:endParaRPr lang="ru-RU" sz="1400" b="1" dirty="0">
              <a:solidFill>
                <a:prstClr val="white"/>
              </a:solidFill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01505" y="4299099"/>
            <a:ext cx="2412840" cy="2540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51" dirty="0">
                <a:solidFill>
                  <a:prstClr val="black"/>
                </a:solidFill>
              </a:rPr>
              <a:t>информация о собственнике и объеме</a:t>
            </a:r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2442943" y="2157626"/>
            <a:ext cx="2726256" cy="5076"/>
          </a:xfrm>
          <a:prstGeom prst="straightConnector1">
            <a:avLst/>
          </a:prstGeom>
          <a:ln w="15875">
            <a:solidFill>
              <a:srgbClr val="92D05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9002431" y="1821242"/>
            <a:ext cx="613566" cy="2974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33" dirty="0">
                <a:solidFill>
                  <a:srgbClr val="9C5252"/>
                </a:solidFill>
              </a:rPr>
              <a:t>ГО 5%</a:t>
            </a:r>
          </a:p>
        </p:txBody>
      </p:sp>
      <p:cxnSp>
        <p:nvCxnSpPr>
          <p:cNvPr id="82" name="Прямая со стрелкой 81"/>
          <p:cNvCxnSpPr/>
          <p:nvPr/>
        </p:nvCxnSpPr>
        <p:spPr>
          <a:xfrm flipH="1" flipV="1">
            <a:off x="7948319" y="3243608"/>
            <a:ext cx="2791008" cy="13769"/>
          </a:xfrm>
          <a:prstGeom prst="straightConnector1">
            <a:avLst/>
          </a:prstGeom>
          <a:ln w="9525">
            <a:solidFill>
              <a:srgbClr val="C00000">
                <a:alpha val="87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>
            <a:off x="2526525" y="1770483"/>
            <a:ext cx="2642672" cy="1964"/>
          </a:xfrm>
          <a:prstGeom prst="straightConnector1">
            <a:avLst/>
          </a:prstGeom>
          <a:ln w="15875">
            <a:solidFill>
              <a:srgbClr val="92D050">
                <a:alpha val="60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 стрелкой 97"/>
          <p:cNvCxnSpPr/>
          <p:nvPr/>
        </p:nvCxnSpPr>
        <p:spPr>
          <a:xfrm flipV="1">
            <a:off x="7967801" y="1723239"/>
            <a:ext cx="2813731" cy="16383"/>
          </a:xfrm>
          <a:prstGeom prst="straightConnector1">
            <a:avLst/>
          </a:prstGeom>
          <a:ln w="12700">
            <a:solidFill>
              <a:schemeClr val="tx2">
                <a:lumMod val="75000"/>
                <a:alpha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 flipH="1" flipV="1">
            <a:off x="7970865" y="2340574"/>
            <a:ext cx="2746299" cy="1"/>
          </a:xfrm>
          <a:prstGeom prst="straightConnector1">
            <a:avLst/>
          </a:prstGeom>
          <a:ln w="9525">
            <a:solidFill>
              <a:srgbClr val="C00000">
                <a:alpha val="87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 стрелкой 118"/>
          <p:cNvCxnSpPr/>
          <p:nvPr/>
        </p:nvCxnSpPr>
        <p:spPr>
          <a:xfrm flipH="1">
            <a:off x="7928683" y="2672503"/>
            <a:ext cx="2885907" cy="0"/>
          </a:xfrm>
          <a:prstGeom prst="straightConnector1">
            <a:avLst/>
          </a:prstGeom>
          <a:ln w="9525">
            <a:solidFill>
              <a:srgbClr val="C00000">
                <a:alpha val="87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8582364" y="2412794"/>
            <a:ext cx="2171960" cy="2974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33" dirty="0">
                <a:solidFill>
                  <a:srgbClr val="9C5252"/>
                </a:solidFill>
              </a:rPr>
              <a:t>Аккредитация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077309" y="3573970"/>
            <a:ext cx="1774845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33" dirty="0">
                <a:solidFill>
                  <a:srgbClr val="9C5252"/>
                </a:solidFill>
              </a:rPr>
              <a:t>Завершение поставки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169199" y="1240476"/>
            <a:ext cx="2779123" cy="2059792"/>
          </a:xfrm>
          <a:prstGeom prst="rect">
            <a:avLst/>
          </a:prstGeom>
          <a:noFill/>
          <a:ln w="1905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249121" y="1298533"/>
            <a:ext cx="2653555" cy="10671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>
                <a:solidFill>
                  <a:srgbClr val="2F5897">
                    <a:lumMod val="75000"/>
                  </a:srgbClr>
                </a:solidFill>
                <a:latin typeface="Segoe UI Light"/>
              </a:rPr>
              <a:t>Клиринговая организация</a:t>
            </a:r>
          </a:p>
        </p:txBody>
      </p:sp>
      <p:sp>
        <p:nvSpPr>
          <p:cNvPr id="81" name="Прямоугольник 80"/>
          <p:cNvSpPr/>
          <p:nvPr/>
        </p:nvSpPr>
        <p:spPr>
          <a:xfrm>
            <a:off x="5227783" y="2270372"/>
            <a:ext cx="2653555" cy="92469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  <a:p>
            <a:pPr algn="ctr"/>
            <a:endParaRPr lang="ru-RU" sz="2000" b="1" dirty="0">
              <a:solidFill>
                <a:prstClr val="black"/>
              </a:solidFill>
              <a:latin typeface="Segoe UI Light"/>
            </a:endParaRPr>
          </a:p>
          <a:p>
            <a:pPr algn="ctr"/>
            <a:r>
              <a:rPr lang="ru-RU" sz="2000" b="1" dirty="0">
                <a:solidFill>
                  <a:srgbClr val="2F5897">
                    <a:lumMod val="75000"/>
                  </a:srgbClr>
                </a:solidFill>
                <a:latin typeface="Segoe UI Light"/>
              </a:rPr>
              <a:t>Биржа</a:t>
            </a:r>
          </a:p>
        </p:txBody>
      </p:sp>
      <p:cxnSp>
        <p:nvCxnSpPr>
          <p:cNvPr id="20" name="Соединительная линия уступом 19"/>
          <p:cNvCxnSpPr/>
          <p:nvPr/>
        </p:nvCxnSpPr>
        <p:spPr>
          <a:xfrm>
            <a:off x="7448462" y="3300269"/>
            <a:ext cx="1777279" cy="920075"/>
          </a:xfrm>
          <a:prstGeom prst="bentConnector3">
            <a:avLst>
              <a:gd name="adj1" fmla="val 197"/>
            </a:avLst>
          </a:prstGeom>
          <a:ln w="15875"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 flipH="1" flipV="1">
            <a:off x="7939923" y="2956060"/>
            <a:ext cx="2841609" cy="10588"/>
          </a:xfrm>
          <a:prstGeom prst="straightConnector1">
            <a:avLst/>
          </a:prstGeom>
          <a:ln w="9525">
            <a:solidFill>
              <a:srgbClr val="C00000">
                <a:alpha val="87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7407489" y="3932074"/>
            <a:ext cx="2064989" cy="256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67" dirty="0">
                <a:solidFill>
                  <a:prstClr val="black"/>
                </a:solidFill>
              </a:rPr>
              <a:t>информация-согласование (</a:t>
            </a:r>
            <a:r>
              <a:rPr lang="ru-RU" sz="933" dirty="0">
                <a:solidFill>
                  <a:prstClr val="black"/>
                </a:solidFill>
              </a:rPr>
              <a:t>5дн)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21919" y="1795309"/>
            <a:ext cx="2651140" cy="958489"/>
          </a:xfrm>
          <a:prstGeom prst="rect">
            <a:avLst/>
          </a:prstGeom>
        </p:spPr>
      </p:pic>
      <p:pic>
        <p:nvPicPr>
          <p:cNvPr id="103" name="Рисунок 102">
            <a:extLst>
              <a:ext uri="{FF2B5EF4-FFF2-40B4-BE49-F238E27FC236}">
                <a16:creationId xmlns:a16="http://schemas.microsoft.com/office/drawing/2014/main" id="{D1C439AD-7EFC-4E9B-8F58-B8F160B6B35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968" y="0"/>
            <a:ext cx="1003241" cy="1003200"/>
          </a:xfrm>
          <a:prstGeom prst="rect">
            <a:avLst/>
          </a:prstGeom>
        </p:spPr>
      </p:pic>
      <p:sp>
        <p:nvSpPr>
          <p:cNvPr id="107520" name="TextBox 107519"/>
          <p:cNvSpPr txBox="1"/>
          <p:nvPr/>
        </p:nvSpPr>
        <p:spPr>
          <a:xfrm>
            <a:off x="2483728" y="1096939"/>
            <a:ext cx="259701" cy="270034"/>
          </a:xfrm>
          <a:prstGeom prst="flowChartAlternateProcess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ru-RU" sz="1600" b="1" dirty="0">
                <a:solidFill>
                  <a:srgbClr val="31859C"/>
                </a:solidFill>
              </a:rPr>
              <a:t>1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2467230" y="2421354"/>
            <a:ext cx="259701" cy="270034"/>
          </a:xfrm>
          <a:prstGeom prst="flowChartAlternateProcess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ru-RU" sz="1600" b="1" dirty="0">
                <a:solidFill>
                  <a:srgbClr val="31859C"/>
                </a:solidFill>
              </a:rPr>
              <a:t>1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0477588" y="2377501"/>
            <a:ext cx="259701" cy="270034"/>
          </a:xfrm>
          <a:prstGeom prst="flowChartAlternateProcess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ru-RU" sz="1600" b="1" dirty="0">
                <a:solidFill>
                  <a:srgbClr val="31859C"/>
                </a:solidFill>
              </a:rPr>
              <a:t>1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10517024" y="1056017"/>
            <a:ext cx="212417" cy="265271"/>
          </a:xfrm>
          <a:prstGeom prst="flowChartAlternateProcess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ru-RU" sz="1600" b="1" dirty="0">
                <a:solidFill>
                  <a:srgbClr val="31859C"/>
                </a:solidFill>
              </a:rPr>
              <a:t>1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474743" y="1844701"/>
            <a:ext cx="259701" cy="270034"/>
          </a:xfrm>
          <a:prstGeom prst="flowChartAlternateProcess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ru-RU" sz="1600" b="1" dirty="0">
                <a:solidFill>
                  <a:srgbClr val="31859C"/>
                </a:solidFill>
              </a:rPr>
              <a:t>2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0487560" y="1768546"/>
            <a:ext cx="259701" cy="270034"/>
          </a:xfrm>
          <a:prstGeom prst="flowChartAlternateProcess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ru-RU" sz="1600" b="1" dirty="0">
                <a:solidFill>
                  <a:srgbClr val="31859C"/>
                </a:solidFill>
              </a:rPr>
              <a:t>2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488167" y="2913058"/>
            <a:ext cx="259701" cy="270034"/>
          </a:xfrm>
          <a:prstGeom prst="flowChartAlternateProcess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ru-RU" sz="1600" b="1" dirty="0">
                <a:solidFill>
                  <a:srgbClr val="31859C"/>
                </a:solidFill>
              </a:rPr>
              <a:t>3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0502882" y="2968589"/>
            <a:ext cx="259701" cy="270034"/>
          </a:xfrm>
          <a:prstGeom prst="flowChartAlternateProcess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ru-RU" sz="1600" b="1" dirty="0">
                <a:solidFill>
                  <a:srgbClr val="31859C"/>
                </a:solidFill>
              </a:rPr>
              <a:t>3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5280002" y="3460155"/>
            <a:ext cx="259701" cy="270034"/>
          </a:xfrm>
          <a:prstGeom prst="flowChartAlternateProcess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ru-RU" sz="1600" b="1" dirty="0">
                <a:solidFill>
                  <a:srgbClr val="31859C"/>
                </a:solidFill>
              </a:rPr>
              <a:t>4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2473121" y="1470956"/>
            <a:ext cx="259701" cy="270034"/>
          </a:xfrm>
          <a:prstGeom prst="flowChartAlternateProcess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ru-RU" sz="1600" b="1" dirty="0">
                <a:solidFill>
                  <a:srgbClr val="31859C"/>
                </a:solidFill>
              </a:rPr>
              <a:t>5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7849102" y="3581623"/>
            <a:ext cx="259701" cy="270034"/>
          </a:xfrm>
          <a:prstGeom prst="flowChartAlternateProcess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ru-RU" sz="1600" b="1" dirty="0">
                <a:solidFill>
                  <a:srgbClr val="31859C"/>
                </a:solidFill>
              </a:rPr>
              <a:t>6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10488354" y="2082635"/>
            <a:ext cx="259701" cy="270034"/>
          </a:xfrm>
          <a:prstGeom prst="flowChartAlternateProcess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ru-RU" sz="1600" b="1" dirty="0">
                <a:solidFill>
                  <a:srgbClr val="31859C"/>
                </a:solidFill>
              </a:rPr>
              <a:t>7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7984640" y="1450030"/>
            <a:ext cx="259701" cy="270034"/>
          </a:xfrm>
          <a:prstGeom prst="flowChartAlternateProcess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 anchor="t" anchorCtr="1">
            <a:spAutoFit/>
          </a:bodyPr>
          <a:lstStyle/>
          <a:p>
            <a:r>
              <a:rPr lang="ru-RU" sz="1600" b="1" dirty="0">
                <a:solidFill>
                  <a:srgbClr val="31859C"/>
                </a:solidFill>
              </a:rPr>
              <a:t>8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186657" y="3492272"/>
            <a:ext cx="17640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chemeClr val="accent2"/>
                </a:solidFill>
              </a:rPr>
              <a:t>*</a:t>
            </a:r>
            <a:r>
              <a:rPr lang="ru-RU" sz="1000" dirty="0" smtClean="0"/>
              <a:t>за 5 рабочих дней до начала торгов</a:t>
            </a:r>
            <a:endParaRPr lang="ru-RU" sz="1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142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90"/>
    </mc:Choice>
    <mc:Fallback xmlns="">
      <p:transition spd="slow" advTm="1779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Заголовок 7"/>
          <p:cNvSpPr txBox="1">
            <a:spLocks/>
          </p:cNvSpPr>
          <p:nvPr/>
        </p:nvSpPr>
        <p:spPr>
          <a:xfrm>
            <a:off x="1479209" y="171110"/>
            <a:ext cx="7746532" cy="6215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ru-RU" sz="3200" kern="1200" dirty="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defTabSz="1219139"/>
            <a:r>
              <a:rPr lang="ru-RU" sz="2133" dirty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Общая схема заключения и исполнения </a:t>
            </a:r>
            <a:r>
              <a:rPr lang="ru-RU" sz="2133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+mj-lt"/>
              </a:rPr>
              <a:t>договора на аукционной платформе</a:t>
            </a:r>
            <a:endParaRPr lang="ru-RU" sz="2133" dirty="0">
              <a:solidFill>
                <a:prstClr val="black">
                  <a:lumMod val="85000"/>
                  <a:lumOff val="15000"/>
                </a:prstClr>
              </a:solidFill>
              <a:latin typeface="+mj-lt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1C439AD-7EFC-4E9B-8F58-B8F160B6B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968" y="0"/>
            <a:ext cx="1003241" cy="1003200"/>
          </a:xfrm>
          <a:prstGeom prst="rect">
            <a:avLst/>
          </a:prstGeom>
        </p:spPr>
      </p:pic>
      <p:cxnSp>
        <p:nvCxnSpPr>
          <p:cNvPr id="44" name="Прямая соединительная линия 43"/>
          <p:cNvCxnSpPr/>
          <p:nvPr/>
        </p:nvCxnSpPr>
        <p:spPr>
          <a:xfrm flipV="1">
            <a:off x="6659923" y="1735979"/>
            <a:ext cx="0" cy="6570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3606340" y="2185309"/>
            <a:ext cx="123341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Размещение объявления</a:t>
            </a:r>
            <a:endParaRPr lang="ru-RU" sz="1050" dirty="0"/>
          </a:p>
        </p:txBody>
      </p:sp>
      <p:cxnSp>
        <p:nvCxnSpPr>
          <p:cNvPr id="46" name="Соединительная линия уступом 45"/>
          <p:cNvCxnSpPr>
            <a:endCxn id="70" idx="3"/>
          </p:cNvCxnSpPr>
          <p:nvPr/>
        </p:nvCxnSpPr>
        <p:spPr>
          <a:xfrm rot="10800000" flipV="1">
            <a:off x="6221749" y="4022019"/>
            <a:ext cx="3318494" cy="2483058"/>
          </a:xfrm>
          <a:prstGeom prst="bentConnector3">
            <a:avLst>
              <a:gd name="adj1" fmla="val -1362"/>
            </a:avLst>
          </a:prstGeom>
          <a:ln w="15875">
            <a:solidFill>
              <a:schemeClr val="accent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4840094" y="4932039"/>
            <a:ext cx="2127489" cy="36278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/>
              <a:t>Подписание Договора купли/продажи</a:t>
            </a:r>
            <a:endParaRPr lang="ru-RU" sz="1200" b="1" dirty="0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4859723" y="2365835"/>
            <a:ext cx="2088232" cy="1656185"/>
          </a:xfrm>
          <a:prstGeom prst="roundRect">
            <a:avLst/>
          </a:prstGeom>
          <a:solidFill>
            <a:srgbClr val="77BAE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Аукционная платформа</a:t>
            </a:r>
          </a:p>
          <a:p>
            <a:pPr algn="ctr"/>
            <a:r>
              <a:rPr lang="ru-RU" dirty="0" smtClean="0"/>
              <a:t> АО «СПбМТСБ»</a:t>
            </a:r>
            <a:endParaRPr lang="ru-RU" b="1" dirty="0"/>
          </a:p>
        </p:txBody>
      </p:sp>
      <p:sp>
        <p:nvSpPr>
          <p:cNvPr id="49" name="Прямоугольник 48"/>
          <p:cNvSpPr/>
          <p:nvPr/>
        </p:nvSpPr>
        <p:spPr>
          <a:xfrm rot="16200000">
            <a:off x="2794289" y="241600"/>
            <a:ext cx="360040" cy="208823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175"/>
          <a:scene3d>
            <a:camera prst="orthographicFront"/>
            <a:lightRig rig="threePt" dir="t"/>
          </a:scene3d>
          <a:sp3d contourW="12700">
            <a:bevelT w="63500" h="635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Министерство</a:t>
            </a:r>
            <a:endParaRPr lang="ru-RU" b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0" name="Прямая со стрелкой 49"/>
          <p:cNvCxnSpPr/>
          <p:nvPr/>
        </p:nvCxnSpPr>
        <p:spPr>
          <a:xfrm>
            <a:off x="2843499" y="1465736"/>
            <a:ext cx="0" cy="900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203540" y="1661869"/>
            <a:ext cx="2304256" cy="5078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Поручение на реализацию (госзадание), подтверждение легального происхождения древесины</a:t>
            </a:r>
            <a:endParaRPr lang="ru-RU" sz="900" dirty="0"/>
          </a:p>
        </p:txBody>
      </p:sp>
      <p:cxnSp>
        <p:nvCxnSpPr>
          <p:cNvPr id="52" name="Прямая соединительная линия 51"/>
          <p:cNvCxnSpPr>
            <a:endCxn id="51" idx="1"/>
          </p:cNvCxnSpPr>
          <p:nvPr/>
        </p:nvCxnSpPr>
        <p:spPr>
          <a:xfrm>
            <a:off x="2843499" y="1869618"/>
            <a:ext cx="360041" cy="461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3586378" y="2581861"/>
            <a:ext cx="1273345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3606340" y="2941901"/>
            <a:ext cx="1233419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139643" y="2687985"/>
            <a:ext cx="61671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ГО 5%</a:t>
            </a:r>
            <a:endParaRPr lang="ru-RU" sz="1050" dirty="0"/>
          </a:p>
        </p:txBody>
      </p:sp>
      <p:cxnSp>
        <p:nvCxnSpPr>
          <p:cNvPr id="56" name="Прямая со стрелкой 55"/>
          <p:cNvCxnSpPr/>
          <p:nvPr/>
        </p:nvCxnSpPr>
        <p:spPr>
          <a:xfrm flipH="1">
            <a:off x="6947955" y="2931864"/>
            <a:ext cx="1119006" cy="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6947955" y="2677948"/>
            <a:ext cx="12334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ГО 5%</a:t>
            </a:r>
            <a:endParaRPr lang="ru-RU" sz="1050" dirty="0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3383559" y="4385711"/>
            <a:ext cx="5040560" cy="356390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2"/>
                </a:solidFill>
              </a:rPr>
              <a:t>Проведение аукциона на право получения древесины, полученной в результате СОМ</a:t>
            </a:r>
            <a:endParaRPr lang="ru-RU" sz="1100" dirty="0">
              <a:solidFill>
                <a:schemeClr val="tx2"/>
              </a:solidFill>
            </a:endParaRPr>
          </a:p>
        </p:txBody>
      </p:sp>
      <p:cxnSp>
        <p:nvCxnSpPr>
          <p:cNvPr id="59" name="Прямая соединительная линия 58"/>
          <p:cNvCxnSpPr>
            <a:stCxn id="48" idx="2"/>
            <a:endCxn id="58" idx="0"/>
          </p:cNvCxnSpPr>
          <p:nvPr/>
        </p:nvCxnSpPr>
        <p:spPr>
          <a:xfrm>
            <a:off x="5903839" y="4022020"/>
            <a:ext cx="0" cy="3636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 flipH="1">
            <a:off x="6947956" y="3661981"/>
            <a:ext cx="1119005" cy="720080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 rot="19605942">
            <a:off x="6823759" y="3687239"/>
            <a:ext cx="14818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Заявки на покупку</a:t>
            </a:r>
            <a:endParaRPr lang="ru-RU" sz="1050" dirty="0"/>
          </a:p>
        </p:txBody>
      </p:sp>
      <p:cxnSp>
        <p:nvCxnSpPr>
          <p:cNvPr id="62" name="Соединительная линия уступом 61"/>
          <p:cNvCxnSpPr>
            <a:stCxn id="68" idx="1"/>
            <a:endCxn id="47" idx="1"/>
          </p:cNvCxnSpPr>
          <p:nvPr/>
        </p:nvCxnSpPr>
        <p:spPr>
          <a:xfrm rot="16200000" flipH="1">
            <a:off x="3253483" y="3526822"/>
            <a:ext cx="1091412" cy="2081809"/>
          </a:xfrm>
          <a:prstGeom prst="bentConnector2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Соединительная линия уступом 62"/>
          <p:cNvCxnSpPr/>
          <p:nvPr/>
        </p:nvCxnSpPr>
        <p:spPr>
          <a:xfrm rot="10800000" flipV="1">
            <a:off x="6967584" y="4022021"/>
            <a:ext cx="1911655" cy="1091412"/>
          </a:xfrm>
          <a:prstGeom prst="bentConnector3">
            <a:avLst>
              <a:gd name="adj1" fmla="val -512"/>
            </a:avLst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Соединительная линия уступом 63"/>
          <p:cNvCxnSpPr>
            <a:endCxn id="65" idx="1"/>
          </p:cNvCxnSpPr>
          <p:nvPr/>
        </p:nvCxnSpPr>
        <p:spPr>
          <a:xfrm>
            <a:off x="2544740" y="3988493"/>
            <a:ext cx="2295354" cy="1546055"/>
          </a:xfrm>
          <a:prstGeom prst="bentConnector3">
            <a:avLst>
              <a:gd name="adj1" fmla="val -673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Скругленный прямоугольник 64"/>
          <p:cNvSpPr/>
          <p:nvPr/>
        </p:nvSpPr>
        <p:spPr>
          <a:xfrm>
            <a:off x="4840094" y="5390173"/>
            <a:ext cx="2160240" cy="28874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2"/>
                </a:solidFill>
              </a:rPr>
              <a:t>Акт приема-передачи</a:t>
            </a:r>
            <a:endParaRPr lang="ru-RU" sz="1400" dirty="0">
              <a:solidFill>
                <a:schemeClr val="tx2"/>
              </a:solidFill>
            </a:endParaRPr>
          </a:p>
        </p:txBody>
      </p:sp>
      <p:cxnSp>
        <p:nvCxnSpPr>
          <p:cNvPr id="66" name="Соединительная линия уступом 65"/>
          <p:cNvCxnSpPr>
            <a:endCxn id="65" idx="3"/>
          </p:cNvCxnSpPr>
          <p:nvPr/>
        </p:nvCxnSpPr>
        <p:spPr>
          <a:xfrm rot="10800000" flipV="1">
            <a:off x="7000334" y="3951088"/>
            <a:ext cx="2054898" cy="1583460"/>
          </a:xfrm>
          <a:prstGeom prst="bentConnector3">
            <a:avLst>
              <a:gd name="adj1" fmla="val -550"/>
            </a:avLst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4018425" y="5690315"/>
            <a:ext cx="380745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/>
              <a:t>Перечисление 100% суммы договора на счет продавца</a:t>
            </a:r>
            <a:endParaRPr lang="ru-RU" sz="1100" dirty="0"/>
          </a:p>
        </p:txBody>
      </p:sp>
      <p:sp>
        <p:nvSpPr>
          <p:cNvPr id="68" name="Прямоугольник 67"/>
          <p:cNvSpPr/>
          <p:nvPr/>
        </p:nvSpPr>
        <p:spPr>
          <a:xfrm rot="16200000">
            <a:off x="1930193" y="2365837"/>
            <a:ext cx="1656184" cy="1656184"/>
          </a:xfrm>
          <a:prstGeom prst="rect">
            <a:avLst/>
          </a:prstGeom>
          <a:solidFill>
            <a:srgbClr val="C00000"/>
          </a:solidFill>
          <a:ln w="3175"/>
          <a:scene3d>
            <a:camera prst="orthographicFront"/>
            <a:lightRig rig="threePt" dir="t"/>
          </a:scene3d>
          <a:sp3d contourW="12700">
            <a:bevelT w="63500" h="635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ПРОДАВЕЦ (Лесхоз)</a:t>
            </a:r>
            <a:endParaRPr lang="ru-RU" b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 rot="16200000">
            <a:off x="8051146" y="2381651"/>
            <a:ext cx="1656184" cy="1624553"/>
          </a:xfrm>
          <a:prstGeom prst="rect">
            <a:avLst/>
          </a:prstGeom>
          <a:solidFill>
            <a:schemeClr val="accent3">
              <a:lumMod val="50000"/>
            </a:schemeClr>
          </a:solidFill>
          <a:ln w="0">
            <a:noFill/>
          </a:ln>
          <a:scene3d>
            <a:camera prst="orthographicFront"/>
            <a:lightRig rig="threePt" dir="t"/>
          </a:scene3d>
          <a:sp3d contourW="12700">
            <a:bevelT w="63500" h="635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ПОКУПАТЕЛИ</a:t>
            </a:r>
            <a:endParaRPr lang="ru-RU" sz="2000" b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5147755" y="6254269"/>
            <a:ext cx="1073994" cy="501615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/>
          <a:scene3d>
            <a:camera prst="orthographicFront"/>
            <a:lightRig rig="threePt" dir="t"/>
          </a:scene3d>
          <a:sp3d contourW="12700">
            <a:bevelT w="63500" h="63500"/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err="1" smtClean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ЛесЕГАИС</a:t>
            </a:r>
            <a:endParaRPr lang="ru-RU" sz="1400" b="1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1" name="Соединительная линия уступом 70"/>
          <p:cNvCxnSpPr>
            <a:endCxn id="70" idx="1"/>
          </p:cNvCxnSpPr>
          <p:nvPr/>
        </p:nvCxnSpPr>
        <p:spPr>
          <a:xfrm>
            <a:off x="2051412" y="4022019"/>
            <a:ext cx="3096343" cy="2483058"/>
          </a:xfrm>
          <a:prstGeom prst="bentConnector3">
            <a:avLst>
              <a:gd name="adj1" fmla="val -322"/>
            </a:avLst>
          </a:prstGeom>
          <a:ln w="158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3612274" y="2978792"/>
            <a:ext cx="5597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До Т</a:t>
            </a:r>
            <a:endParaRPr lang="ru-RU" sz="1400" dirty="0"/>
          </a:p>
        </p:txBody>
      </p:sp>
      <p:sp>
        <p:nvSpPr>
          <p:cNvPr id="73" name="TextBox 72"/>
          <p:cNvSpPr txBox="1"/>
          <p:nvPr/>
        </p:nvSpPr>
        <p:spPr>
          <a:xfrm>
            <a:off x="6979022" y="2931864"/>
            <a:ext cx="5597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До Т</a:t>
            </a:r>
            <a:endParaRPr lang="ru-RU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2884704" y="4413837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Т+0</a:t>
            </a:r>
            <a:endParaRPr lang="ru-RU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4299212" y="4837070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Т+3</a:t>
            </a:r>
            <a:endParaRPr lang="ru-RU" sz="1400" dirty="0"/>
          </a:p>
        </p:txBody>
      </p:sp>
      <p:sp>
        <p:nvSpPr>
          <p:cNvPr id="76" name="TextBox 75"/>
          <p:cNvSpPr txBox="1"/>
          <p:nvPr/>
        </p:nvSpPr>
        <p:spPr>
          <a:xfrm>
            <a:off x="3568276" y="5629515"/>
            <a:ext cx="498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Т+6</a:t>
            </a:r>
            <a:endParaRPr lang="ru-RU" sz="1400" dirty="0"/>
          </a:p>
        </p:txBody>
      </p:sp>
      <p:cxnSp>
        <p:nvCxnSpPr>
          <p:cNvPr id="77" name="Соединительная линия уступом 76"/>
          <p:cNvCxnSpPr/>
          <p:nvPr/>
        </p:nvCxnSpPr>
        <p:spPr>
          <a:xfrm rot="10800000" flipV="1">
            <a:off x="2195427" y="4022017"/>
            <a:ext cx="7128796" cy="1929908"/>
          </a:xfrm>
          <a:prstGeom prst="bentConnector3">
            <a:avLst>
              <a:gd name="adj1" fmla="val 27"/>
            </a:avLst>
          </a:prstGeom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 flipV="1">
            <a:off x="2195427" y="4022021"/>
            <a:ext cx="0" cy="1929904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962649" y="6197299"/>
            <a:ext cx="1247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информация</a:t>
            </a:r>
            <a:endParaRPr lang="ru-RU" sz="1400" dirty="0"/>
          </a:p>
        </p:txBody>
      </p:sp>
      <p:sp>
        <p:nvSpPr>
          <p:cNvPr id="80" name="TextBox 79"/>
          <p:cNvSpPr txBox="1"/>
          <p:nvPr/>
        </p:nvSpPr>
        <p:spPr>
          <a:xfrm>
            <a:off x="7176662" y="6195810"/>
            <a:ext cx="1247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информация</a:t>
            </a:r>
            <a:endParaRPr lang="ru-RU" sz="1400" dirty="0"/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5746707" y="1278779"/>
            <a:ext cx="3923989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/>
              <a:t>Ценовые индикаторы древесины, полученной в результате СОМ (региональные, федеральные, территориальные</a:t>
            </a:r>
            <a:endParaRPr lang="ru-RU" sz="1100" dirty="0"/>
          </a:p>
        </p:txBody>
      </p:sp>
      <p:cxnSp>
        <p:nvCxnSpPr>
          <p:cNvPr id="6" name="Соединительная линия уступом 5"/>
          <p:cNvCxnSpPr>
            <a:stCxn id="68" idx="0"/>
            <a:endCxn id="82" idx="0"/>
          </p:cNvCxnSpPr>
          <p:nvPr/>
        </p:nvCxnSpPr>
        <p:spPr>
          <a:xfrm rot="10800000" flipV="1">
            <a:off x="1257011" y="3193929"/>
            <a:ext cx="673183" cy="1054336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557002" y="4248265"/>
            <a:ext cx="1400016" cy="10618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Проведение процедуры по 44-ФЗ (223 –ФЗ) по аренде оборудования для проведения заготовки древесины в рамках реализуемого лота</a:t>
            </a: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420136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7" grpId="0" animBg="1"/>
      <p:bldP spid="51" grpId="0" animBg="1"/>
      <p:bldP spid="55" grpId="0"/>
      <p:bldP spid="57" grpId="0"/>
      <p:bldP spid="58" grpId="0" animBg="1"/>
      <p:bldP spid="61" grpId="0"/>
      <p:bldP spid="65" grpId="0" animBg="1"/>
      <p:bldP spid="67" grpId="0"/>
      <p:bldP spid="72" grpId="0"/>
      <p:bldP spid="73" grpId="0"/>
      <p:bldP spid="74" grpId="0"/>
      <p:bldP spid="75" grpId="0"/>
      <p:bldP spid="76" grpId="0"/>
      <p:bldP spid="79" grpId="0"/>
      <p:bldP spid="80" grpId="0"/>
      <p:bldP spid="81" grpId="0" animBg="1"/>
      <p:bldP spid="8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66355A-084C-D24E-9AD2-7E4FC41EA627}" type="slidenum">
              <a:rPr kumimoji="0" 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4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640378" y="994445"/>
            <a:ext cx="11737448" cy="5578876"/>
            <a:chOff x="5887" y="225104"/>
            <a:chExt cx="5028322" cy="495784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887" y="1319196"/>
              <a:ext cx="1368152" cy="1021463"/>
            </a:xfrm>
            <a:prstGeom prst="rect">
              <a:avLst/>
            </a:prstGeom>
            <a:solidFill>
              <a:srgbClr val="DCEAF0"/>
            </a:solidFill>
            <a:ln w="12700" cap="flat" cmpd="sng" algn="ctr">
              <a:solidFill>
                <a:srgbClr val="639FE7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67" b="1" i="0" u="none" strike="noStrike" kern="0" cap="none" spc="0" normalizeH="0" baseline="0" noProof="0" dirty="0">
                  <a:ln>
                    <a:noFill/>
                  </a:ln>
                  <a:solidFill>
                    <a:srgbClr val="2D94DA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УЧАСТНИК ТОРГОВ 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67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(самостоятельный участник</a:t>
              </a:r>
              <a:r>
                <a:rPr kumimoji="0" lang="ru-RU" sz="146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)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534478" y="2508917"/>
              <a:ext cx="3363382" cy="1545362"/>
            </a:xfrm>
            <a:prstGeom prst="rect">
              <a:avLst/>
            </a:prstGeom>
            <a:ln w="12700">
              <a:solidFill>
                <a:srgbClr val="8F623D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Требования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: </a:t>
              </a:r>
              <a:endPara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Segoe UI" pitchFamily="34" charset="0"/>
              </a:endParaRPr>
            </a:p>
            <a:p>
              <a:pPr marL="400047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ru-RU" sz="13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Статус участия, отличный от Посетителя торгов</a:t>
              </a:r>
            </a:p>
            <a:p>
              <a:pPr marL="400047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ru-RU" sz="13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Является Участником клиринга</a:t>
              </a:r>
            </a:p>
            <a:p>
              <a:pPr marL="400047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ru-RU" sz="13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срок регистрации юр. лица не менее 1 года</a:t>
              </a:r>
            </a:p>
            <a:p>
              <a:pPr marL="400047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ru-RU" sz="13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лицензия профессионального участника рынка ценных бумаг на осуществление брокерской деятельности, </a:t>
              </a:r>
              <a:r>
                <a:rPr kumimoji="0" lang="ru-RU" sz="1300" b="0" i="1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либо</a:t>
              </a:r>
              <a:r>
                <a:rPr kumimoji="0" lang="ru-RU" sz="13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 включение  Биржей в «список брокеров»  </a:t>
              </a:r>
              <a:endParaRPr kumimoji="0" lang="ru-RU" sz="13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 pitchFamily="34" charset="0"/>
              </a:endParaRPr>
            </a:p>
            <a:p>
              <a:pPr marL="114297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94DA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Возможности</a:t>
              </a:r>
              <a:r>
                <a:rPr kumimoji="0" lang="en-US" sz="1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2D94DA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: </a:t>
              </a:r>
              <a:r>
                <a:rPr kumimoji="0" 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EB80A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/>
              </a:r>
              <a:br>
                <a:rPr kumimoji="0" 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EB80A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</a:br>
              <a:r>
                <a:rPr kumimoji="0" lang="ru-RU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заключение сделок от своего имени и обслуживание клиентов в секции «Лес и стройматериалы». </a:t>
              </a:r>
              <a:endPara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Segoe UI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5887" y="2726999"/>
              <a:ext cx="1368152" cy="1109198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 cap="flat" cmpd="sng" algn="ctr">
              <a:solidFill>
                <a:srgbClr val="8F623D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2D94DA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УЧАСТНИК ТОРГОВ  </a:t>
              </a:r>
              <a:r>
                <a:rPr kumimoji="0" lang="ru-RU" sz="1467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(брокер</a:t>
              </a:r>
              <a:r>
                <a:rPr kumimoji="0" lang="ru-RU" sz="146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)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887" y="4393761"/>
              <a:ext cx="1368152" cy="56653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12700" cap="flat" cmpd="sng" algn="ctr">
              <a:solidFill>
                <a:srgbClr val="92D05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2D94DA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КЛИЕНТ</a:t>
              </a: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2D94DA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ru-RU" sz="1467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/>
              </a:r>
              <a:br>
                <a:rPr kumimoji="0" lang="ru-RU" sz="1467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</a:br>
              <a:r>
                <a:rPr kumimoji="0" lang="ru-RU" sz="1467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Участника торгов (брокера)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534478" y="4171112"/>
              <a:ext cx="3368467" cy="1011836"/>
            </a:xfrm>
            <a:prstGeom prst="rect">
              <a:avLst/>
            </a:prstGeom>
            <a:ln w="12700">
              <a:solidFill>
                <a:srgbClr val="92D05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Требования</a:t>
              </a: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: </a:t>
              </a:r>
              <a:endPara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Segoe UI" pitchFamily="34" charset="0"/>
              </a:endParaRPr>
            </a:p>
            <a:p>
              <a:pPr marL="239994" marR="0" lvl="0" indent="-241294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Char char="§"/>
                <a:tabLst/>
                <a:defRPr/>
              </a:pPr>
              <a:r>
                <a:rPr kumimoji="0" lang="ru-RU" sz="1333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заключение договора с брокером</a:t>
              </a:r>
            </a:p>
            <a:p>
              <a:pPr marL="239994" marR="0" lvl="0" indent="-241294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itchFamily="2" charset="2"/>
                <a:buChar char="§"/>
                <a:tabLst/>
                <a:defRPr/>
              </a:pPr>
              <a:r>
                <a:rPr kumimoji="0" lang="ru-RU" sz="1333" b="0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Если является Участником клиринга, Брокер может заключать договоры от имени за счет клиента.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2D94DA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Возможности</a:t>
              </a:r>
              <a:r>
                <a:rPr kumimoji="0" 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2D94DA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: </a:t>
              </a:r>
              <a:r>
                <a:rPr kumimoji="0" lang="ru-RU" sz="1333" b="0" i="0" u="none" strike="noStrike" kern="0" cap="none" spc="0" normalizeH="0" baseline="0" noProof="0" dirty="0">
                  <a:ln>
                    <a:noFill/>
                  </a:ln>
                  <a:solidFill>
                    <a:srgbClr val="FEB80A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/>
              </a:r>
              <a:br>
                <a:rPr kumimoji="0" lang="ru-RU" sz="1333" b="0" i="0" u="none" strike="noStrike" kern="0" cap="none" spc="0" normalizeH="0" baseline="0" noProof="0" dirty="0">
                  <a:ln>
                    <a:noFill/>
                  </a:ln>
                  <a:solidFill>
                    <a:srgbClr val="FEB80A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</a:br>
              <a:r>
                <a:rPr kumimoji="0" lang="ru-RU" sz="1333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заключение сделок через брокера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6124" y="225104"/>
              <a:ext cx="5018085" cy="9757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1" indent="0" algn="l" defTabSz="914400" rtl="0" eaLnBrk="0" fontAlgn="base" latinLnBrk="0" hangingPunct="0">
                <a:lnSpc>
                  <a:spcPct val="100000"/>
                </a:lnSpc>
                <a:spcBef>
                  <a:spcPts val="1600"/>
                </a:spcBef>
                <a:spcAft>
                  <a:spcPts val="8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67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 Light"/>
                  <a:ea typeface="+mn-ea"/>
                  <a:cs typeface="Segoe UI" pitchFamily="34" charset="0"/>
                </a:rPr>
                <a:t>Категории участников торгов</a:t>
              </a:r>
            </a:p>
            <a:p>
              <a:pPr marL="304792" marR="0" lvl="1" indent="-304792" algn="just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ru-RU" sz="1467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Times New Roman" pitchFamily="18" charset="0"/>
                </a:rPr>
                <a:t>Член Секции </a:t>
              </a:r>
              <a:r>
                <a:rPr kumimoji="0" lang="ru-RU" sz="146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Times New Roman" pitchFamily="18" charset="0"/>
                </a:rPr>
                <a:t>(заключение договоров в секции как от своего имени, так и от имени и за счет клиентов, постоянное членство)</a:t>
              </a:r>
            </a:p>
            <a:p>
              <a:pPr marL="304792" marR="0" lvl="1" indent="-304792" algn="just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ru-RU" sz="1467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Times New Roman" pitchFamily="18" charset="0"/>
                </a:rPr>
                <a:t>Временный Член Секции </a:t>
              </a:r>
              <a:r>
                <a:rPr kumimoji="0" lang="ru-RU" sz="146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Times New Roman" pitchFamily="18" charset="0"/>
                </a:rPr>
                <a:t>(заключение договоров в секции как от своего имени, так и от имени и за счет клиентов, членство на год)</a:t>
              </a:r>
            </a:p>
            <a:p>
              <a:pPr marL="304792" marR="0" lvl="1" indent="-304792" algn="just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+mj-lt"/>
                <a:buAutoNum type="arabicPeriod"/>
                <a:tabLst/>
                <a:defRPr/>
              </a:pPr>
              <a:r>
                <a:rPr kumimoji="0" lang="ru-RU" sz="1467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Times New Roman" pitchFamily="18" charset="0"/>
                </a:rPr>
                <a:t>Посетитель торгов </a:t>
              </a:r>
              <a:r>
                <a:rPr kumimoji="0" lang="ru-RU" sz="1467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Times New Roman" pitchFamily="18" charset="0"/>
                </a:rPr>
                <a:t>(заключение договоров в секции от своего имени, членство на год)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551396" y="1192376"/>
              <a:ext cx="3351549" cy="1258114"/>
            </a:xfrm>
            <a:prstGeom prst="rect">
              <a:avLst/>
            </a:prstGeom>
            <a:ln w="12700">
              <a:solidFill>
                <a:srgbClr val="639FE7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67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Требования</a:t>
              </a:r>
              <a:r>
                <a:rPr kumimoji="0" lang="en-US" sz="1467" b="1" i="0" u="none" strike="noStrike" kern="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: </a:t>
              </a:r>
              <a:endParaRPr kumimoji="0" lang="ru-RU" sz="1467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/>
                <a:ea typeface="+mn-ea"/>
                <a:cs typeface="Segoe UI" pitchFamily="34" charset="0"/>
              </a:endParaRPr>
            </a:p>
            <a:p>
              <a:pPr marL="400047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Является Участником клиринга </a:t>
              </a:r>
            </a:p>
            <a:p>
              <a:pPr marL="400047" marR="0" lvl="0" indent="-285750" algn="l" defTabSz="9144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kumimoji="0" lang="ru-RU" sz="1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срок регистрации юр. лица не менее 1 года</a:t>
              </a:r>
            </a:p>
            <a:p>
              <a:pPr marL="114297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ts val="4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333" b="1" i="0" u="none" strike="noStrike" kern="0" cap="none" spc="0" normalizeH="0" baseline="0" noProof="0" dirty="0">
                  <a:ln>
                    <a:noFill/>
                  </a:ln>
                  <a:solidFill>
                    <a:srgbClr val="2D94DA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Возможности</a:t>
              </a:r>
              <a:r>
                <a:rPr kumimoji="0" lang="en-US" sz="1333" b="1" i="0" u="none" strike="noStrike" kern="0" cap="none" spc="0" normalizeH="0" baseline="0" noProof="0" dirty="0">
                  <a:ln>
                    <a:noFill/>
                  </a:ln>
                  <a:solidFill>
                    <a:srgbClr val="2D94DA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: </a:t>
              </a:r>
              <a:r>
                <a:rPr kumimoji="0" lang="ru-RU" sz="1333" b="0" i="0" u="none" strike="noStrike" kern="0" cap="none" spc="0" normalizeH="0" baseline="0" noProof="0" dirty="0">
                  <a:ln>
                    <a:noFill/>
                  </a:ln>
                  <a:solidFill>
                    <a:srgbClr val="FEB80A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/>
              </a:r>
              <a:br>
                <a:rPr kumimoji="0" lang="ru-RU" sz="1333" b="0" i="0" u="none" strike="noStrike" kern="0" cap="none" spc="0" normalizeH="0" baseline="0" noProof="0" dirty="0">
                  <a:ln>
                    <a:noFill/>
                  </a:ln>
                  <a:solidFill>
                    <a:srgbClr val="FEB80A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</a:br>
              <a:r>
                <a:rPr kumimoji="0" lang="ru-RU" sz="1333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заключение сделок от своего имени и за свой счет </a:t>
              </a:r>
              <a:r>
                <a:rPr kumimoji="0" lang="ru-RU" sz="1333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Segoe UI" pitchFamily="34" charset="0"/>
                </a:rPr>
                <a:t>без дополнительного лицензирования</a:t>
              </a:r>
            </a:p>
          </p:txBody>
        </p:sp>
      </p:grpSp>
      <p:cxnSp>
        <p:nvCxnSpPr>
          <p:cNvPr id="12" name="Прямая соединительная линия 11"/>
          <p:cNvCxnSpPr>
            <a:stCxn id="5" idx="3"/>
            <a:endCxn id="11" idx="1"/>
          </p:cNvCxnSpPr>
          <p:nvPr/>
        </p:nvCxnSpPr>
        <p:spPr>
          <a:xfrm flipV="1">
            <a:off x="3834011" y="2790735"/>
            <a:ext cx="413998" cy="955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7" idx="3"/>
            <a:endCxn id="6" idx="1"/>
          </p:cNvCxnSpPr>
          <p:nvPr/>
        </p:nvCxnSpPr>
        <p:spPr>
          <a:xfrm flipV="1">
            <a:off x="3834011" y="4433803"/>
            <a:ext cx="374507" cy="1"/>
          </a:xfrm>
          <a:prstGeom prst="line">
            <a:avLst/>
          </a:prstGeom>
          <a:ln>
            <a:solidFill>
              <a:srgbClr val="8F62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8" idx="3"/>
            <a:endCxn id="9" idx="1"/>
          </p:cNvCxnSpPr>
          <p:nvPr/>
        </p:nvCxnSpPr>
        <p:spPr>
          <a:xfrm>
            <a:off x="3834011" y="6004030"/>
            <a:ext cx="374507" cy="1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64274" y="6617280"/>
            <a:ext cx="116896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Полный перечень требований к участникам приведен в Правилах допуска к участию в орг. торгах: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http://spimex.com/files/13076/</a:t>
            </a:r>
            <a:endParaRPr kumimoji="0" lang="ru-RU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0" name="Название 1">
            <a:extLst>
              <a:ext uri="{FF2B5EF4-FFF2-40B4-BE49-F238E27FC236}">
                <a16:creationId xmlns:a16="http://schemas.microsoft.com/office/drawing/2014/main" id="{E315950A-DE4F-44D4-9DD2-66767B109FF6}"/>
              </a:ext>
            </a:extLst>
          </p:cNvPr>
          <p:cNvSpPr txBox="1">
            <a:spLocks/>
          </p:cNvSpPr>
          <p:nvPr/>
        </p:nvSpPr>
        <p:spPr>
          <a:xfrm>
            <a:off x="1680001" y="1"/>
            <a:ext cx="7603684" cy="100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Категории участников торгов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Требования</a:t>
            </a:r>
          </a:p>
        </p:txBody>
      </p:sp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D1C439AD-7EFC-4E9B-8F58-B8F160B6B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968" y="0"/>
            <a:ext cx="1003241" cy="10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8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1816738" y="2613195"/>
            <a:ext cx="2784309" cy="2400267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045760" y="2642505"/>
            <a:ext cx="2880320" cy="240026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282955" y="2642505"/>
            <a:ext cx="2880320" cy="240026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1541371" y="2106686"/>
          <a:ext cx="9889101" cy="29763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963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6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963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1313">
                <a:tc>
                  <a:txBody>
                    <a:bodyPr/>
                    <a:lstStyle/>
                    <a:p>
                      <a:pPr algn="ctr"/>
                      <a:r>
                        <a:rPr lang="ru-RU" sz="1900" b="1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СТАТУС</a:t>
                      </a:r>
                      <a:endParaRPr lang="ru-RU" sz="1900" b="1" dirty="0">
                        <a:solidFill>
                          <a:srgbClr val="00729A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b="1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СРОК</a:t>
                      </a:r>
                      <a:endParaRPr lang="ru-RU" sz="1900" b="1" dirty="0">
                        <a:solidFill>
                          <a:srgbClr val="00729A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b="1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ТАРИФ</a:t>
                      </a:r>
                      <a:endParaRPr lang="ru-RU" sz="1900" b="1" dirty="0">
                        <a:solidFill>
                          <a:srgbClr val="00729A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56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Посетитель торгов</a:t>
                      </a:r>
                      <a:endParaRPr lang="ru-RU" sz="1600" b="1" dirty="0">
                        <a:solidFill>
                          <a:srgbClr val="00729A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 год</a:t>
                      </a:r>
                      <a:endParaRPr lang="ru-RU" sz="1600" b="1" dirty="0">
                        <a:solidFill>
                          <a:srgbClr val="00729A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5 000 ₽ в</a:t>
                      </a:r>
                      <a:r>
                        <a:rPr lang="ru-RU" sz="1600" b="1" baseline="0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год</a:t>
                      </a:r>
                      <a:endParaRPr lang="ru-RU" sz="1600" b="1" dirty="0">
                        <a:solidFill>
                          <a:srgbClr val="00729A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063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Временный член секции</a:t>
                      </a:r>
                      <a:endParaRPr lang="ru-RU" sz="1500" b="1" dirty="0">
                        <a:solidFill>
                          <a:srgbClr val="00729A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 год</a:t>
                      </a:r>
                      <a:endParaRPr lang="ru-RU" sz="1600" b="1" dirty="0">
                        <a:solidFill>
                          <a:srgbClr val="00729A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35</a:t>
                      </a:r>
                      <a:r>
                        <a:rPr lang="ru-RU" sz="1600" b="1" baseline="0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 000 </a:t>
                      </a:r>
                      <a:r>
                        <a:rPr lang="ru-RU" sz="1600" b="1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₽ в год </a:t>
                      </a:r>
                      <a:endParaRPr lang="ru-RU" sz="1600" b="1" dirty="0">
                        <a:solidFill>
                          <a:srgbClr val="00729A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7579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Член секции</a:t>
                      </a:r>
                      <a:endParaRPr lang="ru-RU" sz="1600" b="1" dirty="0">
                        <a:solidFill>
                          <a:srgbClr val="00729A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постоянно</a:t>
                      </a:r>
                      <a:endParaRPr lang="ru-RU" sz="1600" b="1" dirty="0">
                        <a:solidFill>
                          <a:srgbClr val="00729A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1 000 000 ₽ 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единовременно</a:t>
                      </a:r>
                      <a:endParaRPr lang="ru-RU" sz="1600" b="1" dirty="0">
                        <a:solidFill>
                          <a:srgbClr val="00729A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80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Клиент брокера</a:t>
                      </a:r>
                      <a:endParaRPr lang="ru-RU" sz="1600" b="1" dirty="0">
                        <a:solidFill>
                          <a:srgbClr val="00729A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По договору с Брокером</a:t>
                      </a:r>
                      <a:endParaRPr lang="ru-RU" sz="1600" b="1" dirty="0">
                        <a:solidFill>
                          <a:srgbClr val="00729A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729A"/>
                          </a:solidFill>
                          <a:latin typeface="Segoe UI" panose="020B0502040204020203" pitchFamily="34" charset="0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Отсутствует</a:t>
                      </a:r>
                      <a:endParaRPr lang="ru-RU" sz="1600" b="1" dirty="0">
                        <a:solidFill>
                          <a:srgbClr val="00729A"/>
                        </a:solidFill>
                        <a:latin typeface="Segoe UI" panose="020B0502040204020203" pitchFamily="34" charset="0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20" marR="121920" marT="60960" marB="6096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066355A-084C-D24E-9AD2-7E4FC41EA627}" type="slidenum">
              <a:rPr kumimoji="0" lang="en-US" sz="1467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467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5" name="Picture 2" descr="\\SHARE\Homes\Общие документы\Банк презентаций\Логотипы и брендбук СПбМТСБ\Наборы иконок\Все иконки\calendar69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103" y="1569270"/>
            <a:ext cx="669327" cy="669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\\SHARE\Homes\Общие документы\Банк презентаций\Логотипы и брендбук СПбМТСБ\Наборы иконок\Все иконки\man silhouette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176" y="1468099"/>
            <a:ext cx="847789" cy="847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\\SHARE\Homes\Общие документы\Банк презентаций\Логотипы и брендбук СПбМТСБ\Наборы иконок\Все иконки\money13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879" y="1429594"/>
            <a:ext cx="876471" cy="876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78507" y="1040281"/>
            <a:ext cx="10951964" cy="420564"/>
          </a:xfrm>
          <a:prstGeom prst="rect">
            <a:avLst/>
          </a:prstGeom>
          <a:solidFill>
            <a:srgbClr val="B6D6E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33" b="1" i="0" u="none" strike="noStrike" kern="1200" cap="none" spc="0" normalizeH="0" baseline="0" noProof="0" dirty="0">
                <a:ln>
                  <a:noFill/>
                </a:ln>
                <a:solidFill>
                  <a:srgbClr val="0E779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 секции «Лес и стройматериалы» АО «СПбМТСБ»: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8450" y="5706296"/>
            <a:ext cx="10684825" cy="420564"/>
          </a:xfrm>
          <a:prstGeom prst="rect">
            <a:avLst/>
          </a:prstGeom>
          <a:solidFill>
            <a:srgbClr val="B6D6E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33" b="1" i="0" u="none" strike="noStrike" kern="1200" cap="none" spc="0" normalizeH="0" baseline="0" noProof="0" dirty="0">
                <a:ln>
                  <a:noFill/>
                </a:ln>
                <a:solidFill>
                  <a:srgbClr val="0E779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 аукционной платформе АО «</a:t>
            </a:r>
            <a:r>
              <a:rPr kumimoji="0" lang="ru-RU" sz="2133" b="1" i="0" u="none" strike="noStrike" kern="1200" cap="none" spc="0" normalizeH="0" baseline="0" noProof="0" dirty="0" err="1">
                <a:ln>
                  <a:noFill/>
                </a:ln>
                <a:solidFill>
                  <a:srgbClr val="0E779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СМбМТСБ</a:t>
            </a:r>
            <a:r>
              <a:rPr kumimoji="0" lang="ru-RU" sz="2133" b="1" i="0" u="none" strike="noStrike" kern="1200" cap="none" spc="0" normalizeH="0" baseline="0" noProof="0" dirty="0">
                <a:ln>
                  <a:noFill/>
                </a:ln>
                <a:solidFill>
                  <a:srgbClr val="0E779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»:</a:t>
            </a:r>
            <a:endParaRPr kumimoji="0" lang="ru-RU" sz="1867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5969" y="6216051"/>
            <a:ext cx="115662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Плата за доступ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 Электронную площадку для организации и участия в электронных процедурах –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2D94DA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10 000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рублей в год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Сбор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– 0,1% от суммы договора в рублях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8448" y="1450184"/>
            <a:ext cx="16439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Плата за доступ: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8450" y="5111682"/>
            <a:ext cx="114276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Биржевой сбор: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0,06% от суммы договора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Клиринговый сбор: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0,057% от суммы договора, доступ к Системе Электронных Торгов через автоматизированное рабочее место –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51A6E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11 000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рублей /мес.</a:t>
            </a:r>
          </a:p>
        </p:txBody>
      </p:sp>
      <p:sp>
        <p:nvSpPr>
          <p:cNvPr id="16" name="Название 1">
            <a:extLst>
              <a:ext uri="{FF2B5EF4-FFF2-40B4-BE49-F238E27FC236}">
                <a16:creationId xmlns:a16="http://schemas.microsoft.com/office/drawing/2014/main" id="{E315950A-DE4F-44D4-9DD2-66767B109FF6}"/>
              </a:ext>
            </a:extLst>
          </p:cNvPr>
          <p:cNvSpPr txBox="1">
            <a:spLocks/>
          </p:cNvSpPr>
          <p:nvPr/>
        </p:nvSpPr>
        <p:spPr>
          <a:xfrm>
            <a:off x="1680002" y="1"/>
            <a:ext cx="7603684" cy="100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Организация торгов лесоматериалами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Стоимость участия в торгах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D1C439AD-7EFC-4E9B-8F58-B8F160B6B35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5969" y="0"/>
            <a:ext cx="1003241" cy="10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756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4395EF05-CD96-4D4A-AC48-4BC15C627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09523">
              <a:defRPr/>
            </a:pPr>
            <a:fld id="{2066355A-084C-D24E-9AD2-7E4FC41EA627}" type="slidenum">
              <a:rPr lang="en-US">
                <a:solidFill>
                  <a:prstClr val="white"/>
                </a:solidFill>
                <a:latin typeface="Calibri"/>
              </a:rPr>
              <a:pPr defTabSz="609523">
                <a:defRPr/>
              </a:pPr>
              <a:t>9</a:t>
            </a:fld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Название 1">
            <a:extLst>
              <a:ext uri="{FF2B5EF4-FFF2-40B4-BE49-F238E27FC236}">
                <a16:creationId xmlns:a16="http://schemas.microsoft.com/office/drawing/2014/main" id="{E315950A-DE4F-44D4-9DD2-66767B109FF6}"/>
              </a:ext>
            </a:extLst>
          </p:cNvPr>
          <p:cNvSpPr txBox="1">
            <a:spLocks/>
          </p:cNvSpPr>
          <p:nvPr/>
        </p:nvSpPr>
        <p:spPr>
          <a:xfrm>
            <a:off x="1680003" y="1"/>
            <a:ext cx="7603684" cy="1003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609523">
              <a:defRPr/>
            </a:pPr>
            <a:r>
              <a:rPr lang="ru-RU" sz="2133" dirty="0">
                <a:solidFill>
                  <a:prstClr val="black"/>
                </a:solidFill>
                <a:latin typeface="Calibri"/>
              </a:rPr>
              <a:t>Организация торгов лесоматериалами</a:t>
            </a:r>
          </a:p>
          <a:p>
            <a:pPr algn="l" defTabSz="609523">
              <a:defRPr/>
            </a:pPr>
            <a:r>
              <a:rPr lang="ru-RU" sz="1600" b="1" dirty="0">
                <a:solidFill>
                  <a:prstClr val="black"/>
                </a:solidFill>
                <a:latin typeface="Calibri"/>
              </a:rPr>
              <a:t>Соглашения о сотрудничестве с регионами Российской Федерации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7CF666-B6C4-41BA-BC4E-91B670DB461B}"/>
              </a:ext>
            </a:extLst>
          </p:cNvPr>
          <p:cNvSpPr txBox="1"/>
          <p:nvPr/>
        </p:nvSpPr>
        <p:spPr>
          <a:xfrm>
            <a:off x="537661" y="1075321"/>
            <a:ext cx="8901712" cy="830997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algn="just" defTabSz="609523">
              <a:defRPr/>
            </a:pPr>
            <a:r>
              <a:rPr lang="ru-RU" sz="16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На текущую дату </a:t>
            </a:r>
            <a:r>
              <a:rPr lang="ru-RU" sz="1600" b="1" dirty="0">
                <a:solidFill>
                  <a:srgbClr val="0E779D"/>
                </a:solidFill>
                <a:latin typeface="Calibri"/>
                <a:cs typeface="Arial" panose="020B0604020202020204" pitchFamily="34" charset="0"/>
              </a:rPr>
              <a:t>28</a:t>
            </a:r>
            <a:r>
              <a:rPr lang="ru-RU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  <a:cs typeface="Arial" panose="020B0604020202020204" pitchFamily="34" charset="0"/>
              </a:rPr>
              <a:t> регионов Российской Федерации в </a:t>
            </a:r>
            <a:r>
              <a:rPr lang="ru-RU" sz="1600" b="1" dirty="0">
                <a:solidFill>
                  <a:srgbClr val="0E779D"/>
                </a:solidFill>
                <a:latin typeface="Calibri"/>
                <a:cs typeface="Arial" panose="020B0604020202020204" pitchFamily="34" charset="0"/>
              </a:rPr>
              <a:t>6 </a:t>
            </a:r>
            <a:r>
              <a:rPr lang="ru-RU" sz="1600" dirty="0">
                <a:solidFill>
                  <a:prstClr val="black">
                    <a:lumMod val="85000"/>
                    <a:lumOff val="15000"/>
                  </a:prstClr>
                </a:solidFill>
                <a:latin typeface="Calibri"/>
                <a:cs typeface="Arial" panose="020B0604020202020204" pitchFamily="34" charset="0"/>
              </a:rPr>
              <a:t>федеральных округах заключили Соглашения о сотрудничестве  в области развития торгов лесоматериалами с  </a:t>
            </a:r>
            <a:r>
              <a:rPr lang="ru-RU" sz="16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АО «СПбМТСБ»,</a:t>
            </a:r>
            <a:br>
              <a:rPr lang="ru-RU" sz="16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</a:br>
            <a:r>
              <a:rPr lang="ru-RU" sz="16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в том числе: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451" y="5"/>
            <a:ext cx="998223" cy="998223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6B95246-FC7B-411B-BB5F-455294FA952D}"/>
              </a:ext>
            </a:extLst>
          </p:cNvPr>
          <p:cNvSpPr/>
          <p:nvPr/>
        </p:nvSpPr>
        <p:spPr>
          <a:xfrm>
            <a:off x="537665" y="6150116"/>
            <a:ext cx="9769455" cy="1385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32">
              <a:defRPr/>
            </a:pPr>
            <a:r>
              <a:rPr lang="ru-RU" sz="1600" b="1" dirty="0">
                <a:solidFill>
                  <a:srgbClr val="0E779D"/>
                </a:solidFill>
                <a:latin typeface="Calibri"/>
                <a:cs typeface="Arial" panose="020B0604020202020204" pitchFamily="34" charset="0"/>
              </a:rPr>
              <a:t>5</a:t>
            </a:r>
            <a:r>
              <a:rPr lang="ru-RU" sz="16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регионов перешли на </a:t>
            </a:r>
            <a:r>
              <a:rPr lang="ru-RU" sz="1600" b="1" dirty="0">
                <a:solidFill>
                  <a:srgbClr val="0E779D"/>
                </a:solidFill>
                <a:latin typeface="Calibri"/>
                <a:cs typeface="Arial" panose="020B0604020202020204" pitchFamily="34" charset="0"/>
              </a:rPr>
              <a:t>100% реализацию гос. древесины на биржевых торгах: </a:t>
            </a:r>
          </a:p>
          <a:p>
            <a:pPr defTabSz="914332">
              <a:defRPr/>
            </a:pPr>
            <a:r>
              <a:rPr lang="ru-RU" sz="16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Красноярский край, Удмуртская Республика, Пермский край, Новгородская область, Республика Карелия</a:t>
            </a:r>
          </a:p>
          <a:p>
            <a:pPr algn="just" defTabSz="609523">
              <a:lnSpc>
                <a:spcPct val="150000"/>
              </a:lnSpc>
              <a:buSzPct val="77000"/>
              <a:defRPr/>
            </a:pPr>
            <a:r>
              <a:rPr lang="ru-RU" sz="1867" dirty="0">
                <a:solidFill>
                  <a:srgbClr val="0E779D"/>
                </a:solidFill>
                <a:latin typeface="Calibri"/>
                <a:cs typeface="Arial" panose="020B0604020202020204" pitchFamily="34" charset="0"/>
              </a:rPr>
              <a:t> </a:t>
            </a:r>
          </a:p>
          <a:p>
            <a:pPr algn="just" defTabSz="609523">
              <a:defRPr/>
            </a:pPr>
            <a:endParaRPr lang="ru-RU" sz="24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F0CA6F-2A55-4807-B346-4245E3F1E17C}"/>
              </a:ext>
            </a:extLst>
          </p:cNvPr>
          <p:cNvSpPr txBox="1"/>
          <p:nvPr/>
        </p:nvSpPr>
        <p:spPr>
          <a:xfrm>
            <a:off x="8047050" y="1906318"/>
            <a:ext cx="3840151" cy="430861"/>
          </a:xfrm>
          <a:prstGeom prst="rect">
            <a:avLst/>
          </a:prstGeom>
          <a:noFill/>
          <a:ln w="12700">
            <a:noFill/>
          </a:ln>
        </p:spPr>
        <p:txBody>
          <a:bodyPr wrap="square" lIns="91415" tIns="45707" rIns="91415" bIns="45707" rtlCol="0">
            <a:spAutoFit/>
          </a:bodyPr>
          <a:lstStyle/>
          <a:p>
            <a:pPr defTabSz="456999">
              <a:defRPr/>
            </a:pPr>
            <a:r>
              <a:rPr lang="ru-RU" sz="11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Регионы РФ, заключившие соглашения о сотрудничестве,</a:t>
            </a:r>
          </a:p>
          <a:p>
            <a:pPr defTabSz="456999">
              <a:defRPr/>
            </a:pPr>
            <a:r>
              <a:rPr lang="ru-RU" sz="11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торги лесоматериалами стартовали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6315B5-3864-46D9-858B-1A6771060CA5}"/>
              </a:ext>
            </a:extLst>
          </p:cNvPr>
          <p:cNvSpPr txBox="1"/>
          <p:nvPr/>
        </p:nvSpPr>
        <p:spPr>
          <a:xfrm>
            <a:off x="8047051" y="2397284"/>
            <a:ext cx="1770280" cy="1686205"/>
          </a:xfrm>
          <a:prstGeom prst="rect">
            <a:avLst/>
          </a:prstGeom>
          <a:noFill/>
          <a:ln w="12700">
            <a:noFill/>
          </a:ln>
        </p:spPr>
        <p:txBody>
          <a:bodyPr wrap="square" lIns="91415" tIns="45707" rIns="91415" bIns="45707" rtlCol="0">
            <a:spAutoFit/>
          </a:bodyPr>
          <a:lstStyle/>
          <a:p>
            <a:pPr marL="87284" indent="-87284" defTabSz="456999">
              <a:buClr>
                <a:srgbClr val="398FAE"/>
              </a:buClr>
              <a:buFont typeface="Wingdings" panose="05000000000000000000" pitchFamily="2" charset="2"/>
              <a:buChar char="§"/>
              <a:defRPr/>
            </a:pPr>
            <a:r>
              <a:rPr lang="ru-RU" sz="105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Амурская область</a:t>
            </a:r>
          </a:p>
          <a:p>
            <a:pPr marL="87284" indent="-87284" defTabSz="456999">
              <a:buClr>
                <a:srgbClr val="398FAE"/>
              </a:buClr>
              <a:buFont typeface="Wingdings" panose="05000000000000000000" pitchFamily="2" charset="2"/>
              <a:buChar char="§"/>
              <a:defRPr/>
            </a:pPr>
            <a:r>
              <a:rPr lang="ru-RU" sz="105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Иркутская область</a:t>
            </a:r>
          </a:p>
          <a:p>
            <a:pPr marL="87284" indent="-87284" defTabSz="456999">
              <a:buClr>
                <a:srgbClr val="398FAE"/>
              </a:buClr>
              <a:buFont typeface="Wingdings" panose="05000000000000000000" pitchFamily="2" charset="2"/>
              <a:buChar char="§"/>
              <a:defRPr/>
            </a:pPr>
            <a:r>
              <a:rPr lang="ru-RU" sz="105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Кемеровская область</a:t>
            </a:r>
          </a:p>
          <a:p>
            <a:pPr marL="87284" indent="-87284" defTabSz="456999">
              <a:buClr>
                <a:srgbClr val="398FAE"/>
              </a:buClr>
              <a:buFont typeface="Wingdings" panose="05000000000000000000" pitchFamily="2" charset="2"/>
              <a:buChar char="§"/>
              <a:defRPr/>
            </a:pPr>
            <a:r>
              <a:rPr lang="ru-RU" sz="105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Кировская область</a:t>
            </a:r>
          </a:p>
          <a:p>
            <a:pPr marL="87284" indent="-87284" defTabSz="456999">
              <a:buClr>
                <a:srgbClr val="398FAE"/>
              </a:buClr>
              <a:buFont typeface="Wingdings" panose="05000000000000000000" pitchFamily="2" charset="2"/>
              <a:buChar char="§"/>
              <a:defRPr/>
            </a:pPr>
            <a:r>
              <a:rPr lang="ru-RU" sz="105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Красноярский край</a:t>
            </a:r>
          </a:p>
          <a:p>
            <a:pPr marL="87284" indent="-87284" defTabSz="456999">
              <a:buClr>
                <a:srgbClr val="398FAE"/>
              </a:buClr>
              <a:buFont typeface="Wingdings" panose="05000000000000000000" pitchFamily="2" charset="2"/>
              <a:buChar char="§"/>
              <a:defRPr/>
            </a:pPr>
            <a:r>
              <a:rPr lang="ru-RU" sz="105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Нижегородская область</a:t>
            </a:r>
          </a:p>
          <a:p>
            <a:pPr marL="87284" indent="-87284" defTabSz="456999">
              <a:buClr>
                <a:srgbClr val="398FAE"/>
              </a:buClr>
              <a:buFont typeface="Wingdings" panose="05000000000000000000" pitchFamily="2" charset="2"/>
              <a:buChar char="§"/>
              <a:defRPr/>
            </a:pPr>
            <a:r>
              <a:rPr lang="ru-RU" sz="105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Новгородская область</a:t>
            </a:r>
          </a:p>
          <a:p>
            <a:pPr marL="87284" indent="-87284" defTabSz="456999">
              <a:buClr>
                <a:srgbClr val="398FAE"/>
              </a:buClr>
              <a:buFont typeface="Wingdings" panose="05000000000000000000" pitchFamily="2" charset="2"/>
              <a:buChar char="§"/>
              <a:defRPr/>
            </a:pPr>
            <a:r>
              <a:rPr lang="ru-RU" sz="105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Новосибирская область</a:t>
            </a:r>
          </a:p>
          <a:p>
            <a:pPr marL="87284" indent="-87284" defTabSz="456999">
              <a:buClr>
                <a:srgbClr val="398FAE"/>
              </a:buClr>
              <a:buFont typeface="Wingdings" panose="05000000000000000000" pitchFamily="2" charset="2"/>
              <a:buChar char="§"/>
              <a:defRPr/>
            </a:pPr>
            <a:r>
              <a:rPr lang="ru-RU" sz="105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Пермский край</a:t>
            </a:r>
          </a:p>
          <a:p>
            <a:pPr defTabSz="456999">
              <a:buClr>
                <a:srgbClr val="398FAE"/>
              </a:buClr>
              <a:defRPr/>
            </a:pPr>
            <a:endParaRPr lang="ru-RU" sz="9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9BE90A7-09E8-4214-88F6-B38DB1C53325}"/>
              </a:ext>
            </a:extLst>
          </p:cNvPr>
          <p:cNvSpPr txBox="1"/>
          <p:nvPr/>
        </p:nvSpPr>
        <p:spPr>
          <a:xfrm>
            <a:off x="9868989" y="2397282"/>
            <a:ext cx="1770280" cy="1323413"/>
          </a:xfrm>
          <a:prstGeom prst="rect">
            <a:avLst/>
          </a:prstGeom>
          <a:noFill/>
          <a:ln w="12700">
            <a:noFill/>
          </a:ln>
        </p:spPr>
        <p:txBody>
          <a:bodyPr wrap="square" lIns="91415" tIns="45707" rIns="91415" bIns="45707" rtlCol="0">
            <a:spAutoFit/>
          </a:bodyPr>
          <a:lstStyle/>
          <a:p>
            <a:pPr marL="87284" indent="-87284" defTabSz="456999">
              <a:buClr>
                <a:srgbClr val="398FAE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Приморский край</a:t>
            </a:r>
          </a:p>
          <a:p>
            <a:pPr marL="87284" indent="-87284" defTabSz="456999">
              <a:buClr>
                <a:srgbClr val="398FAE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Республика Бурятия</a:t>
            </a:r>
          </a:p>
          <a:p>
            <a:pPr marL="87284" indent="-87284" defTabSz="456999">
              <a:buClr>
                <a:srgbClr val="398FAE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Республика Карелия</a:t>
            </a:r>
          </a:p>
          <a:p>
            <a:pPr marL="87284" indent="-87284" defTabSz="456999">
              <a:buClr>
                <a:srgbClr val="398FAE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Томская область</a:t>
            </a:r>
          </a:p>
          <a:p>
            <a:pPr marL="87284" indent="-87284" defTabSz="456999">
              <a:buClr>
                <a:srgbClr val="398FAE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Тюменская область</a:t>
            </a:r>
          </a:p>
          <a:p>
            <a:pPr marL="87284" indent="-87284" defTabSz="456999">
              <a:buClr>
                <a:srgbClr val="398FAE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Удмуртская Республика</a:t>
            </a:r>
          </a:p>
          <a:p>
            <a:pPr marL="87284" indent="-87284" defTabSz="456999">
              <a:buClr>
                <a:srgbClr val="398FAE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Хабаровский Край</a:t>
            </a:r>
          </a:p>
          <a:p>
            <a:pPr marL="87284" indent="-87284" defTabSz="456999">
              <a:buClr>
                <a:srgbClr val="398FAE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Челябинская область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019748-304F-4FED-967B-898252673B1D}"/>
              </a:ext>
            </a:extLst>
          </p:cNvPr>
          <p:cNvSpPr txBox="1"/>
          <p:nvPr/>
        </p:nvSpPr>
        <p:spPr>
          <a:xfrm>
            <a:off x="8047050" y="4089518"/>
            <a:ext cx="3794431" cy="430861"/>
          </a:xfrm>
          <a:prstGeom prst="rect">
            <a:avLst/>
          </a:prstGeom>
          <a:noFill/>
          <a:ln w="12700">
            <a:noFill/>
          </a:ln>
        </p:spPr>
        <p:txBody>
          <a:bodyPr wrap="square" lIns="91415" tIns="45707" rIns="91415" bIns="45707" rtlCol="0">
            <a:spAutoFit/>
          </a:bodyPr>
          <a:lstStyle/>
          <a:p>
            <a:pPr defTabSz="456999">
              <a:defRPr/>
            </a:pPr>
            <a:r>
              <a:rPr lang="ru-RU" sz="11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Регионы РФ, заключившие соглашения о сотрудничестве,</a:t>
            </a:r>
          </a:p>
          <a:p>
            <a:pPr defTabSz="456999">
              <a:defRPr/>
            </a:pPr>
            <a:r>
              <a:rPr lang="ru-RU" sz="11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готовится старт торгов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C43A6EF-B01F-4719-97FA-714BDAC52404}"/>
              </a:ext>
            </a:extLst>
          </p:cNvPr>
          <p:cNvSpPr txBox="1"/>
          <p:nvPr/>
        </p:nvSpPr>
        <p:spPr>
          <a:xfrm>
            <a:off x="8047051" y="4580509"/>
            <a:ext cx="1633120" cy="1292635"/>
          </a:xfrm>
          <a:prstGeom prst="rect">
            <a:avLst/>
          </a:prstGeom>
          <a:noFill/>
          <a:ln w="12700">
            <a:noFill/>
          </a:ln>
        </p:spPr>
        <p:txBody>
          <a:bodyPr wrap="square" lIns="91415" tIns="45707" rIns="91415" bIns="45707" rtlCol="0">
            <a:spAutoFit/>
          </a:bodyPr>
          <a:lstStyle/>
          <a:p>
            <a:pPr marL="87284" indent="-87284" defTabSz="456999">
              <a:buClr>
                <a:srgbClr val="64A7C0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Алтайский край</a:t>
            </a:r>
          </a:p>
          <a:p>
            <a:pPr marL="87284" indent="-87284" defTabSz="456999">
              <a:buClr>
                <a:srgbClr val="64A7C0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Архангельская область</a:t>
            </a:r>
          </a:p>
          <a:p>
            <a:pPr marL="87284" indent="-87284" defTabSz="456999">
              <a:buClr>
                <a:srgbClr val="64A7C0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Владимирская область</a:t>
            </a:r>
          </a:p>
          <a:p>
            <a:pPr marL="87284" indent="-87284" defTabSz="456999">
              <a:buClr>
                <a:srgbClr val="64A7C0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Вологодская область</a:t>
            </a:r>
          </a:p>
          <a:p>
            <a:pPr marL="87284" indent="-87284" defTabSz="456999">
              <a:buClr>
                <a:srgbClr val="64A7C0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Костромская область</a:t>
            </a:r>
          </a:p>
          <a:p>
            <a:pPr marL="87284" indent="-87284" defTabSz="456999">
              <a:buClr>
                <a:srgbClr val="64A7C0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Курганская область</a:t>
            </a:r>
          </a:p>
          <a:p>
            <a:pPr marL="87284" indent="-87284" defTabSz="456999">
              <a:buClr>
                <a:srgbClr val="64A7C0"/>
              </a:buClr>
              <a:buFont typeface="Wingdings" panose="05000000000000000000" pitchFamily="2" charset="2"/>
              <a:buChar char="§"/>
              <a:defRPr/>
            </a:pPr>
            <a:endParaRPr lang="ru-RU" sz="9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defTabSz="456999">
              <a:buClr>
                <a:srgbClr val="64A7C0"/>
              </a:buClr>
              <a:defRPr/>
            </a:pPr>
            <a:endParaRPr lang="ru-RU" sz="9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153562-4C83-47FF-876C-BC9737001789}"/>
              </a:ext>
            </a:extLst>
          </p:cNvPr>
          <p:cNvSpPr txBox="1"/>
          <p:nvPr/>
        </p:nvSpPr>
        <p:spPr>
          <a:xfrm>
            <a:off x="9868989" y="4580499"/>
            <a:ext cx="1689859" cy="861748"/>
          </a:xfrm>
          <a:prstGeom prst="rect">
            <a:avLst/>
          </a:prstGeom>
          <a:noFill/>
          <a:ln w="12700">
            <a:noFill/>
          </a:ln>
        </p:spPr>
        <p:txBody>
          <a:bodyPr wrap="square" lIns="91415" tIns="45707" rIns="91415" bIns="45707" rtlCol="0">
            <a:spAutoFit/>
          </a:bodyPr>
          <a:lstStyle/>
          <a:p>
            <a:pPr marL="87284" indent="-87284" defTabSz="456999">
              <a:buClr>
                <a:srgbClr val="64A7C0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Ленинградская область</a:t>
            </a:r>
          </a:p>
          <a:p>
            <a:pPr marL="87284" indent="-87284" defTabSz="456999">
              <a:buClr>
                <a:srgbClr val="64A7C0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Республика Башкортостан</a:t>
            </a:r>
          </a:p>
          <a:p>
            <a:pPr marL="87284" indent="-87284" defTabSz="456999">
              <a:buClr>
                <a:srgbClr val="64A7C0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Республика Саха (Якутия)</a:t>
            </a:r>
          </a:p>
          <a:p>
            <a:pPr marL="87284" indent="-87284" defTabSz="456999">
              <a:buClr>
                <a:srgbClr val="64A7C0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Свердловская область</a:t>
            </a:r>
          </a:p>
          <a:p>
            <a:pPr marL="87284" indent="-87284" defTabSz="456999">
              <a:buClr>
                <a:srgbClr val="64A7C0"/>
              </a:buClr>
              <a:buFont typeface="Wingdings" panose="05000000000000000000" pitchFamily="2" charset="2"/>
              <a:buChar char="§"/>
              <a:defRPr/>
            </a:pPr>
            <a:r>
              <a:rPr lang="ru-RU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Ульяновская область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85F9C39C-34FE-4010-880B-303AD85A15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227" y="1978438"/>
            <a:ext cx="6796471" cy="365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01683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0.8|0.8|0.8|0.8|0.7|1.2|0.8|0.8|0.8|1|0.9|0.8|1|0.9|0.6|0.6|1.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9215</TotalTime>
  <Words>2064</Words>
  <Application>Microsoft Office PowerPoint</Application>
  <PresentationFormat>Широкоэкранный</PresentationFormat>
  <Paragraphs>466</Paragraphs>
  <Slides>15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Calibri Light</vt:lpstr>
      <vt:lpstr>Segoe UI</vt:lpstr>
      <vt:lpstr>Segoe UI Light</vt:lpstr>
      <vt:lpstr>Times New Roman</vt:lpstr>
      <vt:lpstr>Wingdings</vt:lpstr>
      <vt:lpstr>Тема Office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Андреев Сергей Владимирович</dc:creator>
  <cp:lastModifiedBy>Андреев Сергей Владимирович</cp:lastModifiedBy>
  <cp:revision>997</cp:revision>
  <cp:lastPrinted>2020-10-12T12:06:10Z</cp:lastPrinted>
  <dcterms:created xsi:type="dcterms:W3CDTF">2019-06-13T07:22:00Z</dcterms:created>
  <dcterms:modified xsi:type="dcterms:W3CDTF">2020-10-20T09:21:36Z</dcterms:modified>
</cp:coreProperties>
</file>