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93455" r:id="rId4"/>
  </p:sldMasterIdLst>
  <p:notesMasterIdLst>
    <p:notesMasterId r:id="rId34"/>
  </p:notesMasterIdLst>
  <p:handoutMasterIdLst>
    <p:handoutMasterId r:id="rId35"/>
  </p:handoutMasterIdLst>
  <p:sldIdLst>
    <p:sldId id="256" r:id="rId5"/>
    <p:sldId id="407" r:id="rId6"/>
    <p:sldId id="433" r:id="rId7"/>
    <p:sldId id="434" r:id="rId8"/>
    <p:sldId id="435" r:id="rId9"/>
    <p:sldId id="436" r:id="rId10"/>
    <p:sldId id="438" r:id="rId11"/>
    <p:sldId id="439" r:id="rId12"/>
    <p:sldId id="437" r:id="rId13"/>
    <p:sldId id="367" r:id="rId14"/>
    <p:sldId id="397" r:id="rId15"/>
    <p:sldId id="415" r:id="rId16"/>
    <p:sldId id="412" r:id="rId17"/>
    <p:sldId id="441" r:id="rId18"/>
    <p:sldId id="408" r:id="rId19"/>
    <p:sldId id="440" r:id="rId20"/>
    <p:sldId id="348" r:id="rId21"/>
    <p:sldId id="403" r:id="rId22"/>
    <p:sldId id="413" r:id="rId23"/>
    <p:sldId id="419" r:id="rId24"/>
    <p:sldId id="416" r:id="rId25"/>
    <p:sldId id="443" r:id="rId26"/>
    <p:sldId id="424" r:id="rId27"/>
    <p:sldId id="420" r:id="rId28"/>
    <p:sldId id="421" r:id="rId29"/>
    <p:sldId id="422" r:id="rId30"/>
    <p:sldId id="423" r:id="rId31"/>
    <p:sldId id="418" r:id="rId32"/>
    <p:sldId id="401" r:id="rId3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расов Евгений Олегович" initials="ТЕО" lastIdx="3" clrIdx="0">
    <p:extLst>
      <p:ext uri="{19B8F6BF-5375-455C-9EA6-DF929625EA0E}">
        <p15:presenceInfo xmlns:p15="http://schemas.microsoft.com/office/powerpoint/2012/main" userId="S-1-5-21-1808683317-34634761-3914636862-2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788"/>
    <a:srgbClr val="DBEEF4"/>
    <a:srgbClr val="FFFFFF"/>
    <a:srgbClr val="0E779D"/>
    <a:srgbClr val="B6D6E1"/>
    <a:srgbClr val="00A0E3"/>
    <a:srgbClr val="0D769C"/>
    <a:srgbClr val="729ACA"/>
    <a:srgbClr val="276A7C"/>
    <a:srgbClr val="5F7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0" autoAdjust="0"/>
    <p:restoredTop sz="89884" autoAdjust="0"/>
  </p:normalViewPr>
  <p:slideViewPr>
    <p:cSldViewPr snapToGrid="0" snapToObjects="1">
      <p:cViewPr varScale="1">
        <p:scale>
          <a:sx n="137" d="100"/>
          <a:sy n="137" d="100"/>
        </p:scale>
        <p:origin x="1050" y="108"/>
      </p:cViewPr>
      <p:guideLst>
        <p:guide orient="horz" pos="16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287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gudkov\Desktop\&#1040;&#1082;&#1090;&#1091;&#1072;&#1083;&#1100;&#1085;&#1099;&#1077;%20&#1087;&#1088;&#1077;&#1079;&#1077;&#1085;&#1090;&#1072;&#1094;&#1080;&#1080;\&#1084;&#1091;%20&#1087;&#1086;%20&#1084;&#1077;&#1089;&#1103;&#1094;&#1074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21717379819701E-2"/>
          <c:y val="4.842841361485712E-2"/>
          <c:w val="0.90997153770281736"/>
          <c:h val="0.82829434907857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4.7005047765291892E-17"/>
                  <c:y val="2.56762915694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B7-497C-96BB-85DE107C57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Лист1!$C$7:$N$7</c:f>
              <c:strCache>
                <c:ptCount val="12"/>
                <c:pt idx="0">
                  <c:v>янв.</c:v>
                </c:pt>
                <c:pt idx="1">
                  <c:v>февр.</c:v>
                </c:pt>
                <c:pt idx="2">
                  <c:v>март </c:v>
                </c:pt>
                <c:pt idx="3">
                  <c:v>апр.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авг. </c:v>
                </c:pt>
                <c:pt idx="8">
                  <c:v>сент.</c:v>
                </c:pt>
                <c:pt idx="9">
                  <c:v>окт.</c:v>
                </c:pt>
                <c:pt idx="10">
                  <c:v>нояб.</c:v>
                </c:pt>
                <c:pt idx="11">
                  <c:v>дек.</c:v>
                </c:pt>
              </c:strCache>
            </c:strRef>
          </c:cat>
          <c:val>
            <c:numRef>
              <c:f>Лист1!$C$8:$N$8</c:f>
              <c:numCache>
                <c:formatCode>General</c:formatCode>
                <c:ptCount val="12"/>
                <c:pt idx="0">
                  <c:v>0</c:v>
                </c:pt>
                <c:pt idx="1">
                  <c:v>175</c:v>
                </c:pt>
                <c:pt idx="2">
                  <c:v>538</c:v>
                </c:pt>
                <c:pt idx="3">
                  <c:v>1183</c:v>
                </c:pt>
                <c:pt idx="4">
                  <c:v>998</c:v>
                </c:pt>
                <c:pt idx="5">
                  <c:v>414</c:v>
                </c:pt>
                <c:pt idx="6">
                  <c:v>1855</c:v>
                </c:pt>
                <c:pt idx="7">
                  <c:v>831</c:v>
                </c:pt>
                <c:pt idx="8">
                  <c:v>697</c:v>
                </c:pt>
                <c:pt idx="9">
                  <c:v>1600</c:v>
                </c:pt>
                <c:pt idx="10">
                  <c:v>1773</c:v>
                </c:pt>
                <c:pt idx="11">
                  <c:v>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B7-497C-96BB-85DE107C5769}"/>
            </c:ext>
          </c:extLst>
        </c:ser>
        <c:ser>
          <c:idx val="1"/>
          <c:order val="1"/>
          <c:tx>
            <c:strRef>
              <c:f>Лист1!$B$9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1004124958337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B7-497C-96BB-85DE107C5769}"/>
                </c:ext>
              </c:extLst>
            </c:dLbl>
            <c:dLbl>
              <c:idx val="5"/>
              <c:layout>
                <c:manualLayout>
                  <c:x val="-7.2192302564340408E-17"/>
                  <c:y val="0.23708791017918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B7-497C-96BB-85DE107C5769}"/>
                </c:ext>
              </c:extLst>
            </c:dLbl>
            <c:dLbl>
              <c:idx val="6"/>
              <c:layout>
                <c:manualLayout>
                  <c:x val="0"/>
                  <c:y val="0.187070124291735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B7-497C-96BB-85DE107C57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Лист1!$C$7:$N$7</c:f>
              <c:strCache>
                <c:ptCount val="12"/>
                <c:pt idx="0">
                  <c:v>янв.</c:v>
                </c:pt>
                <c:pt idx="1">
                  <c:v>февр.</c:v>
                </c:pt>
                <c:pt idx="2">
                  <c:v>март </c:v>
                </c:pt>
                <c:pt idx="3">
                  <c:v>апр.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авг. </c:v>
                </c:pt>
                <c:pt idx="8">
                  <c:v>сент.</c:v>
                </c:pt>
                <c:pt idx="9">
                  <c:v>окт.</c:v>
                </c:pt>
                <c:pt idx="10">
                  <c:v>нояб.</c:v>
                </c:pt>
                <c:pt idx="11">
                  <c:v>дек.</c:v>
                </c:pt>
              </c:strCache>
            </c:strRef>
          </c:cat>
          <c:val>
            <c:numRef>
              <c:f>Лист1!$C$9:$N$9</c:f>
              <c:numCache>
                <c:formatCode>General</c:formatCode>
                <c:ptCount val="12"/>
                <c:pt idx="0">
                  <c:v>3594</c:v>
                </c:pt>
                <c:pt idx="1">
                  <c:v>4204</c:v>
                </c:pt>
                <c:pt idx="2">
                  <c:v>11808</c:v>
                </c:pt>
                <c:pt idx="3">
                  <c:v>4858</c:v>
                </c:pt>
                <c:pt idx="4">
                  <c:v>960</c:v>
                </c:pt>
                <c:pt idx="5">
                  <c:v>17264</c:v>
                </c:pt>
                <c:pt idx="6">
                  <c:v>34194</c:v>
                </c:pt>
                <c:pt idx="7">
                  <c:v>6663</c:v>
                </c:pt>
                <c:pt idx="8">
                  <c:v>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B7-497C-96BB-85DE107C5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-11"/>
        <c:axId val="484173360"/>
        <c:axId val="484175440"/>
      </c:barChart>
      <c:catAx>
        <c:axId val="48417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175440"/>
        <c:crosses val="autoZero"/>
        <c:auto val="1"/>
        <c:lblAlgn val="ctr"/>
        <c:lblOffset val="100"/>
        <c:noMultiLvlLbl val="0"/>
      </c:catAx>
      <c:valAx>
        <c:axId val="484175440"/>
        <c:scaling>
          <c:orientation val="minMax"/>
          <c:max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17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44849046945665"/>
          <c:y val="0.11322406997814771"/>
          <c:w val="0.35126144485179811"/>
          <c:h val="0.12838896722388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2EA0081-9C18-4B68-8967-B5CEA6F6D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19283A-78B1-446C-A7ED-C3E5CC04E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B2DB-D736-454A-8D5F-7B7E69DEE7D0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55EADE-F9C1-4848-9E2B-CA36AF35E6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D135DE-EF85-44B3-8C32-6C82598EA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F4BB-6A0A-47C5-AD66-49A9BBC1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8B6B-4F33-48BF-8AD0-200A6C2A123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D61C-9FD8-42CB-BB79-AED4210F6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6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0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32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05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39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9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6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1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1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4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8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8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8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51D73-5A1D-4AC3-BFCE-6A8A43F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1284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D635FF-37F7-4C94-A1D4-A39345C9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58836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B7E21D-3447-4248-83D3-71D6C21E01BF}"/>
              </a:ext>
            </a:extLst>
          </p:cNvPr>
          <p:cNvSpPr/>
          <p:nvPr userDrawn="1"/>
        </p:nvSpPr>
        <p:spPr>
          <a:xfrm>
            <a:off x="358836" y="1"/>
            <a:ext cx="6655255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E38CF9-ED13-4B1F-9BB1-A6DDF8FA2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8650" y="273215"/>
            <a:ext cx="1358150" cy="3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BA0D91-12F8-4A04-BEBD-9055D58E70F7}"/>
              </a:ext>
            </a:extLst>
          </p:cNvPr>
          <p:cNvSpPr/>
          <p:nvPr userDrawn="1"/>
        </p:nvSpPr>
        <p:spPr>
          <a:xfrm>
            <a:off x="358836" y="1"/>
            <a:ext cx="6655255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6B8721-796F-4556-8C71-DD901213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1284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D86019-E9EF-422B-AEA8-7E33F021D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8650" y="273215"/>
            <a:ext cx="1358150" cy="3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68B497-4865-4F36-ADE8-D24E0CA5C9CB}"/>
              </a:ext>
            </a:extLst>
          </p:cNvPr>
          <p:cNvSpPr/>
          <p:nvPr userDrawn="1"/>
        </p:nvSpPr>
        <p:spPr>
          <a:xfrm>
            <a:off x="358836" y="1"/>
            <a:ext cx="6655255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AE60FC-3796-45F8-A042-74F6D1F3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1284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5CEBAE-0F73-43FD-ABB0-70D67327F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8650" y="273215"/>
            <a:ext cx="1358150" cy="3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3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0"/>
            <a:ext cx="358763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w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1" y="0"/>
            <a:ext cx="4008814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AF20B-54C9-4523-BC3C-52DD464CF4B1}"/>
              </a:ext>
            </a:extLst>
          </p:cNvPr>
          <p:cNvSpPr txBox="1"/>
          <p:nvPr/>
        </p:nvSpPr>
        <p:spPr>
          <a:xfrm>
            <a:off x="713287" y="1848189"/>
            <a:ext cx="29422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Биржевая торговля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как дополнительный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канал приобретения</a:t>
            </a:r>
          </a:p>
          <a:p>
            <a:r>
              <a:rPr lang="ru-RU" sz="2000" dirty="0">
                <a:solidFill>
                  <a:schemeClr val="bg1"/>
                </a:solidFill>
              </a:rPr>
              <a:t>минеральных удобрений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32BB7-82B6-4404-934D-0EAB164838BB}"/>
              </a:ext>
            </a:extLst>
          </p:cNvPr>
          <p:cNvSpPr txBox="1"/>
          <p:nvPr/>
        </p:nvSpPr>
        <p:spPr>
          <a:xfrm>
            <a:off x="889735" y="480688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2020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09EE46-0A5C-4B0C-A9A8-655E75887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680" y="1613710"/>
            <a:ext cx="2934053" cy="19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0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31A709-5BD3-45B0-B198-85994916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A179D-3A44-451D-A503-92D31D6C54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3990975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151A7C-8F12-4842-92EF-BA2D508A2AF8}"/>
              </a:ext>
            </a:extLst>
          </p:cNvPr>
          <p:cNvSpPr txBox="1"/>
          <p:nvPr/>
        </p:nvSpPr>
        <p:spPr>
          <a:xfrm>
            <a:off x="4520441" y="2015849"/>
            <a:ext cx="3654437" cy="1323439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4000" dirty="0">
                <a:solidFill>
                  <a:srgbClr val="7F7F7F"/>
                </a:solidFill>
              </a:rPr>
              <a:t>Минеральные удобрения</a:t>
            </a:r>
            <a:endParaRPr lang="ru-RU" sz="2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0AFA5ECA-ECBA-4612-9E47-6717899A731C}"/>
              </a:ext>
            </a:extLst>
          </p:cNvPr>
          <p:cNvSpPr txBox="1">
            <a:spLocks/>
          </p:cNvSpPr>
          <p:nvPr/>
        </p:nvSpPr>
        <p:spPr>
          <a:xfrm>
            <a:off x="623440" y="0"/>
            <a:ext cx="6390102" cy="752370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Государственная политика по развитию биржевой торговли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A8B2DA-FF28-4090-B109-0597814C4D2A}"/>
              </a:ext>
            </a:extLst>
          </p:cNvPr>
          <p:cNvSpPr/>
          <p:nvPr/>
        </p:nvSpPr>
        <p:spPr>
          <a:xfrm>
            <a:off x="623441" y="1130703"/>
            <a:ext cx="81686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E779D"/>
                </a:solidFill>
              </a:rPr>
              <a:t>Указ Президента № 618 от 21.12.2017 г. «Об основных направлениях государственной</a:t>
            </a:r>
            <a:r>
              <a:rPr lang="en-US" sz="1400" b="1" dirty="0">
                <a:solidFill>
                  <a:srgbClr val="0E779D"/>
                </a:solidFill>
              </a:rPr>
              <a:t/>
            </a:r>
            <a:br>
              <a:rPr lang="en-US" sz="1400" b="1" dirty="0">
                <a:solidFill>
                  <a:srgbClr val="0E779D"/>
                </a:solidFill>
              </a:rPr>
            </a:br>
            <a:r>
              <a:rPr lang="ru-RU" sz="1400" b="1" dirty="0">
                <a:solidFill>
                  <a:srgbClr val="0E779D"/>
                </a:solidFill>
              </a:rPr>
              <a:t>политики</a:t>
            </a:r>
            <a:r>
              <a:rPr lang="en-US" sz="1400" b="1" dirty="0">
                <a:solidFill>
                  <a:srgbClr val="0E779D"/>
                </a:solidFill>
              </a:rPr>
              <a:t> </a:t>
            </a:r>
            <a:r>
              <a:rPr lang="ru-RU" sz="1400" b="1" dirty="0">
                <a:solidFill>
                  <a:srgbClr val="0E779D"/>
                </a:solidFill>
              </a:rPr>
              <a:t>по развитию конкуренции». </a:t>
            </a:r>
            <a:r>
              <a:rPr lang="ru-RU" sz="1400" dirty="0"/>
              <a:t>Развитие биржевой торговли определено в качестве одного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из «основополагающих принципов государственной политики по развитию конкуренции».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E779D"/>
                </a:solidFill>
              </a:rPr>
              <a:t>Распоряжение Правительства РФ №1697-р от 16.08.2018 г. </a:t>
            </a:r>
            <a:r>
              <a:rPr lang="ru-RU" sz="1400" dirty="0"/>
              <a:t>«О плане мероприятий по развитию конкуренции в отраслях экономики РФ и переходу отдельных сфер естественных монополий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из состояния естественной монополии в состояние конкурентного рынка на 2018-2020</a:t>
            </a:r>
            <a:r>
              <a:rPr lang="en-US" sz="1400" dirty="0"/>
              <a:t> </a:t>
            </a:r>
            <a:r>
              <a:rPr lang="ru-RU" sz="1400" dirty="0" err="1"/>
              <a:t>гг</a:t>
            </a:r>
            <a:r>
              <a:rPr lang="ru-RU" sz="1400" dirty="0"/>
              <a:t>».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3 февраля 2020 года вступил в силу </a:t>
            </a:r>
            <a:r>
              <a:rPr lang="ru-RU" sz="1400" b="1" dirty="0">
                <a:solidFill>
                  <a:srgbClr val="0E779D"/>
                </a:solidFill>
              </a:rPr>
              <a:t>Совместный приказ ФАС России и Минпромторга России</a:t>
            </a:r>
            <a:r>
              <a:rPr lang="ru-RU" sz="1400" dirty="0">
                <a:solidFill>
                  <a:srgbClr val="0E779D"/>
                </a:solidFill>
              </a:rPr>
              <a:t>, </a:t>
            </a:r>
            <a:r>
              <a:rPr lang="ru-RU" sz="1400" dirty="0"/>
              <a:t>устанавливающий минимальные объемы биржевых продаж для доминирующих компаний,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в соответствии со ст.6 закона «О защите конкуренции». </a:t>
            </a:r>
            <a:r>
              <a:rPr lang="ru-RU" sz="1400" b="1" dirty="0">
                <a:solidFill>
                  <a:srgbClr val="0E779D"/>
                </a:solidFill>
              </a:rPr>
              <a:t>Минимальный объем биржевых продаж установлен для основных видов минеральных удобрений, </a:t>
            </a:r>
            <a:r>
              <a:rPr lang="en-US" sz="1400" b="1" dirty="0">
                <a:solidFill>
                  <a:srgbClr val="0E779D"/>
                </a:solidFill>
              </a:rPr>
              <a:t>–</a:t>
            </a:r>
            <a:r>
              <a:rPr lang="ru-RU" sz="1400" b="1" dirty="0">
                <a:solidFill>
                  <a:srgbClr val="0E779D"/>
                </a:solidFill>
              </a:rPr>
              <a:t> аммиачная селитра, карбамид, аммофос, сложные удобрения (NPK 15:15:15; 16:16:16; 10:26:26) на уровне 10% от объема поставок на внутренний рынок.</a:t>
            </a:r>
            <a:r>
              <a:rPr lang="ru-RU" sz="1400" dirty="0">
                <a:solidFill>
                  <a:srgbClr val="0E779D"/>
                </a:solidFill>
              </a:rPr>
              <a:t> </a:t>
            </a:r>
            <a:r>
              <a:rPr lang="ru-RU" sz="1400" dirty="0"/>
              <a:t>В приказе учтена сезонность поставок, минимальные объемы рассчитываются как средний объем поставок на внутренний рынок по каждому календарному месяцу за 3 предыдущих года.  </a:t>
            </a:r>
          </a:p>
        </p:txBody>
      </p:sp>
    </p:spTree>
    <p:extLst>
      <p:ext uri="{BB962C8B-B14F-4D97-AF65-F5344CB8AC3E}">
        <p14:creationId xmlns:p14="http://schemas.microsoft.com/office/powerpoint/2010/main" val="128709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FCCDA6-DA6D-44B7-9199-40454B6A0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8762F843-924E-40F7-A7C4-7304F4592728}"/>
              </a:ext>
            </a:extLst>
          </p:cNvPr>
          <p:cNvSpPr txBox="1">
            <a:spLocks/>
          </p:cNvSpPr>
          <p:nvPr/>
        </p:nvSpPr>
        <p:spPr>
          <a:xfrm>
            <a:off x="1260013" y="9"/>
            <a:ext cx="5759567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Биржевой комитет ФАС России </a:t>
            </a:r>
          </a:p>
          <a:p>
            <a:pPr algn="l"/>
            <a:r>
              <a:rPr lang="ru-RU" sz="1800" dirty="0"/>
              <a:t>по минеральным удобрениям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5EE22-46DD-49A7-858E-A70F0F3A571F}"/>
              </a:ext>
            </a:extLst>
          </p:cNvPr>
          <p:cNvSpPr txBox="1"/>
          <p:nvPr/>
        </p:nvSpPr>
        <p:spPr>
          <a:xfrm>
            <a:off x="479912" y="768232"/>
            <a:ext cx="8401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E779D"/>
                </a:solidFill>
              </a:rPr>
              <a:t>Работа по развитию биржевой торговли в РФ осуществляется в рамках Биржевого комитета ФАС России в соответствии с законом «О защите конкуренции» и Совместным приказом ФАС и </a:t>
            </a:r>
            <a:r>
              <a:rPr lang="ru-RU" sz="1500" b="1" dirty="0" err="1">
                <a:solidFill>
                  <a:srgbClr val="0E779D"/>
                </a:solidFill>
              </a:rPr>
              <a:t>Минпромторга</a:t>
            </a:r>
            <a:r>
              <a:rPr lang="ru-RU" sz="1500" b="1" dirty="0">
                <a:solidFill>
                  <a:srgbClr val="0E779D"/>
                </a:solidFill>
              </a:rPr>
              <a:t> России.</a:t>
            </a:r>
            <a:endParaRPr lang="ru-RU" sz="1500" dirty="0">
              <a:solidFill>
                <a:srgbClr val="0E779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81" y="1553069"/>
            <a:ext cx="6310759" cy="3460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355" y="1526725"/>
            <a:ext cx="2384887" cy="33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6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0AFA5ECA-ECBA-4612-9E47-6717899A731C}"/>
              </a:ext>
            </a:extLst>
          </p:cNvPr>
          <p:cNvSpPr txBox="1">
            <a:spLocks/>
          </p:cNvSpPr>
          <p:nvPr/>
        </p:nvSpPr>
        <p:spPr>
          <a:xfrm>
            <a:off x="623440" y="0"/>
            <a:ext cx="6390102" cy="752370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                Биржевой рынок минеральных удобрений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4" y="864836"/>
            <a:ext cx="1240523" cy="1240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84" y="3764326"/>
            <a:ext cx="1240523" cy="1235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746" y="2312736"/>
            <a:ext cx="1278369" cy="13067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0486" y="808602"/>
            <a:ext cx="70752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000000"/>
                </a:solidFill>
                <a:latin typeface="Reg"/>
              </a:rPr>
              <a:t>«В развитии биржевой торговли минеральными удобрениями мы руководствуемся задачами, поставленными Национальным планом развития конкуренции, а также Совместным приказом ФАС России и </a:t>
            </a:r>
            <a:r>
              <a:rPr lang="ru-RU" sz="1200" i="1" dirty="0" err="1">
                <a:solidFill>
                  <a:srgbClr val="000000"/>
                </a:solidFill>
                <a:latin typeface="Reg"/>
              </a:rPr>
              <a:t>Минпромторга</a:t>
            </a:r>
            <a:r>
              <a:rPr lang="ru-RU" sz="1200" i="1" dirty="0">
                <a:solidFill>
                  <a:srgbClr val="000000"/>
                </a:solidFill>
                <a:latin typeface="Reg"/>
              </a:rPr>
              <a:t> России о минимальных объемах биржевых продаж. Рост объемов торгов на данный товар создает основу для репрезентативных индикаторов цены». </a:t>
            </a:r>
          </a:p>
          <a:p>
            <a:pPr algn="just"/>
            <a:r>
              <a:rPr lang="ru-RU" sz="1200" b="1" cap="all" dirty="0">
                <a:latin typeface="Reg"/>
              </a:rPr>
              <a:t>АРМЕН ХАНЯН</a:t>
            </a:r>
            <a:r>
              <a:rPr lang="en-US" sz="1200" b="1" cap="all" dirty="0">
                <a:latin typeface="Reg"/>
              </a:rPr>
              <a:t> </a:t>
            </a:r>
            <a:r>
              <a:rPr lang="ru-RU" sz="1200" b="1" dirty="0">
                <a:latin typeface="Reg"/>
              </a:rPr>
              <a:t>Начальник Управления регулирования топливно-энергетического комплекса и химической промышленности ФАС России</a:t>
            </a:r>
            <a:endParaRPr lang="ru-RU" sz="1200" b="1" dirty="0">
              <a:effectLst/>
              <a:latin typeface="Reg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9804" y="3716540"/>
            <a:ext cx="7045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000000"/>
                </a:solidFill>
                <a:latin typeface="Reg"/>
              </a:rPr>
              <a:t>«Практически все производители минеральных удобрений представлены на бирже, на торги выведены основные виды нашей продукции. </a:t>
            </a:r>
            <a:r>
              <a:rPr lang="ru-RU" sz="1200" i="1" dirty="0" err="1">
                <a:solidFill>
                  <a:srgbClr val="000000"/>
                </a:solidFill>
                <a:latin typeface="Reg"/>
              </a:rPr>
              <a:t>СПбМТСБ</a:t>
            </a:r>
            <a:r>
              <a:rPr lang="ru-RU" sz="1200" i="1" dirty="0">
                <a:solidFill>
                  <a:srgbClr val="000000"/>
                </a:solidFill>
                <a:latin typeface="Reg"/>
              </a:rPr>
              <a:t> стала дополнительным каналом приобретения продукции </a:t>
            </a:r>
            <a:r>
              <a:rPr lang="ru-RU" sz="1200" i="1" dirty="0" err="1">
                <a:solidFill>
                  <a:srgbClr val="000000"/>
                </a:solidFill>
                <a:latin typeface="Reg"/>
              </a:rPr>
              <a:t>сельхозтоваропроизводителями</a:t>
            </a:r>
            <a:r>
              <a:rPr lang="ru-RU" sz="1200" i="1" dirty="0">
                <a:solidFill>
                  <a:srgbClr val="000000"/>
                </a:solidFill>
                <a:latin typeface="Reg"/>
              </a:rPr>
              <a:t>. Тенденция роста объемов торгов может стать началом активного внедрения способа закупки минеральных удобрений на бирже»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.</a:t>
            </a:r>
          </a:p>
          <a:p>
            <a:pPr algn="just"/>
            <a:r>
              <a:rPr lang="ru-RU" sz="1200" b="1" cap="all" dirty="0">
                <a:latin typeface="Reg"/>
              </a:rPr>
              <a:t>МАКСИМ КУЗНЕЦОВ </a:t>
            </a:r>
            <a:r>
              <a:rPr lang="ru-RU" sz="1200" b="1" dirty="0">
                <a:latin typeface="Reg"/>
              </a:rPr>
              <a:t>Исполнительный директор Российской ассоциации производителей удобрений (РАПУ)</a:t>
            </a:r>
            <a:endParaRPr lang="ru-RU" sz="1200" b="1" i="0" dirty="0">
              <a:effectLst/>
              <a:latin typeface="Reg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584" y="2234455"/>
            <a:ext cx="6874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000000"/>
                </a:solidFill>
                <a:latin typeface="Reg"/>
              </a:rPr>
              <a:t>«Минсельхоз поддерживает механизм биржевой торговли минеральными удобрениями и расширение базисов поставки, за счет чего увеличивается их доступность для </a:t>
            </a:r>
            <a:r>
              <a:rPr lang="ru-RU" sz="1200" i="1" dirty="0" err="1">
                <a:solidFill>
                  <a:srgbClr val="000000"/>
                </a:solidFill>
                <a:latin typeface="Reg"/>
              </a:rPr>
              <a:t>сельхозтоваропроизводителей</a:t>
            </a:r>
            <a:r>
              <a:rPr lang="ru-RU" sz="1200" i="1" dirty="0">
                <a:solidFill>
                  <a:srgbClr val="000000"/>
                </a:solidFill>
                <a:latin typeface="Reg"/>
              </a:rPr>
              <a:t>. Данный вид торговли дает дополнительные возможности для формирования открытых, справедливых цен на минеральные удобрения, которые определяются на основе рыночных факторов».</a:t>
            </a:r>
          </a:p>
          <a:p>
            <a:pPr algn="just"/>
            <a:r>
              <a:rPr lang="ru-RU" sz="1200" b="1" cap="all" dirty="0">
                <a:latin typeface="Reg"/>
              </a:rPr>
              <a:t>РОМАН НЕКРАСОВ </a:t>
            </a:r>
            <a:r>
              <a:rPr lang="ru-RU" sz="1200" b="1" dirty="0">
                <a:latin typeface="Reg"/>
              </a:rPr>
              <a:t>Директор Департамента растениеводства, механизации, химизации и защиты растений Министерства сельского хозяйства Российской Федерации</a:t>
            </a:r>
            <a:endParaRPr lang="ru-RU" sz="1200" b="1" i="0" dirty="0">
              <a:effectLst/>
              <a:latin typeface="Reg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87B028-820B-4E8D-BEE3-CAD45093B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4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ACCCA70-FA35-4B91-A815-7B28825E4D11}"/>
              </a:ext>
            </a:extLst>
          </p:cNvPr>
          <p:cNvSpPr/>
          <p:nvPr/>
        </p:nvSpPr>
        <p:spPr>
          <a:xfrm>
            <a:off x="5929730" y="1323065"/>
            <a:ext cx="3132826" cy="822704"/>
          </a:xfrm>
          <a:prstGeom prst="rect">
            <a:avLst/>
          </a:prstGeom>
          <a:solidFill>
            <a:srgbClr val="DBEEF4"/>
          </a:solidFill>
          <a:ln w="9525">
            <a:noFill/>
          </a:ln>
        </p:spPr>
        <p:txBody>
          <a:bodyPr wrap="square" numCol="2" spcCol="0" rtlCol="0">
            <a:noAutofit/>
          </a:bodyPr>
          <a:lstStyle/>
          <a:p>
            <a:pPr marL="179384" indent="-179384">
              <a:buFont typeface="+mj-lt"/>
              <a:buAutoNum type="arabicPeriod"/>
            </a:pPr>
            <a:r>
              <a:rPr lang="ru-RU" sz="1000" dirty="0"/>
              <a:t>ООО «ФосАгро-Регион» </a:t>
            </a:r>
          </a:p>
          <a:p>
            <a:pPr marL="179384" indent="-179384">
              <a:buFont typeface="+mj-lt"/>
              <a:buAutoNum type="arabicPeriod"/>
            </a:pPr>
            <a:r>
              <a:rPr lang="ru-RU" sz="1000" dirty="0"/>
              <a:t>ПАО «</a:t>
            </a:r>
            <a:r>
              <a:rPr lang="ru-RU" sz="1000" dirty="0" err="1"/>
              <a:t>КуйбышевАзот</a:t>
            </a:r>
            <a:r>
              <a:rPr lang="ru-RU" sz="1000" dirty="0"/>
              <a:t>» </a:t>
            </a:r>
          </a:p>
          <a:p>
            <a:pPr marL="179384" indent="-179384">
              <a:buFont typeface="+mj-lt"/>
              <a:buAutoNum type="arabicPeriod"/>
            </a:pPr>
            <a:r>
              <a:rPr lang="ru-RU" sz="1000" dirty="0"/>
              <a:t>ООО «</a:t>
            </a:r>
            <a:r>
              <a:rPr lang="ru-RU" sz="1000" dirty="0" err="1"/>
              <a:t>ЕвроХим</a:t>
            </a:r>
            <a:r>
              <a:rPr lang="ru-RU" sz="1000" dirty="0"/>
              <a:t> Трейдинг Рус»</a:t>
            </a:r>
          </a:p>
          <a:p>
            <a:pPr marL="179384" indent="-179384">
              <a:buFont typeface="+mj-lt"/>
              <a:buAutoNum type="arabicPeriod"/>
            </a:pPr>
            <a:r>
              <a:rPr lang="ru-RU" sz="1000" dirty="0"/>
              <a:t>АО «</a:t>
            </a:r>
            <a:r>
              <a:rPr lang="ru-RU" sz="1000" dirty="0" err="1"/>
              <a:t>Агронова</a:t>
            </a:r>
            <a:r>
              <a:rPr lang="ru-RU" sz="1000" dirty="0"/>
              <a:t>» </a:t>
            </a:r>
            <a:endParaRPr lang="en-US" sz="1000" dirty="0"/>
          </a:p>
          <a:p>
            <a:pPr marL="179384" indent="-179384">
              <a:buFont typeface="+mj-lt"/>
              <a:buAutoNum type="arabicPeriod"/>
            </a:pPr>
            <a:r>
              <a:rPr lang="ru-RU" sz="1000" dirty="0"/>
              <a:t>ООО ТД «УРАЛХИМ»</a:t>
            </a:r>
          </a:p>
          <a:p>
            <a:pPr marL="179384" indent="-179384">
              <a:buFont typeface="+mj-lt"/>
              <a:buAutoNum type="arabicPeriod"/>
            </a:pPr>
            <a:r>
              <a:rPr lang="ru-RU" sz="1000" dirty="0"/>
              <a:t>ПАО «Дорогобуж»</a:t>
            </a:r>
          </a:p>
          <a:p>
            <a:pPr marL="179384" indent="-179384">
              <a:buFont typeface="+mj-lt"/>
              <a:buAutoNum type="arabicPeriod"/>
            </a:pPr>
            <a:r>
              <a:rPr lang="ru-RU" sz="1000" dirty="0"/>
              <a:t>КАО «Азот»</a:t>
            </a:r>
          </a:p>
          <a:p>
            <a:pPr marL="179384" indent="-179384">
              <a:buFont typeface="+mj-lt"/>
              <a:buAutoNum type="arabicPeriod"/>
            </a:pPr>
            <a:r>
              <a:rPr lang="ru-RU" sz="1000" dirty="0"/>
              <a:t>ПАО «</a:t>
            </a:r>
            <a:r>
              <a:rPr lang="ru-RU" sz="1000" dirty="0" err="1"/>
              <a:t>Тольяттиазот</a:t>
            </a:r>
            <a:r>
              <a:rPr lang="ru-RU" sz="1000" dirty="0"/>
              <a:t>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DF851D-4AD0-4A72-924F-86991380C381}"/>
              </a:ext>
            </a:extLst>
          </p:cNvPr>
          <p:cNvSpPr/>
          <p:nvPr/>
        </p:nvSpPr>
        <p:spPr>
          <a:xfrm>
            <a:off x="358836" y="752371"/>
            <a:ext cx="83668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E779D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6" y="1"/>
            <a:ext cx="748667" cy="74866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929730" y="880160"/>
            <a:ext cx="3132825" cy="442905"/>
          </a:xfrm>
          <a:prstGeom prst="rect">
            <a:avLst/>
          </a:prstGeom>
          <a:solidFill>
            <a:srgbClr val="0E7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</a:rPr>
              <a:t>Продавцы МУ (автомобильные базисы поставки)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52486" y="1324758"/>
            <a:ext cx="1916730" cy="1032235"/>
          </a:xfrm>
          <a:prstGeom prst="rect">
            <a:avLst/>
          </a:prstGeom>
          <a:solidFill>
            <a:srgbClr val="DBEEF4"/>
          </a:solidFill>
          <a:ln w="9525">
            <a:noFill/>
          </a:ln>
        </p:spPr>
        <p:txBody>
          <a:bodyPr wrap="square" rtlCol="0">
            <a:noAutofit/>
          </a:bodyPr>
          <a:lstStyle/>
          <a:p>
            <a:pPr marL="179384" indent="-179384">
              <a:buFont typeface="+mj-lt"/>
              <a:buAutoNum type="arabicPeriod"/>
            </a:pPr>
            <a:r>
              <a:rPr lang="ru-RU" sz="1000" dirty="0"/>
              <a:t>Селитра аммиачная марки Б</a:t>
            </a:r>
          </a:p>
          <a:p>
            <a:pPr marL="179384" indent="-179384">
              <a:buFont typeface="+mj-lt"/>
              <a:buAutoNum type="arabicPeriod"/>
            </a:pPr>
            <a:r>
              <a:rPr lang="ru-RU" sz="1000" dirty="0"/>
              <a:t>Аммофос</a:t>
            </a:r>
          </a:p>
          <a:p>
            <a:pPr marL="179384" indent="-179384">
              <a:buFont typeface="+mj-lt"/>
              <a:buAutoNum type="arabicPeriod"/>
            </a:pPr>
            <a:r>
              <a:rPr lang="ru-RU" sz="1000" dirty="0"/>
              <a:t>Сульфоаммофос</a:t>
            </a:r>
          </a:p>
          <a:p>
            <a:pPr marL="179384" indent="-179384">
              <a:buFont typeface="+mj-lt"/>
              <a:buAutoNum type="arabicPeriod"/>
            </a:pPr>
            <a:r>
              <a:rPr lang="en-US" sz="1000" dirty="0"/>
              <a:t>NPK</a:t>
            </a:r>
            <a:r>
              <a:rPr lang="ru-RU" sz="1000" dirty="0"/>
              <a:t> 15:15:15, 16:16:16, 10:26:26</a:t>
            </a:r>
          </a:p>
          <a:p>
            <a:pPr marL="179384" indent="-179384">
              <a:buFont typeface="+mj-lt"/>
              <a:buAutoNum type="arabicPeriod"/>
            </a:pPr>
            <a:r>
              <a:rPr lang="ru-RU" sz="1000" dirty="0"/>
              <a:t>Карбамид марки Б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52486" y="887386"/>
            <a:ext cx="1916726" cy="435899"/>
          </a:xfrm>
          <a:prstGeom prst="rect">
            <a:avLst/>
          </a:prstGeom>
          <a:solidFill>
            <a:srgbClr val="0E7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</a:rPr>
              <a:t>Биржевые</a:t>
            </a:r>
            <a:endParaRPr lang="en-US" sz="1200" b="1" dirty="0">
              <a:solidFill>
                <a:prstClr val="white"/>
              </a:solidFill>
            </a:endParaRPr>
          </a:p>
          <a:p>
            <a:pPr algn="ctr"/>
            <a:r>
              <a:rPr lang="ru-RU" sz="1200" b="1" dirty="0">
                <a:solidFill>
                  <a:prstClr val="white"/>
                </a:solidFill>
              </a:rPr>
              <a:t>товары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29729" y="2170337"/>
            <a:ext cx="3132825" cy="441968"/>
          </a:xfrm>
          <a:prstGeom prst="rect">
            <a:avLst/>
          </a:prstGeom>
          <a:solidFill>
            <a:srgbClr val="0E7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</a:rPr>
              <a:t>Перечень регионов с базисами поставки</a:t>
            </a:r>
            <a:br>
              <a:rPr lang="ru-RU" sz="1200" b="1" dirty="0">
                <a:solidFill>
                  <a:prstClr val="white"/>
                </a:solidFill>
              </a:rPr>
            </a:br>
            <a:r>
              <a:rPr lang="ru-RU" sz="1200" b="1" dirty="0">
                <a:solidFill>
                  <a:prstClr val="white"/>
                </a:solidFill>
              </a:rPr>
              <a:t>на условии «самовывоз автотранспортом»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36152" y="2664540"/>
            <a:ext cx="3126403" cy="2055358"/>
          </a:xfrm>
          <a:prstGeom prst="rect">
            <a:avLst/>
          </a:prstGeom>
          <a:solidFill>
            <a:srgbClr val="DBEEF4"/>
          </a:solidFill>
          <a:ln w="9525">
            <a:noFill/>
          </a:ln>
        </p:spPr>
        <p:txBody>
          <a:bodyPr wrap="square" numCol="2" rtlCol="0">
            <a:noAutofit/>
          </a:bodyPr>
          <a:lstStyle/>
          <a:p>
            <a:r>
              <a:rPr lang="ru-RU" sz="900" dirty="0"/>
              <a:t>Алтайский край</a:t>
            </a:r>
          </a:p>
          <a:p>
            <a:r>
              <a:rPr lang="ru-RU" sz="900" dirty="0"/>
              <a:t>Белгородская область</a:t>
            </a:r>
          </a:p>
          <a:p>
            <a:r>
              <a:rPr lang="ru-RU" sz="900" dirty="0"/>
              <a:t>Брянская область</a:t>
            </a:r>
          </a:p>
          <a:p>
            <a:r>
              <a:rPr lang="ru-RU" sz="900" dirty="0"/>
              <a:t>Волгоградская область</a:t>
            </a:r>
          </a:p>
          <a:p>
            <a:r>
              <a:rPr lang="ru-RU" sz="900" dirty="0"/>
              <a:t>Воронежская область</a:t>
            </a:r>
          </a:p>
          <a:p>
            <a:r>
              <a:rPr lang="ru-RU" sz="900" dirty="0"/>
              <a:t>Иркутская область</a:t>
            </a:r>
          </a:p>
          <a:p>
            <a:r>
              <a:rPr lang="ru-RU" sz="900" dirty="0"/>
              <a:t>Калужская область</a:t>
            </a:r>
          </a:p>
          <a:p>
            <a:r>
              <a:rPr lang="ru-RU" sz="900" dirty="0"/>
              <a:t>Кемеровская область</a:t>
            </a:r>
          </a:p>
          <a:p>
            <a:r>
              <a:rPr lang="ru-RU" sz="900" dirty="0"/>
              <a:t>Кировская область</a:t>
            </a:r>
          </a:p>
          <a:p>
            <a:r>
              <a:rPr lang="ru-RU" sz="900" dirty="0"/>
              <a:t>Краснодарский край</a:t>
            </a:r>
          </a:p>
          <a:p>
            <a:r>
              <a:rPr lang="ru-RU" sz="900" dirty="0"/>
              <a:t>Курская область</a:t>
            </a:r>
          </a:p>
          <a:p>
            <a:r>
              <a:rPr lang="ru-RU" sz="900" dirty="0"/>
              <a:t>Липецкая область</a:t>
            </a:r>
          </a:p>
          <a:p>
            <a:r>
              <a:rPr lang="ru-RU" sz="900" dirty="0"/>
              <a:t>Московская область</a:t>
            </a:r>
          </a:p>
          <a:p>
            <a:r>
              <a:rPr lang="ru-RU" sz="900" dirty="0"/>
              <a:t>Нижегородская область</a:t>
            </a:r>
          </a:p>
          <a:p>
            <a:r>
              <a:rPr lang="ru-RU" sz="900" dirty="0"/>
              <a:t>Новгородская область</a:t>
            </a:r>
          </a:p>
          <a:p>
            <a:r>
              <a:rPr lang="ru-RU" sz="900" dirty="0"/>
              <a:t>Орловская область</a:t>
            </a:r>
          </a:p>
          <a:p>
            <a:r>
              <a:rPr lang="ru-RU" sz="900" dirty="0"/>
              <a:t>Пензенская область</a:t>
            </a:r>
          </a:p>
          <a:p>
            <a:r>
              <a:rPr lang="ru-RU" sz="900" dirty="0"/>
              <a:t>Приморский край</a:t>
            </a:r>
          </a:p>
          <a:p>
            <a:r>
              <a:rPr lang="ru-RU" sz="900" dirty="0"/>
              <a:t>Республика Башкортостан</a:t>
            </a:r>
          </a:p>
          <a:p>
            <a:r>
              <a:rPr lang="ru-RU" sz="900" dirty="0"/>
              <a:t>Республика Крым</a:t>
            </a:r>
          </a:p>
          <a:p>
            <a:r>
              <a:rPr lang="ru-RU" sz="900" dirty="0"/>
              <a:t>Республика Мордовия</a:t>
            </a:r>
          </a:p>
          <a:p>
            <a:r>
              <a:rPr lang="ru-RU" sz="900" dirty="0"/>
              <a:t>Республика Татарстан</a:t>
            </a:r>
          </a:p>
          <a:p>
            <a:r>
              <a:rPr lang="ru-RU" sz="900" dirty="0"/>
              <a:t>Ростовская область</a:t>
            </a:r>
          </a:p>
          <a:p>
            <a:r>
              <a:rPr lang="ru-RU" sz="900" dirty="0"/>
              <a:t>Самарская область</a:t>
            </a:r>
          </a:p>
          <a:p>
            <a:r>
              <a:rPr lang="ru-RU" sz="900" dirty="0"/>
              <a:t>Свердловская область</a:t>
            </a:r>
          </a:p>
          <a:p>
            <a:r>
              <a:rPr lang="ru-RU" sz="900" dirty="0"/>
              <a:t>Смоленская область</a:t>
            </a:r>
          </a:p>
          <a:p>
            <a:r>
              <a:rPr lang="ru-RU" sz="900" dirty="0"/>
              <a:t>Ставропольский край</a:t>
            </a:r>
          </a:p>
          <a:p>
            <a:r>
              <a:rPr lang="ru-RU" sz="900" dirty="0"/>
              <a:t>Тамбовская область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954" y="1019221"/>
            <a:ext cx="26979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За девять месяцев 2020 года на бирже продано </a:t>
            </a:r>
            <a:r>
              <a:rPr lang="ru-RU" sz="1300" b="1" dirty="0">
                <a:solidFill>
                  <a:srgbClr val="0E779D"/>
                </a:solidFill>
              </a:rPr>
              <a:t>в 8 раз больше минеральных удобрений,</a:t>
            </a:r>
            <a:r>
              <a:rPr lang="ru-RU" sz="1300" dirty="0"/>
              <a:t> чем за весь 2019 год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87B028-820B-4E8D-BEE3-CAD45093B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17" name="Название 1">
            <a:extLst>
              <a:ext uri="{FF2B5EF4-FFF2-40B4-BE49-F238E27FC236}">
                <a16:creationId xmlns:a16="http://schemas.microsoft.com/office/drawing/2014/main" id="{0FC0212F-45BE-4747-854A-38029928E0D8}"/>
              </a:ext>
            </a:extLst>
          </p:cNvPr>
          <p:cNvSpPr txBox="1">
            <a:spLocks/>
          </p:cNvSpPr>
          <p:nvPr/>
        </p:nvSpPr>
        <p:spPr>
          <a:xfrm>
            <a:off x="1260013" y="9"/>
            <a:ext cx="5759567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Продавцы, товары, базисы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4EB85F-4746-4730-829C-9B99B6ADF087}"/>
              </a:ext>
            </a:extLst>
          </p:cNvPr>
          <p:cNvSpPr/>
          <p:nvPr/>
        </p:nvSpPr>
        <p:spPr>
          <a:xfrm>
            <a:off x="3260914" y="-383633"/>
            <a:ext cx="121028" cy="121028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4946" y="2145769"/>
            <a:ext cx="297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E779D"/>
                </a:solidFill>
              </a:rPr>
              <a:t>Динамика изменения объемов торгов минеральными удобрениями (тонн):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509151" y="2535730"/>
          <a:ext cx="5238506" cy="245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405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7ABC3B-DD15-454D-8BFE-241A86C7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17" name="Название 1">
            <a:extLst>
              <a:ext uri="{FF2B5EF4-FFF2-40B4-BE49-F238E27FC236}">
                <a16:creationId xmlns:a16="http://schemas.microsoft.com/office/drawing/2014/main" id="{789CF900-D092-417E-A79C-B02798E2845F}"/>
              </a:ext>
            </a:extLst>
          </p:cNvPr>
          <p:cNvSpPr txBox="1">
            <a:spLocks/>
          </p:cNvSpPr>
          <p:nvPr/>
        </p:nvSpPr>
        <p:spPr>
          <a:xfrm>
            <a:off x="1260013" y="9"/>
            <a:ext cx="5759567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Основные базисы поставки, Продавцы,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Биржевые товары (железнодорожные партии)</a:t>
            </a:r>
            <a:endParaRPr lang="ru-RU" sz="2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6B0DEB0-657F-4C2E-B414-FB100FBD9D13}"/>
              </a:ext>
            </a:extLst>
          </p:cNvPr>
          <p:cNvGrpSpPr/>
          <p:nvPr/>
        </p:nvGrpSpPr>
        <p:grpSpPr>
          <a:xfrm>
            <a:off x="741623" y="988851"/>
            <a:ext cx="7280729" cy="3927600"/>
            <a:chOff x="741610" y="988851"/>
            <a:chExt cx="7280729" cy="392760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7328E9D-FD25-4F08-8C43-9DEDD7575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610" y="988851"/>
              <a:ext cx="7280729" cy="3927600"/>
            </a:xfrm>
            <a:prstGeom prst="rect">
              <a:avLst/>
            </a:prstGeom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AE001DE-D8FB-4BA7-874B-E204C0787998}"/>
                </a:ext>
              </a:extLst>
            </p:cNvPr>
            <p:cNvSpPr/>
            <p:nvPr/>
          </p:nvSpPr>
          <p:spPr>
            <a:xfrm>
              <a:off x="1895267" y="2133126"/>
              <a:ext cx="196019" cy="196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AEF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ru-RU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944FCF9-0E2F-46BC-BCA7-2FA561BBEEAD}"/>
                </a:ext>
              </a:extLst>
            </p:cNvPr>
            <p:cNvSpPr/>
            <p:nvPr/>
          </p:nvSpPr>
          <p:spPr>
            <a:xfrm>
              <a:off x="2395046" y="2340961"/>
              <a:ext cx="196019" cy="196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FAF4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  <a:endParaRPr lang="ru-RU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01FB6E9-C0D6-400A-8F24-638881E5FD56}"/>
                </a:ext>
              </a:extLst>
            </p:cNvPr>
            <p:cNvSpPr/>
            <p:nvPr/>
          </p:nvSpPr>
          <p:spPr>
            <a:xfrm>
              <a:off x="2798900" y="2890787"/>
              <a:ext cx="196019" cy="196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</a:t>
              </a:r>
              <a:endParaRPr lang="ru-RU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9222926E-C699-4864-BB47-98528ACC8FC8}"/>
                </a:ext>
              </a:extLst>
            </p:cNvPr>
            <p:cNvSpPr/>
            <p:nvPr/>
          </p:nvSpPr>
          <p:spPr>
            <a:xfrm>
              <a:off x="2347780" y="3329765"/>
              <a:ext cx="196019" cy="196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6649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</a:t>
              </a:r>
              <a:endParaRPr lang="ru-RU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3D11057D-9651-4BA6-9AAA-143368671BF5}"/>
                </a:ext>
              </a:extLst>
            </p:cNvPr>
            <p:cNvSpPr/>
            <p:nvPr/>
          </p:nvSpPr>
          <p:spPr>
            <a:xfrm>
              <a:off x="2199028" y="2952651"/>
              <a:ext cx="196019" cy="196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95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</a:t>
              </a:r>
              <a:endParaRPr lang="ru-RU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C449489-BE56-4D4B-A432-5AF71E464863}"/>
                </a:ext>
              </a:extLst>
            </p:cNvPr>
            <p:cNvSpPr/>
            <p:nvPr/>
          </p:nvSpPr>
          <p:spPr>
            <a:xfrm>
              <a:off x="2015520" y="3098623"/>
              <a:ext cx="196019" cy="196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  <a:endParaRPr lang="ru-RU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B09FF1C8-7180-493D-B4C5-1F0EFBEC6653}"/>
                </a:ext>
              </a:extLst>
            </p:cNvPr>
            <p:cNvSpPr/>
            <p:nvPr/>
          </p:nvSpPr>
          <p:spPr>
            <a:xfrm>
              <a:off x="1793087" y="3184120"/>
              <a:ext cx="196019" cy="196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3B1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  <a:endParaRPr lang="ru-RU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DBC0DC9-200C-4668-BEC7-4B6A23B2A7AD}"/>
                </a:ext>
              </a:extLst>
            </p:cNvPr>
            <p:cNvSpPr/>
            <p:nvPr/>
          </p:nvSpPr>
          <p:spPr>
            <a:xfrm>
              <a:off x="1158628" y="3503170"/>
              <a:ext cx="196019" cy="196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38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  <a:endParaRPr lang="ru-RU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FBFF1BB0-380B-4334-B494-F5EACA3C16A3}"/>
                </a:ext>
              </a:extLst>
            </p:cNvPr>
            <p:cNvSpPr/>
            <p:nvPr/>
          </p:nvSpPr>
          <p:spPr>
            <a:xfrm>
              <a:off x="1559533" y="2758723"/>
              <a:ext cx="196019" cy="196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F3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  <a:endParaRPr lang="ru-RU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7F4F982-0F8C-4193-AF73-BB330F32D794}"/>
                </a:ext>
              </a:extLst>
            </p:cNvPr>
            <p:cNvSpPr/>
            <p:nvPr/>
          </p:nvSpPr>
          <p:spPr>
            <a:xfrm>
              <a:off x="1354647" y="2694769"/>
              <a:ext cx="196019" cy="196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8D7D11A-BA8E-44E0-AD0C-9394589E42D7}"/>
                </a:ext>
              </a:extLst>
            </p:cNvPr>
            <p:cNvSpPr/>
            <p:nvPr/>
          </p:nvSpPr>
          <p:spPr>
            <a:xfrm>
              <a:off x="1312125" y="2675343"/>
              <a:ext cx="34614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8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ECD8BA6-DB76-424D-B0EB-57ED2B81A919}"/>
              </a:ext>
            </a:extLst>
          </p:cNvPr>
          <p:cNvSpPr txBox="1"/>
          <p:nvPr/>
        </p:nvSpPr>
        <p:spPr>
          <a:xfrm>
            <a:off x="6011157" y="1385573"/>
            <a:ext cx="2680626" cy="14465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lIns="91414" tIns="45707" rIns="91414" bIns="45707" rtlCol="0">
            <a:spAutoFit/>
          </a:bodyPr>
          <a:lstStyle/>
          <a:p>
            <a:pPr marL="179326" indent="-179326">
              <a:buFont typeface="+mj-lt"/>
              <a:buAutoNum type="arabicPeriod"/>
            </a:pPr>
            <a:r>
              <a:rPr lang="ru-RU" sz="1100" dirty="0"/>
              <a:t>АО «Апатит» </a:t>
            </a:r>
          </a:p>
          <a:p>
            <a:pPr marL="179326" indent="-179326">
              <a:buFont typeface="+mj-lt"/>
              <a:buAutoNum type="arabicPeriod"/>
            </a:pPr>
            <a:r>
              <a:rPr lang="ru-RU" sz="1100" dirty="0"/>
              <a:t>ПАО «Акрон»</a:t>
            </a:r>
          </a:p>
          <a:p>
            <a:pPr marL="179326" indent="-179326">
              <a:buFont typeface="+mj-lt"/>
              <a:buAutoNum type="arabicPeriod"/>
            </a:pPr>
            <a:r>
              <a:rPr lang="ru-RU" sz="1100" dirty="0"/>
              <a:t>ООО «</a:t>
            </a:r>
            <a:r>
              <a:rPr lang="ru-RU" sz="1100" dirty="0" err="1"/>
              <a:t>ЕвроХим</a:t>
            </a:r>
            <a:r>
              <a:rPr lang="ru-RU" sz="1100" dirty="0"/>
              <a:t> Трейдинг Рус»</a:t>
            </a:r>
          </a:p>
          <a:p>
            <a:pPr marL="179326" indent="-179326">
              <a:buFont typeface="+mj-lt"/>
              <a:buAutoNum type="arabicPeriod"/>
            </a:pPr>
            <a:r>
              <a:rPr lang="ru-RU" sz="1100" dirty="0"/>
              <a:t>ПАО «</a:t>
            </a:r>
            <a:r>
              <a:rPr lang="ru-RU" sz="1100" dirty="0" err="1"/>
              <a:t>КуйбышевАзот</a:t>
            </a:r>
            <a:r>
              <a:rPr lang="ru-RU" sz="1100" dirty="0"/>
              <a:t>» </a:t>
            </a:r>
          </a:p>
          <a:p>
            <a:pPr marL="179326" indent="-179326">
              <a:buFont typeface="+mj-lt"/>
              <a:buAutoNum type="arabicPeriod"/>
            </a:pPr>
            <a:r>
              <a:rPr lang="ru-RU" sz="1100" dirty="0"/>
              <a:t>ПАО «</a:t>
            </a:r>
            <a:r>
              <a:rPr lang="ru-RU" sz="1100" dirty="0" err="1"/>
              <a:t>Тольяттиазот</a:t>
            </a:r>
            <a:r>
              <a:rPr lang="ru-RU" sz="1100" dirty="0"/>
              <a:t>»</a:t>
            </a:r>
          </a:p>
          <a:p>
            <a:pPr marL="179326" indent="-179326">
              <a:buFont typeface="+mj-lt"/>
              <a:buAutoNum type="arabicPeriod"/>
            </a:pPr>
            <a:r>
              <a:rPr lang="ru-RU" sz="1100" dirty="0"/>
              <a:t>ООО «Газпром </a:t>
            </a:r>
            <a:r>
              <a:rPr lang="ru-RU" sz="1100" dirty="0" err="1"/>
              <a:t>нефтехим</a:t>
            </a:r>
            <a:r>
              <a:rPr lang="ru-RU" sz="1100" dirty="0"/>
              <a:t> Салават»</a:t>
            </a:r>
          </a:p>
          <a:p>
            <a:pPr marL="179326" indent="-179326">
              <a:buFont typeface="+mj-lt"/>
              <a:buAutoNum type="arabicPeriod"/>
            </a:pPr>
            <a:r>
              <a:rPr lang="ru-RU" sz="1100" dirty="0"/>
              <a:t>ООО ТД «УРАЛХИМ»</a:t>
            </a:r>
          </a:p>
          <a:p>
            <a:pPr marL="179326" indent="-179326">
              <a:buFont typeface="+mj-lt"/>
              <a:buAutoNum type="arabicPeriod"/>
            </a:pPr>
            <a:r>
              <a:rPr lang="ru-RU" sz="1100" dirty="0"/>
              <a:t>ПАО «Дорогобуж»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FD875A6-D0DE-43EB-AFA5-9E80438AA74E}"/>
              </a:ext>
            </a:extLst>
          </p:cNvPr>
          <p:cNvSpPr/>
          <p:nvPr/>
        </p:nvSpPr>
        <p:spPr>
          <a:xfrm>
            <a:off x="6011160" y="1132754"/>
            <a:ext cx="2680626" cy="251547"/>
          </a:xfrm>
          <a:prstGeom prst="rect">
            <a:avLst/>
          </a:prstGeom>
          <a:solidFill>
            <a:srgbClr val="0E7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</a:rPr>
              <a:t>Продавцы МУ (ж/д базисы поставки)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EF9FFC9-1978-420F-8E81-BC8AAFF5FE77}"/>
              </a:ext>
            </a:extLst>
          </p:cNvPr>
          <p:cNvSpPr/>
          <p:nvPr/>
        </p:nvSpPr>
        <p:spPr>
          <a:xfrm>
            <a:off x="6011160" y="3400667"/>
            <a:ext cx="2680623" cy="251547"/>
          </a:xfrm>
          <a:prstGeom prst="rect">
            <a:avLst/>
          </a:prstGeom>
          <a:solidFill>
            <a:srgbClr val="0E7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</a:rPr>
              <a:t>Биржевые товары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75AE054-AAA1-412B-8B20-8F8726A673C8}"/>
              </a:ext>
            </a:extLst>
          </p:cNvPr>
          <p:cNvSpPr/>
          <p:nvPr/>
        </p:nvSpPr>
        <p:spPr>
          <a:xfrm>
            <a:off x="6011160" y="3651149"/>
            <a:ext cx="2680623" cy="769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lIns="91414" tIns="45707" rIns="91414" bIns="45707" rtlCol="0">
            <a:spAutoFit/>
          </a:bodyPr>
          <a:lstStyle/>
          <a:p>
            <a:pPr marL="179326" indent="-179326">
              <a:buFont typeface="+mj-lt"/>
              <a:buAutoNum type="arabicPeriod"/>
            </a:pPr>
            <a:r>
              <a:rPr lang="ru-RU" sz="1100" dirty="0"/>
              <a:t>Карбамид марки Б</a:t>
            </a:r>
          </a:p>
          <a:p>
            <a:pPr marL="179326" indent="-179326">
              <a:buFont typeface="+mj-lt"/>
              <a:buAutoNum type="arabicPeriod"/>
            </a:pPr>
            <a:r>
              <a:rPr lang="ru-RU" sz="1100" dirty="0"/>
              <a:t>Селитра аммиачная марки Б</a:t>
            </a:r>
          </a:p>
          <a:p>
            <a:pPr marL="179326" indent="-179326">
              <a:buFont typeface="+mj-lt"/>
              <a:buAutoNum type="arabicPeriod"/>
            </a:pPr>
            <a:r>
              <a:rPr lang="ru-RU" sz="1100" dirty="0"/>
              <a:t>Аммофос </a:t>
            </a:r>
          </a:p>
          <a:p>
            <a:pPr marL="179326" indent="-179326">
              <a:buFont typeface="+mj-lt"/>
              <a:buAutoNum type="arabicPeriod"/>
            </a:pPr>
            <a:r>
              <a:rPr lang="ru-RU" sz="1100" dirty="0"/>
              <a:t>NPK 15:15:15, 10:26:26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F2CF22E-8445-42DC-B243-151591A62229}"/>
              </a:ext>
            </a:extLst>
          </p:cNvPr>
          <p:cNvSpPr/>
          <p:nvPr/>
        </p:nvSpPr>
        <p:spPr>
          <a:xfrm>
            <a:off x="637688" y="1137629"/>
            <a:ext cx="3221017" cy="251547"/>
          </a:xfrm>
          <a:prstGeom prst="rect">
            <a:avLst/>
          </a:prstGeom>
          <a:solidFill>
            <a:srgbClr val="0E7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</a:rPr>
              <a:t>Основные базисы поставки ж/д транспортом</a:t>
            </a:r>
          </a:p>
        </p:txBody>
      </p:sp>
      <p:sp>
        <p:nvSpPr>
          <p:cNvPr id="3" name="Овал 2"/>
          <p:cNvSpPr/>
          <p:nvPr/>
        </p:nvSpPr>
        <p:spPr>
          <a:xfrm>
            <a:off x="2237967" y="3238792"/>
            <a:ext cx="353112" cy="460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81778" y="4092402"/>
            <a:ext cx="1257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Республика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Башкортостан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2110444" y="3724220"/>
            <a:ext cx="186606" cy="3681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30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5FC5EC-13A1-4BCA-A6E4-D6538668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9A5E9217-7DFE-4B94-95B6-A6A944F5673A}"/>
              </a:ext>
            </a:extLst>
          </p:cNvPr>
          <p:cNvSpPr txBox="1">
            <a:spLocks/>
          </p:cNvSpPr>
          <p:nvPr/>
        </p:nvSpPr>
        <p:spPr>
          <a:xfrm>
            <a:off x="1260013" y="9"/>
            <a:ext cx="5759567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Минеральные удобрения</a:t>
            </a:r>
            <a:endParaRPr lang="en-US" sz="1800" dirty="0"/>
          </a:p>
          <a:p>
            <a:pPr algn="l"/>
            <a:r>
              <a:rPr lang="ru-RU" sz="1400" dirty="0"/>
              <a:t>Базисы поставки в Республике Башкортостан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8" y="948269"/>
            <a:ext cx="5029703" cy="3712795"/>
          </a:xfrm>
          <a:prstGeom prst="rect">
            <a:avLst/>
          </a:prstGeom>
        </p:spPr>
      </p:pic>
      <p:pic>
        <p:nvPicPr>
          <p:cNvPr id="14" name="Picture 2" descr="https://cdn.onlinewebfonts.com/svg/img_2052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52" y="3039792"/>
            <a:ext cx="166650" cy="1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cdn.onlinewebfonts.com/svg/img_2052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8" y="2874860"/>
            <a:ext cx="166650" cy="1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4282D3-A154-469D-9A45-4734418E7158}"/>
              </a:ext>
            </a:extLst>
          </p:cNvPr>
          <p:cNvSpPr/>
          <p:nvPr/>
        </p:nvSpPr>
        <p:spPr>
          <a:xfrm>
            <a:off x="5309888" y="826768"/>
            <a:ext cx="3725701" cy="2158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E779D"/>
                </a:solidFill>
              </a:rPr>
              <a:t>Мелкооптовые базисы поставки </a:t>
            </a:r>
          </a:p>
          <a:p>
            <a:pPr>
              <a:lnSpc>
                <a:spcPct val="150000"/>
              </a:lnSpc>
            </a:pP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Контролер поставки – ООО «ФосАгро-Волга»</a:t>
            </a:r>
          </a:p>
          <a:p>
            <a:pPr marL="285750" lvl="0" indent="-285750" algn="just">
              <a:lnSpc>
                <a:spcPct val="150000"/>
              </a:lnSpc>
              <a:buClr>
                <a:srgbClr val="0E779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500" b="1" u="sng" dirty="0">
                <a:solidFill>
                  <a:srgbClr val="1D6788"/>
                </a:solidFill>
              </a:rPr>
              <a:t>Склад «Уршак»: </a:t>
            </a:r>
          </a:p>
          <a:p>
            <a:pPr lvl="0" algn="just">
              <a:buClr>
                <a:srgbClr val="0E779D"/>
              </a:buClr>
              <a:tabLst>
                <a:tab pos="457200" algn="l"/>
              </a:tabLst>
            </a:pPr>
            <a:r>
              <a:rPr lang="ru-RU" sz="1300" dirty="0"/>
              <a:t>Республика Башкортостан, Уфимский район, с/с Зубовский, ст. Уршак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Clr>
                <a:srgbClr val="0E779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500" b="1" u="sng" dirty="0">
                <a:solidFill>
                  <a:srgbClr val="1D6788"/>
                </a:solidFill>
              </a:rPr>
              <a:t>Склад» «Туймазы»:</a:t>
            </a:r>
            <a:r>
              <a:rPr lang="ru-RU" sz="1500" b="1" u="sng" dirty="0"/>
              <a:t> </a:t>
            </a:r>
          </a:p>
          <a:p>
            <a:pPr algn="just">
              <a:spcAft>
                <a:spcPts val="600"/>
              </a:spcAft>
              <a:buClr>
                <a:srgbClr val="0E779D"/>
              </a:buClr>
              <a:tabLst>
                <a:tab pos="457200" algn="l"/>
              </a:tabLst>
            </a:pPr>
            <a:r>
              <a:rPr lang="ru-RU" sz="1300" dirty="0"/>
              <a:t>Республика Башкортостан, г. Туймазы, ул. Горького, д.35В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5797B5-F6B7-4798-8DFD-B4B469035A4F}"/>
              </a:ext>
            </a:extLst>
          </p:cNvPr>
          <p:cNvSpPr/>
          <p:nvPr/>
        </p:nvSpPr>
        <p:spPr>
          <a:xfrm>
            <a:off x="5390159" y="3077231"/>
            <a:ext cx="3565158" cy="137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E779D"/>
                </a:solidFill>
              </a:rPr>
              <a:t>Виды удобрений</a:t>
            </a: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Clr>
                <a:srgbClr val="0E779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500" b="1" dirty="0">
                <a:solidFill>
                  <a:srgbClr val="1D6788"/>
                </a:solidFill>
              </a:rPr>
              <a:t>NPK 15:15:15, </a:t>
            </a: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Clr>
                <a:srgbClr val="0E779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500" b="1" dirty="0">
                <a:solidFill>
                  <a:srgbClr val="1D6788"/>
                </a:solidFill>
              </a:rPr>
              <a:t>NPK 10:26:26, </a:t>
            </a:r>
          </a:p>
          <a:p>
            <a:pPr marL="285750" lvl="0" indent="-285750" algn="just">
              <a:lnSpc>
                <a:spcPct val="107000"/>
              </a:lnSpc>
              <a:spcAft>
                <a:spcPts val="600"/>
              </a:spcAft>
              <a:buClr>
                <a:srgbClr val="0E779D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1500" b="1" dirty="0">
                <a:solidFill>
                  <a:srgbClr val="1D6788"/>
                </a:solidFill>
              </a:rPr>
              <a:t>Аммофос высший сорт</a:t>
            </a:r>
          </a:p>
        </p:txBody>
      </p:sp>
    </p:spTree>
    <p:extLst>
      <p:ext uri="{BB962C8B-B14F-4D97-AF65-F5344CB8AC3E}">
        <p14:creationId xmlns:p14="http://schemas.microsoft.com/office/powerpoint/2010/main" val="403855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5FC5EC-13A1-4BCA-A6E4-D6538668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9A5E9217-7DFE-4B94-95B6-A6A944F5673A}"/>
              </a:ext>
            </a:extLst>
          </p:cNvPr>
          <p:cNvSpPr txBox="1">
            <a:spLocks/>
          </p:cNvSpPr>
          <p:nvPr/>
        </p:nvSpPr>
        <p:spPr>
          <a:xfrm>
            <a:off x="1260013" y="9"/>
            <a:ext cx="5759567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Минеральные удобрения</a:t>
            </a:r>
            <a:endParaRPr lang="en-US" sz="1800" dirty="0"/>
          </a:p>
          <a:p>
            <a:pPr algn="l"/>
            <a:r>
              <a:rPr lang="ru-RU" sz="1400" dirty="0"/>
              <a:t>Способы и сроки поставки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6FD00-1C8E-4C18-B6F3-0E9CDD5993BB}"/>
              </a:ext>
            </a:extLst>
          </p:cNvPr>
          <p:cNvSpPr txBox="1"/>
          <p:nvPr/>
        </p:nvSpPr>
        <p:spPr>
          <a:xfrm>
            <a:off x="623438" y="888371"/>
            <a:ext cx="4441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E779D"/>
                </a:solidFill>
              </a:rPr>
              <a:t>СПОСОБ ПОСТАВКИ</a:t>
            </a:r>
            <a:endParaRPr lang="ru-RU" sz="1600" dirty="0">
              <a:solidFill>
                <a:srgbClr val="0E779D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1A186D-CC70-41F6-852F-5345C18FF6AE}"/>
              </a:ext>
            </a:extLst>
          </p:cNvPr>
          <p:cNvSpPr txBox="1"/>
          <p:nvPr/>
        </p:nvSpPr>
        <p:spPr>
          <a:xfrm>
            <a:off x="623438" y="1194201"/>
            <a:ext cx="825199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300" b="1" dirty="0"/>
              <a:t>Франко-вагон станция отправления</a:t>
            </a:r>
            <a:r>
              <a:rPr lang="en-US" sz="1300" b="1" dirty="0"/>
              <a:t> </a:t>
            </a:r>
            <a:r>
              <a:rPr lang="ru-RU" sz="1300" dirty="0"/>
              <a:t>(переход права собственности на станции отправления, организация транспортировки до станции назначения осуществляется поставщиком за счет покупателя, стоимость транспортировки оплачивается покупателем сверх цены за товар)</a:t>
            </a:r>
          </a:p>
          <a:p>
            <a:pPr marL="285750" indent="-285750" algn="just">
              <a:spcAft>
                <a:spcPts val="6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300" b="1" dirty="0"/>
              <a:t>Самовывоз ж/д транспортом</a:t>
            </a:r>
            <a:r>
              <a:rPr lang="en-US" sz="1300" b="1" dirty="0"/>
              <a:t> </a:t>
            </a:r>
            <a:r>
              <a:rPr lang="ru-RU" sz="1300" dirty="0"/>
              <a:t>(переход права собственности на станции отправления, организация транспортировки осуществляется покупателем самостоятельно)</a:t>
            </a:r>
          </a:p>
          <a:p>
            <a:pPr marL="285750" indent="-285750" algn="just">
              <a:spcAft>
                <a:spcPts val="6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300" b="1" dirty="0"/>
              <a:t>Самовывоз автотранспортом</a:t>
            </a:r>
            <a:r>
              <a:rPr lang="en-US" sz="1300" b="1" dirty="0"/>
              <a:t> </a:t>
            </a:r>
            <a:r>
              <a:rPr lang="ru-RU" sz="1300" dirty="0"/>
              <a:t>(Переход права собственности осуществляется на складе  поставщика, организация транспортировки осуществляется покупателем самостоятельно)</a:t>
            </a:r>
          </a:p>
          <a:p>
            <a:pPr marL="285750" indent="-285750" algn="just">
              <a:spcAft>
                <a:spcPts val="6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300" b="1" dirty="0"/>
              <a:t>Франко-вагон станция назначения </a:t>
            </a:r>
            <a:r>
              <a:rPr lang="ru-RU" sz="1300" dirty="0"/>
              <a:t>(переход права собственности на станции назначения, организация транспортировки до станции назначения осуществляется поставщиком за счет покупателя, стоимость транспортировки включена в стоимость товара)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619D8-50EE-46B2-AC8D-E1A9F4075451}"/>
              </a:ext>
            </a:extLst>
          </p:cNvPr>
          <p:cNvSpPr txBox="1"/>
          <p:nvPr/>
        </p:nvSpPr>
        <p:spPr>
          <a:xfrm>
            <a:off x="623439" y="3580332"/>
            <a:ext cx="4441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E779D"/>
                </a:solidFill>
              </a:rPr>
              <a:t>СРОКИ ПОСТАВКИ</a:t>
            </a:r>
            <a:endParaRPr lang="ru-RU" sz="1600" dirty="0">
              <a:solidFill>
                <a:srgbClr val="0E779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A8DB09-564B-4653-BA8E-42A147F2DD30}"/>
              </a:ext>
            </a:extLst>
          </p:cNvPr>
          <p:cNvSpPr txBox="1"/>
          <p:nvPr/>
        </p:nvSpPr>
        <p:spPr>
          <a:xfrm>
            <a:off x="623438" y="3918886"/>
            <a:ext cx="761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300" b="1" dirty="0"/>
              <a:t>10 рабочих дней</a:t>
            </a:r>
            <a:r>
              <a:rPr lang="ru-RU" sz="1300" dirty="0"/>
              <a:t> при поставке на условиях «самовывоз автотранспортом» </a:t>
            </a:r>
          </a:p>
          <a:p>
            <a:pPr marL="285750" indent="-285750" algn="just">
              <a:spcAft>
                <a:spcPts val="6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300" b="1" dirty="0"/>
              <a:t>30 календарных дней </a:t>
            </a:r>
            <a:r>
              <a:rPr lang="ru-RU" sz="1300" dirty="0"/>
              <a:t>при поставке на условиях «франко-вагон станция отправления», «франко-вагон станция назначения» и «самовывоз железнодорожным транспортом»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42286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004" y="1153870"/>
            <a:ext cx="4135794" cy="3621498"/>
          </a:xfrm>
          <a:prstGeom prst="rect">
            <a:avLst/>
          </a:prstGeom>
        </p:spPr>
      </p:pic>
      <p:cxnSp>
        <p:nvCxnSpPr>
          <p:cNvPr id="29" name="Прямая со стрелкой 28"/>
          <p:cNvCxnSpPr>
            <a:cxnSpLocks/>
            <a:stCxn id="23" idx="1"/>
            <a:endCxn id="45" idx="3"/>
          </p:cNvCxnSpPr>
          <p:nvPr/>
        </p:nvCxnSpPr>
        <p:spPr>
          <a:xfrm flipH="1" flipV="1">
            <a:off x="3554304" y="2940520"/>
            <a:ext cx="930813" cy="300414"/>
          </a:xfrm>
          <a:prstGeom prst="straightConnector1">
            <a:avLst/>
          </a:prstGeom>
          <a:ln w="9525">
            <a:solidFill>
              <a:srgbClr val="0E779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485117" y="2726725"/>
            <a:ext cx="682133" cy="112661"/>
          </a:xfrm>
          <a:prstGeom prst="roundRect">
            <a:avLst/>
          </a:prstGeom>
          <a:noFill/>
          <a:ln>
            <a:solidFill>
              <a:srgbClr val="0E77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>
            <a:cxnSpLocks/>
            <a:stCxn id="31" idx="1"/>
            <a:endCxn id="21" idx="3"/>
          </p:cNvCxnSpPr>
          <p:nvPr/>
        </p:nvCxnSpPr>
        <p:spPr>
          <a:xfrm flipH="1" flipV="1">
            <a:off x="3364551" y="1836451"/>
            <a:ext cx="1120566" cy="946605"/>
          </a:xfrm>
          <a:prstGeom prst="straightConnector1">
            <a:avLst/>
          </a:prstGeom>
          <a:ln w="9525">
            <a:solidFill>
              <a:srgbClr val="0E779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  <a:stCxn id="27" idx="1"/>
            <a:endCxn id="17" idx="3"/>
          </p:cNvCxnSpPr>
          <p:nvPr/>
        </p:nvCxnSpPr>
        <p:spPr>
          <a:xfrm flipH="1" flipV="1">
            <a:off x="3761995" y="4148728"/>
            <a:ext cx="723121" cy="327486"/>
          </a:xfrm>
          <a:prstGeom prst="straightConnector1">
            <a:avLst/>
          </a:prstGeom>
          <a:ln w="9525">
            <a:solidFill>
              <a:srgbClr val="0E779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30" y="1157179"/>
            <a:ext cx="2631821" cy="1358543"/>
          </a:xfrm>
          <a:prstGeom prst="rect">
            <a:avLst/>
          </a:prstGeom>
          <a:ln>
            <a:solidFill>
              <a:srgbClr val="0E779D"/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231" y="2261202"/>
            <a:ext cx="2431073" cy="1358636"/>
          </a:xfrm>
          <a:prstGeom prst="rect">
            <a:avLst/>
          </a:prstGeom>
          <a:ln>
            <a:solidFill>
              <a:srgbClr val="0E779D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24" name="Название 1">
            <a:extLst>
              <a:ext uri="{FF2B5EF4-FFF2-40B4-BE49-F238E27FC236}">
                <a16:creationId xmlns:a16="http://schemas.microsoft.com/office/drawing/2014/main" id="{A2E365B9-183C-4392-BEA9-696328BF34F1}"/>
              </a:ext>
            </a:extLst>
          </p:cNvPr>
          <p:cNvSpPr txBox="1">
            <a:spLocks/>
          </p:cNvSpPr>
          <p:nvPr/>
        </p:nvSpPr>
        <p:spPr>
          <a:xfrm>
            <a:off x="1260013" y="9"/>
            <a:ext cx="5759567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Информация на сайте АО «</a:t>
            </a:r>
            <a:r>
              <a:rPr lang="ru-RU" sz="1800" dirty="0" err="1"/>
              <a:t>СПбМТСБ</a:t>
            </a:r>
            <a:r>
              <a:rPr lang="ru-RU" sz="1800" dirty="0"/>
              <a:t>»</a:t>
            </a:r>
          </a:p>
          <a:p>
            <a:pPr algn="l"/>
            <a:r>
              <a:rPr lang="ru-RU" sz="1300" dirty="0"/>
              <a:t>SPIMEX.COM     Рынки     Рынок </a:t>
            </a:r>
            <a:r>
              <a:rPr lang="ru-RU" sz="1300" dirty="0" err="1"/>
              <a:t>химпродукции</a:t>
            </a:r>
            <a:r>
              <a:rPr lang="ru-RU" sz="1300" dirty="0"/>
              <a:t>     Получение допуска к торгам</a:t>
            </a:r>
            <a:endParaRPr lang="ru-RU" sz="1200" dirty="0"/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11D8AD53-FF0F-4BEB-AB9B-B7560BED2CC9}"/>
              </a:ext>
            </a:extLst>
          </p:cNvPr>
          <p:cNvSpPr/>
          <p:nvPr/>
        </p:nvSpPr>
        <p:spPr>
          <a:xfrm rot="5400000">
            <a:off x="2296053" y="479853"/>
            <a:ext cx="85430" cy="73646"/>
          </a:xfrm>
          <a:prstGeom prst="triangle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3CBFD95B-6809-4429-B6F3-BCD478E70D65}"/>
              </a:ext>
            </a:extLst>
          </p:cNvPr>
          <p:cNvSpPr/>
          <p:nvPr/>
        </p:nvSpPr>
        <p:spPr>
          <a:xfrm rot="5400000">
            <a:off x="2941373" y="479853"/>
            <a:ext cx="85430" cy="73646"/>
          </a:xfrm>
          <a:prstGeom prst="triangle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204F253C-76AD-4A79-A884-6B07EF2F86B0}"/>
              </a:ext>
            </a:extLst>
          </p:cNvPr>
          <p:cNvSpPr/>
          <p:nvPr/>
        </p:nvSpPr>
        <p:spPr>
          <a:xfrm rot="5400000">
            <a:off x="4651024" y="475035"/>
            <a:ext cx="85430" cy="73646"/>
          </a:xfrm>
          <a:prstGeom prst="triangle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30">
            <a:extLst>
              <a:ext uri="{FF2B5EF4-FFF2-40B4-BE49-F238E27FC236}">
                <a16:creationId xmlns:a16="http://schemas.microsoft.com/office/drawing/2014/main" id="{C5F23B99-DCDC-483E-BF05-DC8521BF6184}"/>
              </a:ext>
            </a:extLst>
          </p:cNvPr>
          <p:cNvSpPr/>
          <p:nvPr/>
        </p:nvSpPr>
        <p:spPr>
          <a:xfrm>
            <a:off x="4485117" y="3184603"/>
            <a:ext cx="682133" cy="112661"/>
          </a:xfrm>
          <a:prstGeom prst="roundRect">
            <a:avLst/>
          </a:prstGeom>
          <a:noFill/>
          <a:ln>
            <a:solidFill>
              <a:srgbClr val="0E77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30">
            <a:extLst>
              <a:ext uri="{FF2B5EF4-FFF2-40B4-BE49-F238E27FC236}">
                <a16:creationId xmlns:a16="http://schemas.microsoft.com/office/drawing/2014/main" id="{FDDA0EFD-8C44-415F-841A-9306A2120E13}"/>
              </a:ext>
            </a:extLst>
          </p:cNvPr>
          <p:cNvSpPr/>
          <p:nvPr/>
        </p:nvSpPr>
        <p:spPr>
          <a:xfrm>
            <a:off x="4485116" y="4419883"/>
            <a:ext cx="1041201" cy="112661"/>
          </a:xfrm>
          <a:prstGeom prst="roundRect">
            <a:avLst/>
          </a:prstGeom>
          <a:noFill/>
          <a:ln>
            <a:solidFill>
              <a:srgbClr val="0E77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7749" y="3456867"/>
            <a:ext cx="2204246" cy="1383722"/>
          </a:xfrm>
          <a:prstGeom prst="rect">
            <a:avLst/>
          </a:prstGeom>
          <a:ln>
            <a:solidFill>
              <a:srgbClr val="0E779D"/>
            </a:solidFill>
          </a:ln>
        </p:spPr>
      </p:pic>
    </p:spTree>
    <p:extLst>
      <p:ext uri="{BB962C8B-B14F-4D97-AF65-F5344CB8AC3E}">
        <p14:creationId xmlns:p14="http://schemas.microsoft.com/office/powerpoint/2010/main" val="238733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24" name="Название 1">
            <a:extLst>
              <a:ext uri="{FF2B5EF4-FFF2-40B4-BE49-F238E27FC236}">
                <a16:creationId xmlns:a16="http://schemas.microsoft.com/office/drawing/2014/main" id="{A2E365B9-183C-4392-BEA9-696328BF34F1}"/>
              </a:ext>
            </a:extLst>
          </p:cNvPr>
          <p:cNvSpPr txBox="1">
            <a:spLocks/>
          </p:cNvSpPr>
          <p:nvPr/>
        </p:nvSpPr>
        <p:spPr>
          <a:xfrm>
            <a:off x="1219199" y="10"/>
            <a:ext cx="6514011" cy="771907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Информация на сайте АО «</a:t>
            </a:r>
            <a:r>
              <a:rPr lang="ru-RU" sz="1800" dirty="0" err="1"/>
              <a:t>СПбМТСБ</a:t>
            </a:r>
            <a:r>
              <a:rPr lang="ru-RU" sz="1800" dirty="0"/>
              <a:t>»</a:t>
            </a:r>
          </a:p>
          <a:p>
            <a:pPr algn="l"/>
            <a:r>
              <a:rPr lang="ru-RU" sz="1300" dirty="0"/>
              <a:t>SPIMEX.COM     Стать участником торгов    Получение комплекта документов</a:t>
            </a:r>
            <a:endParaRPr lang="ru-RU" sz="1200" dirty="0"/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11D8AD53-FF0F-4BEB-AB9B-B7560BED2CC9}"/>
              </a:ext>
            </a:extLst>
          </p:cNvPr>
          <p:cNvSpPr/>
          <p:nvPr/>
        </p:nvSpPr>
        <p:spPr>
          <a:xfrm rot="5400000">
            <a:off x="2296053" y="479853"/>
            <a:ext cx="85430" cy="73646"/>
          </a:xfrm>
          <a:prstGeom prst="triangle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3CBFD95B-6809-4429-B6F3-BCD478E70D65}"/>
              </a:ext>
            </a:extLst>
          </p:cNvPr>
          <p:cNvSpPr/>
          <p:nvPr/>
        </p:nvSpPr>
        <p:spPr>
          <a:xfrm rot="5400000">
            <a:off x="4190864" y="491915"/>
            <a:ext cx="85430" cy="73646"/>
          </a:xfrm>
          <a:prstGeom prst="triangle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94" y="869992"/>
            <a:ext cx="3451859" cy="392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08" y="829144"/>
            <a:ext cx="3294916" cy="423776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509933" y="3737113"/>
            <a:ext cx="511155" cy="10109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233578" y="3464065"/>
            <a:ext cx="1303937" cy="132900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04452" y="3242996"/>
            <a:ext cx="2447866" cy="16073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6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Название 1">
            <a:extLst>
              <a:ext uri="{FF2B5EF4-FFF2-40B4-BE49-F238E27FC236}">
                <a16:creationId xmlns:a16="http://schemas.microsoft.com/office/drawing/2014/main" id="{77290F17-8909-4B2C-8FD7-6B67DFBD9486}"/>
              </a:ext>
            </a:extLst>
          </p:cNvPr>
          <p:cNvSpPr txBox="1">
            <a:spLocks/>
          </p:cNvSpPr>
          <p:nvPr/>
        </p:nvSpPr>
        <p:spPr>
          <a:xfrm>
            <a:off x="623440" y="0"/>
            <a:ext cx="6386960" cy="752370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              АО «СПбМТСБ» – крупнейшая товарная биржа РФ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BC55293-C585-4A33-9062-A25F62330438}"/>
              </a:ext>
            </a:extLst>
          </p:cNvPr>
          <p:cNvSpPr/>
          <p:nvPr/>
        </p:nvSpPr>
        <p:spPr>
          <a:xfrm>
            <a:off x="623440" y="1055073"/>
            <a:ext cx="1690132" cy="89255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>
                <a:solidFill>
                  <a:srgbClr val="0E779D"/>
                </a:solidFill>
              </a:rPr>
              <a:t>2300+</a:t>
            </a:r>
          </a:p>
          <a:p>
            <a:r>
              <a:rPr lang="ru-RU" sz="1100" b="1" dirty="0">
                <a:solidFill>
                  <a:srgbClr val="0E779D"/>
                </a:solidFill>
                <a:cs typeface="Arial" panose="020B0604020202020204" pitchFamily="34" charset="0"/>
              </a:rPr>
              <a:t>ОРГАНИЗАЦИЙ-</a:t>
            </a:r>
          </a:p>
          <a:p>
            <a:r>
              <a:rPr lang="ru-RU" sz="1100" b="1" dirty="0">
                <a:solidFill>
                  <a:srgbClr val="0E779D"/>
                </a:solidFill>
                <a:cs typeface="Arial" panose="020B0604020202020204" pitchFamily="34" charset="0"/>
              </a:rPr>
              <a:t>УЧАСТНИКОВ</a:t>
            </a:r>
            <a:r>
              <a:rPr lang="en-US" sz="1100" b="1" dirty="0">
                <a:solidFill>
                  <a:srgbClr val="0E779D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E779D"/>
                </a:solidFill>
                <a:cs typeface="Arial" panose="020B0604020202020204" pitchFamily="34" charset="0"/>
              </a:rPr>
              <a:t>ТОРГОВ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170FA1-119B-4DB0-85C0-BC8046CFF70D}"/>
              </a:ext>
            </a:extLst>
          </p:cNvPr>
          <p:cNvSpPr/>
          <p:nvPr/>
        </p:nvSpPr>
        <p:spPr>
          <a:xfrm>
            <a:off x="2219506" y="1055075"/>
            <a:ext cx="2296223" cy="86946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>
                <a:solidFill>
                  <a:srgbClr val="0E779D"/>
                </a:solidFill>
              </a:rPr>
              <a:t>2000+</a:t>
            </a:r>
          </a:p>
          <a:p>
            <a:r>
              <a:rPr lang="ru-RU" sz="1100" b="1" dirty="0">
                <a:solidFill>
                  <a:srgbClr val="0E779D"/>
                </a:solidFill>
                <a:cs typeface="Arial" panose="020B0604020202020204" pitchFamily="34" charset="0"/>
              </a:rPr>
              <a:t>ТОРГУЕМЫХ</a:t>
            </a:r>
            <a:r>
              <a:rPr lang="en-US" sz="1100" b="1" dirty="0">
                <a:solidFill>
                  <a:srgbClr val="0E779D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E779D"/>
                </a:solidFill>
                <a:cs typeface="Arial" panose="020B0604020202020204" pitchFamily="34" charset="0"/>
              </a:rPr>
              <a:t>ИНСТРУМЕНТОВ </a:t>
            </a:r>
          </a:p>
          <a:p>
            <a:r>
              <a:rPr lang="ru-RU" sz="1000" dirty="0">
                <a:solidFill>
                  <a:srgbClr val="0E779D"/>
                </a:solidFill>
                <a:cs typeface="Arial" panose="020B0604020202020204" pitchFamily="34" charset="0"/>
              </a:rPr>
              <a:t>ТОВАРНОГО</a:t>
            </a:r>
            <a:r>
              <a:rPr lang="en-US" sz="1000" dirty="0">
                <a:solidFill>
                  <a:srgbClr val="0E779D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E779D"/>
                </a:solidFill>
                <a:cs typeface="Arial" panose="020B0604020202020204" pitchFamily="34" charset="0"/>
              </a:rPr>
              <a:t>и СРОЧНОГО</a:t>
            </a:r>
            <a:r>
              <a:rPr lang="en-US" sz="1000" dirty="0">
                <a:solidFill>
                  <a:srgbClr val="0E779D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E779D"/>
                </a:solidFill>
                <a:cs typeface="Arial" panose="020B0604020202020204" pitchFamily="34" charset="0"/>
              </a:rPr>
              <a:t>РЫНКОВ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232A589-D615-409F-900B-6017C383CF88}"/>
              </a:ext>
            </a:extLst>
          </p:cNvPr>
          <p:cNvSpPr/>
          <p:nvPr/>
        </p:nvSpPr>
        <p:spPr>
          <a:xfrm>
            <a:off x="4354582" y="1055072"/>
            <a:ext cx="2400434" cy="86946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>
                <a:solidFill>
                  <a:srgbClr val="0E779D"/>
                </a:solidFill>
              </a:rPr>
              <a:t>99%</a:t>
            </a:r>
            <a:endParaRPr lang="en-US" sz="2800" b="1" dirty="0">
              <a:solidFill>
                <a:srgbClr val="0E779D"/>
              </a:solidFill>
            </a:endParaRPr>
          </a:p>
          <a:p>
            <a:r>
              <a:rPr lang="ru-RU" sz="1100" b="1" dirty="0">
                <a:solidFill>
                  <a:srgbClr val="0E779D"/>
                </a:solidFill>
                <a:cs typeface="Arial" panose="020B0604020202020204" pitchFamily="34" charset="0"/>
              </a:rPr>
              <a:t>ОБЪЕМОВ</a:t>
            </a:r>
            <a:r>
              <a:rPr lang="en-US" sz="1100" b="1" dirty="0">
                <a:solidFill>
                  <a:srgbClr val="0E779D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E779D"/>
                </a:solidFill>
                <a:cs typeface="Arial" panose="020B0604020202020204" pitchFamily="34" charset="0"/>
              </a:rPr>
              <a:t>ВСЕЙ</a:t>
            </a:r>
            <a:r>
              <a:rPr lang="en-US" sz="1000" dirty="0">
                <a:solidFill>
                  <a:srgbClr val="0E779D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E779D"/>
                </a:solidFill>
                <a:cs typeface="Arial" panose="020B0604020202020204" pitchFamily="34" charset="0"/>
              </a:rPr>
              <a:t>БИРЖЕВОЙ</a:t>
            </a:r>
            <a:br>
              <a:rPr lang="ru-RU" sz="1000" dirty="0">
                <a:solidFill>
                  <a:srgbClr val="0E779D"/>
                </a:solidFill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0E779D"/>
                </a:solidFill>
                <a:cs typeface="Arial" panose="020B0604020202020204" pitchFamily="34" charset="0"/>
              </a:rPr>
              <a:t>ТОВАРНОЙ</a:t>
            </a:r>
            <a:r>
              <a:rPr lang="en-US" sz="1000" dirty="0">
                <a:solidFill>
                  <a:srgbClr val="0E779D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E779D"/>
                </a:solidFill>
                <a:cs typeface="Arial" panose="020B0604020202020204" pitchFamily="34" charset="0"/>
              </a:rPr>
              <a:t>ТОРГОВЛИ РОССИИ </a:t>
            </a:r>
            <a:r>
              <a:rPr lang="ru-RU" sz="700" dirty="0">
                <a:solidFill>
                  <a:srgbClr val="0E779D"/>
                </a:solidFill>
                <a:cs typeface="Arial" panose="020B0604020202020204" pitchFamily="34" charset="0"/>
              </a:rPr>
              <a:t>(в тоннах)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9AB3A83-C31A-4407-905F-0082423E2862}"/>
              </a:ext>
            </a:extLst>
          </p:cNvPr>
          <p:cNvSpPr/>
          <p:nvPr/>
        </p:nvSpPr>
        <p:spPr>
          <a:xfrm>
            <a:off x="6659195" y="1055085"/>
            <a:ext cx="2484807" cy="105413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>
                <a:solidFill>
                  <a:srgbClr val="0E779D"/>
                </a:solidFill>
              </a:rPr>
              <a:t>400</a:t>
            </a:r>
            <a:endParaRPr lang="en-US" sz="2000" b="1" dirty="0">
              <a:solidFill>
                <a:srgbClr val="0E779D"/>
              </a:solidFill>
            </a:endParaRPr>
          </a:p>
          <a:p>
            <a:r>
              <a:rPr lang="ru-RU" sz="1100" b="1" dirty="0">
                <a:solidFill>
                  <a:srgbClr val="0E779D"/>
                </a:solidFill>
                <a:cs typeface="Arial" panose="020B0604020202020204" pitchFamily="34" charset="0"/>
              </a:rPr>
              <a:t>БИРЖЕВЫХ</a:t>
            </a:r>
            <a:r>
              <a:rPr lang="en-US" sz="1100" b="1" dirty="0">
                <a:solidFill>
                  <a:srgbClr val="0E779D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E779D"/>
                </a:solidFill>
                <a:cs typeface="Arial" panose="020B0604020202020204" pitchFamily="34" charset="0"/>
              </a:rPr>
              <a:t>и ВНЕБИРЖЕВЫХ</a:t>
            </a:r>
          </a:p>
          <a:p>
            <a:r>
              <a:rPr lang="ru-RU" sz="1100" b="1" dirty="0">
                <a:solidFill>
                  <a:srgbClr val="0E779D"/>
                </a:solidFill>
                <a:cs typeface="Arial" panose="020B0604020202020204" pitchFamily="34" charset="0"/>
              </a:rPr>
              <a:t>ИНДЕКСОВ </a:t>
            </a:r>
            <a:r>
              <a:rPr lang="ru-RU" sz="1000" dirty="0">
                <a:solidFill>
                  <a:srgbClr val="0E779D"/>
                </a:solidFill>
                <a:cs typeface="Arial" panose="020B0604020202020204" pitchFamily="34" charset="0"/>
              </a:rPr>
              <a:t>на СЫРЬЕВЫЕ</a:t>
            </a:r>
            <a:r>
              <a:rPr lang="en-US" sz="1000" dirty="0">
                <a:solidFill>
                  <a:srgbClr val="0E779D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E779D"/>
                </a:solidFill>
                <a:cs typeface="Arial" panose="020B0604020202020204" pitchFamily="34" charset="0"/>
              </a:rPr>
              <a:t>ТОВАРЫ</a:t>
            </a:r>
            <a:r>
              <a:rPr lang="en-US" sz="1000" dirty="0">
                <a:solidFill>
                  <a:srgbClr val="0E779D"/>
                </a:solidFill>
                <a:cs typeface="Arial" panose="020B0604020202020204" pitchFamily="34" charset="0"/>
              </a:rPr>
              <a:t/>
            </a:r>
            <a:br>
              <a:rPr lang="en-US" sz="1000" dirty="0">
                <a:solidFill>
                  <a:srgbClr val="0E779D"/>
                </a:solidFill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0E779D"/>
                </a:solidFill>
                <a:cs typeface="Arial" panose="020B0604020202020204" pitchFamily="34" charset="0"/>
              </a:rPr>
              <a:t>ПО ВСЕЙ РОССИИ</a:t>
            </a:r>
            <a:endParaRPr lang="ru-RU" sz="1100" dirty="0">
              <a:solidFill>
                <a:srgbClr val="0E779D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F9BE008F-F292-4893-91BD-80E990537B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72285" y="2227246"/>
          <a:ext cx="4828655" cy="26518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57409">
                  <a:extLst>
                    <a:ext uri="{9D8B030D-6E8A-4147-A177-3AD203B41FA5}">
                      <a16:colId xmlns:a16="http://schemas.microsoft.com/office/drawing/2014/main" val="1683472453"/>
                    </a:ext>
                  </a:extLst>
                </a:gridCol>
                <a:gridCol w="1671246">
                  <a:extLst>
                    <a:ext uri="{9D8B030D-6E8A-4147-A177-3AD203B41FA5}">
                      <a16:colId xmlns:a16="http://schemas.microsoft.com/office/drawing/2014/main" val="1999409289"/>
                    </a:ext>
                  </a:extLst>
                </a:gridCol>
              </a:tblGrid>
              <a:tr h="31401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Секции</a:t>
                      </a:r>
                    </a:p>
                  </a:txBody>
                  <a:tcPr marL="121920" marR="121920" marT="60960" marB="60960" anchor="ctr"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909748"/>
                  </a:ext>
                </a:extLst>
              </a:tr>
              <a:tr h="4195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12C20"/>
                          </a:solidFill>
                          <a:cs typeface="Arial" panose="020B0604020202020204" pitchFamily="34" charset="0"/>
                        </a:rPr>
                        <a:t>НЕФТЕПРОДУКТЫ, </a:t>
                      </a:r>
                      <a:r>
                        <a:rPr lang="ru-RU" sz="800" b="1" dirty="0">
                          <a:solidFill>
                            <a:srgbClr val="512C20"/>
                          </a:solidFill>
                          <a:cs typeface="Arial" panose="020B0604020202020204" pitchFamily="34" charset="0"/>
                        </a:rPr>
                        <a:t>а также отдельные категории товаров, выработанных</a:t>
                      </a:r>
                      <a:r>
                        <a:rPr lang="en-US" sz="800" b="1" dirty="0">
                          <a:solidFill>
                            <a:srgbClr val="512C2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512C20"/>
                          </a:solidFill>
                          <a:cs typeface="Arial" panose="020B0604020202020204" pitchFamily="34" charset="0"/>
                        </a:rPr>
                        <a:t>из нефти и газа</a:t>
                      </a:r>
                      <a:endParaRPr lang="ru-RU" sz="1200" b="1" dirty="0">
                        <a:solidFill>
                          <a:srgbClr val="512C20"/>
                        </a:solidFill>
                        <a:cs typeface="Arial" panose="020B0604020202020204" pitchFamily="34" charset="0"/>
                      </a:endParaRPr>
                    </a:p>
                  </a:txBody>
                  <a:tcPr marL="121920" marR="121920" marT="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512C20"/>
                          </a:solidFill>
                          <a:cs typeface="Arial" panose="020B0604020202020204" pitchFamily="34" charset="0"/>
                        </a:rPr>
                        <a:t>20,8+</a:t>
                      </a:r>
                      <a:r>
                        <a:rPr lang="ru-RU" sz="1000" b="1" dirty="0">
                          <a:solidFill>
                            <a:srgbClr val="512C20"/>
                          </a:solidFill>
                          <a:cs typeface="Arial" panose="020B0604020202020204" pitchFamily="34" charset="0"/>
                        </a:rPr>
                        <a:t> млн тонн</a:t>
                      </a:r>
                      <a:endParaRPr lang="ru-RU" sz="1000" dirty="0">
                        <a:solidFill>
                          <a:srgbClr val="FF0000"/>
                        </a:solidFill>
                        <a:cs typeface="Arial" panose="020B0604020202020204" pitchFamily="34" charset="0"/>
                      </a:endParaRPr>
                    </a:p>
                  </a:txBody>
                  <a:tcPr marL="121920" marR="121920" marT="3600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380039"/>
                  </a:ext>
                </a:extLst>
              </a:tr>
              <a:tr h="31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>
                          <a:cs typeface="Arial" panose="020B0604020202020204" pitchFamily="34" charset="0"/>
                        </a:rPr>
                        <a:t>НЕФТЬ</a:t>
                      </a:r>
                    </a:p>
                  </a:txBody>
                  <a:tcPr marL="121920" marR="121920" marT="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>
                          <a:cs typeface="Arial" panose="020B0604020202020204" pitchFamily="34" charset="0"/>
                        </a:rPr>
                        <a:t>2,2+ </a:t>
                      </a:r>
                      <a:r>
                        <a:rPr lang="ru-RU" sz="1000" b="1" dirty="0">
                          <a:cs typeface="Arial" panose="020B0604020202020204" pitchFamily="34" charset="0"/>
                        </a:rPr>
                        <a:t>млн тонн</a:t>
                      </a:r>
                      <a:endParaRPr lang="ru-RU" sz="1000" dirty="0">
                        <a:cs typeface="Arial" panose="020B0604020202020204" pitchFamily="34" charset="0"/>
                      </a:endParaRPr>
                    </a:p>
                  </a:txBody>
                  <a:tcPr marL="121920" marR="121920" marT="3600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132148"/>
                  </a:ext>
                </a:extLst>
              </a:tr>
              <a:tr h="31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256BB1"/>
                          </a:solidFill>
                          <a:cs typeface="Arial" panose="020B0604020202020204" pitchFamily="34" charset="0"/>
                        </a:rPr>
                        <a:t>ПРИРОДНЫЙ ГАЗ</a:t>
                      </a:r>
                    </a:p>
                  </a:txBody>
                  <a:tcPr marL="121920" marR="121920" marT="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256BB1"/>
                          </a:solidFill>
                          <a:cs typeface="Arial" panose="020B0604020202020204" pitchFamily="34" charset="0"/>
                        </a:rPr>
                        <a:t>12,8+</a:t>
                      </a:r>
                      <a:r>
                        <a:rPr lang="ru-RU" sz="1000" b="1" dirty="0">
                          <a:solidFill>
                            <a:srgbClr val="256BB1"/>
                          </a:solidFill>
                          <a:cs typeface="Arial" panose="020B0604020202020204" pitchFamily="34" charset="0"/>
                        </a:rPr>
                        <a:t> млрд м</a:t>
                      </a:r>
                      <a:r>
                        <a:rPr lang="ru-RU" sz="1000" b="1" baseline="30000" dirty="0">
                          <a:solidFill>
                            <a:srgbClr val="256BB1"/>
                          </a:solidFill>
                          <a:cs typeface="Arial" panose="020B0604020202020204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256BB1"/>
                        </a:solidFill>
                        <a:cs typeface="Arial" panose="020B0604020202020204" pitchFamily="34" charset="0"/>
                      </a:endParaRPr>
                    </a:p>
                  </a:txBody>
                  <a:tcPr marL="121920" marR="121920" marT="3600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24313"/>
                  </a:ext>
                </a:extLst>
              </a:tr>
              <a:tr h="3197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4F7C3C"/>
                          </a:solidFill>
                          <a:cs typeface="Arial" panose="020B0604020202020204" pitchFamily="34" charset="0"/>
                        </a:rPr>
                        <a:t>ЛЕС и СТРОЙМАТЕРИАЛЫ</a:t>
                      </a:r>
                    </a:p>
                  </a:txBody>
                  <a:tcPr marL="121920" marR="121920" marT="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4F7C3C"/>
                          </a:solidFill>
                          <a:cs typeface="Arial" panose="020B0604020202020204" pitchFamily="34" charset="0"/>
                        </a:rPr>
                        <a:t>4+</a:t>
                      </a:r>
                      <a:r>
                        <a:rPr lang="ru-RU" sz="1000" b="1" dirty="0">
                          <a:solidFill>
                            <a:srgbClr val="4F7C3C"/>
                          </a:solidFill>
                          <a:cs typeface="Arial" panose="020B0604020202020204" pitchFamily="34" charset="0"/>
                        </a:rPr>
                        <a:t> млн м</a:t>
                      </a:r>
                      <a:r>
                        <a:rPr lang="ru-RU" sz="1000" b="1" baseline="30000" dirty="0">
                          <a:solidFill>
                            <a:srgbClr val="4F7C3C"/>
                          </a:solidFill>
                          <a:cs typeface="Arial" panose="020B0604020202020204" pitchFamily="34" charset="0"/>
                        </a:rPr>
                        <a:t>3</a:t>
                      </a:r>
                      <a:endParaRPr lang="ru-RU" sz="1000" dirty="0"/>
                    </a:p>
                  </a:txBody>
                  <a:tcPr marL="121920" marR="121920" marT="3600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835292"/>
                  </a:ext>
                </a:extLst>
              </a:tr>
              <a:tr h="3197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952725"/>
                          </a:solidFill>
                          <a:cs typeface="Arial" panose="020B0604020202020204" pitchFamily="34" charset="0"/>
                        </a:rPr>
                        <a:t>СРОЧНЫЙ РЫНОК</a:t>
                      </a:r>
                    </a:p>
                  </a:txBody>
                  <a:tcPr marL="121920" marR="121920" marT="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952725"/>
                          </a:solidFill>
                          <a:cs typeface="Arial" panose="020B0604020202020204" pitchFamily="34" charset="0"/>
                        </a:rPr>
                        <a:t>9,3+ </a:t>
                      </a:r>
                      <a:r>
                        <a:rPr lang="ru-RU" sz="1000" b="1" dirty="0">
                          <a:solidFill>
                            <a:srgbClr val="952725"/>
                          </a:solidFill>
                          <a:cs typeface="Arial" panose="020B0604020202020204" pitchFamily="34" charset="0"/>
                        </a:rPr>
                        <a:t>тыс. контрактов</a:t>
                      </a:r>
                      <a:endParaRPr lang="ru-RU" sz="1000" b="1" dirty="0">
                        <a:solidFill>
                          <a:srgbClr val="952725"/>
                        </a:solidFill>
                      </a:endParaRPr>
                    </a:p>
                  </a:txBody>
                  <a:tcPr marL="121920" marR="121920" marT="3600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375274"/>
                  </a:ext>
                </a:extLst>
              </a:tr>
              <a:tr h="3197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1D6788"/>
                          </a:solidFill>
                          <a:cs typeface="Arial" panose="020B0604020202020204" pitchFamily="34" charset="0"/>
                        </a:rPr>
                        <a:t>МИНЕРАЛЬНЫЕ УДОБРЕНИЯ</a:t>
                      </a:r>
                    </a:p>
                  </a:txBody>
                  <a:tcPr marL="121920" marR="121920" marT="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1D6788"/>
                          </a:solidFill>
                          <a:cs typeface="Arial" panose="020B0604020202020204" pitchFamily="34" charset="0"/>
                        </a:rPr>
                        <a:t>10+</a:t>
                      </a:r>
                      <a:r>
                        <a:rPr lang="ru-RU" sz="1000" b="1" dirty="0">
                          <a:solidFill>
                            <a:srgbClr val="1D6788"/>
                          </a:solidFill>
                          <a:cs typeface="Arial" panose="020B0604020202020204" pitchFamily="34" charset="0"/>
                        </a:rPr>
                        <a:t> тыс. тонн</a:t>
                      </a:r>
                      <a:endParaRPr lang="ru-RU" sz="1000" dirty="0">
                        <a:solidFill>
                          <a:srgbClr val="1D6788"/>
                        </a:solidFill>
                      </a:endParaRPr>
                    </a:p>
                  </a:txBody>
                  <a:tcPr marL="121920" marR="121920" marT="3600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346666"/>
                  </a:ext>
                </a:extLst>
              </a:tr>
              <a:tr h="3197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727271"/>
                          </a:solidFill>
                          <a:cs typeface="Arial" panose="020B0604020202020204" pitchFamily="34" charset="0"/>
                        </a:rPr>
                        <a:t>ЭНЕРГОНОСИТЕЛИ</a:t>
                      </a:r>
                    </a:p>
                  </a:txBody>
                  <a:tcPr marL="121920" marR="121920" marT="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727271"/>
                          </a:solidFill>
                          <a:cs typeface="Arial" panose="020B0604020202020204" pitchFamily="34" charset="0"/>
                        </a:rPr>
                        <a:t>1,7+</a:t>
                      </a:r>
                      <a:r>
                        <a:rPr lang="ru-RU" sz="1000" b="1" dirty="0">
                          <a:solidFill>
                            <a:srgbClr val="727271"/>
                          </a:solidFill>
                          <a:cs typeface="Arial" panose="020B0604020202020204" pitchFamily="34" charset="0"/>
                        </a:rPr>
                        <a:t> тыс. тонн угля</a:t>
                      </a:r>
                      <a:endParaRPr lang="ru-RU" sz="1000" dirty="0">
                        <a:solidFill>
                          <a:srgbClr val="727271"/>
                        </a:solidFill>
                      </a:endParaRPr>
                    </a:p>
                  </a:txBody>
                  <a:tcPr marL="121920" marR="121920" marT="36000" marB="36000" anchor="ctr">
                    <a:lnT w="9525" cap="flat" cmpd="sng" algn="ctr">
                      <a:solidFill>
                        <a:srgbClr val="0E7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298642"/>
                  </a:ext>
                </a:extLst>
              </a:tr>
            </a:tbl>
          </a:graphicData>
        </a:graphic>
      </p:graphicFrame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EEBA536-1B1E-4B37-89FD-4E265082F554}"/>
              </a:ext>
            </a:extLst>
          </p:cNvPr>
          <p:cNvSpPr/>
          <p:nvPr/>
        </p:nvSpPr>
        <p:spPr>
          <a:xfrm>
            <a:off x="623441" y="3350385"/>
            <a:ext cx="1751427" cy="36933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b="1" dirty="0"/>
              <a:t>ОБЪЕМ ТОРГОВ</a:t>
            </a:r>
            <a:endParaRPr lang="ru-RU" sz="1000" b="1" dirty="0">
              <a:solidFill>
                <a:srgbClr val="0E779D"/>
              </a:solidFill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D413B4C-0D1E-4BCA-9BA7-F8018A052533}"/>
              </a:ext>
            </a:extLst>
          </p:cNvPr>
          <p:cNvGrpSpPr/>
          <p:nvPr/>
        </p:nvGrpSpPr>
        <p:grpSpPr>
          <a:xfrm>
            <a:off x="711934" y="2198730"/>
            <a:ext cx="2678420" cy="2681739"/>
            <a:chOff x="711934" y="2109208"/>
            <a:chExt cx="2678420" cy="26817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00EC29D-691A-46DA-A63A-F87C42DFD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34" y="2109208"/>
              <a:ext cx="896953" cy="896914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B6245C52-2375-4718-8A08-2F63EEC29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330" y="2109208"/>
              <a:ext cx="896953" cy="89691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E1C7ABE-6133-4DC9-9071-84065D4D3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3401" y="2109208"/>
              <a:ext cx="896953" cy="896914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13F266-A937-431F-9C50-D05BB820F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3401" y="3001136"/>
              <a:ext cx="896953" cy="896914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4F080B5-CD72-4E49-9E8A-2F372A24D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34" y="3892653"/>
              <a:ext cx="896953" cy="89691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5D29F3C-4868-43AA-B7B0-270AEF6A6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330" y="3892653"/>
              <a:ext cx="895628" cy="896914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0C258FE-7DC1-42E8-91E2-B14A2D5A3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3401" y="3894547"/>
              <a:ext cx="895114" cy="896400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836" y="1"/>
            <a:ext cx="748667" cy="7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7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0608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1110169" y="0"/>
            <a:ext cx="5849431" cy="693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u-RU" sz="3200" kern="1200" dirty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ru-RU" sz="1400" b="1" dirty="0"/>
              <a:t>Рекомендации Минсельхоза России о размещении информации о биржевой торговле минеральными удобрениями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4630" y="3081397"/>
            <a:ext cx="42402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endParaRPr lang="ru-RU" sz="1600" dirty="0"/>
          </a:p>
          <a:p>
            <a:pPr algn="just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7B028-820B-4E8D-BEE3-CAD45093B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8" y="448"/>
            <a:ext cx="751321" cy="752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96" y="1655601"/>
            <a:ext cx="3517694" cy="34658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9010" y="752848"/>
            <a:ext cx="8471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1D6788"/>
                </a:solidFill>
              </a:rPr>
              <a:t>Минсельхоз России рекомендовал региональным органам управления АПК разместить на своих сайтах информацию о возможностях по приобретению минеральных удобрений на биржевых торгах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710" y="1939125"/>
            <a:ext cx="3900696" cy="24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8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0608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1110169" y="0"/>
            <a:ext cx="5849431" cy="693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u-RU" sz="3200" kern="1200" dirty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ru-RU" sz="1400" b="1" dirty="0"/>
              <a:t>Примеры размещение информации о биржевой торговле минеральными удобрениями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4630" y="3081397"/>
            <a:ext cx="42402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endParaRPr lang="ru-RU" sz="1600" dirty="0"/>
          </a:p>
          <a:p>
            <a:pPr algn="just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7B028-820B-4E8D-BEE3-CAD45093B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8" y="448"/>
            <a:ext cx="751321" cy="752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56" y="910887"/>
            <a:ext cx="3572464" cy="39860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2487" y="835868"/>
            <a:ext cx="3731373" cy="405283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94004" y="840928"/>
            <a:ext cx="3671659" cy="404777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0" y="910887"/>
            <a:ext cx="3447482" cy="37449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010" y="2291029"/>
            <a:ext cx="5191459" cy="267583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151723" y="2291029"/>
            <a:ext cx="5200746" cy="266763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31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Название 1">
            <a:extLst>
              <a:ext uri="{FF2B5EF4-FFF2-40B4-BE49-F238E27FC236}">
                <a16:creationId xmlns:a16="http://schemas.microsoft.com/office/drawing/2014/main" id="{8ACE209F-6603-4813-8452-87AC9582BC50}"/>
              </a:ext>
            </a:extLst>
          </p:cNvPr>
          <p:cNvSpPr txBox="1">
            <a:spLocks/>
          </p:cNvSpPr>
          <p:nvPr/>
        </p:nvSpPr>
        <p:spPr>
          <a:xfrm>
            <a:off x="1110169" y="0"/>
            <a:ext cx="5900231" cy="752370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Случаи мошенничества </a:t>
            </a:r>
          </a:p>
          <a:p>
            <a:pPr algn="l"/>
            <a:r>
              <a:rPr lang="ru-RU" sz="1800" dirty="0"/>
              <a:t>на рынке минеральных удобрений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050AFB-4597-4249-9456-037B8AA3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85" y="3498965"/>
            <a:ext cx="4230495" cy="14869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548" y="1759735"/>
            <a:ext cx="4162425" cy="11145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88" y="3594573"/>
            <a:ext cx="3959599" cy="769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74" y="1507831"/>
            <a:ext cx="4138613" cy="15664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101A26-5068-4D2E-8880-87BC8A48AD50}"/>
              </a:ext>
            </a:extLst>
          </p:cNvPr>
          <p:cNvSpPr/>
          <p:nvPr/>
        </p:nvSpPr>
        <p:spPr>
          <a:xfrm>
            <a:off x="561702" y="779005"/>
            <a:ext cx="8284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D6788"/>
                </a:solidFill>
              </a:rPr>
              <a:t>В СМИ регулярно появляется информация о мошенничестве на рынке минеральных удобрений</a:t>
            </a:r>
          </a:p>
        </p:txBody>
      </p:sp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FC8064C1-23DA-4651-B455-308CEF4DAA7E}"/>
              </a:ext>
            </a:extLst>
          </p:cNvPr>
          <p:cNvSpPr/>
          <p:nvPr/>
        </p:nvSpPr>
        <p:spPr>
          <a:xfrm>
            <a:off x="496389" y="1425336"/>
            <a:ext cx="4324550" cy="1779418"/>
          </a:xfrm>
          <a:prstGeom prst="wedgeRoundRectCallout">
            <a:avLst>
              <a:gd name="adj1" fmla="val 37968"/>
              <a:gd name="adj2" fmla="val -68171"/>
              <a:gd name="adj3" fmla="val 16667"/>
            </a:avLst>
          </a:prstGeom>
          <a:noFill/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чко с текстом: прямоугольное со скругленными углами 17">
            <a:extLst>
              <a:ext uri="{FF2B5EF4-FFF2-40B4-BE49-F238E27FC236}">
                <a16:creationId xmlns:a16="http://schemas.microsoft.com/office/drawing/2014/main" id="{4DCE09A0-1F0E-4DD0-B1B9-1157F839185E}"/>
              </a:ext>
            </a:extLst>
          </p:cNvPr>
          <p:cNvSpPr/>
          <p:nvPr/>
        </p:nvSpPr>
        <p:spPr>
          <a:xfrm>
            <a:off x="4963885" y="1401337"/>
            <a:ext cx="4135918" cy="1779418"/>
          </a:xfrm>
          <a:prstGeom prst="wedgeRoundRectCallout">
            <a:avLst>
              <a:gd name="adj1" fmla="val -45998"/>
              <a:gd name="adj2" fmla="val -65900"/>
              <a:gd name="adj3" fmla="val 16667"/>
            </a:avLst>
          </a:prstGeom>
          <a:noFill/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:a16="http://schemas.microsoft.com/office/drawing/2014/main" id="{B5AF7890-5F58-4EC8-9A72-CF28C270C190}"/>
              </a:ext>
            </a:extLst>
          </p:cNvPr>
          <p:cNvSpPr/>
          <p:nvPr/>
        </p:nvSpPr>
        <p:spPr>
          <a:xfrm>
            <a:off x="519007" y="3424171"/>
            <a:ext cx="4226696" cy="1217498"/>
          </a:xfrm>
          <a:prstGeom prst="wedgeRoundRectCallout">
            <a:avLst>
              <a:gd name="adj1" fmla="val -23082"/>
              <a:gd name="adj2" fmla="val -63576"/>
              <a:gd name="adj3" fmla="val 16667"/>
            </a:avLst>
          </a:prstGeom>
          <a:noFill/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чко с текстом: прямоугольное со скругленными углами 19">
            <a:extLst>
              <a:ext uri="{FF2B5EF4-FFF2-40B4-BE49-F238E27FC236}">
                <a16:creationId xmlns:a16="http://schemas.microsoft.com/office/drawing/2014/main" id="{A0C59E8B-A172-48B3-850B-7EC0884F7C3F}"/>
              </a:ext>
            </a:extLst>
          </p:cNvPr>
          <p:cNvSpPr/>
          <p:nvPr/>
        </p:nvSpPr>
        <p:spPr>
          <a:xfrm>
            <a:off x="4963885" y="3424170"/>
            <a:ext cx="4114473" cy="1560415"/>
          </a:xfrm>
          <a:prstGeom prst="wedgeRoundRectCallout">
            <a:avLst>
              <a:gd name="adj1" fmla="val -23785"/>
              <a:gd name="adj2" fmla="val -57598"/>
              <a:gd name="adj3" fmla="val 16667"/>
            </a:avLst>
          </a:prstGeom>
          <a:noFill/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3440" y="1533118"/>
            <a:ext cx="83537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600" b="1" dirty="0"/>
              <a:t>Защита от мошенников и недобросовестных продавцов</a:t>
            </a:r>
          </a:p>
          <a:p>
            <a:pPr marL="285750" indent="-285750" algn="just">
              <a:spcBef>
                <a:spcPts val="600"/>
              </a:spcBef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600" b="1" dirty="0"/>
              <a:t>Гарантия наличия товара у продавца и соблюдения сроков поставки</a:t>
            </a:r>
          </a:p>
          <a:p>
            <a:pPr marL="285750" indent="-285750" algn="just">
              <a:spcBef>
                <a:spcPts val="600"/>
              </a:spcBef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600" b="1" dirty="0"/>
              <a:t>Гарантия исполнения обязательств </a:t>
            </a:r>
            <a:r>
              <a:rPr lang="ru-RU" sz="1600" dirty="0"/>
              <a:t>по заключенным договорам</a:t>
            </a:r>
          </a:p>
          <a:p>
            <a:pPr marL="285750" indent="-285750" algn="just">
              <a:spcBef>
                <a:spcPts val="600"/>
              </a:spcBef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600" b="1" dirty="0"/>
              <a:t>Равный доступ</a:t>
            </a:r>
            <a:r>
              <a:rPr lang="ru-RU" sz="1600" dirty="0"/>
              <a:t> к биржевому товару </a:t>
            </a:r>
            <a:r>
              <a:rPr lang="ru-RU" sz="1600" b="1" dirty="0"/>
              <a:t>всех участников рынка</a:t>
            </a:r>
          </a:p>
          <a:p>
            <a:pPr marL="285750" indent="-285750" algn="just">
              <a:spcBef>
                <a:spcPts val="600"/>
              </a:spcBef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600" b="1" dirty="0"/>
              <a:t>Прозрачное рыночное ценообразование</a:t>
            </a:r>
          </a:p>
          <a:p>
            <a:pPr marL="285750" indent="-285750" algn="just">
              <a:spcBef>
                <a:spcPts val="600"/>
              </a:spcBef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600" b="1" dirty="0"/>
              <a:t>Репрезентативные индикаторы</a:t>
            </a:r>
            <a:r>
              <a:rPr lang="ru-RU" sz="1600" dirty="0"/>
              <a:t> биржевой рыночной цены  </a:t>
            </a:r>
          </a:p>
          <a:p>
            <a:pPr marL="285750" indent="-285750" algn="just">
              <a:spcBef>
                <a:spcPts val="600"/>
              </a:spcBef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600" b="1" dirty="0"/>
              <a:t>Удобство работы по стандартизированным и прозрачным условиям </a:t>
            </a:r>
            <a:r>
              <a:rPr lang="ru-RU" sz="1600" dirty="0"/>
              <a:t>заключения и исполнения контрактов</a:t>
            </a:r>
          </a:p>
          <a:p>
            <a:pPr marL="285750" indent="-285750" algn="just">
              <a:spcBef>
                <a:spcPts val="600"/>
              </a:spcBef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600" b="1" dirty="0"/>
              <a:t>Единая форма отчетных документов </a:t>
            </a:r>
            <a:r>
              <a:rPr lang="ru-RU" sz="1600" dirty="0"/>
              <a:t>в электронном виде, признаваемых </a:t>
            </a:r>
            <a:r>
              <a:rPr lang="ru-RU" sz="1600" dirty="0" err="1"/>
              <a:t>ФОИВами</a:t>
            </a:r>
            <a:endParaRPr lang="ru-RU" sz="1600" dirty="0"/>
          </a:p>
          <a:p>
            <a:pPr marL="285750" indent="-285750" algn="just">
              <a:spcBef>
                <a:spcPts val="600"/>
              </a:spcBef>
              <a:buClr>
                <a:srgbClr val="0D769C"/>
              </a:buClr>
              <a:buFont typeface="Wingdings" panose="05000000000000000000" pitchFamily="2" charset="2"/>
              <a:buChar char="§"/>
            </a:pPr>
            <a:r>
              <a:rPr lang="ru-RU" sz="1600" b="1" dirty="0"/>
              <a:t>Возможность планирования закупок и хеджирования рисков</a:t>
            </a:r>
            <a:endParaRPr lang="ru-RU" sz="1100" b="1" dirty="0"/>
          </a:p>
        </p:txBody>
      </p:sp>
      <p:sp>
        <p:nvSpPr>
          <p:cNvPr id="9" name="Название 1">
            <a:extLst>
              <a:ext uri="{FF2B5EF4-FFF2-40B4-BE49-F238E27FC236}">
                <a16:creationId xmlns:a16="http://schemas.microsoft.com/office/drawing/2014/main" id="{8ACE209F-6603-4813-8452-87AC9582BC50}"/>
              </a:ext>
            </a:extLst>
          </p:cNvPr>
          <p:cNvSpPr txBox="1">
            <a:spLocks/>
          </p:cNvSpPr>
          <p:nvPr/>
        </p:nvSpPr>
        <p:spPr>
          <a:xfrm>
            <a:off x="1110169" y="0"/>
            <a:ext cx="5900231" cy="752370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Преимущества работы на биржевом рынке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04772-AA4C-43FE-B8AB-B3B4CB6844F3}"/>
              </a:ext>
            </a:extLst>
          </p:cNvPr>
          <p:cNvSpPr txBox="1"/>
          <p:nvPr/>
        </p:nvSpPr>
        <p:spPr>
          <a:xfrm>
            <a:off x="623440" y="837601"/>
            <a:ext cx="8251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1D6788"/>
                </a:solidFill>
              </a:rPr>
              <a:t>Ключевые преимущества работы на биржевом рынка как дополнительном канале приобретения минеральных удобрений</a:t>
            </a:r>
            <a:endParaRPr lang="ru-RU" dirty="0">
              <a:solidFill>
                <a:srgbClr val="1D6788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050AFB-4597-4249-9456-037B8AA3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13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A211CF-CEB8-47C7-BD0D-AAFFDA48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050AFB-4597-4249-9456-037B8AA35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E87194-BAD5-4077-B94E-F8BBA9C1A05D}"/>
              </a:ext>
            </a:extLst>
          </p:cNvPr>
          <p:cNvSpPr txBox="1"/>
          <p:nvPr/>
        </p:nvSpPr>
        <p:spPr>
          <a:xfrm>
            <a:off x="515073" y="4572280"/>
            <a:ext cx="5797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ru-RU" sz="900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*</a:t>
            </a:r>
            <a:r>
              <a:rPr lang="ru-RU" sz="800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Стоимость услуг приведена в соответствии с тарифами Удостоверяющего центра РДК (АО).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F63CCB50-D8EC-48F7-A637-A09C1B34B1A4}"/>
              </a:ext>
            </a:extLst>
          </p:cNvPr>
          <p:cNvSpPr txBox="1">
            <a:spLocks/>
          </p:cNvSpPr>
          <p:nvPr/>
        </p:nvSpPr>
        <p:spPr>
          <a:xfrm>
            <a:off x="1260013" y="9"/>
            <a:ext cx="5759567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Минеральные удобрения</a:t>
            </a:r>
            <a:endParaRPr lang="en-US" sz="1800" dirty="0"/>
          </a:p>
          <a:p>
            <a:pPr algn="l"/>
            <a:r>
              <a:rPr lang="ru-RU" sz="1400" dirty="0"/>
              <a:t>Информация о стоимости участия в торгах. </a:t>
            </a:r>
            <a:endParaRPr lang="ru-RU" sz="1600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EFBB480-C087-4268-9004-DAB609A5E3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4522" y="873890"/>
          <a:ext cx="7494608" cy="3639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4395">
                  <a:extLst>
                    <a:ext uri="{9D8B030D-6E8A-4147-A177-3AD203B41FA5}">
                      <a16:colId xmlns:a16="http://schemas.microsoft.com/office/drawing/2014/main" val="1734819222"/>
                    </a:ext>
                  </a:extLst>
                </a:gridCol>
                <a:gridCol w="1398331">
                  <a:extLst>
                    <a:ext uri="{9D8B030D-6E8A-4147-A177-3AD203B41FA5}">
                      <a16:colId xmlns:a16="http://schemas.microsoft.com/office/drawing/2014/main" val="1903400427"/>
                    </a:ext>
                  </a:extLst>
                </a:gridCol>
                <a:gridCol w="1727152">
                  <a:extLst>
                    <a:ext uri="{9D8B030D-6E8A-4147-A177-3AD203B41FA5}">
                      <a16:colId xmlns:a16="http://schemas.microsoft.com/office/drawing/2014/main" val="491484695"/>
                    </a:ext>
                  </a:extLst>
                </a:gridCol>
                <a:gridCol w="2004730">
                  <a:extLst>
                    <a:ext uri="{9D8B030D-6E8A-4147-A177-3AD203B41FA5}">
                      <a16:colId xmlns:a16="http://schemas.microsoft.com/office/drawing/2014/main" val="1436199705"/>
                    </a:ext>
                  </a:extLst>
                </a:gridCol>
              </a:tblGrid>
              <a:tr h="4661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b">
                    <a:solidFill>
                      <a:srgbClr val="0E7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Посетитель торгов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ctr">
                    <a:solidFill>
                      <a:srgbClr val="0E7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Временный Член Секции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ctr">
                    <a:solidFill>
                      <a:srgbClr val="0E7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Член Секции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ctr">
                    <a:solidFill>
                      <a:srgbClr val="0E7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25970"/>
                  </a:ext>
                </a:extLst>
              </a:tr>
              <a:tr h="29594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highlight>
                            <a:srgbClr val="DBEEF4"/>
                          </a:highlight>
                        </a:rPr>
                        <a:t>Стоимость участия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BEEF4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highlight>
                            <a:srgbClr val="DBEEF4"/>
                          </a:highlight>
                        </a:rPr>
                        <a:t>5 000 руб. </a:t>
                      </a:r>
                      <a:r>
                        <a:rPr lang="ru-RU" sz="900" u="none" strike="noStrike" dirty="0">
                          <a:effectLst/>
                          <a:highlight>
                            <a:srgbClr val="DBEEF4"/>
                          </a:highlight>
                        </a:rPr>
                        <a:t>/ 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BEEF4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highlight>
                            <a:srgbClr val="DBEEF4"/>
                          </a:highlight>
                        </a:rPr>
                        <a:t> </a:t>
                      </a:r>
                      <a:r>
                        <a:rPr lang="ru-RU" sz="900" b="1" u="none" strike="noStrike" dirty="0">
                          <a:effectLst/>
                          <a:highlight>
                            <a:srgbClr val="DBEEF4"/>
                          </a:highlight>
                        </a:rPr>
                        <a:t>35 000 руб. </a:t>
                      </a:r>
                      <a:r>
                        <a:rPr lang="ru-RU" sz="900" u="none" strike="noStrike" dirty="0">
                          <a:effectLst/>
                          <a:highlight>
                            <a:srgbClr val="DBEEF4"/>
                          </a:highlight>
                        </a:rPr>
                        <a:t>/ 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BEEF4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highlight>
                            <a:srgbClr val="DBEEF4"/>
                          </a:highlight>
                        </a:rPr>
                        <a:t>1 000 000 руб. </a:t>
                      </a:r>
                      <a:r>
                        <a:rPr lang="ru-RU" sz="900" u="none" strike="noStrike" dirty="0">
                          <a:effectLst/>
                          <a:highlight>
                            <a:srgbClr val="DBEEF4"/>
                          </a:highlight>
                        </a:rPr>
                        <a:t>(единовременно, участие на постоянной основе)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BEEF4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70567"/>
                  </a:ext>
                </a:extLst>
              </a:tr>
              <a:tr h="1479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Биржевой сбор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0,06 % </a:t>
                      </a:r>
                      <a:r>
                        <a:rPr lang="ru-RU" sz="900" u="none" strike="noStrike" dirty="0">
                          <a:effectLst/>
                        </a:rPr>
                        <a:t>(в рублях, без НДС) от суммы договора (сделки)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953732"/>
                  </a:ext>
                </a:extLst>
              </a:tr>
              <a:tr h="14797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Клиринговый сбор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0,057 % </a:t>
                      </a:r>
                      <a:r>
                        <a:rPr lang="ru-RU" sz="900" u="none" strike="noStrike" dirty="0">
                          <a:effectLst/>
                        </a:rPr>
                        <a:t>(в рублях, без НДС) от суммы договора (сделки)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b"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030608"/>
                  </a:ext>
                </a:extLst>
              </a:tr>
              <a:tr h="302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0,03 % </a:t>
                      </a:r>
                      <a:r>
                        <a:rPr lang="ru-RU" sz="900" u="none" strike="noStrike" dirty="0">
                          <a:effectLst/>
                        </a:rPr>
                        <a:t>(в рублях, без НДС) от суммы договора (сделки), в котором поставщиком является Контролер поставки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b"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602853"/>
                  </a:ext>
                </a:extLst>
              </a:tr>
              <a:tr h="14797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Абонентская плата за технический доступ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11 000 руб. </a:t>
                      </a:r>
                      <a:r>
                        <a:rPr lang="ru-RU" sz="900" u="none" strike="noStrike" dirty="0">
                          <a:effectLst/>
                        </a:rPr>
                        <a:t>/ ежемесячно за подключение первого пользователя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032946"/>
                  </a:ext>
                </a:extLst>
              </a:tr>
              <a:tr h="208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6 500 руб. </a:t>
                      </a:r>
                      <a:r>
                        <a:rPr lang="ru-RU" sz="900" u="none" strike="noStrike" dirty="0">
                          <a:effectLst/>
                        </a:rPr>
                        <a:t>/ ежемесячно за подключение каждого последующего пользователя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79536"/>
                  </a:ext>
                </a:extLst>
              </a:tr>
              <a:tr h="5918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Обеспечительный платеж за технический доступ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20 000 руб. </a:t>
                      </a:r>
                      <a:r>
                        <a:rPr lang="ru-RU" sz="900" u="none" strike="noStrike" dirty="0">
                          <a:effectLst/>
                        </a:rPr>
                        <a:t>/ единовременно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800" i="1" u="none" strike="noStrike" dirty="0">
                          <a:effectLst/>
                        </a:rPr>
                        <a:t>(возможен возврат платежа с учетом имеющейся</a:t>
                      </a:r>
                      <a:br>
                        <a:rPr lang="ru-RU" sz="800" i="1" u="none" strike="noStrike" dirty="0">
                          <a:effectLst/>
                        </a:rPr>
                      </a:br>
                      <a:r>
                        <a:rPr lang="ru-RU" sz="800" i="1" u="none" strike="noStrike" dirty="0">
                          <a:effectLst/>
                        </a:rPr>
                        <a:t>задолженности по оплате услуг за технический доступ) 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—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ctr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19800"/>
                  </a:ext>
                </a:extLst>
              </a:tr>
              <a:tr h="147972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Получение электронной подписи*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5 000 руб. </a:t>
                      </a:r>
                      <a:r>
                        <a:rPr lang="ru-RU" sz="900" u="none" strike="noStrike" dirty="0">
                          <a:effectLst/>
                        </a:rPr>
                        <a:t>/ 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928660"/>
                  </a:ext>
                </a:extLst>
              </a:tr>
              <a:tr h="147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2 700 руб. </a:t>
                      </a:r>
                      <a:r>
                        <a:rPr lang="ru-RU" sz="900" u="none" strike="noStrike" dirty="0">
                          <a:effectLst/>
                        </a:rPr>
                        <a:t>Лицензия Крипто-ПРО (единовременно)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28587"/>
                  </a:ext>
                </a:extLst>
              </a:tr>
              <a:tr h="147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1 900 руб. </a:t>
                      </a:r>
                      <a:r>
                        <a:rPr lang="ru-RU" sz="900" u="none" strike="noStrike" dirty="0">
                          <a:effectLst/>
                        </a:rPr>
                        <a:t>USB-токен (единовременно)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3752"/>
                  </a:ext>
                </a:extLst>
              </a:tr>
              <a:tr h="88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Возможности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Участие в торгах в Секции:                                         • от своего имени и за свой счет.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Участие в торгах в Секции: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• от своего имени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и за свой счет;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• интересах и за счет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других лиц.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Участие в торгах в Секции: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от своего имени и за свой счет;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 интересах и за счет других лиц;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участие в работе Совета Секции, рабочих группах.</a:t>
                      </a: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5" marR="6585" marT="658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9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072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C9EBC20-0D79-4BD9-914E-21E560D0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C5A71-325D-4A90-9D48-595669FD7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6" y="-3447"/>
            <a:ext cx="751321" cy="752400"/>
          </a:xfrm>
          <a:prstGeom prst="rect">
            <a:avLst/>
          </a:prstGeom>
        </p:spPr>
      </p:pic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305BA546-C428-4320-A786-0D09F602F051}"/>
              </a:ext>
            </a:extLst>
          </p:cNvPr>
          <p:cNvSpPr txBox="1">
            <a:spLocks/>
          </p:cNvSpPr>
          <p:nvPr/>
        </p:nvSpPr>
        <p:spPr>
          <a:xfrm>
            <a:off x="1260013" y="9"/>
            <a:ext cx="5759567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Минеральные удобрения. Аммофос</a:t>
            </a:r>
            <a:endParaRPr lang="en-US" sz="1800" dirty="0"/>
          </a:p>
          <a:p>
            <a:pPr algn="l"/>
            <a:r>
              <a:rPr lang="ru-RU" sz="1400" dirty="0"/>
              <a:t>Справочная информация о потенциальных расходах на услуги Биржи. 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7633B-BA19-4AA0-A3B1-12B7F1BEA2AD}"/>
              </a:ext>
            </a:extLst>
          </p:cNvPr>
          <p:cNvSpPr txBox="1"/>
          <p:nvPr/>
        </p:nvSpPr>
        <p:spPr>
          <a:xfrm>
            <a:off x="358847" y="825817"/>
            <a:ext cx="828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E779D"/>
                </a:solidFill>
              </a:rPr>
              <a:t>При ежегодном объеме реализации/покупки 6 000 тонн аммофоса по среднегодовой цене 27 000,00 руб./</a:t>
            </a:r>
            <a:r>
              <a:rPr lang="ru-RU" sz="1100" dirty="0" err="1">
                <a:solidFill>
                  <a:srgbClr val="0E779D"/>
                </a:solidFill>
              </a:rPr>
              <a:t>тн</a:t>
            </a:r>
            <a:r>
              <a:rPr lang="ru-RU" sz="1100" dirty="0">
                <a:solidFill>
                  <a:srgbClr val="0E779D"/>
                </a:solidFill>
              </a:rPr>
              <a:t>. потенциальные расходы на услуги Биржи составляют: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E779D"/>
                </a:solidFill>
              </a:rPr>
              <a:t>50,91 руб./</a:t>
            </a:r>
            <a:r>
              <a:rPr lang="ru-RU" sz="1100" b="1" dirty="0" err="1">
                <a:solidFill>
                  <a:srgbClr val="0E779D"/>
                </a:solidFill>
              </a:rPr>
              <a:t>тн</a:t>
            </a:r>
            <a:r>
              <a:rPr lang="ru-RU" sz="1100" b="1" dirty="0">
                <a:solidFill>
                  <a:srgbClr val="0E779D"/>
                </a:solidFill>
              </a:rPr>
              <a:t>. </a:t>
            </a:r>
            <a:r>
              <a:rPr lang="ru-RU" sz="1100" dirty="0">
                <a:solidFill>
                  <a:srgbClr val="0E779D"/>
                </a:solidFill>
              </a:rPr>
              <a:t>с выходом на биржевые торги в секции «Минеральное сырье и химическая продукция» на 12 месяцев в год;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E779D"/>
                </a:solidFill>
              </a:rPr>
              <a:t>32,57 руб./</a:t>
            </a:r>
            <a:r>
              <a:rPr lang="ru-RU" sz="1100" b="1" dirty="0" err="1">
                <a:solidFill>
                  <a:srgbClr val="0E779D"/>
                </a:solidFill>
              </a:rPr>
              <a:t>тн</a:t>
            </a:r>
            <a:r>
              <a:rPr lang="ru-RU" sz="1100" b="1" dirty="0">
                <a:solidFill>
                  <a:srgbClr val="0E779D"/>
                </a:solidFill>
              </a:rPr>
              <a:t>. </a:t>
            </a:r>
            <a:r>
              <a:rPr lang="ru-RU" sz="1100" dirty="0">
                <a:solidFill>
                  <a:srgbClr val="0E779D"/>
                </a:solidFill>
              </a:rPr>
              <a:t>с выходом на биржевые торги в секции «Минеральное сырье и химическая продукция» на 2 месяца в год.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32350C-55F0-4F1E-B29F-2538D568C0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2737" y="1707119"/>
          <a:ext cx="4039263" cy="2536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2713">
                  <a:extLst>
                    <a:ext uri="{9D8B030D-6E8A-4147-A177-3AD203B41FA5}">
                      <a16:colId xmlns:a16="http://schemas.microsoft.com/office/drawing/2014/main" val="2655874760"/>
                    </a:ext>
                  </a:extLst>
                </a:gridCol>
                <a:gridCol w="1216550">
                  <a:extLst>
                    <a:ext uri="{9D8B030D-6E8A-4147-A177-3AD203B41FA5}">
                      <a16:colId xmlns:a16="http://schemas.microsoft.com/office/drawing/2014/main" val="1193271914"/>
                    </a:ext>
                  </a:extLst>
                </a:gridCol>
              </a:tblGrid>
              <a:tr h="3840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Условия для расчета потенциальных расходов на услуги Биржи с выходом на торги на 12 месяцев</a:t>
                      </a:r>
                    </a:p>
                  </a:txBody>
                  <a:tcPr marL="9525" marR="9525" marT="9525" marB="0" anchor="ctr">
                    <a:solidFill>
                      <a:srgbClr val="0E77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E7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20863"/>
                  </a:ext>
                </a:extLst>
              </a:tr>
              <a:tr h="1793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реализации/покупки (в тоннах) в год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65800"/>
                  </a:ext>
                </a:extLst>
              </a:tr>
              <a:tr h="1793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Среднегодовая цена 1 тонны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769169"/>
                  </a:ext>
                </a:extLst>
              </a:tr>
              <a:tr h="1793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сделок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162 000 000,00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94679"/>
                  </a:ext>
                </a:extLst>
              </a:tr>
              <a:tr h="1793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Биржевой сбор (в руб., без  НДС)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77 760,00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75902"/>
                  </a:ext>
                </a:extLst>
              </a:tr>
              <a:tr h="1793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Клиринговый сбор (в руб., без НДС)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38 880,00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638976"/>
                  </a:ext>
                </a:extLst>
              </a:tr>
              <a:tr h="1793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участия (в руб./год)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75671"/>
                  </a:ext>
                </a:extLst>
              </a:tr>
              <a:tr h="17895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Абонентская плата за технический доступ (в руб./год)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43220"/>
                  </a:ext>
                </a:extLst>
              </a:tr>
              <a:tr h="1793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Обеспечительный платеж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82860"/>
                  </a:ext>
                </a:extLst>
              </a:tr>
              <a:tr h="1793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электронной подписи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9 600,00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180547"/>
                  </a:ext>
                </a:extLst>
              </a:tr>
              <a:tr h="1793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5% (10 дней, ставка 10% годовых)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22 191,78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359346"/>
                  </a:ext>
                </a:extLst>
              </a:tr>
              <a:tr h="1793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сделок с учетом доп. расходов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162 305 431,78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329603"/>
                  </a:ext>
                </a:extLst>
              </a:tr>
              <a:tr h="1793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расходы на тонну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50,91 </a:t>
                      </a:r>
                      <a:r>
                        <a:rPr lang="ru-RU" sz="1000" b="1" u="none" strike="noStrike" dirty="0">
                          <a:effectLst/>
                        </a:rPr>
                        <a:t>руб./</a:t>
                      </a:r>
                      <a:r>
                        <a:rPr lang="ru-RU" sz="1000" b="1" u="none" strike="noStrike" dirty="0" err="1">
                          <a:effectLst/>
                        </a:rPr>
                        <a:t>тн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49316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0B05799-BABC-494A-9001-2E6ADA8044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0750" y="1707119"/>
          <a:ext cx="4254225" cy="2536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3090">
                  <a:extLst>
                    <a:ext uri="{9D8B030D-6E8A-4147-A177-3AD203B41FA5}">
                      <a16:colId xmlns:a16="http://schemas.microsoft.com/office/drawing/2014/main" val="3250764969"/>
                    </a:ext>
                  </a:extLst>
                </a:gridCol>
                <a:gridCol w="1121135">
                  <a:extLst>
                    <a:ext uri="{9D8B030D-6E8A-4147-A177-3AD203B41FA5}">
                      <a16:colId xmlns:a16="http://schemas.microsoft.com/office/drawing/2014/main" val="1772659219"/>
                    </a:ext>
                  </a:extLst>
                </a:gridCol>
              </a:tblGrid>
              <a:tr h="41530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Условия для расчета потенциальных расходов на услуги Биржи с выходом на торги на 2 месяца</a:t>
                      </a:r>
                    </a:p>
                  </a:txBody>
                  <a:tcPr marL="9525" marR="9525" marT="9525" marB="0" anchor="ctr">
                    <a:solidFill>
                      <a:srgbClr val="0D76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D7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45342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реализации/покупки (в тоннах) в год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90836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Среднегодовая цена 1 тонны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394564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сделок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162 000 000,00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99096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Биржевой сбор (в руб., без НДС)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77 760,00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008632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Клиринговый сбор (в руб., без НДС)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38 880,00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563676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участия (в руб./год)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26908"/>
                  </a:ext>
                </a:extLst>
              </a:tr>
              <a:tr h="18107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Абонентская плата за технический доступ (в руб./2 месяца)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10338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Обеспечительный платеж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738728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электронной подписи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9 600,00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47871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5% (10 дней, ставка 10% годовых)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22 191,78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02952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сделок с  учетом доп. расходов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162 195 431,78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46353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расходы на тонну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32,57</a:t>
                      </a:r>
                      <a:r>
                        <a:rPr lang="ru-RU" sz="1000" b="1" u="none" strike="noStrike" dirty="0">
                          <a:effectLst/>
                        </a:rPr>
                        <a:t>руб./</a:t>
                      </a:r>
                      <a:r>
                        <a:rPr lang="ru-RU" sz="1000" b="1" u="none" strike="noStrike" dirty="0" err="1">
                          <a:effectLst/>
                        </a:rPr>
                        <a:t>тн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5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50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C9EBC20-0D79-4BD9-914E-21E560D0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C5A71-325D-4A90-9D48-595669FD7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6" y="-3447"/>
            <a:ext cx="751321" cy="752400"/>
          </a:xfrm>
          <a:prstGeom prst="rect">
            <a:avLst/>
          </a:prstGeom>
        </p:spPr>
      </p:pic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305BA546-C428-4320-A786-0D09F602F051}"/>
              </a:ext>
            </a:extLst>
          </p:cNvPr>
          <p:cNvSpPr txBox="1">
            <a:spLocks/>
          </p:cNvSpPr>
          <p:nvPr/>
        </p:nvSpPr>
        <p:spPr>
          <a:xfrm>
            <a:off x="1260013" y="9"/>
            <a:ext cx="5759567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Минеральные удобрения. Селитра аммиачная марки Б</a:t>
            </a:r>
            <a:endParaRPr lang="en-US" sz="1800" dirty="0"/>
          </a:p>
          <a:p>
            <a:pPr algn="l"/>
            <a:r>
              <a:rPr lang="ru-RU" sz="1400" dirty="0"/>
              <a:t>Справочная информация о потенциальных расходах на услуги Биржи. 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7633B-BA19-4AA0-A3B1-12B7F1BEA2AD}"/>
              </a:ext>
            </a:extLst>
          </p:cNvPr>
          <p:cNvSpPr txBox="1"/>
          <p:nvPr/>
        </p:nvSpPr>
        <p:spPr>
          <a:xfrm>
            <a:off x="358847" y="825817"/>
            <a:ext cx="828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E779D"/>
                </a:solidFill>
              </a:rPr>
              <a:t>При ежегодном объеме реализации/покупки 6 000 тонн селитры аммиачной марки Б по среднегодовой цене 13 000,00 руб./</a:t>
            </a:r>
            <a:r>
              <a:rPr lang="ru-RU" sz="1100" dirty="0" err="1">
                <a:solidFill>
                  <a:srgbClr val="0E779D"/>
                </a:solidFill>
              </a:rPr>
              <a:t>тн</a:t>
            </a:r>
            <a:r>
              <a:rPr lang="ru-RU" sz="1100" dirty="0">
                <a:solidFill>
                  <a:srgbClr val="0E779D"/>
                </a:solidFill>
              </a:rPr>
              <a:t>. потенциальные расходы на услуги Биржи составляют: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E779D"/>
                </a:solidFill>
              </a:rPr>
              <a:t>38,91 руб./</a:t>
            </a:r>
            <a:r>
              <a:rPr lang="ru-RU" sz="1100" b="1" dirty="0" err="1">
                <a:solidFill>
                  <a:srgbClr val="0E779D"/>
                </a:solidFill>
              </a:rPr>
              <a:t>тн</a:t>
            </a:r>
            <a:r>
              <a:rPr lang="ru-RU" sz="1100" b="1" dirty="0">
                <a:solidFill>
                  <a:srgbClr val="0E779D"/>
                </a:solidFill>
              </a:rPr>
              <a:t>. </a:t>
            </a:r>
            <a:r>
              <a:rPr lang="ru-RU" sz="1100" dirty="0">
                <a:solidFill>
                  <a:srgbClr val="0E779D"/>
                </a:solidFill>
              </a:rPr>
              <a:t>с выходом на биржевые торги в секции «Минеральное сырье и химическая продукция» на 12 месяцев в год;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E779D"/>
                </a:solidFill>
              </a:rPr>
              <a:t>20,57 руб./</a:t>
            </a:r>
            <a:r>
              <a:rPr lang="ru-RU" sz="1100" b="1" dirty="0" err="1">
                <a:solidFill>
                  <a:srgbClr val="0E779D"/>
                </a:solidFill>
              </a:rPr>
              <a:t>тн</a:t>
            </a:r>
            <a:r>
              <a:rPr lang="ru-RU" sz="1100" b="1" dirty="0">
                <a:solidFill>
                  <a:srgbClr val="0E779D"/>
                </a:solidFill>
              </a:rPr>
              <a:t>. </a:t>
            </a:r>
            <a:r>
              <a:rPr lang="ru-RU" sz="1100" dirty="0">
                <a:solidFill>
                  <a:srgbClr val="0E779D"/>
                </a:solidFill>
              </a:rPr>
              <a:t>с выходом на биржевые торги в секции «Минеральное сырье и химическая продукция» на 2 месяца в год.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894F4C4-6E7C-4763-9266-BC0A9AB51B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5963" y="1666934"/>
          <a:ext cx="4076037" cy="2607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3828">
                  <a:extLst>
                    <a:ext uri="{9D8B030D-6E8A-4147-A177-3AD203B41FA5}">
                      <a16:colId xmlns:a16="http://schemas.microsoft.com/office/drawing/2014/main" val="1917158896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1227461695"/>
                    </a:ext>
                  </a:extLst>
                </a:gridCol>
              </a:tblGrid>
              <a:tr h="40153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Условия для расчета потенциальных расходов на услуги Биржи с выходом на торги на 12 месяцев</a:t>
                      </a:r>
                    </a:p>
                  </a:txBody>
                  <a:tcPr marL="9525" marR="9525" marT="9525" marB="0" anchor="ctr">
                    <a:solidFill>
                      <a:srgbClr val="0E77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E7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256788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реализации/покупки (в тоннах) в год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13427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Среднегодовая цена 1 тонны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60390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сделок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78 000 000,00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24682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Биржевой сбор (в руб., без  НДС)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37 440,00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492208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Клиринговый сбор (в руб., без НДС)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18 720,00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581452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участия (в руб./год)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274319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Абонентская плата за технический доступ (в руб./год)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927297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Обеспечительный платеж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93514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электронной подписи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9 600,00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99428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5% (10 дней, ставка 10% годовых)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10 684,93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898140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сделок с учетом доп. расходов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78 233 444,93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4711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расходы на тонну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38,91 </a:t>
                      </a:r>
                      <a:r>
                        <a:rPr lang="ru-RU" sz="1000" b="1" u="none" strike="noStrike" dirty="0">
                          <a:effectLst/>
                        </a:rPr>
                        <a:t>руб./</a:t>
                      </a:r>
                      <a:r>
                        <a:rPr lang="ru-RU" sz="1000" b="1" u="none" strike="noStrike" dirty="0" err="1">
                          <a:effectLst/>
                        </a:rPr>
                        <a:t>тн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1714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FBAE90E-1796-4F14-B26F-D74E0D715A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48349" y="1666934"/>
          <a:ext cx="4196868" cy="2611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2498">
                  <a:extLst>
                    <a:ext uri="{9D8B030D-6E8A-4147-A177-3AD203B41FA5}">
                      <a16:colId xmlns:a16="http://schemas.microsoft.com/office/drawing/2014/main" val="2480513671"/>
                    </a:ext>
                  </a:extLst>
                </a:gridCol>
                <a:gridCol w="1124370">
                  <a:extLst>
                    <a:ext uri="{9D8B030D-6E8A-4147-A177-3AD203B41FA5}">
                      <a16:colId xmlns:a16="http://schemas.microsoft.com/office/drawing/2014/main" val="3848043291"/>
                    </a:ext>
                  </a:extLst>
                </a:gridCol>
              </a:tblGrid>
              <a:tr h="40741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Условия для расчета потенциальных расходов на услуги Биржи с выходом на торги на 2 месяца</a:t>
                      </a:r>
                    </a:p>
                  </a:txBody>
                  <a:tcPr marL="9525" marR="9525" marT="9525" marB="0" anchor="ctr">
                    <a:solidFill>
                      <a:srgbClr val="0D76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D7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725543"/>
                  </a:ext>
                </a:extLst>
              </a:tr>
              <a:tr h="1844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реализации/покупки (в тоннах) в год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124040"/>
                  </a:ext>
                </a:extLst>
              </a:tr>
              <a:tr h="1844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Среднегодовая цена 1 тонны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76126"/>
                  </a:ext>
                </a:extLst>
              </a:tr>
              <a:tr h="1844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сделок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78 000 000,00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86932"/>
                  </a:ext>
                </a:extLst>
              </a:tr>
              <a:tr h="1844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Биржевой сбор (в руб., без НДС)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37 440,00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69886"/>
                  </a:ext>
                </a:extLst>
              </a:tr>
              <a:tr h="1844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Клиринговый сбор (в руб., без НДС)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18 720,00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044952"/>
                  </a:ext>
                </a:extLst>
              </a:tr>
              <a:tr h="1844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участия (в руб./год)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58549"/>
                  </a:ext>
                </a:extLst>
              </a:tr>
              <a:tr h="17468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Абонентская плата за технический доступ (в руб./2 месяца)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500290"/>
                  </a:ext>
                </a:extLst>
              </a:tr>
              <a:tr h="1844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Обеспечительный платеж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20 000,00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63930"/>
                  </a:ext>
                </a:extLst>
              </a:tr>
              <a:tr h="1844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электронной подписи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9 600,00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9258"/>
                  </a:ext>
                </a:extLst>
              </a:tr>
              <a:tr h="1844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5% (10 дней, ставка 10% годовых)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10 684,93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237944"/>
                  </a:ext>
                </a:extLst>
              </a:tr>
              <a:tr h="1844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сделок с  учетом доп. расходов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78 123 444,93  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269207"/>
                  </a:ext>
                </a:extLst>
              </a:tr>
              <a:tr h="1844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расходы на тонну (в руб.)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20,57 руб./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тн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3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82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FCCDA6-DA6D-44B7-9199-40454B6A0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8762F843-924E-40F7-A7C4-7304F4592728}"/>
              </a:ext>
            </a:extLst>
          </p:cNvPr>
          <p:cNvSpPr txBox="1">
            <a:spLocks/>
          </p:cNvSpPr>
          <p:nvPr/>
        </p:nvSpPr>
        <p:spPr>
          <a:xfrm>
            <a:off x="1260013" y="9"/>
            <a:ext cx="5759567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Минеральные удобрения</a:t>
            </a:r>
            <a:endParaRPr lang="en-US" sz="1800" dirty="0"/>
          </a:p>
          <a:p>
            <a:pPr algn="l"/>
            <a:r>
              <a:rPr lang="ru-RU" sz="1400" dirty="0"/>
              <a:t>Брокеры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5EE22-46DD-49A7-858E-A70F0F3A571F}"/>
              </a:ext>
            </a:extLst>
          </p:cNvPr>
          <p:cNvSpPr txBox="1"/>
          <p:nvPr/>
        </p:nvSpPr>
        <p:spPr>
          <a:xfrm>
            <a:off x="623441" y="996235"/>
            <a:ext cx="808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E779D"/>
                </a:solidFill>
              </a:rPr>
              <a:t>Аккредитованные на Бирже брокеры,</a:t>
            </a:r>
            <a:r>
              <a:rPr lang="en-US" sz="1400" b="1" dirty="0">
                <a:solidFill>
                  <a:srgbClr val="0E779D"/>
                </a:solidFill>
              </a:rPr>
              <a:t> </a:t>
            </a:r>
            <a:r>
              <a:rPr lang="ru-RU" sz="1400" b="1" dirty="0">
                <a:solidFill>
                  <a:srgbClr val="0E779D"/>
                </a:solidFill>
              </a:rPr>
              <a:t>имеющие возможность работать в секции</a:t>
            </a:r>
            <a:r>
              <a:rPr lang="en-US" sz="1400" b="1" dirty="0">
                <a:solidFill>
                  <a:srgbClr val="0E779D"/>
                </a:solidFill>
              </a:rPr>
              <a:t/>
            </a:r>
            <a:br>
              <a:rPr lang="en-US" sz="1400" b="1" dirty="0">
                <a:solidFill>
                  <a:srgbClr val="0E779D"/>
                </a:solidFill>
              </a:rPr>
            </a:br>
            <a:r>
              <a:rPr lang="ru-RU" sz="1400" b="1" dirty="0">
                <a:solidFill>
                  <a:srgbClr val="0E779D"/>
                </a:solidFill>
              </a:rPr>
              <a:t>«Минеральное сырье и химическая продукция»</a:t>
            </a:r>
            <a:endParaRPr lang="ru-RU" sz="1400" dirty="0">
              <a:solidFill>
                <a:srgbClr val="0E779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DFA6D-2518-4C72-85EA-FD78136B3EEE}"/>
              </a:ext>
            </a:extLst>
          </p:cNvPr>
          <p:cNvSpPr txBox="1"/>
          <p:nvPr/>
        </p:nvSpPr>
        <p:spPr>
          <a:xfrm>
            <a:off x="689479" y="1519455"/>
            <a:ext cx="8082541" cy="1773806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</a:t>
            </a:r>
            <a:r>
              <a:rPr lang="ru-RU" sz="1200" dirty="0" err="1"/>
              <a:t>Аквиойл</a:t>
            </a:r>
            <a:r>
              <a:rPr lang="ru-RU" sz="1200" dirty="0"/>
              <a:t>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«Алгоритм Топливный Интегратор»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«Бизнес Партнер»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АО «ИК «Ай </a:t>
            </a:r>
            <a:r>
              <a:rPr lang="ru-RU" sz="1200" dirty="0" err="1"/>
              <a:t>Ти</a:t>
            </a:r>
            <a:r>
              <a:rPr lang="ru-RU" sz="1200" dirty="0"/>
              <a:t> Инвест»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</a:t>
            </a:r>
            <a:r>
              <a:rPr lang="ru-RU" sz="1200" dirty="0" err="1"/>
              <a:t>Интерджет</a:t>
            </a:r>
            <a:r>
              <a:rPr lang="ru-RU" sz="1200" dirty="0"/>
              <a:t>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«Компания БКС»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«Петролеум Трейдинг»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</a:t>
            </a:r>
            <a:r>
              <a:rPr lang="ru-RU" sz="1200" dirty="0" err="1"/>
              <a:t>Руснефтехимснаб</a:t>
            </a:r>
            <a:r>
              <a:rPr lang="ru-RU" sz="1200" dirty="0"/>
              <a:t>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«РУТЭК»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«СБ Брокер»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«СОВИНК»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ОАО «</a:t>
            </a:r>
            <a:r>
              <a:rPr lang="ru-RU" sz="1200" dirty="0" err="1"/>
              <a:t>Солид</a:t>
            </a:r>
            <a:r>
              <a:rPr lang="ru-RU" sz="1200" dirty="0"/>
              <a:t>-товарные рынки»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«Стелла Инвест»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ЗАО «СТК-петролеум»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</a:t>
            </a:r>
            <a:r>
              <a:rPr lang="ru-RU" sz="1200" dirty="0" err="1"/>
              <a:t>Сургутэкс</a:t>
            </a:r>
            <a:r>
              <a:rPr lang="ru-RU" sz="1200" dirty="0"/>
              <a:t>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«ТК Инжиниринг»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«ТСБ-Брокер»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«Управляющая компания «</a:t>
            </a:r>
            <a:r>
              <a:rPr lang="ru-RU" sz="1200" dirty="0" err="1"/>
              <a:t>Олмар</a:t>
            </a:r>
            <a:r>
              <a:rPr lang="ru-RU" sz="1200" dirty="0"/>
              <a:t>»</a:t>
            </a:r>
          </a:p>
          <a:p>
            <a:pPr marL="171450" indent="-171450">
              <a:spcAft>
                <a:spcPts val="3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ООО «</a:t>
            </a:r>
            <a:r>
              <a:rPr lang="ru-RU" sz="1200" dirty="0" err="1"/>
              <a:t>ЭйДжи</a:t>
            </a:r>
            <a:r>
              <a:rPr lang="ru-RU" sz="1200" dirty="0"/>
              <a:t>-Ойл»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4D0ED-5719-4A91-85F0-2E1507DD90BF}"/>
              </a:ext>
            </a:extLst>
          </p:cNvPr>
          <p:cNvSpPr txBox="1"/>
          <p:nvPr/>
        </p:nvSpPr>
        <p:spPr>
          <a:xfrm>
            <a:off x="734508" y="3158908"/>
            <a:ext cx="259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E779D"/>
                </a:solidFill>
              </a:rPr>
              <a:t>Лидеры 2019 года</a:t>
            </a:r>
            <a:r>
              <a:rPr lang="en-US" sz="1400" b="1" dirty="0">
                <a:solidFill>
                  <a:srgbClr val="0E779D"/>
                </a:solidFill>
              </a:rPr>
              <a:t/>
            </a:r>
            <a:br>
              <a:rPr lang="en-US" sz="1400" b="1" dirty="0">
                <a:solidFill>
                  <a:srgbClr val="0E779D"/>
                </a:solidFill>
              </a:rPr>
            </a:br>
            <a:r>
              <a:rPr lang="ru-RU" sz="1400" b="1" dirty="0">
                <a:solidFill>
                  <a:srgbClr val="0E779D"/>
                </a:solidFill>
              </a:rPr>
              <a:t>по стоимостному объему</a:t>
            </a:r>
            <a:endParaRPr lang="ru-RU" sz="1400" dirty="0">
              <a:solidFill>
                <a:srgbClr val="0E779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BBBC44-9BE5-462D-A6B0-1E1873A4CD6A}"/>
              </a:ext>
            </a:extLst>
          </p:cNvPr>
          <p:cNvSpPr txBox="1"/>
          <p:nvPr/>
        </p:nvSpPr>
        <p:spPr>
          <a:xfrm>
            <a:off x="714146" y="3682128"/>
            <a:ext cx="207605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300"/>
              </a:spcAft>
              <a:buClr>
                <a:srgbClr val="0E779D"/>
              </a:buClr>
              <a:buFont typeface="+mj-lt"/>
              <a:buAutoNum type="arabicPeriod"/>
            </a:pPr>
            <a:r>
              <a:rPr lang="ru-RU" sz="1200" b="1" dirty="0"/>
              <a:t>ООО «</a:t>
            </a:r>
            <a:r>
              <a:rPr lang="ru-RU" sz="1200" b="1" dirty="0" err="1"/>
              <a:t>Интерджет</a:t>
            </a:r>
            <a:r>
              <a:rPr lang="ru-RU" sz="1200" b="1" dirty="0"/>
              <a:t>»</a:t>
            </a:r>
          </a:p>
          <a:p>
            <a:pPr marL="180000" indent="-180000">
              <a:spcAft>
                <a:spcPts val="300"/>
              </a:spcAft>
              <a:buClr>
                <a:srgbClr val="0E779D"/>
              </a:buClr>
              <a:buFont typeface="+mj-lt"/>
              <a:buAutoNum type="arabicPeriod"/>
            </a:pPr>
            <a:r>
              <a:rPr lang="ru-RU" sz="1200" b="1" dirty="0"/>
              <a:t>ООО «Бизнес Партнер»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516B2D-9174-4684-A5E6-8591A0D80C85}"/>
              </a:ext>
            </a:extLst>
          </p:cNvPr>
          <p:cNvSpPr txBox="1"/>
          <p:nvPr/>
        </p:nvSpPr>
        <p:spPr>
          <a:xfrm>
            <a:off x="3291898" y="3158908"/>
            <a:ext cx="325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E779D"/>
                </a:solidFill>
              </a:rPr>
              <a:t>Лидеры периода январь-сентябрь 2020 года по стоимостному объему</a:t>
            </a:r>
            <a:endParaRPr lang="ru-RU" sz="1400" dirty="0">
              <a:solidFill>
                <a:srgbClr val="0E779D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6C40E-1238-42B5-99F5-86AE6B8C985A}"/>
              </a:ext>
            </a:extLst>
          </p:cNvPr>
          <p:cNvSpPr txBox="1"/>
          <p:nvPr/>
        </p:nvSpPr>
        <p:spPr>
          <a:xfrm>
            <a:off x="3291898" y="3682128"/>
            <a:ext cx="207605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300"/>
              </a:spcAft>
              <a:buClr>
                <a:srgbClr val="0E779D"/>
              </a:buClr>
              <a:buFont typeface="+mj-lt"/>
              <a:buAutoNum type="arabicPeriod"/>
            </a:pPr>
            <a:r>
              <a:rPr lang="ru-RU" sz="1200" b="1" dirty="0"/>
              <a:t>ООО «</a:t>
            </a:r>
            <a:r>
              <a:rPr lang="ru-RU" sz="1200" b="1" dirty="0" err="1"/>
              <a:t>Интерджет</a:t>
            </a:r>
            <a:r>
              <a:rPr lang="ru-RU" sz="1200" b="1" dirty="0"/>
              <a:t>»</a:t>
            </a:r>
          </a:p>
          <a:p>
            <a:pPr marL="180000" indent="-180000">
              <a:spcAft>
                <a:spcPts val="300"/>
              </a:spcAft>
              <a:buClr>
                <a:srgbClr val="0E779D"/>
              </a:buClr>
              <a:buFont typeface="+mj-lt"/>
              <a:buAutoNum type="arabicPeriod"/>
            </a:pPr>
            <a:r>
              <a:rPr lang="ru-RU" sz="1200" b="1" dirty="0"/>
              <a:t>ООО «Бизнес Партнер»</a:t>
            </a:r>
          </a:p>
          <a:p>
            <a:pPr marL="180000" indent="-180000">
              <a:spcAft>
                <a:spcPts val="300"/>
              </a:spcAft>
              <a:buClr>
                <a:srgbClr val="0E779D"/>
              </a:buClr>
              <a:buFont typeface="+mj-lt"/>
              <a:buAutoNum type="arabicPeriod"/>
            </a:pPr>
            <a:r>
              <a:rPr lang="ru-RU" sz="1200" b="1" dirty="0"/>
              <a:t>ООО «ТК Инжиниринг»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C7E4B7-EEDD-41E1-86B9-83C7D5A27C74}"/>
              </a:ext>
            </a:extLst>
          </p:cNvPr>
          <p:cNvSpPr/>
          <p:nvPr/>
        </p:nvSpPr>
        <p:spPr>
          <a:xfrm>
            <a:off x="714146" y="4333461"/>
            <a:ext cx="79918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настоящее время, для публикации на сайте Биржи, готовится рейтинг брокеров Секции «Минеральное сырье и химическая продукция». Средний размер комиссии компаний, имеющих право оказания брокерских услуг в Секции «Минеральное сырье и химическая продукция» составляет 0,25% от суммы сделки.</a:t>
            </a:r>
          </a:p>
          <a:p>
            <a:pPr lvl="0"/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5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9" y="1"/>
            <a:ext cx="751321" cy="752400"/>
          </a:xfrm>
          <a:prstGeom prst="rect">
            <a:avLst/>
          </a:prstGeom>
        </p:spPr>
      </p:pic>
      <p:sp>
        <p:nvSpPr>
          <p:cNvPr id="24" name="Название 1">
            <a:extLst>
              <a:ext uri="{FF2B5EF4-FFF2-40B4-BE49-F238E27FC236}">
                <a16:creationId xmlns:a16="http://schemas.microsoft.com/office/drawing/2014/main" id="{A2E365B9-183C-4392-BEA9-696328BF34F1}"/>
              </a:ext>
            </a:extLst>
          </p:cNvPr>
          <p:cNvSpPr txBox="1">
            <a:spLocks/>
          </p:cNvSpPr>
          <p:nvPr/>
        </p:nvSpPr>
        <p:spPr>
          <a:xfrm>
            <a:off x="1260013" y="10"/>
            <a:ext cx="5930238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Как стать участником торгов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26846" y="877015"/>
            <a:ext cx="76081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Принять участие в биржевых торгах на АО «</a:t>
            </a:r>
            <a:r>
              <a:rPr lang="ru-RU" sz="1350" dirty="0" err="1"/>
              <a:t>СПбМТСБ</a:t>
            </a:r>
            <a:r>
              <a:rPr lang="ru-RU" sz="1350" dirty="0"/>
              <a:t>» можно как напрямую (в качестве непосредственного участника торгов), так и через брокера.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750" y="1361763"/>
            <a:ext cx="3608926" cy="5078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Участие в торгах </a:t>
            </a:r>
          </a:p>
          <a:p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в качестве непосредственного участника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8975" y="1361763"/>
            <a:ext cx="3451859" cy="5078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Участие в торгах </a:t>
            </a:r>
          </a:p>
          <a:p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через брокера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46" y="1909990"/>
            <a:ext cx="4045154" cy="31569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428" y="2064544"/>
            <a:ext cx="3831666" cy="169093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7022307" y="2250282"/>
            <a:ext cx="592931" cy="278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5993607" y="3176323"/>
            <a:ext cx="385763" cy="166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6" name="Стрелка вниз 25"/>
          <p:cNvSpPr/>
          <p:nvPr/>
        </p:nvSpPr>
        <p:spPr>
          <a:xfrm rot="2849278">
            <a:off x="6599731" y="2436847"/>
            <a:ext cx="150296" cy="816450"/>
          </a:xfrm>
          <a:prstGeom prst="downArrow">
            <a:avLst>
              <a:gd name="adj1" fmla="val 3071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181" y="3491942"/>
            <a:ext cx="2631758" cy="135832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8" name="Стрелка вниз 27"/>
          <p:cNvSpPr/>
          <p:nvPr/>
        </p:nvSpPr>
        <p:spPr>
          <a:xfrm rot="18505626">
            <a:off x="6536354" y="3188231"/>
            <a:ext cx="150296" cy="309516"/>
          </a:xfrm>
          <a:prstGeom prst="downArrow">
            <a:avLst>
              <a:gd name="adj1" fmla="val 3071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0010" y="3961601"/>
            <a:ext cx="1429941" cy="814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311" y="3869046"/>
            <a:ext cx="4075317" cy="119786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903382" y="3850482"/>
            <a:ext cx="531074" cy="1216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75" y="2785191"/>
            <a:ext cx="2612765" cy="11155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3" name="Стрелка вниз 32"/>
          <p:cNvSpPr/>
          <p:nvPr/>
        </p:nvSpPr>
        <p:spPr>
          <a:xfrm rot="7756587">
            <a:off x="3155357" y="3278547"/>
            <a:ext cx="335756" cy="10595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765381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4008814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25E2F4-611E-4A62-81DD-EFE3D2EE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040" y="1568634"/>
            <a:ext cx="2934053" cy="19770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E9784D-D2E0-49D9-B8E2-F7D539750024}"/>
              </a:ext>
            </a:extLst>
          </p:cNvPr>
          <p:cNvSpPr txBox="1"/>
          <p:nvPr/>
        </p:nvSpPr>
        <p:spPr>
          <a:xfrm>
            <a:off x="889737" y="316825"/>
            <a:ext cx="3119080" cy="466281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is-IS" sz="1200" b="1" dirty="0">
                <a:solidFill>
                  <a:schemeClr val="bg1"/>
                </a:solidFill>
              </a:rPr>
              <a:t>Офис в Москве: </a:t>
            </a:r>
          </a:p>
          <a:p>
            <a:r>
              <a:rPr lang="is-IS" sz="1000" dirty="0">
                <a:solidFill>
                  <a:schemeClr val="bg1"/>
                </a:solidFill>
              </a:rPr>
              <a:t>119021, ул. Тимура Фрунзе, д. 24. </a:t>
            </a:r>
          </a:p>
          <a:p>
            <a:r>
              <a:rPr lang="is-IS" sz="1000" dirty="0">
                <a:solidFill>
                  <a:schemeClr val="bg1"/>
                </a:solidFill>
              </a:rPr>
              <a:t>тел.: +7 (495) 380-04-24, </a:t>
            </a:r>
          </a:p>
          <a:p>
            <a:r>
              <a:rPr lang="is-IS" sz="1000" dirty="0">
                <a:solidFill>
                  <a:schemeClr val="bg1"/>
                </a:solidFill>
              </a:rPr>
              <a:t>факс: +7 (495) 380-04-23 </a:t>
            </a:r>
          </a:p>
          <a:p>
            <a:endParaRPr lang="is-IS" sz="1200" dirty="0">
              <a:solidFill>
                <a:schemeClr val="bg1"/>
              </a:solidFill>
            </a:endParaRPr>
          </a:p>
          <a:p>
            <a:r>
              <a:rPr lang="is-IS" sz="1200" b="1" dirty="0">
                <a:solidFill>
                  <a:schemeClr val="bg1"/>
                </a:solidFill>
              </a:rPr>
              <a:t>Офис в Санкт-Петербурге: </a:t>
            </a:r>
          </a:p>
          <a:p>
            <a:r>
              <a:rPr lang="is-IS" sz="1000" dirty="0">
                <a:solidFill>
                  <a:schemeClr val="bg1"/>
                </a:solidFill>
              </a:rPr>
              <a:t>191119, ул. Марата д. 69-71, лит.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is-IS" sz="1000" dirty="0">
                <a:solidFill>
                  <a:schemeClr val="bg1"/>
                </a:solidFill>
              </a:rPr>
              <a:t>А,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is-IS" sz="1000" dirty="0">
                <a:solidFill>
                  <a:schemeClr val="bg1"/>
                </a:solidFill>
              </a:rPr>
              <a:t>помещение 7-Н </a:t>
            </a:r>
          </a:p>
          <a:p>
            <a:r>
              <a:rPr lang="is-IS" sz="1000" dirty="0">
                <a:solidFill>
                  <a:schemeClr val="bg1"/>
                </a:solidFill>
              </a:rPr>
              <a:t>тел.: +7 (812) 449-53-83</a:t>
            </a:r>
            <a:endParaRPr lang="ru-RU" sz="10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is-IS" sz="1200" b="1" dirty="0">
                <a:solidFill>
                  <a:schemeClr val="bg1"/>
                </a:solidFill>
              </a:rPr>
              <a:t>Офис в </a:t>
            </a:r>
            <a:r>
              <a:rPr lang="ru-RU" sz="1200" b="1" dirty="0">
                <a:solidFill>
                  <a:schemeClr val="bg1"/>
                </a:solidFill>
              </a:rPr>
              <a:t>Перми</a:t>
            </a:r>
            <a:r>
              <a:rPr lang="is-IS" sz="1200" b="1" dirty="0">
                <a:solidFill>
                  <a:schemeClr val="bg1"/>
                </a:solidFill>
              </a:rPr>
              <a:t>: </a:t>
            </a:r>
          </a:p>
          <a:p>
            <a:r>
              <a:rPr lang="ru-RU" sz="1000" dirty="0">
                <a:solidFill>
                  <a:schemeClr val="bg1"/>
                </a:solidFill>
              </a:rPr>
              <a:t>614000, ул. Советская, д. 24 Б</a:t>
            </a:r>
          </a:p>
          <a:p>
            <a:r>
              <a:rPr lang="ru-RU" sz="1000" dirty="0">
                <a:solidFill>
                  <a:schemeClr val="bg1"/>
                </a:solidFill>
              </a:rPr>
              <a:t>тел.: +7 (342) 235-78-48; +7 (922) 240-22-04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is-IS" sz="1200" b="1" dirty="0">
                <a:solidFill>
                  <a:schemeClr val="bg1"/>
                </a:solidFill>
              </a:rPr>
              <a:t>Офис в </a:t>
            </a:r>
            <a:r>
              <a:rPr lang="ru-RU" sz="1200" b="1" dirty="0">
                <a:solidFill>
                  <a:schemeClr val="bg1"/>
                </a:solidFill>
              </a:rPr>
              <a:t>Иркутске</a:t>
            </a:r>
            <a:r>
              <a:rPr lang="is-IS" sz="1200" b="1" dirty="0">
                <a:solidFill>
                  <a:schemeClr val="bg1"/>
                </a:solidFill>
              </a:rPr>
              <a:t>: </a:t>
            </a:r>
          </a:p>
          <a:p>
            <a:r>
              <a:rPr lang="ru-RU" sz="1000" dirty="0">
                <a:solidFill>
                  <a:schemeClr val="bg1"/>
                </a:solidFill>
              </a:rPr>
              <a:t>664011, ул. Горького, 36 Б, оф. III-12</a:t>
            </a:r>
          </a:p>
          <a:p>
            <a:r>
              <a:rPr lang="ru-RU" sz="1000" dirty="0">
                <a:solidFill>
                  <a:schemeClr val="bg1"/>
                </a:solidFill>
              </a:rPr>
              <a:t>тел.: +7 (395) 248-83-20; +7 (395) 248-83-24</a:t>
            </a:r>
          </a:p>
          <a:p>
            <a:endParaRPr lang="ru-RU" sz="1100" dirty="0">
              <a:solidFill>
                <a:schemeClr val="bg1"/>
              </a:solidFill>
            </a:endParaRPr>
          </a:p>
          <a:p>
            <a:r>
              <a:rPr lang="is-IS" sz="1200" b="1" dirty="0">
                <a:solidFill>
                  <a:schemeClr val="bg1"/>
                </a:solidFill>
              </a:rPr>
              <a:t>Офис в </a:t>
            </a:r>
            <a:r>
              <a:rPr lang="ru-RU" sz="1200" b="1" dirty="0">
                <a:solidFill>
                  <a:schemeClr val="bg1"/>
                </a:solidFill>
              </a:rPr>
              <a:t>Тюмени</a:t>
            </a:r>
            <a:r>
              <a:rPr lang="is-IS" sz="1200" b="1" dirty="0">
                <a:solidFill>
                  <a:schemeClr val="bg1"/>
                </a:solidFill>
              </a:rPr>
              <a:t>: </a:t>
            </a:r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000" dirty="0">
                <a:solidFill>
                  <a:schemeClr val="bg1"/>
                </a:solidFill>
              </a:rPr>
              <a:t>625051, ул. </a:t>
            </a:r>
            <a:r>
              <a:rPr lang="ru-RU" sz="1000" dirty="0" err="1">
                <a:solidFill>
                  <a:schemeClr val="bg1"/>
                </a:solidFill>
              </a:rPr>
              <a:t>Пермякова,д</a:t>
            </a:r>
            <a:r>
              <a:rPr lang="ru-RU" sz="1000" dirty="0">
                <a:solidFill>
                  <a:schemeClr val="bg1"/>
                </a:solidFill>
              </a:rPr>
              <a:t>. 43 А, </a:t>
            </a:r>
            <a:r>
              <a:rPr lang="ru-RU" sz="1000" dirty="0" err="1">
                <a:solidFill>
                  <a:schemeClr val="bg1"/>
                </a:solidFill>
              </a:rPr>
              <a:t>каб</a:t>
            </a:r>
            <a:r>
              <a:rPr lang="ru-RU" sz="1000" dirty="0">
                <a:solidFill>
                  <a:schemeClr val="bg1"/>
                </a:solidFill>
              </a:rPr>
              <a:t>. 403</a:t>
            </a:r>
          </a:p>
          <a:p>
            <a:r>
              <a:rPr lang="ru-RU" sz="1000" dirty="0">
                <a:solidFill>
                  <a:schemeClr val="bg1"/>
                </a:solidFill>
              </a:rPr>
              <a:t>тел.: </a:t>
            </a:r>
            <a:r>
              <a:rPr lang="is-IS" sz="1000" dirty="0">
                <a:solidFill>
                  <a:schemeClr val="bg1"/>
                </a:solidFill>
              </a:rPr>
              <a:t>+7 (903) 129-41-59</a:t>
            </a:r>
            <a:endParaRPr lang="ru-RU" sz="10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is-IS" sz="1200" b="1" dirty="0">
                <a:solidFill>
                  <a:schemeClr val="bg1"/>
                </a:solidFill>
              </a:rPr>
              <a:t>Офис в</a:t>
            </a:r>
            <a:r>
              <a:rPr lang="ru-RU" sz="1200" b="1" dirty="0">
                <a:solidFill>
                  <a:schemeClr val="bg1"/>
                </a:solidFill>
              </a:rPr>
              <a:t>о</a:t>
            </a:r>
            <a:r>
              <a:rPr lang="is-IS" sz="1200" b="1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Владивостоке</a:t>
            </a:r>
            <a:r>
              <a:rPr lang="is-IS" sz="1200" b="1" dirty="0">
                <a:solidFill>
                  <a:schemeClr val="bg1"/>
                </a:solidFill>
              </a:rPr>
              <a:t>: </a:t>
            </a:r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000" dirty="0">
                <a:solidFill>
                  <a:schemeClr val="bg1"/>
                </a:solidFill>
              </a:rPr>
              <a:t>690091, ул. Алеутская, д. 15 Б</a:t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>тел.: +7 (495) 380-04-24, доб. 5540</a:t>
            </a:r>
            <a:endParaRPr lang="is-IS" sz="10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www.spimex.com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0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617C6D8D-3D21-4E52-A878-52B3731255F2}"/>
              </a:ext>
            </a:extLst>
          </p:cNvPr>
          <p:cNvSpPr txBox="1">
            <a:spLocks/>
          </p:cNvSpPr>
          <p:nvPr/>
        </p:nvSpPr>
        <p:spPr>
          <a:xfrm>
            <a:off x="1152939" y="-30843"/>
            <a:ext cx="5657614" cy="7564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Республика Башкортостан на торгах АО «</a:t>
            </a:r>
            <a:r>
              <a:rPr lang="ru-RU" sz="1600" dirty="0" err="1"/>
              <a:t>СПбМТСБ</a:t>
            </a:r>
            <a:r>
              <a:rPr lang="ru-RU" sz="1600" dirty="0"/>
              <a:t>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E99E49-BCB4-4534-8E43-F2DCF9DB9863}"/>
              </a:ext>
            </a:extLst>
          </p:cNvPr>
          <p:cNvSpPr/>
          <p:nvPr/>
        </p:nvSpPr>
        <p:spPr>
          <a:xfrm>
            <a:off x="1392851" y="786969"/>
            <a:ext cx="33729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E7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Аккредитованных Участника торгов – представителей Башкортостана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E99E49-BCB4-4534-8E43-F2DCF9DB9863}"/>
              </a:ext>
            </a:extLst>
          </p:cNvPr>
          <p:cNvSpPr/>
          <p:nvPr/>
        </p:nvSpPr>
        <p:spPr>
          <a:xfrm>
            <a:off x="5334000" y="810052"/>
            <a:ext cx="3494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E7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Зарегистрированных Клиента Участников торгов – представителей Башкортостана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491" y="4500681"/>
            <a:ext cx="8430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E779D"/>
                </a:solidFill>
              </a:rPr>
              <a:t>Предприятия Башкортостана в </a:t>
            </a:r>
            <a:r>
              <a:rPr lang="ru-RU" sz="1600" b="1" dirty="0">
                <a:solidFill>
                  <a:srgbClr val="0E779D"/>
                </a:solidFill>
              </a:rPr>
              <a:t>2018-2020 гг.</a:t>
            </a:r>
            <a:r>
              <a:rPr lang="ru-RU" sz="1600" dirty="0">
                <a:solidFill>
                  <a:srgbClr val="0E779D"/>
                </a:solidFill>
              </a:rPr>
              <a:t> заключили более 58</a:t>
            </a:r>
            <a:r>
              <a:rPr lang="en-US" sz="1600" dirty="0">
                <a:solidFill>
                  <a:srgbClr val="0E779D"/>
                </a:solidFill>
              </a:rPr>
              <a:t> </a:t>
            </a:r>
            <a:r>
              <a:rPr lang="ru-RU" sz="1600" dirty="0">
                <a:solidFill>
                  <a:srgbClr val="0E779D"/>
                </a:solidFill>
              </a:rPr>
              <a:t>000 биржевых договоров покупки-продажи почти 8 млн т и 450 млн. кубометров газа на сумму более 325 млрд руб.</a:t>
            </a:r>
            <a:endParaRPr lang="ru-RU" sz="1200" dirty="0">
              <a:solidFill>
                <a:srgbClr val="0E77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6" y="1"/>
            <a:ext cx="748667" cy="748667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6636"/>
              </p:ext>
            </p:extLst>
          </p:nvPr>
        </p:nvGraphicFramePr>
        <p:xfrm>
          <a:off x="627440" y="1297464"/>
          <a:ext cx="8119745" cy="1548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846">
                  <a:extLst>
                    <a:ext uri="{9D8B030D-6E8A-4147-A177-3AD203B41FA5}">
                      <a16:colId xmlns:a16="http://schemas.microsoft.com/office/drawing/2014/main" val="2739321796"/>
                    </a:ext>
                  </a:extLst>
                </a:gridCol>
                <a:gridCol w="1558138">
                  <a:extLst>
                    <a:ext uri="{9D8B030D-6E8A-4147-A177-3AD203B41FA5}">
                      <a16:colId xmlns:a16="http://schemas.microsoft.com/office/drawing/2014/main" val="1503318519"/>
                    </a:ext>
                  </a:extLst>
                </a:gridCol>
                <a:gridCol w="1566132">
                  <a:extLst>
                    <a:ext uri="{9D8B030D-6E8A-4147-A177-3AD203B41FA5}">
                      <a16:colId xmlns:a16="http://schemas.microsoft.com/office/drawing/2014/main" val="1815503366"/>
                    </a:ext>
                  </a:extLst>
                </a:gridCol>
                <a:gridCol w="1140492">
                  <a:extLst>
                    <a:ext uri="{9D8B030D-6E8A-4147-A177-3AD203B41FA5}">
                      <a16:colId xmlns:a16="http://schemas.microsoft.com/office/drawing/2014/main" val="2543102047"/>
                    </a:ext>
                  </a:extLst>
                </a:gridCol>
                <a:gridCol w="1505137">
                  <a:extLst>
                    <a:ext uri="{9D8B030D-6E8A-4147-A177-3AD203B41FA5}">
                      <a16:colId xmlns:a16="http://schemas.microsoft.com/office/drawing/2014/main" val="3986746711"/>
                    </a:ext>
                  </a:extLst>
                </a:gridCol>
              </a:tblGrid>
              <a:tr h="4404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НЕФТЕПРОДУКТЫ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 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 2019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 2018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(на 02.10.2020)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67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81405"/>
                  </a:ext>
                </a:extLst>
              </a:tr>
              <a:tr h="353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Объём торгов, тонн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2 448 119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2 995 907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2 461 613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64595"/>
                  </a:ext>
                </a:extLst>
              </a:tr>
              <a:tr h="3795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Оборот торгов,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735 531 404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120 993 256 949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101 993 850 806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091948"/>
                  </a:ext>
                </a:extLst>
              </a:tr>
              <a:tr h="3183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Количество договоров, ед.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5554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1828" y="76388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D678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6990" y="78696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D678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54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49209"/>
              </p:ext>
            </p:extLst>
          </p:nvPr>
        </p:nvGraphicFramePr>
        <p:xfrm>
          <a:off x="627440" y="2934968"/>
          <a:ext cx="8119745" cy="1548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4477">
                  <a:extLst>
                    <a:ext uri="{9D8B030D-6E8A-4147-A177-3AD203B41FA5}">
                      <a16:colId xmlns:a16="http://schemas.microsoft.com/office/drawing/2014/main" val="2739321796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1503318519"/>
                    </a:ext>
                  </a:extLst>
                </a:gridCol>
                <a:gridCol w="1573447">
                  <a:extLst>
                    <a:ext uri="{9D8B030D-6E8A-4147-A177-3AD203B41FA5}">
                      <a16:colId xmlns:a16="http://schemas.microsoft.com/office/drawing/2014/main" val="1815503366"/>
                    </a:ext>
                  </a:extLst>
                </a:gridCol>
                <a:gridCol w="1162438">
                  <a:extLst>
                    <a:ext uri="{9D8B030D-6E8A-4147-A177-3AD203B41FA5}">
                      <a16:colId xmlns:a16="http://schemas.microsoft.com/office/drawing/2014/main" val="2543102047"/>
                    </a:ext>
                  </a:extLst>
                </a:gridCol>
                <a:gridCol w="1483191">
                  <a:extLst>
                    <a:ext uri="{9D8B030D-6E8A-4147-A177-3AD203B41FA5}">
                      <a16:colId xmlns:a16="http://schemas.microsoft.com/office/drawing/2014/main" val="3986746711"/>
                    </a:ext>
                  </a:extLst>
                </a:gridCol>
              </a:tblGrid>
              <a:tr h="47944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ГАЗ ПРИРОДНЫЙ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 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 2019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 2018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(на 02.10.2020)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67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81405"/>
                  </a:ext>
                </a:extLst>
              </a:tr>
              <a:tr h="353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Объём торгов, тыс.м3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216 100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81 900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-62,1%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152 240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64595"/>
                  </a:ext>
                </a:extLst>
              </a:tr>
              <a:tr h="3795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Оборот торгов,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692 330 100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284 567 700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-58,9%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526 738 120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091948"/>
                  </a:ext>
                </a:extLst>
              </a:tr>
              <a:tr h="3183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Количество договоров, ед.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-75,9%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55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6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31A709-5BD3-45B0-B198-85994916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ECA9B-057B-4C01-9B89-B0C4E1CF6DDA}"/>
              </a:ext>
            </a:extLst>
          </p:cNvPr>
          <p:cNvSpPr txBox="1"/>
          <p:nvPr/>
        </p:nvSpPr>
        <p:spPr>
          <a:xfrm>
            <a:off x="4520428" y="2015849"/>
            <a:ext cx="437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7F7F7F"/>
                </a:solidFill>
              </a:rPr>
              <a:t>Нефтепродукты</a:t>
            </a:r>
            <a:endParaRPr lang="ru-RU" sz="2800" dirty="0">
              <a:solidFill>
                <a:srgbClr val="7F7F7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4C3882-4FBB-4126-9AB4-748991DD4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09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5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4E7FB2F3-2470-450E-A36B-80E39AC363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1687" y="34836"/>
            <a:ext cx="5889861" cy="73891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ru-RU" sz="1600" dirty="0"/>
              <a:t>Рынок нефтепродуктов</a:t>
            </a:r>
            <a:br>
              <a:rPr lang="ru-RU" sz="1600" dirty="0"/>
            </a:br>
            <a:r>
              <a:rPr lang="ru-RU" sz="1600" dirty="0"/>
              <a:t>Основные продавцы и базисы поставки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22C3350-D1FE-4386-A27B-00F4FBD7BDDA}"/>
              </a:ext>
            </a:extLst>
          </p:cNvPr>
          <p:cNvSpPr/>
          <p:nvPr/>
        </p:nvSpPr>
        <p:spPr>
          <a:xfrm rot="10800000">
            <a:off x="2061075" y="3020626"/>
            <a:ext cx="1041794" cy="10082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D50BA8B-DFF3-474A-B24D-4BCF44C72C56}"/>
              </a:ext>
            </a:extLst>
          </p:cNvPr>
          <p:cNvSpPr/>
          <p:nvPr/>
        </p:nvSpPr>
        <p:spPr>
          <a:xfrm>
            <a:off x="1091687" y="3926932"/>
            <a:ext cx="15220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Одна из старейших</a:t>
            </a:r>
          </a:p>
          <a:p>
            <a:pPr algn="ctr"/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клиринговых компаний</a:t>
            </a:r>
          </a:p>
          <a:p>
            <a:pPr algn="ctr"/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  </a:t>
            </a:r>
            <a:r>
              <a:rPr lang="en-US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</a:t>
            </a: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России, клиринг</a:t>
            </a:r>
          </a:p>
          <a:p>
            <a:pPr algn="ctr"/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</a:t>
            </a:r>
            <a:r>
              <a:rPr lang="en-US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</a:t>
            </a: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на срочном рынке</a:t>
            </a:r>
          </a:p>
          <a:p>
            <a:pPr algn="ctr"/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</a:t>
            </a:r>
            <a:r>
              <a:rPr lang="en-US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      </a:t>
            </a: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и рынке газа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0A31E5C-CEFF-403C-9DA6-B4444E2510B6}"/>
              </a:ext>
            </a:extLst>
          </p:cNvPr>
          <p:cNvSpPr/>
          <p:nvPr/>
        </p:nvSpPr>
        <p:spPr>
          <a:xfrm>
            <a:off x="2662124" y="3926932"/>
            <a:ext cx="11690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  </a:t>
            </a: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Крупнейшая</a:t>
            </a:r>
          </a:p>
          <a:p>
            <a:r>
              <a:rPr lang="en-US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</a:t>
            </a: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независимая ЭТП,</a:t>
            </a:r>
          </a:p>
          <a:p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проведение закупок</a:t>
            </a:r>
          </a:p>
          <a:p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по 44-ФЗ и 223-ФЗ,</a:t>
            </a:r>
          </a:p>
          <a:p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коммерческих закупок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61C31D-F305-4567-8188-AE41BB12A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704" y="3477263"/>
            <a:ext cx="627510" cy="37214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7942AC0-68C4-4A94-B80E-AE1861805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636" y="3477263"/>
            <a:ext cx="277087" cy="366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2229" y="1127788"/>
            <a:ext cx="6499320" cy="2277547"/>
          </a:xfrm>
          <a:prstGeom prst="rect">
            <a:avLst/>
          </a:prstGeom>
          <a:noFill/>
          <a:ln w="9525">
            <a:solidFill>
              <a:srgbClr val="77BAE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D769C"/>
                </a:solidFill>
              </a:rPr>
              <a:t>ПАО «НК «Роснефть»;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D769C"/>
                </a:solidFill>
              </a:rPr>
              <a:t>ПАО «Газпром нефть»;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D769C"/>
                </a:solidFill>
              </a:rPr>
              <a:t>ООО «ООО «ЛУКОЙЛ-РНП-Трейдинг»;</a:t>
            </a:r>
            <a:endParaRPr lang="en-US" sz="1600" b="1" dirty="0">
              <a:solidFill>
                <a:srgbClr val="0D769C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D769C"/>
                </a:solidFill>
              </a:rPr>
              <a:t>АО «Сургутнефтегаз»;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D769C"/>
                </a:solidFill>
              </a:rPr>
              <a:t>ООО «</a:t>
            </a:r>
            <a:r>
              <a:rPr lang="ru-RU" sz="1600" b="1" dirty="0" err="1">
                <a:solidFill>
                  <a:srgbClr val="0D769C"/>
                </a:solidFill>
              </a:rPr>
              <a:t>Газэнергосеть</a:t>
            </a:r>
            <a:r>
              <a:rPr lang="ru-RU" sz="1600" b="1" dirty="0">
                <a:solidFill>
                  <a:srgbClr val="0D769C"/>
                </a:solidFill>
              </a:rPr>
              <a:t> Санкт-Петербург»;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D769C"/>
                </a:solidFill>
              </a:rPr>
              <a:t>ООО «Газпром </a:t>
            </a:r>
            <a:r>
              <a:rPr lang="ru-RU" sz="1600" b="1" dirty="0" err="1">
                <a:solidFill>
                  <a:srgbClr val="0D769C"/>
                </a:solidFill>
              </a:rPr>
              <a:t>нефтехим</a:t>
            </a:r>
            <a:r>
              <a:rPr lang="ru-RU" sz="1600" b="1" dirty="0">
                <a:solidFill>
                  <a:srgbClr val="0D769C"/>
                </a:solidFill>
              </a:rPr>
              <a:t> Салават»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 err="1">
                <a:solidFill>
                  <a:srgbClr val="0D769C"/>
                </a:solidFill>
              </a:rPr>
              <a:t>ПАО«Татнефть</a:t>
            </a:r>
            <a:r>
              <a:rPr lang="ru-RU" sz="1600" b="1" dirty="0">
                <a:solidFill>
                  <a:srgbClr val="0D769C"/>
                </a:solidFill>
              </a:rPr>
              <a:t>», АО«ТАИФ-НК»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2228" y="785314"/>
            <a:ext cx="6499320" cy="337146"/>
          </a:xfrm>
          <a:prstGeom prst="rect">
            <a:avLst/>
          </a:prstGeom>
          <a:solidFill>
            <a:srgbClr val="1D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Основные продавцы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2229" y="3481208"/>
            <a:ext cx="6499321" cy="246409"/>
          </a:xfrm>
          <a:prstGeom prst="rect">
            <a:avLst/>
          </a:prstGeom>
          <a:solidFill>
            <a:srgbClr val="1D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Базисы поставки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555" y="3727617"/>
            <a:ext cx="6467994" cy="1308050"/>
          </a:xfrm>
          <a:prstGeom prst="rect">
            <a:avLst/>
          </a:prstGeom>
          <a:noFill/>
          <a:ln w="9525">
            <a:solidFill>
              <a:srgbClr val="77BAE7"/>
            </a:solidFill>
          </a:ln>
        </p:spPr>
        <p:txBody>
          <a:bodyPr wrap="square" rtlCol="0">
            <a:spAutoFit/>
          </a:bodyPr>
          <a:lstStyle/>
          <a:p>
            <a:pPr marL="285750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D769C"/>
                </a:solidFill>
              </a:rPr>
              <a:t>Нефтебазы;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D769C"/>
                </a:solidFill>
              </a:rPr>
              <a:t>Пункты сдачи для автотранспорта при заводах;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D769C"/>
                </a:solidFill>
              </a:rPr>
              <a:t>Балансовые пункты;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D769C"/>
                </a:solidFill>
              </a:rPr>
              <a:t>ЛПДС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089113-0701-46A0-A709-34FCDD915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36" y="0"/>
            <a:ext cx="752431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4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501F540-D36B-49C3-987D-6226BBA8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73" y="1682669"/>
            <a:ext cx="5757709" cy="31104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1110858" y="0"/>
            <a:ext cx="5899432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Обзор рынка нефтепродуктов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02CAA9-529E-4EDD-9D8A-71E5ED313B4F}"/>
              </a:ext>
            </a:extLst>
          </p:cNvPr>
          <p:cNvSpPr/>
          <p:nvPr/>
        </p:nvSpPr>
        <p:spPr>
          <a:xfrm>
            <a:off x="420135" y="794613"/>
            <a:ext cx="8197804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400" b="1" dirty="0">
                <a:solidFill>
                  <a:srgbClr val="1D6788"/>
                </a:solidFill>
                <a:cs typeface="Arial" panose="020B0604020202020204" pitchFamily="34" charset="0"/>
              </a:rPr>
              <a:t>Биржевые торги нефтепродуктами </a:t>
            </a:r>
            <a:r>
              <a:rPr lang="ru-RU" sz="1400" dirty="0">
                <a:cs typeface="Arial" panose="020B0604020202020204" pitchFamily="34" charset="0"/>
              </a:rPr>
              <a:t>проводятся на базисах большого числа НПЗ, расположенных по всей территории РФ. 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400" dirty="0">
                <a:cs typeface="Arial" panose="020B0604020202020204" pitchFamily="34" charset="0"/>
              </a:rPr>
              <a:t>Покупатель имеет возможность обеспечить поставки товара, приобретенного на бирже, на любую ж/д станцию на территории РФ.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3C48D0-90D5-47DD-B2FA-0093CFCF52DE}"/>
              </a:ext>
            </a:extLst>
          </p:cNvPr>
          <p:cNvSpPr/>
          <p:nvPr/>
        </p:nvSpPr>
        <p:spPr>
          <a:xfrm>
            <a:off x="471341" y="2169054"/>
            <a:ext cx="394360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E779D"/>
                </a:solidFill>
                <a:cs typeface="Arial" panose="020B0604020202020204" pitchFamily="34" charset="0"/>
              </a:rPr>
              <a:t>Поставка на условиях:</a:t>
            </a:r>
          </a:p>
          <a:p>
            <a:pPr marL="171450" lvl="0" indent="-171450"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Франко-вагон станция отправления;</a:t>
            </a:r>
          </a:p>
          <a:p>
            <a:pPr marL="171450" lvl="0" indent="-171450"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Франко-вагон станция назначения;</a:t>
            </a:r>
          </a:p>
          <a:p>
            <a:pPr marL="171450" lvl="0" indent="-171450"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Франко-труба;</a:t>
            </a:r>
          </a:p>
          <a:p>
            <a:pPr marL="171450" indent="-171450"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Самовывоз ж/д транспортом </a:t>
            </a:r>
          </a:p>
          <a:p>
            <a:pPr>
              <a:buClr>
                <a:srgbClr val="0E779D"/>
              </a:buClr>
            </a:pPr>
            <a:r>
              <a:rPr lang="ru-RU" sz="1400" dirty="0">
                <a:cs typeface="Arial" panose="020B0604020202020204" pitchFamily="34" charset="0"/>
              </a:rPr>
              <a:t>    (срок поставки – 30 дней);</a:t>
            </a:r>
          </a:p>
          <a:p>
            <a:pPr marL="171450" indent="-171450"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Самовывоз автотранспортом</a:t>
            </a:r>
          </a:p>
          <a:p>
            <a:pPr>
              <a:buClr>
                <a:srgbClr val="0E779D"/>
              </a:buClr>
            </a:pPr>
            <a:r>
              <a:rPr lang="ru-RU" sz="1400" dirty="0">
                <a:cs typeface="Arial" panose="020B0604020202020204" pitchFamily="34" charset="0"/>
              </a:rPr>
              <a:t>    (срок поставки 10 дней);</a:t>
            </a:r>
          </a:p>
          <a:p>
            <a:pPr marL="171450" lvl="0" indent="-171450">
              <a:buClr>
                <a:srgbClr val="0E779D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Arial" panose="020B0604020202020204" pitchFamily="34" charset="0"/>
              </a:rPr>
              <a:t>Франко-резервуар ОТП (срок поставки – 2 дня);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4B8676-A475-47FE-A7CB-A82B6A989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6" y="-1"/>
            <a:ext cx="752431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4E7FB2F3-2470-450E-A36B-80E39AC363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1687" y="0"/>
            <a:ext cx="5889861" cy="7572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ru-RU" sz="1600" dirty="0"/>
              <a:t>Рынок нефтепродуктов</a:t>
            </a:r>
            <a:br>
              <a:rPr lang="ru-RU" sz="1600" dirty="0"/>
            </a:br>
            <a:r>
              <a:rPr lang="ru-RU" sz="1600" dirty="0"/>
              <a:t>Поставочный фьючерс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22C3350-D1FE-4386-A27B-00F4FBD7BDDA}"/>
              </a:ext>
            </a:extLst>
          </p:cNvPr>
          <p:cNvSpPr/>
          <p:nvPr/>
        </p:nvSpPr>
        <p:spPr>
          <a:xfrm rot="10800000">
            <a:off x="2061075" y="3020626"/>
            <a:ext cx="1041794" cy="10082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D50BA8B-DFF3-474A-B24D-4BCF44C72C56}"/>
              </a:ext>
            </a:extLst>
          </p:cNvPr>
          <p:cNvSpPr/>
          <p:nvPr/>
        </p:nvSpPr>
        <p:spPr>
          <a:xfrm>
            <a:off x="1091687" y="3926932"/>
            <a:ext cx="15220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Одна из старейших</a:t>
            </a:r>
          </a:p>
          <a:p>
            <a:pPr algn="ctr"/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клиринговых компаний</a:t>
            </a:r>
          </a:p>
          <a:p>
            <a:pPr algn="ctr"/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  </a:t>
            </a:r>
            <a:r>
              <a:rPr lang="en-US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</a:t>
            </a: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России, клиринг</a:t>
            </a:r>
          </a:p>
          <a:p>
            <a:pPr algn="ctr"/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</a:t>
            </a:r>
            <a:r>
              <a:rPr lang="en-US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</a:t>
            </a: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на срочном рынке</a:t>
            </a:r>
          </a:p>
          <a:p>
            <a:pPr algn="ctr"/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</a:t>
            </a:r>
            <a:r>
              <a:rPr lang="en-US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      </a:t>
            </a: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и рынке газа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0A31E5C-CEFF-403C-9DA6-B4444E2510B6}"/>
              </a:ext>
            </a:extLst>
          </p:cNvPr>
          <p:cNvSpPr/>
          <p:nvPr/>
        </p:nvSpPr>
        <p:spPr>
          <a:xfrm>
            <a:off x="2662124" y="3926932"/>
            <a:ext cx="11690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  </a:t>
            </a: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Крупнейшая</a:t>
            </a:r>
          </a:p>
          <a:p>
            <a:r>
              <a:rPr lang="en-US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</a:t>
            </a: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независимая ЭТП,</a:t>
            </a:r>
          </a:p>
          <a:p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    проведение закупок</a:t>
            </a:r>
          </a:p>
          <a:p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      по 44-ФЗ и 223-ФЗ,</a:t>
            </a:r>
          </a:p>
          <a:p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коммерческих закупок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61C31D-F305-4567-8188-AE41BB12A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704" y="3477263"/>
            <a:ext cx="627510" cy="37214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7942AC0-68C4-4A94-B80E-AE1861805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636" y="3477263"/>
            <a:ext cx="277087" cy="3664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29069" y="889849"/>
            <a:ext cx="8146631" cy="359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b="1" dirty="0">
                <a:solidFill>
                  <a:srgbClr val="0D76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июле 2018 года на АО «СПбМТСБ» запущен новый тип поставочного фьючерса на нефтепродукты с базовой точкой ценообразования на ж</a:t>
            </a:r>
            <a:r>
              <a:rPr lang="en-US" sz="1600" b="1" dirty="0">
                <a:solidFill>
                  <a:srgbClr val="0D76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b="1" dirty="0">
                <a:solidFill>
                  <a:srgbClr val="0D76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 станции </a:t>
            </a:r>
            <a:r>
              <a:rPr lang="ru-RU" sz="1600" b="1" dirty="0" err="1">
                <a:solidFill>
                  <a:srgbClr val="0D76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Аллагуват</a:t>
            </a:r>
            <a:r>
              <a:rPr lang="ru-RU" sz="1600" b="1" dirty="0">
                <a:solidFill>
                  <a:srgbClr val="0D76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4000"/>
              </a:lnSpc>
            </a:pPr>
            <a:r>
              <a:rPr lang="ru-RU" sz="1600" dirty="0">
                <a:solidFill>
                  <a:srgbClr val="0D76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позволяет покупателю зафиксировать цену на нефтепродукты </a:t>
            </a:r>
            <a:r>
              <a:rPr lang="ru-RU" sz="1600" b="1" u="sng" dirty="0">
                <a:solidFill>
                  <a:srgbClr val="0D76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год вперед</a:t>
            </a:r>
            <a:r>
              <a:rPr lang="ru-RU" sz="1600" dirty="0">
                <a:solidFill>
                  <a:srgbClr val="0D76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40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Цена формируется на базе ж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 станции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Аллагуват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 Исполнение фьючерсного контракта осуществляется по Договору поставки, заключаемому в Секции «Нефтепродукты». Цена Договора поставки определяется как сумма значений окончательной расчетной цены фьючерса и стоимости транспортировки от ж/д станции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Аллагуват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до ж/д станции назначения. Участие в поставке может принять любая компания, у которой есть возможность заключить договор поставки в Секции «Нефтепродукты». </a:t>
            </a:r>
          </a:p>
          <a:p>
            <a:pPr algn="just">
              <a:lnSpc>
                <a:spcPct val="1140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Через подобный контракт торгуются СУГ, Аи-92, Аи-95, газовый конденсат, дизельное топливо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089113-0701-46A0-A709-34FCDD915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26" y="-1"/>
            <a:ext cx="752431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7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E87952-AB8E-44BB-AD58-5BB5EF1B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77094DFB-D17B-418B-AB26-87A4E834E341}"/>
              </a:ext>
            </a:extLst>
          </p:cNvPr>
          <p:cNvSpPr txBox="1">
            <a:spLocks/>
          </p:cNvSpPr>
          <p:nvPr/>
        </p:nvSpPr>
        <p:spPr>
          <a:xfrm>
            <a:off x="1260000" y="1"/>
            <a:ext cx="5689013" cy="752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Поставочные фьючерсы на нефтепродукты с базовой точкой ценообразования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50D9F8-760A-42DC-8995-E0111D2053C0}"/>
              </a:ext>
            </a:extLst>
          </p:cNvPr>
          <p:cNvSpPr/>
          <p:nvPr/>
        </p:nvSpPr>
        <p:spPr>
          <a:xfrm>
            <a:off x="428010" y="868995"/>
            <a:ext cx="4736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E779D"/>
                </a:solidFill>
                <a:ea typeface="Calibri" panose="020F0502020204030204" pitchFamily="34" charset="0"/>
              </a:rPr>
              <a:t>Базовая точка ценообразования </a:t>
            </a:r>
            <a:r>
              <a:rPr lang="ru-RU" sz="1200" dirty="0">
                <a:ea typeface="Calibri" panose="020F0502020204030204" pitchFamily="34" charset="0"/>
              </a:rPr>
              <a:t>- место формирования цены биржевого товара. 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309F63-FC0A-419F-9AF0-325E947F5115}"/>
              </a:ext>
            </a:extLst>
          </p:cNvPr>
          <p:cNvSpPr/>
          <p:nvPr/>
        </p:nvSpPr>
        <p:spPr>
          <a:xfrm>
            <a:off x="420389" y="1324121"/>
            <a:ext cx="463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E779D"/>
                </a:solidFill>
              </a:rPr>
              <a:t>Цена договора поставки </a:t>
            </a:r>
            <a:r>
              <a:rPr lang="ru-RU" sz="1200" dirty="0"/>
              <a:t>= Цена исполнения фьючерса + стоимость транспортировки в соответствии с установленными в спецификации тарифами.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1AC98E-F554-4DFD-A30D-F3BC8B9E5EA0}"/>
              </a:ext>
            </a:extLst>
          </p:cNvPr>
          <p:cNvSpPr/>
          <p:nvPr/>
        </p:nvSpPr>
        <p:spPr>
          <a:xfrm>
            <a:off x="428010" y="1953889"/>
            <a:ext cx="4970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E779D"/>
                </a:solidFill>
                <a:ea typeface="Calibri" panose="020F0502020204030204" pitchFamily="34" charset="0"/>
              </a:rPr>
              <a:t>Договоры поставки </a:t>
            </a:r>
            <a:r>
              <a:rPr lang="ru-RU" sz="1200" dirty="0">
                <a:ea typeface="Calibri" panose="020F0502020204030204" pitchFamily="34" charset="0"/>
              </a:rPr>
              <a:t>заключаются на условиях Франко-вагон станция назначения.</a:t>
            </a:r>
            <a:endParaRPr lang="ru-RU" sz="1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38A878-ADEB-45F9-9AED-D3AA4B462721}"/>
              </a:ext>
            </a:extLst>
          </p:cNvPr>
          <p:cNvSpPr/>
          <p:nvPr/>
        </p:nvSpPr>
        <p:spPr>
          <a:xfrm>
            <a:off x="428010" y="24155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E779D"/>
                </a:solidFill>
              </a:rPr>
              <a:t>Станцией назначения </a:t>
            </a:r>
            <a:r>
              <a:rPr lang="ru-RU" sz="1200" dirty="0"/>
              <a:t>может быть любая ж/д станция РФ на выбор покупателя.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9BD3A22-42DD-41AD-A423-6BC97827E0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840" y="3315824"/>
          <a:ext cx="7995756" cy="1798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4310">
                  <a:extLst>
                    <a:ext uri="{9D8B030D-6E8A-4147-A177-3AD203B41FA5}">
                      <a16:colId xmlns:a16="http://schemas.microsoft.com/office/drawing/2014/main" val="1683472453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1999409289"/>
                    </a:ext>
                  </a:extLst>
                </a:gridCol>
                <a:gridCol w="1349370">
                  <a:extLst>
                    <a:ext uri="{9D8B030D-6E8A-4147-A177-3AD203B41FA5}">
                      <a16:colId xmlns:a16="http://schemas.microsoft.com/office/drawing/2014/main" val="78687588"/>
                    </a:ext>
                  </a:extLst>
                </a:gridCol>
                <a:gridCol w="1310742">
                  <a:extLst>
                    <a:ext uri="{9D8B030D-6E8A-4147-A177-3AD203B41FA5}">
                      <a16:colId xmlns:a16="http://schemas.microsoft.com/office/drawing/2014/main" val="3001823980"/>
                    </a:ext>
                  </a:extLst>
                </a:gridCol>
                <a:gridCol w="1310742">
                  <a:extLst>
                    <a:ext uri="{9D8B030D-6E8A-4147-A177-3AD203B41FA5}">
                      <a16:colId xmlns:a16="http://schemas.microsoft.com/office/drawing/2014/main" val="2898622974"/>
                    </a:ext>
                  </a:extLst>
                </a:gridCol>
                <a:gridCol w="1310742">
                  <a:extLst>
                    <a:ext uri="{9D8B030D-6E8A-4147-A177-3AD203B41FA5}">
                      <a16:colId xmlns:a16="http://schemas.microsoft.com/office/drawing/2014/main" val="2588497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Базовый актив</a:t>
                      </a:r>
                    </a:p>
                  </a:txBody>
                  <a:tcPr anchor="ctr">
                    <a:solidFill>
                      <a:srgbClr val="0E77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АИ-92-К5</a:t>
                      </a:r>
                    </a:p>
                  </a:txBody>
                  <a:tcPr anchor="ctr">
                    <a:solidFill>
                      <a:srgbClr val="C323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АИ-95-К5</a:t>
                      </a:r>
                    </a:p>
                  </a:txBody>
                  <a:tcPr anchor="ctr">
                    <a:solidFill>
                      <a:srgbClr val="D67E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СУГ марки ПБТ</a:t>
                      </a:r>
                    </a:p>
                  </a:txBody>
                  <a:tcPr anchor="ctr">
                    <a:solidFill>
                      <a:srgbClr val="8AB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Газовый конденсат </a:t>
                      </a:r>
                    </a:p>
                  </a:txBody>
                  <a:tcPr anchor="ctr">
                    <a:solidFill>
                      <a:srgbClr val="276A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 panose="020B0604020202020204" pitchFamily="34" charset="0"/>
                        </a:rPr>
                        <a:t>ДТЛ – К5</a:t>
                      </a:r>
                    </a:p>
                  </a:txBody>
                  <a:tcPr anchor="ctr">
                    <a:solidFill>
                      <a:srgbClr val="729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09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+mn-lt"/>
                          <a:cs typeface="Arial" panose="020B0604020202020204" pitchFamily="34" charset="0"/>
                        </a:rPr>
                        <a:t>Базовая точка ценообразования</a:t>
                      </a: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ж/д ст. Аллагуват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ж/д ст. Аллагуват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ж/д ст. Сургут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ж</a:t>
                      </a:r>
                      <a:r>
                        <a:rPr lang="en-US" sz="1000" dirty="0"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д ст. Новый</a:t>
                      </a:r>
                      <a:r>
                        <a:rPr lang="ru-RU" sz="1000" baseline="0" dirty="0">
                          <a:latin typeface="+mn-lt"/>
                          <a:cs typeface="Arial" panose="020B0604020202020204" pitchFamily="34" charset="0"/>
                        </a:rPr>
                        <a:t> Уренгой, Обская</a:t>
                      </a:r>
                      <a:endParaRPr lang="ru-RU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ж</a:t>
                      </a:r>
                      <a:r>
                        <a:rPr lang="en-US" sz="1000" dirty="0"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д ст. </a:t>
                      </a:r>
                      <a:r>
                        <a:rPr lang="ru-RU" sz="1000" dirty="0" err="1">
                          <a:latin typeface="+mn-lt"/>
                          <a:cs typeface="Arial" panose="020B0604020202020204" pitchFamily="34" charset="0"/>
                        </a:rPr>
                        <a:t>Аллагуват</a:t>
                      </a:r>
                      <a:endParaRPr lang="ru-RU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380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+mn-lt"/>
                          <a:cs typeface="Arial" panose="020B0604020202020204" pitchFamily="34" charset="0"/>
                        </a:rPr>
                        <a:t>Лот: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60 тонн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60 тонн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36 тонн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60 тонн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65 тонн.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32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+mn-lt"/>
                          <a:cs typeface="Arial" panose="020B0604020202020204" pitchFamily="34" charset="0"/>
                        </a:rPr>
                        <a:t>Котировка: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В рублях за 1 тонну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В рублях за 1 тонну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В рублях за 1 тонну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В рублях за 1 тонну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В рублях за 1 тонну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83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+mn-lt"/>
                          <a:cs typeface="Arial" panose="020B0604020202020204" pitchFamily="34" charset="0"/>
                        </a:rPr>
                        <a:t>Мин. изм.  цены: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1 рубль РФ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/>
                        <a:t>1 рубль РФ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1 рубль РФ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1 рубль РФ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1 рубль РФ</a:t>
                      </a:r>
                    </a:p>
                  </a:txBody>
                  <a:tcPr anchor="ctr">
                    <a:solidFill>
                      <a:srgbClr val="B6D6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663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+mn-lt"/>
                          <a:cs typeface="Arial" panose="020B0604020202020204" pitchFamily="34" charset="0"/>
                        </a:rPr>
                        <a:t>Поставочная партия: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60 тонн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60 тонн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36 тонн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60 тонн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65 тонн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49420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A28426-8D79-4AC5-B957-EB396FA92651}"/>
              </a:ext>
            </a:extLst>
          </p:cNvPr>
          <p:cNvSpPr/>
          <p:nvPr/>
        </p:nvSpPr>
        <p:spPr>
          <a:xfrm>
            <a:off x="428010" y="2986446"/>
            <a:ext cx="2200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E779D"/>
                </a:solidFill>
              </a:rPr>
              <a:t>Параметры контрактов</a:t>
            </a:r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0B5A7E-F798-4161-9D40-038FC3A12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962"/>
          <a:stretch/>
        </p:blipFill>
        <p:spPr>
          <a:xfrm>
            <a:off x="5627839" y="643009"/>
            <a:ext cx="3528236" cy="274454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B963F0-FF58-4D86-8570-0BBC2C50E9E5}"/>
              </a:ext>
            </a:extLst>
          </p:cNvPr>
          <p:cNvSpPr/>
          <p:nvPr/>
        </p:nvSpPr>
        <p:spPr>
          <a:xfrm>
            <a:off x="6653103" y="1492060"/>
            <a:ext cx="2816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E779D"/>
                </a:solidFill>
                <a:ea typeface="Calibri" panose="020F0502020204030204" pitchFamily="34" charset="0"/>
              </a:rPr>
              <a:t>Цена поставки = </a:t>
            </a:r>
          </a:p>
          <a:p>
            <a:r>
              <a:rPr lang="ru-RU" sz="1400" b="1" dirty="0">
                <a:solidFill>
                  <a:srgbClr val="0E779D"/>
                </a:solidFill>
              </a:rPr>
              <a:t>Цена исполнения + тариф</a:t>
            </a:r>
            <a:endParaRPr lang="ru-RU" sz="14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48C790-10DF-4876-9520-0EF7CFBDD408}"/>
              </a:ext>
            </a:extLst>
          </p:cNvPr>
          <p:cNvSpPr/>
          <p:nvPr/>
        </p:nvSpPr>
        <p:spPr>
          <a:xfrm>
            <a:off x="5983514" y="2683527"/>
            <a:ext cx="2816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E779D"/>
                </a:solidFill>
                <a:ea typeface="Calibri" panose="020F0502020204030204" pitchFamily="34" charset="0"/>
              </a:rPr>
              <a:t>Базовая точка</a:t>
            </a:r>
          </a:p>
          <a:p>
            <a:r>
              <a:rPr lang="ru-RU" sz="1400" b="1" dirty="0">
                <a:solidFill>
                  <a:srgbClr val="0E779D"/>
                </a:solidFill>
                <a:ea typeface="Calibri" panose="020F0502020204030204" pitchFamily="34" charset="0"/>
              </a:rPr>
              <a:t>ценообразования</a:t>
            </a:r>
            <a:endParaRPr lang="ru-RU" sz="1400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089113-0701-46A0-A709-34FCDD915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6" y="-1"/>
            <a:ext cx="752431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9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1260000" y="0"/>
            <a:ext cx="5750289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Биржевые базисы поставки нефтепродуктов</a:t>
            </a:r>
          </a:p>
          <a:p>
            <a:pPr algn="l"/>
            <a:r>
              <a:rPr lang="ru-RU" sz="1600" b="1" dirty="0"/>
              <a:t>на территории Республики Башкортостан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4B8676-A475-47FE-A7CB-A82B6A989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6" y="-1"/>
            <a:ext cx="752431" cy="752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4689" y="4194010"/>
            <a:ext cx="2878110" cy="892552"/>
          </a:xfrm>
          <a:prstGeom prst="rect">
            <a:avLst/>
          </a:prstGeom>
          <a:solidFill>
            <a:srgbClr val="DBEEF4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ЛПДС «Салават»;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ЛПДС «Черкассы»;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ЛПДС «Андреевка».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5732" y="3747734"/>
            <a:ext cx="2887067" cy="426626"/>
          </a:xfrm>
          <a:prstGeom prst="rect">
            <a:avLst/>
          </a:prstGeom>
          <a:solidFill>
            <a:srgbClr val="1D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Базисы поставки на условиях «Франко-труба»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12561" y="3747734"/>
            <a:ext cx="3397728" cy="426627"/>
          </a:xfrm>
          <a:prstGeom prst="rect">
            <a:avLst/>
          </a:prstGeom>
          <a:solidFill>
            <a:srgbClr val="1D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Базисы поставки на условиях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</a:rPr>
              <a:t>«Балансовый пункт»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2559" y="4174360"/>
            <a:ext cx="3407366" cy="911989"/>
          </a:xfrm>
          <a:prstGeom prst="rect">
            <a:avLst/>
          </a:prstGeom>
          <a:solidFill>
            <a:srgbClr val="DBEEF4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БП «Башкортостан»;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БП «Башкортостан Юго-Восток»;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БП «Приволжье».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5731" y="809781"/>
            <a:ext cx="6544557" cy="368161"/>
          </a:xfrm>
          <a:prstGeom prst="rect">
            <a:avLst/>
          </a:prstGeom>
          <a:solidFill>
            <a:srgbClr val="1D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Базисы поставки на условиях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</a:rPr>
              <a:t>«Самовывоз автомобильным транспортом»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5732" y="1177942"/>
            <a:ext cx="6544557" cy="2492990"/>
          </a:xfrm>
          <a:prstGeom prst="rect">
            <a:avLst/>
          </a:prstGeom>
          <a:solidFill>
            <a:srgbClr val="DBEEF4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ЛПДС «Черкассы» </a:t>
            </a:r>
            <a:r>
              <a:rPr lang="ru-RU" sz="1200" dirty="0"/>
              <a:t>РБ, Уфимский р-н, с. Новые Черкассы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НБ «Белорецкая»</a:t>
            </a:r>
            <a:r>
              <a:rPr lang="ru-RU" sz="1200" dirty="0"/>
              <a:t> РБ, Белорецкий р-н, с. Железнодорожный, ул. </a:t>
            </a:r>
            <a:r>
              <a:rPr lang="ru-RU" sz="1200" dirty="0" err="1"/>
              <a:t>Нефтебазовая</a:t>
            </a:r>
            <a:r>
              <a:rPr lang="ru-RU" sz="1200" dirty="0"/>
              <a:t>, д.1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НБ «</a:t>
            </a:r>
            <a:r>
              <a:rPr lang="ru-RU" sz="1200" b="1" dirty="0" err="1"/>
              <a:t>Мурсалимкинская</a:t>
            </a:r>
            <a:r>
              <a:rPr lang="ru-RU" sz="1200" b="1" dirty="0"/>
              <a:t>» </a:t>
            </a:r>
            <a:r>
              <a:rPr lang="ru-RU" sz="1200" dirty="0"/>
              <a:t>РБ, </a:t>
            </a:r>
            <a:r>
              <a:rPr lang="ru-RU" sz="1200" dirty="0" err="1"/>
              <a:t>Салаватский</a:t>
            </a:r>
            <a:r>
              <a:rPr lang="ru-RU" sz="1200" dirty="0"/>
              <a:t> р-н, с. </a:t>
            </a:r>
            <a:r>
              <a:rPr lang="ru-RU" sz="1200" dirty="0" err="1"/>
              <a:t>Мурсалимкино</a:t>
            </a:r>
            <a:r>
              <a:rPr lang="ru-RU" sz="1200" dirty="0"/>
              <a:t>, ул. Крупская, д. 1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НБ «Нефтекамская»</a:t>
            </a:r>
            <a:r>
              <a:rPr lang="ru-RU" sz="1200" dirty="0"/>
              <a:t> РБ, г. Нефтекамск, ул. Заводская, д. 2А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НБ «Раевская»</a:t>
            </a:r>
            <a:r>
              <a:rPr lang="ru-RU" sz="1200" dirty="0"/>
              <a:t> РБ, </a:t>
            </a:r>
            <a:r>
              <a:rPr lang="ru-RU" sz="1200" dirty="0" err="1"/>
              <a:t>Альшеевский</a:t>
            </a:r>
            <a:r>
              <a:rPr lang="ru-RU" sz="1200" dirty="0"/>
              <a:t> р-н, с. Раевский, ул. Комплексная, д. 6А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НБ «</a:t>
            </a:r>
            <a:r>
              <a:rPr lang="ru-RU" sz="1200" b="1" dirty="0" err="1"/>
              <a:t>Туймазинская</a:t>
            </a:r>
            <a:r>
              <a:rPr lang="ru-RU" sz="1200" b="1" dirty="0"/>
              <a:t>» </a:t>
            </a:r>
            <a:r>
              <a:rPr lang="ru-RU" sz="1200" dirty="0"/>
              <a:t>РБ, г. Туймазы, ул. Советская, д. 2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НБ «Уфимская»</a:t>
            </a:r>
            <a:r>
              <a:rPr lang="ru-RU" sz="1200" dirty="0"/>
              <a:t> РБ, Уфа, ул. </a:t>
            </a:r>
            <a:r>
              <a:rPr lang="ru-RU" sz="1200" dirty="0" err="1"/>
              <a:t>Чекмагушевская</a:t>
            </a:r>
            <a:r>
              <a:rPr lang="ru-RU" sz="1200" dirty="0"/>
              <a:t>, д. 2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НБ «</a:t>
            </a:r>
            <a:r>
              <a:rPr lang="ru-RU" sz="1200" b="1" dirty="0" err="1"/>
              <a:t>Чишминская</a:t>
            </a:r>
            <a:r>
              <a:rPr lang="ru-RU" sz="1200" b="1" dirty="0"/>
              <a:t>»</a:t>
            </a:r>
            <a:r>
              <a:rPr lang="ru-RU" sz="1200" dirty="0"/>
              <a:t> РБ, </a:t>
            </a:r>
            <a:r>
              <a:rPr lang="ru-RU" sz="1200" dirty="0" err="1"/>
              <a:t>Чишминский</a:t>
            </a:r>
            <a:r>
              <a:rPr lang="ru-RU" sz="1200" dirty="0"/>
              <a:t> р-н, </a:t>
            </a:r>
            <a:r>
              <a:rPr lang="ru-RU" sz="1200" dirty="0" err="1"/>
              <a:t>р.п</a:t>
            </a:r>
            <a:r>
              <a:rPr lang="ru-RU" sz="1200" dirty="0"/>
              <a:t>. Чишмы, ул. Железнодорожная, д. 30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ООО «Газпром </a:t>
            </a:r>
            <a:r>
              <a:rPr lang="ru-RU" sz="1200" b="1" dirty="0" err="1"/>
              <a:t>нефтехим</a:t>
            </a:r>
            <a:r>
              <a:rPr lang="ru-RU" sz="1200" b="1" dirty="0"/>
              <a:t> Салават» </a:t>
            </a:r>
            <a:r>
              <a:rPr lang="ru-RU" sz="1200" dirty="0"/>
              <a:t>РБ, г. Салават, ул. Молодогвардейцев, д. 30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НБ «</a:t>
            </a:r>
            <a:r>
              <a:rPr lang="ru-RU" sz="1200" b="1" dirty="0" err="1"/>
              <a:t>Иглино</a:t>
            </a:r>
            <a:r>
              <a:rPr lang="ru-RU" sz="1200" b="1" dirty="0"/>
              <a:t>» </a:t>
            </a:r>
            <a:r>
              <a:rPr lang="ru-RU" sz="1200" dirty="0"/>
              <a:t>РБ, </a:t>
            </a:r>
            <a:r>
              <a:rPr lang="ru-RU" sz="1200" dirty="0" err="1"/>
              <a:t>Иглинский</a:t>
            </a:r>
            <a:r>
              <a:rPr lang="ru-RU" sz="1200" dirty="0"/>
              <a:t> р-н, с. </a:t>
            </a:r>
            <a:r>
              <a:rPr lang="ru-RU" sz="1200" dirty="0" err="1"/>
              <a:t>Иглино</a:t>
            </a:r>
            <a:r>
              <a:rPr lang="ru-RU" sz="1200" dirty="0"/>
              <a:t>, ул. Горького, д. 16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ООО «</a:t>
            </a:r>
            <a:r>
              <a:rPr lang="ru-RU" sz="1200" b="1" dirty="0" err="1"/>
              <a:t>Туймазинское</a:t>
            </a:r>
            <a:r>
              <a:rPr lang="ru-RU" sz="1200" b="1" dirty="0"/>
              <a:t> ГПП» </a:t>
            </a:r>
            <a:r>
              <a:rPr lang="ru-RU" sz="1200" dirty="0"/>
              <a:t>РБ, </a:t>
            </a:r>
            <a:r>
              <a:rPr lang="ru-RU" sz="1200" dirty="0" err="1"/>
              <a:t>Туймазинский</a:t>
            </a:r>
            <a:r>
              <a:rPr lang="ru-RU" sz="1200" dirty="0"/>
              <a:t> р-н, д. </a:t>
            </a:r>
            <a:r>
              <a:rPr lang="ru-RU" sz="1200" dirty="0" err="1"/>
              <a:t>Нуркеево</a:t>
            </a:r>
            <a:r>
              <a:rPr lang="ru-RU" sz="1200" dirty="0"/>
              <a:t>, ул. Промышленная, д. 42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ООО «</a:t>
            </a:r>
            <a:r>
              <a:rPr lang="ru-RU" sz="1200" b="1" dirty="0" err="1"/>
              <a:t>Шкаповское</a:t>
            </a:r>
            <a:r>
              <a:rPr lang="ru-RU" sz="1200" b="1" dirty="0"/>
              <a:t> ГПП» </a:t>
            </a:r>
            <a:r>
              <a:rPr lang="ru-RU" sz="1200" dirty="0"/>
              <a:t>РБ, </a:t>
            </a:r>
            <a:r>
              <a:rPr lang="ru-RU" sz="1200" dirty="0" err="1"/>
              <a:t>Белебеевский</a:t>
            </a:r>
            <a:r>
              <a:rPr lang="ru-RU" sz="1200" dirty="0"/>
              <a:t> р-н, п. Приютово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ПАО «Уфаоргсинтез»</a:t>
            </a:r>
            <a:r>
              <a:rPr lang="ru-RU" sz="1200" dirty="0"/>
              <a:t> РБ, г. Уфа, Промзона</a:t>
            </a:r>
          </a:p>
        </p:txBody>
      </p:sp>
    </p:spTree>
    <p:extLst>
      <p:ext uri="{BB962C8B-B14F-4D97-AF65-F5344CB8AC3E}">
        <p14:creationId xmlns:p14="http://schemas.microsoft.com/office/powerpoint/2010/main" val="220179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14219</TotalTime>
  <Words>3574</Words>
  <Application>Microsoft Office PowerPoint</Application>
  <PresentationFormat>Экран (16:9)</PresentationFormat>
  <Paragraphs>589</Paragraphs>
  <Slides>29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Reg</vt:lpstr>
      <vt:lpstr>Segoe UI</vt:lpstr>
      <vt:lpstr>Segoe UI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Рынок нефтепродуктов Основные продавцы и базисы поставки</vt:lpstr>
      <vt:lpstr>Презентация PowerPoint</vt:lpstr>
      <vt:lpstr>Рынок нефтепродуктов Поставочный фьючерс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Гудков Александр Георгиевич</cp:lastModifiedBy>
  <cp:revision>1239</cp:revision>
  <cp:lastPrinted>2019-05-15T10:39:44Z</cp:lastPrinted>
  <dcterms:created xsi:type="dcterms:W3CDTF">2010-04-12T23:12:02Z</dcterms:created>
  <dcterms:modified xsi:type="dcterms:W3CDTF">2020-10-20T08:49:05Z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