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9"/>
  </p:notesMasterIdLst>
  <p:handoutMasterIdLst>
    <p:handoutMasterId r:id="rId40"/>
  </p:handoutMasterIdLst>
  <p:sldIdLst>
    <p:sldId id="264" r:id="rId2"/>
    <p:sldId id="263" r:id="rId3"/>
    <p:sldId id="329" r:id="rId4"/>
    <p:sldId id="374" r:id="rId5"/>
    <p:sldId id="304" r:id="rId6"/>
    <p:sldId id="267" r:id="rId7"/>
    <p:sldId id="400" r:id="rId8"/>
    <p:sldId id="272" r:id="rId9"/>
    <p:sldId id="307" r:id="rId10"/>
    <p:sldId id="308" r:id="rId11"/>
    <p:sldId id="310" r:id="rId12"/>
    <p:sldId id="386" r:id="rId13"/>
    <p:sldId id="401" r:id="rId14"/>
    <p:sldId id="330" r:id="rId15"/>
    <p:sldId id="313" r:id="rId16"/>
    <p:sldId id="314" r:id="rId17"/>
    <p:sldId id="312" r:id="rId18"/>
    <p:sldId id="375" r:id="rId19"/>
    <p:sldId id="315" r:id="rId20"/>
    <p:sldId id="316" r:id="rId21"/>
    <p:sldId id="402" r:id="rId22"/>
    <p:sldId id="358" r:id="rId23"/>
    <p:sldId id="360" r:id="rId24"/>
    <p:sldId id="361" r:id="rId25"/>
    <p:sldId id="362" r:id="rId26"/>
    <p:sldId id="389" r:id="rId27"/>
    <p:sldId id="365" r:id="rId28"/>
    <p:sldId id="373" r:id="rId29"/>
    <p:sldId id="371" r:id="rId30"/>
    <p:sldId id="324" r:id="rId31"/>
    <p:sldId id="325" r:id="rId32"/>
    <p:sldId id="391" r:id="rId33"/>
    <p:sldId id="377" r:id="rId34"/>
    <p:sldId id="383" r:id="rId35"/>
    <p:sldId id="384" r:id="rId36"/>
    <p:sldId id="403" r:id="rId37"/>
    <p:sldId id="303" r:id="rId3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D3D"/>
    <a:srgbClr val="FF5050"/>
    <a:srgbClr val="0043C8"/>
    <a:srgbClr val="3366FF"/>
    <a:srgbClr val="99CCFF"/>
    <a:srgbClr val="CCECFF"/>
    <a:srgbClr val="2C8394"/>
    <a:srgbClr val="CA6DD9"/>
    <a:srgbClr val="37D5F5"/>
    <a:srgbClr val="F2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2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Жалобы </a:t>
            </a:r>
            <a:r>
              <a:rPr lang="ru-RU" dirty="0" smtClean="0"/>
              <a:t>за истекший период 2020 года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85926201992707E-2"/>
          <c:y val="0.16925549847124235"/>
          <c:w val="0.69026098012918213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2020 году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76</c:v>
                </c:pt>
                <c:pt idx="1">
                  <c:v>322</c:v>
                </c:pt>
                <c:pt idx="2">
                  <c:v>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37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971" y="2751910"/>
            <a:ext cx="81558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июль 2020 года</a:t>
            </a:r>
            <a:endParaRPr lang="ru-RU" sz="16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4" y="1008993"/>
            <a:ext cx="8860222" cy="539662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29" y="1863634"/>
            <a:ext cx="8708570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 За истекший период 2020 года наибольшее количество нарушений антимонопольного законодательства органами власти, органами местного самоуправления зафиксировано на следующих товарных рынках: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рынок недвижимого имущества и земельных участков;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рынок ЖКХ;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рынок ритуальных услуг;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рынок строительства.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/>
            <a:r>
              <a:rPr lang="ru-RU" sz="1600" dirty="0" smtClean="0"/>
              <a:t> 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215086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7" y="3510455"/>
            <a:ext cx="8744607" cy="287309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возбуждено и рассмотрено 6 дел по выявленным фактам соглашений государственных органов по фактам ограничения доступа на рынок, выхода с рынка (статья 16 Федерального закона "О защите конкуренции"). </a:t>
            </a:r>
          </a:p>
          <a:p>
            <a:pPr lvl="0" indent="271463" algn="just"/>
            <a:r>
              <a:rPr lang="ru-RU" dirty="0">
                <a:solidFill>
                  <a:schemeClr val="tx1"/>
                </a:solidFill>
              </a:rPr>
              <a:t>Нарушения выявлены в строительном комплексе (60% выявленных нарушений статьи 16 Федерального закона "О защите конкуренции") и в сфере операций с недвижимым имуществом (40%).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11 </a:t>
            </a:r>
            <a:r>
              <a:rPr lang="ru-RU" dirty="0">
                <a:solidFill>
                  <a:schemeClr val="tx1"/>
                </a:solidFill>
              </a:rPr>
              <a:t>дел по выявленным фактам запрещенных соглашений или согласованных действий хозяйствующих субъектов (статья 11 Федерального закона "О защите конкуренции"). </a:t>
            </a: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Виды </a:t>
            </a:r>
            <a:r>
              <a:rPr lang="ru-RU" dirty="0">
                <a:solidFill>
                  <a:schemeClr val="tx1"/>
                </a:solidFill>
              </a:rPr>
              <a:t>нарушений по выявленным фактам запрещенных соглашений или согласованных действий хозяйствующих субъектов: </a:t>
            </a:r>
          </a:p>
          <a:p>
            <a:pPr lvl="0" indent="271463" algn="just"/>
            <a:r>
              <a:rPr lang="ru-RU" dirty="0">
                <a:solidFill>
                  <a:schemeClr val="tx1"/>
                </a:solidFill>
              </a:rPr>
              <a:t>создание препятствий доступу на рынок, выходу с рынка (81,8% выявленных нарушений статьи 11 Федерального закона "О защите конкуренции"); </a:t>
            </a:r>
          </a:p>
          <a:p>
            <a:pPr lvl="0" indent="271463" algn="just"/>
            <a:r>
              <a:rPr lang="ru-RU" dirty="0">
                <a:solidFill>
                  <a:schemeClr val="tx1"/>
                </a:solidFill>
              </a:rPr>
              <a:t>повышение, снижение или поддержание цен на торгах (18,2%). 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</a:p>
          <a:p>
            <a:pPr lvl="0" indent="271463" algn="just"/>
            <a:endParaRPr lang="ru-RU" dirty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Нарушения </a:t>
            </a:r>
            <a:r>
              <a:rPr lang="ru-RU" dirty="0">
                <a:solidFill>
                  <a:schemeClr val="tx1"/>
                </a:solidFill>
              </a:rPr>
              <a:t>выявлены в сфере строительного комплекса (81,8%) и на рынке лекарственных препаратов и медицинских изделий (18,2%).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925" y="1276709"/>
            <a:ext cx="8436633" cy="458062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dirty="0" smtClean="0">
                <a:solidFill>
                  <a:schemeClr val="tx1"/>
                </a:solidFill>
              </a:rPr>
              <a:t> (статья 17 Федерального закона "О защите конкуренции") за истекший период 2020 года возбуждено и рассмотрено </a:t>
            </a:r>
            <a:r>
              <a:rPr lang="ru-RU" dirty="0">
                <a:solidFill>
                  <a:schemeClr val="tx1"/>
                </a:solidFill>
              </a:rPr>
              <a:t>5 дел.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Наибольшее </a:t>
            </a:r>
            <a:r>
              <a:rPr lang="ru-RU" dirty="0">
                <a:solidFill>
                  <a:schemeClr val="tx1"/>
                </a:solidFill>
              </a:rPr>
              <a:t>количество нарушений выявлено в форме необоснованного ограничения доступа к участию в торгах, запросе котировок (50%), остальные нарушения в равных долях выявлены в форме создания преимущественных условий участия в торгах, запросе котировок и нарушения порядка определения победителя торгов, запроса котировок.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145" y="2343806"/>
            <a:ext cx="8827375" cy="239636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возбуждено и рассмотрено 1 дело по статье 17.1. Федерального закона "О защите конкуренции"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696" y="1187670"/>
            <a:ext cx="8764313" cy="48032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</a:t>
            </a:r>
            <a:r>
              <a:rPr lang="ru-RU" dirty="0" smtClean="0">
                <a:solidFill>
                  <a:schemeClr val="tx1"/>
                </a:solidFill>
              </a:rPr>
              <a:t>основная форма </a:t>
            </a:r>
            <a:r>
              <a:rPr lang="ru-RU" dirty="0">
                <a:solidFill>
                  <a:schemeClr val="tx1"/>
                </a:solidFill>
              </a:rPr>
              <a:t>недобросовестной конкуренции – недобросовестная конкуренция путем введения в заблуждение (50% выявленных нарушений по фактам недобросовестной конкуренции). 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выдано 9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9 дел </a:t>
            </a:r>
            <a:r>
              <a:rPr lang="ru-RU" dirty="0">
                <a:solidFill>
                  <a:schemeClr val="tx1"/>
                </a:solidFill>
              </a:rPr>
              <a:t>по фактам недобросовестной </a:t>
            </a:r>
            <a:r>
              <a:rPr lang="ru-RU" dirty="0" smtClean="0">
                <a:solidFill>
                  <a:schemeClr val="tx1"/>
                </a:solidFill>
              </a:rPr>
              <a:t>конкуренции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Наибольшее </a:t>
            </a:r>
            <a:r>
              <a:rPr lang="ru-RU" dirty="0">
                <a:solidFill>
                  <a:schemeClr val="tx1"/>
                </a:solidFill>
              </a:rPr>
              <a:t>количество нарушений выявлено на рынке иных финансовых услуг и в сфере торговли (по 26,7% выявленных нарушений по фактам недобросовестной конкуренции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Запрет на недобросовестную конкуренцию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8"/>
            <a:ext cx="8681545" cy="2380341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33" y="3636578"/>
            <a:ext cx="8769133" cy="220717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 период 2020 года рассмотрено 11 заявлений заказчиков о включении в реестр недобросовестных поставщиков в соответствии с Федеральным законом № 223-ФЗ "О закупках товаров, работ, услуг отдельными видами юридических лиц" и Земельным кодексом Российской Федерации. Принято 3 решения о включении организаций в реестр недобросовестных участников.</a:t>
            </a:r>
          </a:p>
          <a:p>
            <a:pPr lvl="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9"/>
            <a:ext cx="8692055" cy="235932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</a:t>
            </a:r>
            <a:r>
              <a:rPr lang="ru-RU" dirty="0" smtClean="0">
                <a:solidFill>
                  <a:schemeClr val="tx1"/>
                </a:solidFill>
              </a:rPr>
              <a:t>"</a:t>
            </a:r>
            <a:r>
              <a:rPr lang="ru-RU" dirty="0">
                <a:solidFill>
                  <a:schemeClr val="tx1"/>
                </a:solidFill>
              </a:rPr>
              <a:t>третьим антимонопольным пакетом</a:t>
            </a:r>
            <a:r>
              <a:rPr lang="ru-RU" dirty="0" smtClean="0">
                <a:solidFill>
                  <a:schemeClr val="tx1"/>
                </a:solidFill>
              </a:rPr>
              <a:t>", </a:t>
            </a:r>
            <a:r>
              <a:rPr lang="ru-RU" dirty="0">
                <a:solidFill>
                  <a:schemeClr val="tx1"/>
                </a:solidFill>
              </a:rPr>
              <a:t>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9972" y="3539468"/>
            <a:ext cx="8597462" cy="276422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рассмотрено 236 </a:t>
            </a:r>
            <a:r>
              <a:rPr lang="ru-RU" dirty="0">
                <a:solidFill>
                  <a:schemeClr val="tx1"/>
                </a:solidFill>
              </a:rPr>
              <a:t>жалоб в соответствии со статьей 18.1 Закона о защите конкуренции, признаны обоснованными 34,3% жалоб, выдано 47 предписаний, исполнено 29 предписаний, 18 предписаний находятся в стадии </a:t>
            </a:r>
            <a:r>
              <a:rPr lang="ru-RU" dirty="0" smtClean="0">
                <a:solidFill>
                  <a:schemeClr val="tx1"/>
                </a:solidFill>
              </a:rPr>
              <a:t>исполнения</a:t>
            </a:r>
          </a:p>
          <a:p>
            <a:pPr lvl="0" algn="just"/>
            <a:endParaRPr lang="ru-RU" sz="1450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241738" y="1198179"/>
            <a:ext cx="8660524" cy="5339255"/>
          </a:xfrm>
          <a:prstGeom prst="flowChartAlternateProcess">
            <a:avLst/>
          </a:prstGeom>
          <a:solidFill>
            <a:schemeClr val="bg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Большинство жалоб, касались нарушений процедуры Федерального Закона "О закупках товаров, работ, услуг отдельными видами юридических лиц".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Кроме этого, обжаловались торги по аренде и продаже земельных участков, находящихся в государственной или муниципальной собственности; по аренде, безвозмездном пользовании, доверительному управлению имуществом, иным договорам, предусматривающим передачу права владения и (или) пользования в отношении государственного или муниципального имущества, не закрепленного на праве хозяйственного ведения или оперативного управления; на пользование участками недр. Обжаловались торги по реализации имущества должников в порядке, установленном Федеральным законом "Об исполнительном производстве", Федеральным законом "Об ипотеке (залоге недвижимости)", торги в рамках соблюдения требований Федерального закона "О несостоятельности (банкротстве)".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48343" y="4897821"/>
            <a:ext cx="8135861" cy="1206888"/>
          </a:xfrm>
        </p:spPr>
        <p:txBody>
          <a:bodyPr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7340"/>
              </p:ext>
            </p:extLst>
          </p:nvPr>
        </p:nvGraphicFramePr>
        <p:xfrm>
          <a:off x="31532" y="854098"/>
          <a:ext cx="9112469" cy="55907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16194"/>
                <a:gridCol w="1796275"/>
              </a:tblGrid>
              <a:tr h="5643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Башкортостанским УФАС России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Истекший период 2020 года 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предупреждений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62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 предостережений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2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41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проведено проверок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106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6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возбуждено и рассмотрено дел по признакам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нарушения:</a:t>
                      </a:r>
                      <a:endParaRPr lang="ru-RU" sz="1400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/>
                    </a:p>
                  </a:txBody>
                  <a:tcPr marL="45720" marR="45720"/>
                </a:tc>
              </a:tr>
              <a:tr h="351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антимонопольного законодательства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33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законодательства о рекламе</a:t>
                      </a:r>
                      <a:endParaRPr lang="ru-RU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26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66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 контролю в сфере закупок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рассмотрено</a:t>
                      </a:r>
                      <a:r>
                        <a:rPr lang="ru-RU" sz="1400" baseline="0" dirty="0" smtClean="0"/>
                        <a:t> жалоб 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656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согласовании закупок с единственным поставщиком</a:t>
                      </a:r>
                    </a:p>
                    <a:p>
                      <a:pPr lvl="0" algn="l"/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включении в реестр недобросовестных поставщиков (по 44-ФЗ и ст.18.1 ФЗ «О </a:t>
                      </a:r>
                      <a:r>
                        <a:rPr lang="ru-RU" sz="1400" smtClean="0"/>
                        <a:t>защите конкуренции</a:t>
                      </a:r>
                      <a:r>
                        <a:rPr lang="ru-RU" sz="1400" dirty="0" smtClean="0"/>
                        <a:t>»)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227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57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возбуждено</a:t>
                      </a:r>
                      <a:r>
                        <a:rPr lang="ru-RU" sz="1400" baseline="0" dirty="0" smtClean="0"/>
                        <a:t> и рассмотрено </a:t>
                      </a:r>
                      <a:r>
                        <a:rPr lang="ru-RU" sz="1400" dirty="0" smtClean="0"/>
                        <a:t>дел об административных правонарушениях 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394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122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рассмотрено жалоб</a:t>
                      </a:r>
                      <a:r>
                        <a:rPr lang="ru-RU" sz="1400" baseline="0" dirty="0" smtClean="0"/>
                        <a:t> в порядке ст. 18.1 ФЗ «О защите конкуренции»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236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503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итого</a:t>
                      </a:r>
                      <a:endParaRPr lang="ru-RU" sz="16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/>
                        <a:t>1743</a:t>
                      </a:r>
                      <a:endParaRPr lang="ru-RU" sz="1600" b="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4839" y="1155940"/>
            <a:ext cx="8754323" cy="1896423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</a:t>
            </a:r>
            <a:r>
              <a:rPr lang="ru-RU" dirty="0" smtClean="0">
                <a:solidFill>
                  <a:schemeClr val="tx1"/>
                </a:solidFill>
              </a:rPr>
              <a:t>рекламе за истекший период 2020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6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законодательства о рекламе, выдано 17 предписаний, исполнено 16 предписаний (14 предписаний, выданных в отчетном периоде, и 2 предписания, выданные в предыдущие периоды), 3 предписания находятся в стадии </a:t>
            </a:r>
            <a:r>
              <a:rPr lang="ru-RU" dirty="0" smtClean="0">
                <a:solidFill>
                  <a:schemeClr val="tx1"/>
                </a:solidFill>
              </a:rPr>
              <a:t>исполнения.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228" y="3419731"/>
            <a:ext cx="8614421" cy="305851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778" y="1334814"/>
            <a:ext cx="8623299" cy="44984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17 </a:t>
            </a:r>
            <a:r>
              <a:rPr lang="ru-RU" dirty="0">
                <a:solidFill>
                  <a:schemeClr val="tx1"/>
                </a:solidFill>
              </a:rPr>
              <a:t>июля 2020 года состоялось заочное заседание Экспертного Совета по применению законодательства о рекламе при Управлении Федеральной антимонопольной службы по Республике Башкортостан.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На заседании </a:t>
            </a:r>
            <a:r>
              <a:rPr lang="ru-RU" dirty="0">
                <a:solidFill>
                  <a:schemeClr val="tx1"/>
                </a:solidFill>
              </a:rPr>
              <a:t>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рекламирования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Башкортостанским УФАС России за истекший период 2020 года в </a:t>
            </a:r>
            <a:r>
              <a:rPr lang="ru-RU" dirty="0">
                <a:solidFill>
                  <a:schemeClr val="tx1"/>
                </a:solidFill>
              </a:rPr>
              <a:t>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solidFill>
                  <a:schemeClr val="tx1"/>
                </a:solidFill>
              </a:rPr>
              <a:t>нужд: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ассмотрено 656 жалоб </a:t>
            </a:r>
            <a:r>
              <a:rPr lang="ru-RU" dirty="0">
                <a:solidFill>
                  <a:schemeClr val="tx1"/>
                </a:solidFill>
              </a:rPr>
              <a:t>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роведены 103 внеплановые проверки;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 </a:t>
            </a:r>
            <a:r>
              <a:rPr lang="ru-RU" dirty="0">
                <a:solidFill>
                  <a:schemeClr val="tx1"/>
                </a:solidFill>
              </a:rPr>
              <a:t>1 материал на согласование осуществления закупки у единственного поставщика (подрядчика, исполнителя)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216 обращений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исполнителей), 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включено 89 хозяйствующих субъектов. 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89186" y="1608084"/>
            <a:ext cx="8797159" cy="425668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За истекший период 2020 горда в адрес Башкортостанского УФАС России по контролю в сфере закупок поступило 656 жалоб на действия (бездействия) заказчиков, уполномоченных органов, учреждений, аукционных, конкурсных, котировочных комиссий.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r>
              <a:rPr lang="x-none" smtClean="0">
                <a:solidFill>
                  <a:schemeClr val="tx1"/>
                </a:solidFill>
              </a:rPr>
              <a:t>Структурный состав поданных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жалоб распределился следующим образом: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федеральных нужд –</a:t>
            </a:r>
            <a:r>
              <a:rPr lang="ru-RU" dirty="0" smtClean="0">
                <a:solidFill>
                  <a:schemeClr val="tx1"/>
                </a:solidFill>
              </a:rPr>
              <a:t> 67 </a:t>
            </a:r>
            <a:r>
              <a:rPr lang="x-none" smtClean="0">
                <a:solidFill>
                  <a:schemeClr val="tx1"/>
                </a:solidFill>
              </a:rPr>
              <a:t>жалоб или</a:t>
            </a:r>
            <a:r>
              <a:rPr lang="ru-RU" dirty="0" smtClean="0">
                <a:solidFill>
                  <a:schemeClr val="tx1"/>
                </a:solidFill>
              </a:rPr>
              <a:t> 10,2%</a:t>
            </a:r>
            <a:r>
              <a:rPr lang="x-none" smtClean="0">
                <a:solidFill>
                  <a:schemeClr val="tx1"/>
                </a:solidFill>
              </a:rPr>
              <a:t> от общего количества,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нужд субъекта Российской Федерации –</a:t>
            </a:r>
            <a:r>
              <a:rPr lang="ru-RU" dirty="0" smtClean="0">
                <a:solidFill>
                  <a:schemeClr val="tx1"/>
                </a:solidFill>
              </a:rPr>
              <a:t> 322</a:t>
            </a:r>
            <a:r>
              <a:rPr lang="x-none" smtClean="0">
                <a:solidFill>
                  <a:schemeClr val="tx1"/>
                </a:solidFill>
              </a:rPr>
              <a:t> или</a:t>
            </a:r>
            <a:r>
              <a:rPr lang="ru-RU" dirty="0" smtClean="0">
                <a:solidFill>
                  <a:schemeClr val="tx1"/>
                </a:solidFill>
              </a:rPr>
              <a:t> 49,1</a:t>
            </a:r>
            <a:r>
              <a:rPr lang="x-none" smtClean="0">
                <a:solidFill>
                  <a:schemeClr val="tx1"/>
                </a:solidFill>
              </a:rPr>
              <a:t>%, </a:t>
            </a:r>
            <a:r>
              <a:rPr lang="ru-RU" dirty="0" smtClean="0">
                <a:solidFill>
                  <a:schemeClr val="tx1"/>
                </a:solidFill>
              </a:rPr>
              <a:t>закупки </a:t>
            </a:r>
            <a:r>
              <a:rPr lang="x-none" smtClean="0">
                <a:solidFill>
                  <a:schemeClr val="tx1"/>
                </a:solidFill>
              </a:rPr>
              <a:t>для муниципальных нужд –</a:t>
            </a:r>
            <a:r>
              <a:rPr lang="ru-RU" dirty="0" smtClean="0">
                <a:solidFill>
                  <a:schemeClr val="tx1"/>
                </a:solidFill>
              </a:rPr>
              <a:t> 267 </a:t>
            </a:r>
            <a:r>
              <a:rPr lang="x-none" smtClean="0">
                <a:solidFill>
                  <a:schemeClr val="tx1"/>
                </a:solidFill>
              </a:rPr>
              <a:t>или</a:t>
            </a:r>
            <a:r>
              <a:rPr lang="ru-RU" dirty="0" smtClean="0">
                <a:solidFill>
                  <a:schemeClr val="tx1"/>
                </a:solidFill>
              </a:rPr>
              <a:t> 40,7</a:t>
            </a:r>
            <a:r>
              <a:rPr lang="x-none" smtClean="0">
                <a:solidFill>
                  <a:schemeClr val="tx1"/>
                </a:solidFill>
              </a:rPr>
              <a:t>%.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26554899"/>
              </p:ext>
            </p:extLst>
          </p:nvPr>
        </p:nvGraphicFramePr>
        <p:xfrm>
          <a:off x="620110" y="1576552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>
                <a:solidFill>
                  <a:schemeClr val="tx1"/>
                </a:solidFill>
              </a:rPr>
              <a:t>40% из рассмотренных жалоб признаны обоснованными, частично обоснованными, либо при проведении внеплановых проверок в данных закупках выявлены нарушения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соответствии с выявленными нарушениями Комиссией </a:t>
            </a:r>
            <a:r>
              <a:rPr lang="ru-RU" dirty="0" err="1">
                <a:solidFill>
                  <a:schemeClr val="tx1"/>
                </a:solidFill>
              </a:rPr>
              <a:t>Башкортостанского</a:t>
            </a:r>
            <a:r>
              <a:rPr lang="ru-RU" dirty="0">
                <a:solidFill>
                  <a:schemeClr val="tx1"/>
                </a:solidFill>
              </a:rPr>
              <a:t> УФАС России выданы соответствующие предписания об устранении нарушений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92263" y="1883872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mtClean="0">
                <a:solidFill>
                  <a:schemeClr val="tx1"/>
                </a:solidFill>
              </a:rPr>
              <a:t>Наиболее часто встречающим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ся нарушени</a:t>
            </a:r>
            <a:r>
              <a:rPr lang="ru-RU" dirty="0" smtClean="0">
                <a:solidFill>
                  <a:schemeClr val="tx1"/>
                </a:solidFill>
              </a:rPr>
              <a:t>я</a:t>
            </a:r>
            <a:r>
              <a:rPr lang="x-none" smtClean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 при рассмотрении жалоб </a:t>
            </a:r>
            <a:r>
              <a:rPr lang="ru-RU" dirty="0" smtClean="0">
                <a:solidFill>
                  <a:schemeClr val="tx1"/>
                </a:solidFill>
              </a:rPr>
              <a:t>и проведении внеплановых проверок </a:t>
            </a:r>
            <a:r>
              <a:rPr lang="x-none" smtClean="0">
                <a:solidFill>
                  <a:schemeClr val="tx1"/>
                </a:solidFill>
              </a:rPr>
              <a:t>явля</a:t>
            </a:r>
            <a:r>
              <a:rPr lang="ru-RU" dirty="0" smtClean="0">
                <a:solidFill>
                  <a:schemeClr val="tx1"/>
                </a:solidFill>
              </a:rPr>
              <a:t>ю</a:t>
            </a:r>
            <a:r>
              <a:rPr lang="x-none" smtClean="0">
                <a:solidFill>
                  <a:schemeClr val="tx1"/>
                </a:solidFill>
              </a:rPr>
              <a:t>тся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неправомерное </a:t>
            </a:r>
            <a:r>
              <a:rPr lang="ru-RU" dirty="0">
                <a:solidFill>
                  <a:schemeClr val="tx1"/>
                </a:solidFill>
              </a:rPr>
              <a:t>отклонение заявок;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установление неправомерных требований к составу заявки;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требования к составу заявок без учета внесенных изменений в законодательство;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«заточка» под конкретного </a:t>
            </a:r>
            <a:r>
              <a:rPr lang="ru-RU" dirty="0" smtClean="0">
                <a:solidFill>
                  <a:schemeClr val="tx1"/>
                </a:solidFill>
              </a:rPr>
              <a:t>производителя;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существление закупок в обход конкурсных процедур.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83779" y="1881351"/>
            <a:ext cx="8555422" cy="330024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Башкортостанским УФАС России рассмотрено 216 обращений Заказчиков о включении информации в Реестр недобросовестных поставщиков (подрядчиков, исполнителей). 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Большая часть обращений (заявлений) поступает в связи с </a:t>
            </a:r>
            <a:r>
              <a:rPr lang="ru-RU" dirty="0">
                <a:solidFill>
                  <a:schemeClr val="tx1"/>
                </a:solidFill>
              </a:rPr>
              <a:t>уклонением от заключения </a:t>
            </a:r>
            <a:r>
              <a:rPr lang="ru-RU" dirty="0" smtClean="0">
                <a:solidFill>
                  <a:schemeClr val="tx1"/>
                </a:solidFill>
              </a:rPr>
              <a:t>контракта.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89185" y="1040524"/>
            <a:ext cx="8755117" cy="544435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        За истекший период 2020 года не поступали обращения и не возбуждались дела по признакам нарушения Федерального закона «Об основах государственного </a:t>
            </a:r>
            <a:r>
              <a:rPr lang="ru-RU" dirty="0" smtClean="0">
                <a:solidFill>
                  <a:schemeClr val="tx1"/>
                </a:solidFill>
              </a:rPr>
              <a:t>регулирования торговой деятельности в Российской  Федерации»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6633" y="935421"/>
            <a:ext cx="8849711" cy="55389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400" dirty="0" smtClean="0">
                <a:solidFill>
                  <a:schemeClr val="accent2"/>
                </a:solidFill>
              </a:rPr>
              <a:t>За истекший период 2020 года </a:t>
            </a:r>
            <a:r>
              <a:rPr lang="ru-RU" sz="1400" dirty="0">
                <a:solidFill>
                  <a:schemeClr val="accent2"/>
                </a:solidFill>
              </a:rPr>
              <a:t>возбуждено и </a:t>
            </a:r>
            <a:r>
              <a:rPr lang="ru-RU" sz="1400" dirty="0" smtClean="0">
                <a:solidFill>
                  <a:schemeClr val="accent2"/>
                </a:solidFill>
              </a:rPr>
              <a:t>рассмотрено 394 дел </a:t>
            </a:r>
            <a:r>
              <a:rPr lang="ru-RU" sz="1400" dirty="0">
                <a:solidFill>
                  <a:schemeClr val="accent2"/>
                </a:solidFill>
              </a:rPr>
              <a:t>об административных </a:t>
            </a:r>
            <a:r>
              <a:rPr lang="ru-RU" sz="1400" dirty="0" smtClean="0">
                <a:solidFill>
                  <a:schemeClr val="accent2"/>
                </a:solidFill>
              </a:rPr>
              <a:t>правонарушениях, </a:t>
            </a:r>
            <a:r>
              <a:rPr lang="ru-RU" sz="1400" dirty="0">
                <a:solidFill>
                  <a:schemeClr val="accent2"/>
                </a:solidFill>
              </a:rPr>
              <a:t>в том числе: </a:t>
            </a: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7.29, 7.30, 7.31, 7.31.1, 7.32</a:t>
            </a:r>
            <a:r>
              <a:rPr lang="ru-RU" sz="1400" dirty="0">
                <a:solidFill>
                  <a:schemeClr val="tx1"/>
                </a:solidFill>
              </a:rPr>
              <a:t>, 7.32.5, 19.7.2 КоАП РФ за нарушение законодательства в сфере закупок – </a:t>
            </a:r>
            <a:r>
              <a:rPr lang="ru-RU" sz="1400" dirty="0" smtClean="0">
                <a:solidFill>
                  <a:schemeClr val="tx1"/>
                </a:solidFill>
              </a:rPr>
              <a:t>269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14.3, 14.38 КоАП РФ за нарушение законодательства о рекламе – </a:t>
            </a:r>
            <a:r>
              <a:rPr lang="ru-RU" sz="1400" dirty="0" smtClean="0">
                <a:solidFill>
                  <a:schemeClr val="tx1"/>
                </a:solidFill>
              </a:rPr>
              <a:t> 31 дело;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14.9 КоАП РФ за ограничение конкуренции органами власти, органами местного самоуправления – 2 дела;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14.31 КоАП РФ за злоупотребление доминирующим положением на товарных рынках </a:t>
            </a:r>
            <a:r>
              <a:rPr lang="ru-RU" sz="1400" dirty="0" smtClean="0">
                <a:solidFill>
                  <a:schemeClr val="tx1"/>
                </a:solidFill>
              </a:rPr>
              <a:t>– 4 дела;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14.32 КоАП РФ за заключение ограничивающих конкуренцию соглашений – 14 дел;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14.33 КоАП РФ за недобросовестную конкуренцию – </a:t>
            </a:r>
            <a:r>
              <a:rPr lang="ru-RU" sz="1400" dirty="0" smtClean="0">
                <a:solidFill>
                  <a:schemeClr val="tx1"/>
                </a:solidFill>
              </a:rPr>
              <a:t> 8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9.21 КоАП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 </a:t>
            </a:r>
            <a:r>
              <a:rPr lang="ru-RU" sz="1400" dirty="0" smtClean="0">
                <a:solidFill>
                  <a:schemeClr val="tx1"/>
                </a:solidFill>
              </a:rPr>
              <a:t>6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7.32.3, 7.32.4, 19.7.2-1 КоАП РФ за нарушение порядка закупок отдельными видами юридических лиц </a:t>
            </a:r>
            <a:r>
              <a:rPr lang="ru-RU" sz="1400" dirty="0" smtClean="0">
                <a:solidFill>
                  <a:schemeClr val="tx1"/>
                </a:solidFill>
              </a:rPr>
              <a:t>– 53 дела;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19.5 КоАП РФ за невыполнение в установленный срок решения, предписания – </a:t>
            </a:r>
            <a:r>
              <a:rPr lang="ru-RU" sz="1400" dirty="0" smtClean="0">
                <a:solidFill>
                  <a:schemeClr val="tx1"/>
                </a:solidFill>
              </a:rPr>
              <a:t>2 дела;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19.8 КоАП РФ за непредставление ходатайств, уведомлений (заявлений), сведений (информации) в антимонопольный орган – </a:t>
            </a:r>
            <a:r>
              <a:rPr lang="ru-RU" sz="1400" dirty="0" smtClean="0">
                <a:solidFill>
                  <a:schemeClr val="tx1"/>
                </a:solidFill>
              </a:rPr>
              <a:t>1 дело;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За неуплату штрафа в установленные сроки материалы </a:t>
            </a:r>
            <a:r>
              <a:rPr lang="ru-RU" sz="1400" dirty="0" smtClean="0">
                <a:solidFill>
                  <a:schemeClr val="tx1"/>
                </a:solidFill>
              </a:rPr>
              <a:t>по 4 делам </a:t>
            </a:r>
            <a:r>
              <a:rPr lang="ru-RU" sz="1400" dirty="0">
                <a:solidFill>
                  <a:schemeClr val="tx1"/>
                </a:solidFill>
              </a:rPr>
              <a:t>переданы на рассмотрение мировых судей.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Общая </a:t>
            </a:r>
            <a:r>
              <a:rPr lang="ru-RU" sz="1400" b="1" dirty="0">
                <a:solidFill>
                  <a:schemeClr val="tx1"/>
                </a:solidFill>
              </a:rPr>
              <a:t>сумма уплаченного штрафа </a:t>
            </a:r>
            <a:r>
              <a:rPr lang="ru-RU" sz="1400" b="1" dirty="0" smtClean="0">
                <a:solidFill>
                  <a:schemeClr val="tx1"/>
                </a:solidFill>
              </a:rPr>
              <a:t>– 4,8 </a:t>
            </a:r>
            <a:r>
              <a:rPr lang="ru-RU" sz="1400" b="1" dirty="0">
                <a:solidFill>
                  <a:schemeClr val="tx1"/>
                </a:solidFill>
              </a:rPr>
              <a:t>млн. рублей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6775" y="2061529"/>
            <a:ext cx="8510155" cy="314109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осуществлении контроля экономической концентрации на товарных и финансовых рынках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2020 года поступило 2  ходатайства. 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2020 года рассмотрено </a:t>
            </a:r>
            <a:r>
              <a:rPr lang="en-US" dirty="0" smtClean="0">
                <a:solidFill>
                  <a:schemeClr val="tx1"/>
                </a:solidFill>
              </a:rPr>
              <a:t> 555</a:t>
            </a:r>
            <a:r>
              <a:rPr lang="ru-RU" dirty="0" smtClean="0">
                <a:solidFill>
                  <a:schemeClr val="tx1"/>
                </a:solidFill>
              </a:rPr>
              <a:t>  обращени</a:t>
            </a:r>
            <a:r>
              <a:rPr lang="ru-RU" dirty="0">
                <a:solidFill>
                  <a:schemeClr val="tx1"/>
                </a:solidFill>
              </a:rPr>
              <a:t>й</a:t>
            </a:r>
            <a:r>
              <a:rPr lang="ru-RU" dirty="0" smtClean="0">
                <a:solidFill>
                  <a:schemeClr val="tx1"/>
                </a:solidFill>
              </a:rPr>
              <a:t> граждан.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за истекший период 2020 года участвовало 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353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заседаниях </a:t>
            </a:r>
            <a:r>
              <a:rPr lang="ru-RU" dirty="0">
                <a:solidFill>
                  <a:schemeClr val="tx1"/>
                </a:solidFill>
              </a:rPr>
              <a:t>судов различных </a:t>
            </a:r>
            <a:r>
              <a:rPr lang="ru-RU" dirty="0" smtClean="0">
                <a:solidFill>
                  <a:schemeClr val="tx1"/>
                </a:solidFill>
              </a:rPr>
              <a:t>инстанций.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332" y="1397875"/>
            <a:ext cx="8523890" cy="43723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проводится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значительная работа по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indent="355600"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Проведено 2 публичных мероприятия по публичному обсуждению результатов правоприменительной практики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Башкортостанского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УФАС России в сфере контроля антимонопольного законодательства, законодательства о рекламе и законодательства в сфере закупок (18 марта и 19 мая 2020 года). 19 мая мероприятие впервые прошло в онлайн-формате на официальной странице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Башкортостанского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УФАС России в социальной сети «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Вконтакте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». </a:t>
            </a: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5999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В целях профилактики нарушений законодательства о рекламе, информирования населения о рисках мошенничества на финансовом рынке. в том числе защиты от лиц, оказывающих нелегальные </a:t>
            </a:r>
            <a:r>
              <a:rPr lang="ru-RU" dirty="0">
                <a:solidFill>
                  <a:schemeClr val="tx1"/>
                </a:solidFill>
              </a:rPr>
              <a:t>финансовые </a:t>
            </a:r>
            <a:r>
              <a:rPr lang="ru-RU" dirty="0" smtClean="0">
                <a:solidFill>
                  <a:schemeClr val="tx1"/>
                </a:solidFill>
              </a:rPr>
              <a:t>услуги проведен </a:t>
            </a:r>
            <a:r>
              <a:rPr lang="ru-RU" dirty="0">
                <a:solidFill>
                  <a:schemeClr val="tx1"/>
                </a:solidFill>
              </a:rPr>
              <a:t>семинар для представителей </a:t>
            </a:r>
            <a:r>
              <a:rPr lang="ru-RU" dirty="0" smtClean="0">
                <a:solidFill>
                  <a:schemeClr val="tx1"/>
                </a:solidFill>
              </a:rPr>
              <a:t>СМИ (18 марта 2020 года).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В работе семинара приняли участие представители Национального банка по Республике Башкортостан  и Управления Федеральной службы по надзору в сфере связи, информационных технологий и массовых коммуникаций по Республике Башкортостан.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При </a:t>
            </a:r>
            <a:r>
              <a:rPr lang="ru-RU" dirty="0" err="1">
                <a:solidFill>
                  <a:schemeClr val="tx1"/>
                </a:solidFill>
              </a:rPr>
              <a:t>Башкортостанском</a:t>
            </a:r>
            <a:r>
              <a:rPr lang="ru-RU" dirty="0">
                <a:solidFill>
                  <a:schemeClr val="tx1"/>
                </a:solidFill>
              </a:rPr>
              <a:t> УФАС России создан Общественный совет. Совет создан по новым принципам, аналогичным Общественному совету при ФАС России, состав совета сформирован путем конкурсных процедур.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Состоялось </a:t>
            </a:r>
            <a:r>
              <a:rPr lang="ru-RU" dirty="0">
                <a:solidFill>
                  <a:schemeClr val="tx1"/>
                </a:solidFill>
              </a:rPr>
              <a:t>2 заседания совета (21 января и 4 июня 2020 года). На заседании совета 21 января 2020 года сформированы стратегические и оперативные цели Совета на 2020 год, обсудили план мероприятий на 2020 год, вопросы, подлежащие рассмотрению на заседаниях Совета. На заседании Совета 4 июня 2020 года в заочной форме обсуждены, в частности, публичная декларация целей и задач ФАС России; ведомственный план по реализации Концепции открытости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Общественный Совет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Указом Президента Российской Федерации от 21 декабря 2017 года № 618 "Об основных направлениях государственной политики по развитию конкуренции" утвержден Национальный план развития конкуренции в Российской Федерации на 2018 – 2020 годы, который направлен на снижение доли государственного участия в конкурентных сферах экономической деятельности, в том числе ограничение создания унитарных предприятий, реформу тарифного регулирования, эффективное предупреждение и пресечение антимонопольных нарушений, приводящих к ограничению и устранению конкуренции на товарных рынках, и поддержку предпринимательской инициативы, включая развитие малого и среднего бизнеса. 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власти, а также органов местного самоуправления.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Указе Президента Российской Федерации определено, что целями совершенствования государственной политики по развитию конкуренции являются: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повышение удовлетворенности потребителей за счет расширения ассортимента товаров, работ, услуг, повышения их качества и снижения цен;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повышение экономической эффективности и конкурентоспособности хозяйствующих субъектов, в том числе за счет обеспечения равного доступа к товарам и услугам субъектов естественных монополий и государственным услугам, необходимым для ведения предпринимательской деятельности, стимулирования инновационной активности хозяйствующих субъектов, повышения доли наукоемких товаров и услуг в структуре производства, развития рынков высокотехнологичной продукции;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стабильный рост и развитие многоукладной экономики, развитие технологий, снижение издержек в масштабе национальной экономики, снижение социальной напряженности в обществе, обеспечение национальной безопасности.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Мероприятия Национального плана развития конкуренции в Российской Федерации направлены на достижение следующих ключевых показателей: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обеспечение во всех отраслях экономики Российской Федерации, за исключением сфер деятельности субъектов естественных монополий и организаций оборонно-промышленного комплекса, присутствия не менее трех хозяйствующих субъектов, не менее чем один из которых относится к частному бизнесу;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увеличение к 2020 году доли закупок, участниками которых являются только субъекты малого предпринимательства и социально ориентированные некоммерческие организации, в сфере государственного и муниципального заказа не менее чем в два раза по сравнению с 2017 годом, а также увеличение отдельными видами юридических лиц объема закупок, участниками которых являются только субъекты малого и среднего предпринимательства, до 18 процентов в 2020 году.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3080" y="1138687"/>
            <a:ext cx="8134710" cy="512409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      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По </a:t>
            </a:r>
            <a:r>
              <a:rPr lang="ru-RU" sz="1600" dirty="0">
                <a:solidFill>
                  <a:schemeClr val="tx1"/>
                </a:solidFill>
              </a:rPr>
              <a:t>итогам проведения публичных обсуждений правоприменительной практики Управления Федеральной антимонопольной службы по Республике Башкортостан </a:t>
            </a:r>
            <a:r>
              <a:rPr lang="ru-RU" sz="1600" dirty="0" smtClean="0">
                <a:solidFill>
                  <a:schemeClr val="tx1"/>
                </a:solidFill>
              </a:rPr>
              <a:t>19 мая 2020 года </a:t>
            </a:r>
            <a:r>
              <a:rPr lang="ru-RU" sz="1600" dirty="0">
                <a:solidFill>
                  <a:schemeClr val="tx1"/>
                </a:solidFill>
              </a:rPr>
              <a:t>вопросы до начала, во время проведения мероприятия, а также в анкетах от участников мероприятия не поступали. 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19.05.2020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550428" y="2284990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  <p:pic>
        <p:nvPicPr>
          <p:cNvPr id="10" name="Picture 5" descr="FAS-logo-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83" y="5359266"/>
            <a:ext cx="533399" cy="53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o02-pyanova\Desktop\вк логотп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4805" y="5993524"/>
            <a:ext cx="522890" cy="52289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5159" y="4498426"/>
            <a:ext cx="8229600" cy="714705"/>
          </a:xfrm>
        </p:spPr>
        <p:txBody>
          <a:bodyPr/>
          <a:lstStyle/>
          <a:p>
            <a:r>
              <a:rPr lang="ru-RU" sz="2300" b="1" dirty="0" smtClean="0">
                <a:latin typeface="+mn-lt"/>
              </a:rPr>
              <a:t>Башкортостанское УФАС России</a:t>
            </a:r>
            <a:endParaRPr lang="ru-RU" sz="2300" b="1" dirty="0">
              <a:latin typeface="+mn-lt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63000" y="5366542"/>
            <a:ext cx="366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 smtClean="0"/>
              <a:t>www.bash.fas.gov.ru</a:t>
            </a:r>
            <a:endParaRPr lang="en-US" altLang="ru-RU" sz="24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620806" y="5991907"/>
            <a:ext cx="514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dirty="0" smtClean="0"/>
              <a:t>https://vk.com/public61109738</a:t>
            </a:r>
            <a:endParaRPr lang="en-US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643445" cy="5190609"/>
          </a:xfrm>
          <a:prstGeom prst="roundRect">
            <a:avLst>
              <a:gd name="adj" fmla="val 17353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Проводится анализ состояния конкурентной среды на товарных рынках: </a:t>
            </a:r>
          </a:p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розничный рынок электрической энергии (мощности) за 2019 год;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по теплоснабжению конечного потребителя в Республике Башкортостан за 2019 год;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радиовещания на территории Республики Башкортостан;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предоставления </a:t>
            </a:r>
            <a:r>
              <a:rPr lang="ru-RU" sz="1600" dirty="0" err="1">
                <a:solidFill>
                  <a:schemeClr val="tx1"/>
                </a:solidFill>
              </a:rPr>
              <a:t>широкополостного</a:t>
            </a:r>
            <a:r>
              <a:rPr lang="ru-RU" sz="1600" dirty="0">
                <a:solidFill>
                  <a:schemeClr val="tx1"/>
                </a:solidFill>
              </a:rPr>
              <a:t> доступа к сети Интернет в границах </a:t>
            </a:r>
            <a:r>
              <a:rPr lang="ru-RU" sz="1600" dirty="0" err="1">
                <a:solidFill>
                  <a:schemeClr val="tx1"/>
                </a:solidFill>
              </a:rPr>
              <a:t>г.Сибай</a:t>
            </a:r>
            <a:r>
              <a:rPr lang="ru-RU" sz="1600" dirty="0">
                <a:solidFill>
                  <a:schemeClr val="tx1"/>
                </a:solidFill>
              </a:rPr>
              <a:t> и г. Уфа;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по сбору и транспортировке твердых коммунальных отходов на территории Республики Башкортостан;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розничной реализации сжиженного углеводородного газа для заправки автотранспортных средств в границах Республики Башкортостан;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розничной реализации бензинов автомобильных;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розничной реализации дизельного топлива;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недвижимого имущества;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строительства;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реализации металлолома.</a:t>
            </a:r>
          </a:p>
          <a:p>
            <a:pPr lvl="0" algn="just"/>
            <a:endParaRPr lang="ru-RU" sz="1600" dirty="0" smtClean="0">
              <a:solidFill>
                <a:schemeClr val="tx1"/>
              </a:solidFill>
            </a:endParaRPr>
          </a:p>
          <a:p>
            <a:pPr marL="635000" lvl="0" indent="257175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0445" y="113212"/>
            <a:ext cx="8442960" cy="7750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Контроль за соблюдением антимонопольного законодательства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83" y="1079863"/>
            <a:ext cx="8725988" cy="542544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выдано 2 предостережения</a:t>
            </a: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выдано 62 предупреждения, в </a:t>
            </a:r>
            <a:r>
              <a:rPr lang="ru-RU" dirty="0">
                <a:solidFill>
                  <a:schemeClr val="tx1"/>
                </a:solidFill>
              </a:rPr>
              <a:t>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положением (ст. 10 ФЗ "О защите конкуренции") – 36 предупреждений;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(ст.ст. 14.1-14.8 ФЗ "О защите конкуренции")  –  9 предупреждений;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самоуправления (ст.15 ФЗ "О защите конкуренции") 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17 предупреждений.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 33 дела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законодательства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9819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2020 года выдано 36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 1 дело </a:t>
            </a:r>
            <a:r>
              <a:rPr lang="ru-RU" dirty="0">
                <a:solidFill>
                  <a:schemeClr val="tx1"/>
                </a:solidFill>
              </a:rPr>
              <a:t>по фактам злоупотребления доминирующим </a:t>
            </a:r>
            <a:r>
              <a:rPr lang="ru-RU" dirty="0" smtClean="0">
                <a:solidFill>
                  <a:schemeClr val="tx1"/>
                </a:solidFill>
              </a:rPr>
              <a:t>положением. 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договора (33,3% выявленных нарушений статьи 10 Федерального закона "О защите конкуренции");</a:t>
            </a: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необоснованный отказ от заключения договора (33,3%).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9338" y="1524000"/>
            <a:ext cx="8814162" cy="424978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Наибольшее </a:t>
            </a:r>
            <a:r>
              <a:rPr lang="ru-RU" dirty="0">
                <a:solidFill>
                  <a:schemeClr val="tx1"/>
                </a:solidFill>
              </a:rPr>
              <a:t>количество нарушений выявлено в сфере жилищно-коммунального хозяйства – 50% всех выявленных нарушений по фактам злоупотребления доминирующим положением, </a:t>
            </a:r>
            <a:r>
              <a:rPr lang="ru-RU" dirty="0" smtClean="0">
                <a:solidFill>
                  <a:schemeClr val="tx1"/>
                </a:solidFill>
              </a:rPr>
              <a:t>остальные </a:t>
            </a:r>
            <a:r>
              <a:rPr lang="ru-RU" dirty="0">
                <a:solidFill>
                  <a:schemeClr val="tx1"/>
                </a:solidFill>
              </a:rPr>
              <a:t>нарушения в равных долях выявлены в сфере электроснабжения, в сфере теплоснабжения и в агропромышленном комплексе.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Федерального закона "О защите конкуренции",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 За истекший период 2020 года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17 предупреждений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6539" y="2217684"/>
            <a:ext cx="8156028" cy="303748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Выявленные нарушения статьи 15 Федерального закона "О защите конкуренции" совершены в форме незаконного предоставления государственной или муниципальной преференции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16452</TotalTime>
  <Words>3086</Words>
  <Application>Microsoft Office PowerPoint</Application>
  <PresentationFormat>Экран (4:3)</PresentationFormat>
  <Paragraphs>276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 за соблюдением антимонопольного законодательства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Дела об административных правонарушениях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Башкортостанское УФАС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Юлия Анатольевна Дудина</cp:lastModifiedBy>
  <cp:revision>1116</cp:revision>
  <cp:lastPrinted>2020-05-12T11:47:11Z</cp:lastPrinted>
  <dcterms:created xsi:type="dcterms:W3CDTF">2014-09-15T17:52:41Z</dcterms:created>
  <dcterms:modified xsi:type="dcterms:W3CDTF">2020-07-28T05:13:29Z</dcterms:modified>
</cp:coreProperties>
</file>