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4"/>
  </p:notesMasterIdLst>
  <p:handoutMasterIdLst>
    <p:handoutMasterId r:id="rId45"/>
  </p:handoutMasterIdLst>
  <p:sldIdLst>
    <p:sldId id="264" r:id="rId2"/>
    <p:sldId id="263" r:id="rId3"/>
    <p:sldId id="329" r:id="rId4"/>
    <p:sldId id="374" r:id="rId5"/>
    <p:sldId id="304" r:id="rId6"/>
    <p:sldId id="267" r:id="rId7"/>
    <p:sldId id="401" r:id="rId8"/>
    <p:sldId id="272" r:id="rId9"/>
    <p:sldId id="307" r:id="rId10"/>
    <p:sldId id="308" r:id="rId11"/>
    <p:sldId id="310" r:id="rId12"/>
    <p:sldId id="386" r:id="rId13"/>
    <p:sldId id="330" r:id="rId14"/>
    <p:sldId id="313" r:id="rId15"/>
    <p:sldId id="314" r:id="rId16"/>
    <p:sldId id="312" r:id="rId17"/>
    <p:sldId id="375" r:id="rId18"/>
    <p:sldId id="315" r:id="rId19"/>
    <p:sldId id="316" r:id="rId20"/>
    <p:sldId id="317" r:id="rId21"/>
    <p:sldId id="358" r:id="rId22"/>
    <p:sldId id="400" r:id="rId23"/>
    <p:sldId id="360" r:id="rId24"/>
    <p:sldId id="361" r:id="rId25"/>
    <p:sldId id="362" r:id="rId26"/>
    <p:sldId id="389" r:id="rId27"/>
    <p:sldId id="365" r:id="rId28"/>
    <p:sldId id="373" r:id="rId29"/>
    <p:sldId id="371" r:id="rId30"/>
    <p:sldId id="402" r:id="rId31"/>
    <p:sldId id="324" r:id="rId32"/>
    <p:sldId id="325" r:id="rId33"/>
    <p:sldId id="391" r:id="rId34"/>
    <p:sldId id="377" r:id="rId35"/>
    <p:sldId id="383" r:id="rId36"/>
    <p:sldId id="384" r:id="rId37"/>
    <p:sldId id="393" r:id="rId38"/>
    <p:sldId id="397" r:id="rId39"/>
    <p:sldId id="398" r:id="rId40"/>
    <p:sldId id="399" r:id="rId41"/>
    <p:sldId id="396" r:id="rId42"/>
    <p:sldId id="303" r:id="rId43"/>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Бондарчук Наталья Сергеевна" initials="БНС"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D3D"/>
    <a:srgbClr val="FF5050"/>
    <a:srgbClr val="0043C8"/>
    <a:srgbClr val="3366FF"/>
    <a:srgbClr val="99CCFF"/>
    <a:srgbClr val="CCECFF"/>
    <a:srgbClr val="2C8394"/>
    <a:srgbClr val="CA6DD9"/>
    <a:srgbClr val="37D5F5"/>
    <a:srgbClr val="F2FA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20" autoAdjust="0"/>
    <p:restoredTop sz="94660"/>
  </p:normalViewPr>
  <p:slideViewPr>
    <p:cSldViewPr snapToGrid="0">
      <p:cViewPr varScale="1">
        <p:scale>
          <a:sx n="88" d="100"/>
          <a:sy n="88" d="100"/>
        </p:scale>
        <p:origin x="-144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a:t>Жалобы </a:t>
            </a:r>
            <a:r>
              <a:rPr lang="ru-RU" dirty="0" smtClean="0"/>
              <a:t>в </a:t>
            </a:r>
            <a:r>
              <a:rPr lang="ru-RU" dirty="0" smtClean="0"/>
              <a:t>2019 </a:t>
            </a:r>
            <a:r>
              <a:rPr lang="ru-RU" dirty="0" smtClean="0"/>
              <a:t>году</a:t>
            </a:r>
            <a:endParaRPr lang="ru-RU" dirty="0"/>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8.6085926201992707E-2"/>
          <c:y val="0.16925549847124235"/>
          <c:w val="0.69026098012918213"/>
          <c:h val="0.70873645595029289"/>
        </c:manualLayout>
      </c:layout>
      <c:pie3DChart>
        <c:varyColors val="1"/>
        <c:ser>
          <c:idx val="0"/>
          <c:order val="0"/>
          <c:tx>
            <c:strRef>
              <c:f>Лист1!$B$1</c:f>
              <c:strCache>
                <c:ptCount val="1"/>
                <c:pt idx="0">
                  <c:v>Жалобы в 2019 году</c:v>
                </c:pt>
              </c:strCache>
            </c:strRef>
          </c:tx>
          <c:explosion val="10"/>
          <c:dPt>
            <c:idx val="0"/>
            <c:bubble3D val="0"/>
            <c:spPr>
              <a:solidFill>
                <a:srgbClr val="FFC000"/>
              </a:solidFill>
            </c:spPr>
          </c:dPt>
          <c:dPt>
            <c:idx val="1"/>
            <c:bubble3D val="0"/>
            <c:spPr>
              <a:solidFill>
                <a:srgbClr val="92D050"/>
              </a:solidFill>
            </c:spPr>
          </c:dPt>
          <c:dPt>
            <c:idx val="2"/>
            <c:bubble3D val="0"/>
            <c:spPr>
              <a:solidFill>
                <a:srgbClr val="7030A0"/>
              </a:solidFill>
            </c:spPr>
          </c:dPt>
          <c:cat>
            <c:strRef>
              <c:f>Лист1!$A$2:$A$4</c:f>
              <c:strCache>
                <c:ptCount val="3"/>
                <c:pt idx="0">
                  <c:v>ФЕД</c:v>
                </c:pt>
                <c:pt idx="1">
                  <c:v>СУБ</c:v>
                </c:pt>
                <c:pt idx="2">
                  <c:v>МУН</c:v>
                </c:pt>
              </c:strCache>
            </c:strRef>
          </c:cat>
          <c:val>
            <c:numRef>
              <c:f>Лист1!$B$2:$B$4</c:f>
              <c:numCache>
                <c:formatCode>General</c:formatCode>
                <c:ptCount val="3"/>
                <c:pt idx="0">
                  <c:v>129</c:v>
                </c:pt>
                <c:pt idx="1">
                  <c:v>805</c:v>
                </c:pt>
                <c:pt idx="2">
                  <c:v>341</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2"/>
            <a:ext cx="2946400" cy="49839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2"/>
            <a:ext cx="2946400" cy="498395"/>
          </a:xfrm>
          <a:prstGeom prst="rect">
            <a:avLst/>
          </a:prstGeom>
        </p:spPr>
        <p:txBody>
          <a:bodyPr vert="horz" lIns="91440" tIns="45720" rIns="91440" bIns="45720" rtlCol="0"/>
          <a:lstStyle>
            <a:lvl1pPr algn="r">
              <a:defRPr sz="1200"/>
            </a:lvl1pPr>
          </a:lstStyle>
          <a:p>
            <a:fld id="{2ADB7B6F-DAD2-44D5-BE57-42A7356CB6D8}" type="datetimeFigureOut">
              <a:rPr lang="ru-RU" smtClean="0"/>
              <a:pPr/>
              <a:t>20.02.2020</a:t>
            </a:fld>
            <a:endParaRPr lang="ru-RU"/>
          </a:p>
        </p:txBody>
      </p:sp>
      <p:sp>
        <p:nvSpPr>
          <p:cNvPr id="4" name="Нижний колонтитул 3"/>
          <p:cNvSpPr>
            <a:spLocks noGrp="1"/>
          </p:cNvSpPr>
          <p:nvPr>
            <p:ph type="ftr" sz="quarter" idx="2"/>
          </p:nvPr>
        </p:nvSpPr>
        <p:spPr>
          <a:xfrm>
            <a:off x="0" y="9428244"/>
            <a:ext cx="2946400" cy="49839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28244"/>
            <a:ext cx="2946400" cy="498395"/>
          </a:xfrm>
          <a:prstGeom prst="rect">
            <a:avLst/>
          </a:prstGeom>
        </p:spPr>
        <p:txBody>
          <a:bodyPr vert="horz" lIns="91440" tIns="45720" rIns="91440" bIns="45720" rtlCol="0" anchor="b"/>
          <a:lstStyle>
            <a:lvl1pPr algn="r">
              <a:defRPr sz="1200"/>
            </a:lvl1pPr>
          </a:lstStyle>
          <a:p>
            <a:fld id="{F67F685B-CFEE-490A-94C8-E0B2BE7A3EBF}" type="slidenum">
              <a:rPr lang="ru-RU" smtClean="0"/>
              <a:pPr/>
              <a:t>‹#›</a:t>
            </a:fld>
            <a:endParaRPr lang="ru-RU"/>
          </a:p>
        </p:txBody>
      </p:sp>
    </p:spTree>
    <p:extLst>
      <p:ext uri="{BB962C8B-B14F-4D97-AF65-F5344CB8AC3E}">
        <p14:creationId xmlns:p14="http://schemas.microsoft.com/office/powerpoint/2010/main" val="3292420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6400" cy="496889"/>
          </a:xfrm>
          <a:prstGeom prst="rect">
            <a:avLst/>
          </a:prstGeom>
        </p:spPr>
        <p:txBody>
          <a:bodyPr vert="horz" lIns="91336" tIns="45668" rIns="91336" bIns="45668" rtlCol="0"/>
          <a:lstStyle>
            <a:lvl1pPr algn="l">
              <a:defRPr sz="1200"/>
            </a:lvl1pPr>
          </a:lstStyle>
          <a:p>
            <a:endParaRPr lang="ru-RU"/>
          </a:p>
        </p:txBody>
      </p:sp>
      <p:sp>
        <p:nvSpPr>
          <p:cNvPr id="3" name="Дата 2"/>
          <p:cNvSpPr>
            <a:spLocks noGrp="1"/>
          </p:cNvSpPr>
          <p:nvPr>
            <p:ph type="dt" idx="1"/>
          </p:nvPr>
        </p:nvSpPr>
        <p:spPr>
          <a:xfrm>
            <a:off x="3849692" y="1"/>
            <a:ext cx="2946400" cy="496889"/>
          </a:xfrm>
          <a:prstGeom prst="rect">
            <a:avLst/>
          </a:prstGeom>
        </p:spPr>
        <p:txBody>
          <a:bodyPr vert="horz" lIns="91336" tIns="45668" rIns="91336" bIns="45668" rtlCol="0"/>
          <a:lstStyle>
            <a:lvl1pPr algn="r">
              <a:defRPr sz="1200"/>
            </a:lvl1pPr>
          </a:lstStyle>
          <a:p>
            <a:fld id="{7821C3FA-3763-4840-8C2A-B4C2FBAA8983}" type="datetimeFigureOut">
              <a:rPr lang="ru-RU" smtClean="0"/>
              <a:pPr/>
              <a:t>20.02.2020</a:t>
            </a:fld>
            <a:endParaRPr lang="ru-RU"/>
          </a:p>
        </p:txBody>
      </p:sp>
      <p:sp>
        <p:nvSpPr>
          <p:cNvPr id="4" name="Образ слайда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336" tIns="45668" rIns="91336" bIns="45668" rtlCol="0" anchor="ctr"/>
          <a:lstStyle/>
          <a:p>
            <a:endParaRPr lang="ru-RU"/>
          </a:p>
        </p:txBody>
      </p:sp>
      <p:sp>
        <p:nvSpPr>
          <p:cNvPr id="5" name="Заметки 4"/>
          <p:cNvSpPr>
            <a:spLocks noGrp="1"/>
          </p:cNvSpPr>
          <p:nvPr>
            <p:ph type="body" sz="quarter" idx="3"/>
          </p:nvPr>
        </p:nvSpPr>
        <p:spPr>
          <a:xfrm>
            <a:off x="679455" y="4714879"/>
            <a:ext cx="5438775" cy="4467226"/>
          </a:xfrm>
          <a:prstGeom prst="rect">
            <a:avLst/>
          </a:prstGeom>
        </p:spPr>
        <p:txBody>
          <a:bodyPr vert="horz" lIns="91336" tIns="45668" rIns="91336" bIns="4566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428165"/>
            <a:ext cx="2946400" cy="496888"/>
          </a:xfrm>
          <a:prstGeom prst="rect">
            <a:avLst/>
          </a:prstGeom>
        </p:spPr>
        <p:txBody>
          <a:bodyPr vert="horz" lIns="91336" tIns="45668" rIns="91336" bIns="45668" rtlCol="0" anchor="b"/>
          <a:lstStyle>
            <a:lvl1pPr algn="l">
              <a:defRPr sz="1200"/>
            </a:lvl1pPr>
          </a:lstStyle>
          <a:p>
            <a:endParaRPr lang="ru-RU"/>
          </a:p>
        </p:txBody>
      </p:sp>
      <p:sp>
        <p:nvSpPr>
          <p:cNvPr id="7" name="Номер слайда 6"/>
          <p:cNvSpPr>
            <a:spLocks noGrp="1"/>
          </p:cNvSpPr>
          <p:nvPr>
            <p:ph type="sldNum" sz="quarter" idx="5"/>
          </p:nvPr>
        </p:nvSpPr>
        <p:spPr>
          <a:xfrm>
            <a:off x="3849692" y="9428165"/>
            <a:ext cx="2946400" cy="496888"/>
          </a:xfrm>
          <a:prstGeom prst="rect">
            <a:avLst/>
          </a:prstGeom>
        </p:spPr>
        <p:txBody>
          <a:bodyPr vert="horz" lIns="91336" tIns="45668" rIns="91336" bIns="45668" rtlCol="0" anchor="b"/>
          <a:lstStyle>
            <a:lvl1pPr algn="r">
              <a:defRPr sz="1200"/>
            </a:lvl1pPr>
          </a:lstStyle>
          <a:p>
            <a:fld id="{02E018F3-525C-47C8-801F-613771B2370E}" type="slidenum">
              <a:rPr lang="ru-RU" smtClean="0"/>
              <a:pPr/>
              <a:t>‹#›</a:t>
            </a:fld>
            <a:endParaRPr lang="ru-RU"/>
          </a:p>
        </p:txBody>
      </p:sp>
    </p:spTree>
    <p:extLst>
      <p:ext uri="{BB962C8B-B14F-4D97-AF65-F5344CB8AC3E}">
        <p14:creationId xmlns:p14="http://schemas.microsoft.com/office/powerpoint/2010/main" val="3899995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Образ слайда 1"/>
          <p:cNvSpPr>
            <a:spLocks noGrp="1" noRot="1" noChangeAspect="1" noTextEdit="1"/>
          </p:cNvSpPr>
          <p:nvPr>
            <p:ph type="sldImg"/>
          </p:nvPr>
        </p:nvSpPr>
        <p:spPr>
          <a:ln/>
        </p:spPr>
      </p:sp>
      <p:sp>
        <p:nvSpPr>
          <p:cNvPr id="5529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ea typeface="ＭＳ Ｐゴシック" panose="020B0600070205080204" pitchFamily="34" charset="-128"/>
            </a:endParaRPr>
          </a:p>
        </p:txBody>
      </p:sp>
      <p:sp>
        <p:nvSpPr>
          <p:cNvPr id="5530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2CC0916-71C4-4127-BDC7-C2B661D253A1}" type="slidenum">
              <a:rPr lang="ru-RU" altLang="ru-RU" sz="1200" smtClean="0"/>
              <a:pPr/>
              <a:t>42</a:t>
            </a:fld>
            <a:endParaRPr lang="ru-RU" altLang="ru-RU" sz="1200" smtClean="0"/>
          </a:p>
        </p:txBody>
      </p:sp>
    </p:spTree>
    <p:extLst>
      <p:ext uri="{BB962C8B-B14F-4D97-AF65-F5344CB8AC3E}">
        <p14:creationId xmlns:p14="http://schemas.microsoft.com/office/powerpoint/2010/main" val="32946039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2" name="Picture 7" descr="пр копия"/>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пр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624638"/>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155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2D5F0A90-E9F6-4EDB-8C6E-4EFF2E52AA0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69640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31551168-4204-4870-A14D-AE54AD30139D}"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97277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A4DE63BE-CDE5-4A50-901B-68944D6DF088}"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087956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4648200" y="1600200"/>
            <a:ext cx="4038600" cy="4525963"/>
          </a:xfrm>
        </p:spPr>
        <p:txBody>
          <a:bodyPr/>
          <a:lstStyle/>
          <a:p>
            <a:pPr lvl="0"/>
            <a:endParaRPr lang="ru-RU" noProof="0" smtClean="0"/>
          </a:p>
        </p:txBody>
      </p:sp>
      <p:sp>
        <p:nvSpPr>
          <p:cNvPr id="5" name="Rectangle 10"/>
          <p:cNvSpPr>
            <a:spLocks noGrp="1" noChangeArrowheads="1"/>
          </p:cNvSpPr>
          <p:nvPr>
            <p:ph type="sldNum" sz="quarter" idx="10"/>
          </p:nvPr>
        </p:nvSpPr>
        <p:spPr>
          <a:ln/>
        </p:spPr>
        <p:txBody>
          <a:bodyPr/>
          <a:lstStyle>
            <a:lvl1pPr>
              <a:defRPr/>
            </a:lvl1pPr>
          </a:lstStyle>
          <a:p>
            <a:pPr>
              <a:defRPr/>
            </a:pPr>
            <a:fld id="{631F3D84-F5EB-47A5-9643-691D921F5F37}"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605604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smtClean="0"/>
          </a:p>
        </p:txBody>
      </p:sp>
      <p:sp>
        <p:nvSpPr>
          <p:cNvPr id="4" name="Rectangle 10"/>
          <p:cNvSpPr>
            <a:spLocks noGrp="1" noChangeArrowheads="1"/>
          </p:cNvSpPr>
          <p:nvPr>
            <p:ph type="sldNum" sz="quarter" idx="10"/>
          </p:nvPr>
        </p:nvSpPr>
        <p:spPr>
          <a:ln/>
        </p:spPr>
        <p:txBody>
          <a:bodyPr/>
          <a:lstStyle>
            <a:lvl1pPr>
              <a:defRPr/>
            </a:lvl1pPr>
          </a:lstStyle>
          <a:p>
            <a:pPr>
              <a:defRPr/>
            </a:pPr>
            <a:fld id="{41ED8AC4-6D48-4C64-8B13-0F565F6A27A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15596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E9CE1BF3-5556-4600-AFBC-2C069EAB8675}"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426240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sldNum" sz="quarter" idx="10"/>
          </p:nvPr>
        </p:nvSpPr>
        <p:spPr>
          <a:ln/>
        </p:spPr>
        <p:txBody>
          <a:bodyPr/>
          <a:lstStyle>
            <a:lvl1pPr>
              <a:defRPr/>
            </a:lvl1pPr>
          </a:lstStyle>
          <a:p>
            <a:pPr>
              <a:defRPr/>
            </a:pPr>
            <a:fld id="{57E06FBD-C86D-4290-B5B3-8536ED69465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1514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3EB0E8D2-A31C-4871-A789-660CF0F381E1}"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64873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sldNum" sz="quarter" idx="10"/>
          </p:nvPr>
        </p:nvSpPr>
        <p:spPr>
          <a:ln/>
        </p:spPr>
        <p:txBody>
          <a:bodyPr/>
          <a:lstStyle>
            <a:lvl1pPr>
              <a:defRPr/>
            </a:lvl1pPr>
          </a:lstStyle>
          <a:p>
            <a:pPr>
              <a:defRPr/>
            </a:pPr>
            <a:fld id="{AE50AE34-E668-4286-9CC2-70221E115C9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12787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AAF88F18-9483-4EE9-8330-33B806EA009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99269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96BD6941-CE76-4EA1-9EF1-7CC0AFB012F7}"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03681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1D73C0EE-7001-46AB-98DB-1C38A7837CC1}"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46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66703152-2444-4604-96E4-73A737D2443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24651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pic>
        <p:nvPicPr>
          <p:cNvPr id="1028" name="Picture 8" descr="пр2"/>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6624638"/>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9" descr="пр 1"/>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0" y="0"/>
            <a:ext cx="9144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0"/>
          <p:cNvSpPr>
            <a:spLocks noGrp="1" noChangeArrowheads="1"/>
          </p:cNvSpPr>
          <p:nvPr>
            <p:ph type="sldNum" sz="quarter" idx="4"/>
          </p:nvPr>
        </p:nvSpPr>
        <p:spPr bwMode="auto">
          <a:xfrm>
            <a:off x="7046913" y="6580188"/>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b="1">
                <a:solidFill>
                  <a:schemeClr val="bg1"/>
                </a:solidFill>
              </a:defRPr>
            </a:lvl1pPr>
          </a:lstStyle>
          <a:p>
            <a:pPr fontAlgn="base">
              <a:spcBef>
                <a:spcPct val="0"/>
              </a:spcBef>
              <a:spcAft>
                <a:spcPct val="0"/>
              </a:spcAft>
              <a:defRPr/>
            </a:pPr>
            <a:fld id="{94CE22EC-F280-4136-8D82-D2750EACE0F1}" type="slidenum">
              <a:rPr lang="ru-RU">
                <a:solidFill>
                  <a:srgbClr val="FFFFFF"/>
                </a:solidFill>
                <a:ea typeface="ＭＳ Ｐゴシック" panose="020B0600070205080204" pitchFamily="34" charset="-128"/>
              </a:rPr>
              <a:pPr fontAlgn="base">
                <a:spcBef>
                  <a:spcPct val="0"/>
                </a:spcBef>
                <a:spcAft>
                  <a:spcPct val="0"/>
                </a:spcAft>
                <a:defRPr/>
              </a:pPr>
              <a:t>‹#›</a:t>
            </a:fld>
            <a:endParaRPr lang="ru-RU">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131261388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hf hdr="0" ftr="0" dt="0"/>
  <p:txStyles>
    <p:titleStyle>
      <a:lvl1pPr algn="ctr" rtl="0" eaLnBrk="0" fontAlgn="base" hangingPunct="0">
        <a:spcBef>
          <a:spcPct val="0"/>
        </a:spcBef>
        <a:spcAft>
          <a:spcPct val="0"/>
        </a:spcAft>
        <a:defRPr sz="44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5pPr>
      <a:lvl6pPr marL="457200" algn="ctr" rtl="0" fontAlgn="base">
        <a:spcBef>
          <a:spcPct val="0"/>
        </a:spcBef>
        <a:spcAft>
          <a:spcPct val="0"/>
        </a:spcAft>
        <a:defRPr sz="4400">
          <a:solidFill>
            <a:srgbClr val="333399"/>
          </a:solidFill>
          <a:latin typeface="Arial" pitchFamily="34" charset="0"/>
        </a:defRPr>
      </a:lvl6pPr>
      <a:lvl7pPr marL="914400" algn="ctr" rtl="0" fontAlgn="base">
        <a:spcBef>
          <a:spcPct val="0"/>
        </a:spcBef>
        <a:spcAft>
          <a:spcPct val="0"/>
        </a:spcAft>
        <a:defRPr sz="4400">
          <a:solidFill>
            <a:srgbClr val="333399"/>
          </a:solidFill>
          <a:latin typeface="Arial" pitchFamily="34" charset="0"/>
        </a:defRPr>
      </a:lvl7pPr>
      <a:lvl8pPr marL="1371600" algn="ctr" rtl="0" fontAlgn="base">
        <a:spcBef>
          <a:spcPct val="0"/>
        </a:spcBef>
        <a:spcAft>
          <a:spcPct val="0"/>
        </a:spcAft>
        <a:defRPr sz="4400">
          <a:solidFill>
            <a:srgbClr val="333399"/>
          </a:solidFill>
          <a:latin typeface="Arial" pitchFamily="34" charset="0"/>
        </a:defRPr>
      </a:lvl8pPr>
      <a:lvl9pPr marL="1828800" algn="ctr" rtl="0" fontAlgn="base">
        <a:spcBef>
          <a:spcPct val="0"/>
        </a:spcBef>
        <a:spcAft>
          <a:spcPct val="0"/>
        </a:spcAft>
        <a:defRPr sz="4400">
          <a:solidFill>
            <a:srgbClr val="333399"/>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333399"/>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333399"/>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rgbClr val="333399"/>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5pPr>
      <a:lvl6pPr marL="2514600" indent="-228600" algn="l" rtl="0" fontAlgn="base">
        <a:spcBef>
          <a:spcPct val="20000"/>
        </a:spcBef>
        <a:spcAft>
          <a:spcPct val="0"/>
        </a:spcAft>
        <a:buChar char="»"/>
        <a:defRPr sz="2000">
          <a:solidFill>
            <a:srgbClr val="333399"/>
          </a:solidFill>
          <a:latin typeface="+mn-lt"/>
        </a:defRPr>
      </a:lvl6pPr>
      <a:lvl7pPr marL="2971800" indent="-228600" algn="l" rtl="0" fontAlgn="base">
        <a:spcBef>
          <a:spcPct val="20000"/>
        </a:spcBef>
        <a:spcAft>
          <a:spcPct val="0"/>
        </a:spcAft>
        <a:buChar char="»"/>
        <a:defRPr sz="2000">
          <a:solidFill>
            <a:srgbClr val="333399"/>
          </a:solidFill>
          <a:latin typeface="+mn-lt"/>
        </a:defRPr>
      </a:lvl7pPr>
      <a:lvl8pPr marL="3429000" indent="-228600" algn="l" rtl="0" fontAlgn="base">
        <a:spcBef>
          <a:spcPct val="20000"/>
        </a:spcBef>
        <a:spcAft>
          <a:spcPct val="0"/>
        </a:spcAft>
        <a:buChar char="»"/>
        <a:defRPr sz="2000">
          <a:solidFill>
            <a:srgbClr val="333399"/>
          </a:solidFill>
          <a:latin typeface="+mn-lt"/>
        </a:defRPr>
      </a:lvl8pPr>
      <a:lvl9pPr marL="3886200" indent="-228600" algn="l" rtl="0" fontAlgn="base">
        <a:spcBef>
          <a:spcPct val="20000"/>
        </a:spcBef>
        <a:spcAft>
          <a:spcPct val="0"/>
        </a:spcAft>
        <a:buChar char="»"/>
        <a:defRPr sz="2000">
          <a:solidFill>
            <a:srgbClr val="333399"/>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8971" y="2751910"/>
            <a:ext cx="8155876" cy="4001095"/>
          </a:xfrm>
          <a:prstGeom prst="rect">
            <a:avLst/>
          </a:prstGeom>
          <a:noFill/>
        </p:spPr>
        <p:txBody>
          <a:bodyPr wrap="square" rtlCol="0">
            <a:spAutoFit/>
          </a:bodyPr>
          <a:lstStyle/>
          <a:p>
            <a:pPr algn="ctr"/>
            <a:r>
              <a:rPr lang="ru-RU" sz="3600" b="1" dirty="0"/>
              <a:t>Управление Федеральной антимонопольной службы по Республике </a:t>
            </a:r>
            <a:r>
              <a:rPr lang="ru-RU" sz="3600" b="1" dirty="0" smtClean="0"/>
              <a:t>Башкортостан</a:t>
            </a:r>
          </a:p>
          <a:p>
            <a:pPr algn="ctr"/>
            <a:endParaRPr lang="ru-RU" sz="3600" b="1" dirty="0" smtClean="0"/>
          </a:p>
          <a:p>
            <a:pPr algn="ctr"/>
            <a:endParaRPr lang="ru-RU" sz="3600" b="1" dirty="0" smtClean="0"/>
          </a:p>
          <a:p>
            <a:pPr algn="ctr"/>
            <a:endParaRPr lang="ru-RU" sz="1400" b="1" dirty="0" smtClean="0"/>
          </a:p>
          <a:p>
            <a:pPr algn="ctr"/>
            <a:endParaRPr lang="ru-RU" sz="1400" b="1" dirty="0" smtClean="0"/>
          </a:p>
          <a:p>
            <a:pPr algn="ctr"/>
            <a:endParaRPr lang="ru-RU" sz="1400" b="1" dirty="0" smtClean="0"/>
          </a:p>
          <a:p>
            <a:pPr algn="ctr"/>
            <a:r>
              <a:rPr lang="ru-RU" sz="1600" b="1" dirty="0" smtClean="0"/>
              <a:t>февраль 2020 года</a:t>
            </a:r>
            <a:endParaRPr lang="ru-RU" sz="1600" b="1" dirty="0"/>
          </a:p>
          <a:p>
            <a:endParaRPr lang="ru-RU" dirty="0" smtClean="0"/>
          </a:p>
        </p:txBody>
      </p:sp>
    </p:spTree>
    <p:extLst>
      <p:ext uri="{BB962C8B-B14F-4D97-AF65-F5344CB8AC3E}">
        <p14:creationId xmlns:p14="http://schemas.microsoft.com/office/powerpoint/2010/main" val="283146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10</a:t>
            </a:fld>
            <a:endParaRPr lang="ru-RU">
              <a:solidFill>
                <a:srgbClr val="FFFFFF"/>
              </a:solidFill>
            </a:endParaRPr>
          </a:p>
        </p:txBody>
      </p:sp>
      <p:sp>
        <p:nvSpPr>
          <p:cNvPr id="6" name="Скругленный прямоугольник 5"/>
          <p:cNvSpPr/>
          <p:nvPr/>
        </p:nvSpPr>
        <p:spPr>
          <a:xfrm>
            <a:off x="157654" y="1008993"/>
            <a:ext cx="8860222" cy="5396623"/>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endParaRPr lang="ru-RU" sz="1400" dirty="0">
              <a:solidFill>
                <a:schemeClr val="tx1"/>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
        <p:nvSpPr>
          <p:cNvPr id="7" name="TextBox 6"/>
          <p:cNvSpPr txBox="1"/>
          <p:nvPr/>
        </p:nvSpPr>
        <p:spPr>
          <a:xfrm>
            <a:off x="435429" y="1863634"/>
            <a:ext cx="8708570" cy="4693593"/>
          </a:xfrm>
          <a:prstGeom prst="rect">
            <a:avLst/>
          </a:prstGeom>
          <a:noFill/>
        </p:spPr>
        <p:txBody>
          <a:bodyPr wrap="square" rtlCol="0" anchor="t">
            <a:spAutoFit/>
          </a:bodyPr>
          <a:lstStyle/>
          <a:p>
            <a:pPr algn="just"/>
            <a:r>
              <a:rPr lang="ru-RU" dirty="0" smtClean="0"/>
              <a:t>	В 2019 году наибольшее количество нарушений антимонопольного законодательства органами власти, органами местного самоуправления зафиксировано на следующих товарных рынках:</a:t>
            </a:r>
          </a:p>
          <a:p>
            <a:pPr algn="just"/>
            <a:endParaRPr lang="ru-RU" dirty="0" smtClean="0"/>
          </a:p>
          <a:p>
            <a:pPr algn="just"/>
            <a:r>
              <a:rPr lang="ru-RU" dirty="0" smtClean="0"/>
              <a:t>рынок недвижимого имущества и земельных участков;</a:t>
            </a:r>
          </a:p>
          <a:p>
            <a:pPr algn="just"/>
            <a:endParaRPr lang="ru-RU" dirty="0" smtClean="0"/>
          </a:p>
          <a:p>
            <a:pPr algn="just"/>
            <a:r>
              <a:rPr lang="ru-RU" dirty="0" smtClean="0"/>
              <a:t>рынок ЖКХ;</a:t>
            </a:r>
          </a:p>
          <a:p>
            <a:endParaRPr lang="ru-RU" dirty="0" smtClean="0"/>
          </a:p>
          <a:p>
            <a:r>
              <a:rPr lang="ru-RU" dirty="0" smtClean="0"/>
              <a:t>рынок ритуальных услуг;</a:t>
            </a:r>
          </a:p>
          <a:p>
            <a:endParaRPr lang="ru-RU" dirty="0" smtClean="0"/>
          </a:p>
          <a:p>
            <a:r>
              <a:rPr lang="ru-RU" dirty="0" smtClean="0"/>
              <a:t>рынок пассажирских перевозок</a:t>
            </a:r>
          </a:p>
          <a:p>
            <a:endParaRPr lang="ru-RU" dirty="0" smtClean="0"/>
          </a:p>
          <a:p>
            <a:endParaRPr lang="ru-RU" dirty="0" smtClean="0"/>
          </a:p>
          <a:p>
            <a:pPr algn="just"/>
            <a:r>
              <a:rPr lang="ru-RU" dirty="0" smtClean="0"/>
              <a:t> </a:t>
            </a:r>
          </a:p>
          <a:p>
            <a:pPr algn="just">
              <a:buFont typeface="Arial" pitchFamily="34" charset="0"/>
              <a:buChar char="•"/>
            </a:pPr>
            <a:endParaRPr lang="ru-RU" sz="1600" dirty="0" smtClean="0"/>
          </a:p>
          <a:p>
            <a:pPr algn="just"/>
            <a:r>
              <a:rPr lang="ru-RU" sz="1600" dirty="0" smtClean="0"/>
              <a:t> </a:t>
            </a:r>
          </a:p>
          <a:p>
            <a:endParaRPr lang="ru-RU" sz="1500" dirty="0"/>
          </a:p>
        </p:txBody>
      </p:sp>
    </p:spTree>
    <p:extLst>
      <p:ext uri="{BB962C8B-B14F-4D97-AF65-F5344CB8AC3E}">
        <p14:creationId xmlns:p14="http://schemas.microsoft.com/office/powerpoint/2010/main" val="298636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11</a:t>
            </a:fld>
            <a:endParaRPr lang="ru-RU">
              <a:solidFill>
                <a:srgbClr val="FFFFFF"/>
              </a:solidFill>
            </a:endParaRPr>
          </a:p>
        </p:txBody>
      </p:sp>
      <p:sp>
        <p:nvSpPr>
          <p:cNvPr id="7" name="Скругленный прямоугольник 6"/>
          <p:cNvSpPr/>
          <p:nvPr/>
        </p:nvSpPr>
        <p:spPr>
          <a:xfrm>
            <a:off x="218179" y="1023256"/>
            <a:ext cx="8710648" cy="2150868"/>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Выявление и пресечение ограничивающих конкуренцию соглашений или согласованных действий государственных органов и хозяйствующих субъектов – одно из приоритетных направлений деятельности антимонопольного </a:t>
            </a:r>
            <a:r>
              <a:rPr lang="ru-RU" dirty="0" smtClean="0">
                <a:solidFill>
                  <a:schemeClr val="tx1"/>
                </a:solidFill>
              </a:rPr>
              <a:t>органа</a:t>
            </a:r>
            <a:endParaRPr lang="ru-RU" dirty="0">
              <a:solidFill>
                <a:schemeClr val="tx1"/>
              </a:solidFill>
            </a:endParaRPr>
          </a:p>
        </p:txBody>
      </p:sp>
      <p:sp>
        <p:nvSpPr>
          <p:cNvPr id="6" name="Скругленный прямоугольник 5"/>
          <p:cNvSpPr/>
          <p:nvPr/>
        </p:nvSpPr>
        <p:spPr>
          <a:xfrm>
            <a:off x="220717" y="3510455"/>
            <a:ext cx="8744607" cy="2333297"/>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271463" algn="just"/>
            <a:endParaRPr lang="ru-RU" dirty="0" smtClean="0">
              <a:solidFill>
                <a:schemeClr val="tx1"/>
              </a:solidFill>
            </a:endParaRPr>
          </a:p>
          <a:p>
            <a:pPr lvl="0" indent="271463" algn="just"/>
            <a:r>
              <a:rPr lang="ru-RU" dirty="0" smtClean="0">
                <a:solidFill>
                  <a:schemeClr val="tx1"/>
                </a:solidFill>
              </a:rPr>
              <a:t>В 2019 году возбуждено и рассмотрено 12 дел по выявленным фактам соглашений государственных органов по фактам ограничения доступа на рынок, выхода с рынка (статья 16 Федерального закона "О защите конкуренции"). </a:t>
            </a:r>
          </a:p>
          <a:p>
            <a:pPr lvl="0" indent="271463" algn="just"/>
            <a:r>
              <a:rPr lang="ru-RU" dirty="0">
                <a:solidFill>
                  <a:schemeClr val="tx1"/>
                </a:solidFill>
              </a:rPr>
              <a:t>Нарушения выявлены в сфере операций с недвижимым имуществом и в строительном комплексе.</a:t>
            </a:r>
            <a:endParaRPr lang="ru-RU" dirty="0" smtClean="0">
              <a:solidFill>
                <a:schemeClr val="tx1"/>
              </a:solidFill>
            </a:endParaRPr>
          </a:p>
        </p:txBody>
      </p:sp>
      <p:sp>
        <p:nvSpPr>
          <p:cNvPr id="8" name="Прямоугольник 7"/>
          <p:cNvSpPr/>
          <p:nvPr/>
        </p:nvSpPr>
        <p:spPr>
          <a:xfrm>
            <a:off x="1" y="-32658"/>
            <a:ext cx="9144000" cy="707886"/>
          </a:xfrm>
          <a:prstGeom prst="rect">
            <a:avLst/>
          </a:prstGeom>
        </p:spPr>
        <p:txBody>
          <a:bodyPr wrap="square">
            <a:spAutoFit/>
          </a:bodyPr>
          <a:lstStyle/>
          <a:p>
            <a:pPr algn="ctr"/>
            <a:r>
              <a:rPr lang="ru-RU" sz="2000" b="1" dirty="0" smtClean="0">
                <a:solidFill>
                  <a:schemeClr val="bg1"/>
                </a:solidFill>
              </a:rPr>
              <a:t>Ограничивающие конкуренцию соглашения или согласованные действия</a:t>
            </a:r>
            <a:endParaRPr lang="ru-RU" sz="1600" b="1" i="1" dirty="0">
              <a:solidFill>
                <a:schemeClr val="bg1"/>
              </a:solidFill>
            </a:endParaRPr>
          </a:p>
        </p:txBody>
      </p:sp>
    </p:spTree>
    <p:extLst>
      <p:ext uri="{BB962C8B-B14F-4D97-AF65-F5344CB8AC3E}">
        <p14:creationId xmlns:p14="http://schemas.microsoft.com/office/powerpoint/2010/main" val="512186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12</a:t>
            </a:fld>
            <a:endParaRPr lang="ru-RU">
              <a:solidFill>
                <a:srgbClr val="FFFFFF"/>
              </a:solidFill>
            </a:endParaRPr>
          </a:p>
        </p:txBody>
      </p:sp>
      <p:sp>
        <p:nvSpPr>
          <p:cNvPr id="7" name="Скругленный прямоугольник 6"/>
          <p:cNvSpPr/>
          <p:nvPr/>
        </p:nvSpPr>
        <p:spPr>
          <a:xfrm>
            <a:off x="218179" y="1023256"/>
            <a:ext cx="8710648" cy="1366157"/>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Выявление и пресечение ограничивающих конкуренцию соглашений или согласованных действий государственных органов и хозяйствующих субъектов – одно из приоритетных направлений деятельности антимонопольного </a:t>
            </a:r>
            <a:r>
              <a:rPr lang="ru-RU" dirty="0" smtClean="0">
                <a:solidFill>
                  <a:schemeClr val="tx1"/>
                </a:solidFill>
              </a:rPr>
              <a:t>органа</a:t>
            </a:r>
            <a:endParaRPr lang="ru-RU" dirty="0">
              <a:solidFill>
                <a:schemeClr val="tx1"/>
              </a:solidFill>
            </a:endParaRPr>
          </a:p>
        </p:txBody>
      </p:sp>
      <p:sp>
        <p:nvSpPr>
          <p:cNvPr id="6" name="Скругленный прямоугольник 5"/>
          <p:cNvSpPr/>
          <p:nvPr/>
        </p:nvSpPr>
        <p:spPr>
          <a:xfrm>
            <a:off x="168166" y="2501462"/>
            <a:ext cx="8684889" cy="3573517"/>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71463" algn="just"/>
            <a:r>
              <a:rPr lang="ru-RU" dirty="0" smtClean="0">
                <a:solidFill>
                  <a:schemeClr val="tx1"/>
                </a:solidFill>
              </a:rPr>
              <a:t>В 2019 году </a:t>
            </a:r>
            <a:r>
              <a:rPr lang="ru-RU" dirty="0">
                <a:solidFill>
                  <a:schemeClr val="tx1"/>
                </a:solidFill>
              </a:rPr>
              <a:t>возбуждено и рассмотрено </a:t>
            </a:r>
            <a:r>
              <a:rPr lang="ru-RU" dirty="0" smtClean="0">
                <a:solidFill>
                  <a:schemeClr val="tx1"/>
                </a:solidFill>
              </a:rPr>
              <a:t>14 дел </a:t>
            </a:r>
            <a:r>
              <a:rPr lang="ru-RU" dirty="0">
                <a:solidFill>
                  <a:schemeClr val="tx1"/>
                </a:solidFill>
              </a:rPr>
              <a:t>по выявленным фактам запрещенных соглашений или согласованных действий хозяйствующих </a:t>
            </a:r>
            <a:r>
              <a:rPr lang="ru-RU" dirty="0" smtClean="0">
                <a:solidFill>
                  <a:schemeClr val="tx1"/>
                </a:solidFill>
              </a:rPr>
              <a:t>субъектов (статья 11 Федерального закона "О защите конкуренции"). </a:t>
            </a:r>
          </a:p>
          <a:p>
            <a:pPr indent="271463" algn="just"/>
            <a:r>
              <a:rPr lang="ru-RU" dirty="0" smtClean="0">
                <a:solidFill>
                  <a:schemeClr val="tx1"/>
                </a:solidFill>
              </a:rPr>
              <a:t>Виды </a:t>
            </a:r>
            <a:r>
              <a:rPr lang="ru-RU" dirty="0">
                <a:solidFill>
                  <a:schemeClr val="tx1"/>
                </a:solidFill>
              </a:rPr>
              <a:t>нарушений по выявленным фактам запрещенных соглашений или согласованных действий хозяйствующих субъектов: создание препятствий доступу на рынок, выходу с рынка и повышение, снижение или поддержание цен на </a:t>
            </a:r>
            <a:r>
              <a:rPr lang="ru-RU" dirty="0" smtClean="0">
                <a:solidFill>
                  <a:schemeClr val="tx1"/>
                </a:solidFill>
              </a:rPr>
              <a:t>торгах.</a:t>
            </a:r>
          </a:p>
          <a:p>
            <a:pPr indent="271463" algn="just"/>
            <a:r>
              <a:rPr lang="ru-RU" dirty="0" smtClean="0">
                <a:solidFill>
                  <a:schemeClr val="tx1"/>
                </a:solidFill>
              </a:rPr>
              <a:t>Наибольшее </a:t>
            </a:r>
            <a:r>
              <a:rPr lang="ru-RU" dirty="0">
                <a:solidFill>
                  <a:schemeClr val="tx1"/>
                </a:solidFill>
              </a:rPr>
              <a:t>количество нарушений выявлено в </a:t>
            </a:r>
            <a:r>
              <a:rPr lang="ru-RU" dirty="0" smtClean="0">
                <a:solidFill>
                  <a:schemeClr val="tx1"/>
                </a:solidFill>
              </a:rPr>
              <a:t>сферах: агропромышленного </a:t>
            </a:r>
            <a:r>
              <a:rPr lang="ru-RU" dirty="0">
                <a:solidFill>
                  <a:schemeClr val="tx1"/>
                </a:solidFill>
              </a:rPr>
              <a:t>комплекса; </a:t>
            </a:r>
            <a:r>
              <a:rPr lang="ru-RU" dirty="0" smtClean="0">
                <a:solidFill>
                  <a:schemeClr val="tx1"/>
                </a:solidFill>
              </a:rPr>
              <a:t>строительного </a:t>
            </a:r>
            <a:r>
              <a:rPr lang="ru-RU" dirty="0">
                <a:solidFill>
                  <a:schemeClr val="tx1"/>
                </a:solidFill>
              </a:rPr>
              <a:t>комплекса; </a:t>
            </a:r>
            <a:r>
              <a:rPr lang="ru-RU" dirty="0" smtClean="0">
                <a:solidFill>
                  <a:schemeClr val="tx1"/>
                </a:solidFill>
              </a:rPr>
              <a:t>торговли</a:t>
            </a:r>
            <a:r>
              <a:rPr lang="ru-RU" dirty="0">
                <a:solidFill>
                  <a:schemeClr val="tx1"/>
                </a:solidFill>
              </a:rPr>
              <a:t>; </a:t>
            </a:r>
            <a:r>
              <a:rPr lang="ru-RU" dirty="0" smtClean="0">
                <a:solidFill>
                  <a:schemeClr val="tx1"/>
                </a:solidFill>
              </a:rPr>
              <a:t>на </a:t>
            </a:r>
            <a:r>
              <a:rPr lang="ru-RU" dirty="0">
                <a:solidFill>
                  <a:schemeClr val="tx1"/>
                </a:solidFill>
              </a:rPr>
              <a:t>рынке лекарственных препаратов и медицинских изделий.</a:t>
            </a:r>
          </a:p>
          <a:p>
            <a:pPr indent="271463" algn="just"/>
            <a:endParaRPr lang="ru-RU" dirty="0">
              <a:solidFill>
                <a:schemeClr val="tx1"/>
              </a:solidFill>
            </a:endParaRPr>
          </a:p>
        </p:txBody>
      </p:sp>
      <p:sp>
        <p:nvSpPr>
          <p:cNvPr id="8" name="Прямоугольник 7"/>
          <p:cNvSpPr/>
          <p:nvPr/>
        </p:nvSpPr>
        <p:spPr>
          <a:xfrm>
            <a:off x="1" y="-32658"/>
            <a:ext cx="9144000" cy="707886"/>
          </a:xfrm>
          <a:prstGeom prst="rect">
            <a:avLst/>
          </a:prstGeom>
        </p:spPr>
        <p:txBody>
          <a:bodyPr wrap="square">
            <a:spAutoFit/>
          </a:bodyPr>
          <a:lstStyle/>
          <a:p>
            <a:pPr algn="ctr"/>
            <a:r>
              <a:rPr lang="ru-RU" sz="2000" b="1" dirty="0" smtClean="0">
                <a:solidFill>
                  <a:schemeClr val="bg1"/>
                </a:solidFill>
              </a:rPr>
              <a:t>Ограничивающие конкуренцию соглашения или согласованные действия</a:t>
            </a:r>
            <a:endParaRPr lang="ru-RU" sz="1600" b="1" i="1" dirty="0">
              <a:solidFill>
                <a:schemeClr val="bg1"/>
              </a:solidFill>
            </a:endParaRPr>
          </a:p>
        </p:txBody>
      </p:sp>
    </p:spTree>
    <p:extLst>
      <p:ext uri="{BB962C8B-B14F-4D97-AF65-F5344CB8AC3E}">
        <p14:creationId xmlns:p14="http://schemas.microsoft.com/office/powerpoint/2010/main" val="512186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13</a:t>
            </a:fld>
            <a:endParaRPr lang="ru-RU">
              <a:solidFill>
                <a:srgbClr val="FFFFFF"/>
              </a:solidFill>
            </a:endParaRPr>
          </a:p>
        </p:txBody>
      </p:sp>
      <p:sp>
        <p:nvSpPr>
          <p:cNvPr id="6" name="Скругленный прямоугольник 5"/>
          <p:cNvSpPr/>
          <p:nvPr/>
        </p:nvSpPr>
        <p:spPr>
          <a:xfrm>
            <a:off x="301925" y="1276709"/>
            <a:ext cx="8436633" cy="4580627"/>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rPr>
              <a:t>       В </a:t>
            </a:r>
            <a:r>
              <a:rPr lang="ru-RU" sz="2000" dirty="0">
                <a:solidFill>
                  <a:schemeClr val="tx1"/>
                </a:solidFill>
              </a:rPr>
              <a:t>рамках осуществления полномочий по контролю за соблюдением антимонопольных требований к торгам </a:t>
            </a:r>
            <a:r>
              <a:rPr lang="ru-RU" sz="2000" dirty="0" smtClean="0">
                <a:solidFill>
                  <a:schemeClr val="tx1"/>
                </a:solidFill>
              </a:rPr>
              <a:t> (статья 17 Федерального закона "О защите конкуренции") в 2019 году </a:t>
            </a:r>
            <a:r>
              <a:rPr lang="ru-RU" sz="2000" dirty="0">
                <a:solidFill>
                  <a:schemeClr val="tx1"/>
                </a:solidFill>
              </a:rPr>
              <a:t>возбуждено и рассмотрено </a:t>
            </a:r>
            <a:r>
              <a:rPr lang="ru-RU" sz="2000" dirty="0" smtClean="0">
                <a:solidFill>
                  <a:schemeClr val="tx1"/>
                </a:solidFill>
              </a:rPr>
              <a:t>10 дел </a:t>
            </a:r>
            <a:r>
              <a:rPr lang="ru-RU" sz="2000" dirty="0">
                <a:solidFill>
                  <a:schemeClr val="tx1"/>
                </a:solidFill>
              </a:rPr>
              <a:t>по фактам нарушения порядка определения победителя торгов, запроса </a:t>
            </a:r>
            <a:r>
              <a:rPr lang="ru-RU" sz="2000" dirty="0" smtClean="0">
                <a:solidFill>
                  <a:schemeClr val="tx1"/>
                </a:solidFill>
              </a:rPr>
              <a:t>котировок </a:t>
            </a:r>
            <a:endParaRPr lang="ru-RU" sz="2000" dirty="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Антимонопольные требования к торгам</a:t>
            </a:r>
            <a:endParaRPr lang="ru-RU" sz="1600" b="1" i="1" dirty="0">
              <a:solidFill>
                <a:schemeClr val="bg1"/>
              </a:solidFill>
            </a:endParaRPr>
          </a:p>
        </p:txBody>
      </p:sp>
    </p:spTree>
    <p:extLst>
      <p:ext uri="{BB962C8B-B14F-4D97-AF65-F5344CB8AC3E}">
        <p14:creationId xmlns:p14="http://schemas.microsoft.com/office/powerpoint/2010/main" val="716652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14</a:t>
            </a:fld>
            <a:endParaRPr lang="ru-RU">
              <a:solidFill>
                <a:srgbClr val="FFFFFF"/>
              </a:solidFill>
            </a:endParaRPr>
          </a:p>
        </p:txBody>
      </p:sp>
      <p:sp>
        <p:nvSpPr>
          <p:cNvPr id="9" name="Скругленный прямоугольник 8"/>
          <p:cNvSpPr/>
          <p:nvPr/>
        </p:nvSpPr>
        <p:spPr>
          <a:xfrm>
            <a:off x="147145" y="2343806"/>
            <a:ext cx="8827375" cy="239636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r>
              <a:rPr lang="ru-RU" dirty="0">
                <a:solidFill>
                  <a:schemeClr val="tx1"/>
                </a:solidFill>
              </a:rPr>
              <a:t>Статьей 17.1 Федерального закона "О защите конкуренции" установлены особенности порядка заключения договоров в отношении государственного и муниципального имущества - заключение договоров только по результатам проведения конкурсов или аукционов на право заключения таких </a:t>
            </a:r>
            <a:r>
              <a:rPr lang="ru-RU" dirty="0" smtClean="0">
                <a:solidFill>
                  <a:schemeClr val="tx1"/>
                </a:solidFill>
              </a:rPr>
              <a:t>договоров</a:t>
            </a:r>
            <a:endParaRPr lang="ru-RU" dirty="0">
              <a:solidFill>
                <a:schemeClr val="tx1"/>
              </a:solidFill>
            </a:endParaRPr>
          </a:p>
          <a:p>
            <a:pPr lvl="0" indent="355600" algn="just"/>
            <a:endParaRPr lang="ru-RU" dirty="0" smtClean="0">
              <a:solidFill>
                <a:schemeClr val="tx1"/>
              </a:solidFill>
            </a:endParaRPr>
          </a:p>
          <a:p>
            <a:pPr lvl="0" indent="355600" algn="just"/>
            <a:r>
              <a:rPr lang="ru-RU" dirty="0" smtClean="0">
                <a:solidFill>
                  <a:schemeClr val="tx1"/>
                </a:solidFill>
              </a:rPr>
              <a:t>В 2019 году возбуждено и рассмотрено 3 дела по статье 17.1. Федерального закона "О защите конкуренции"</a:t>
            </a:r>
            <a:endParaRPr lang="ru-RU" dirty="0">
              <a:solidFill>
                <a:schemeClr val="tx1"/>
              </a:solidFill>
            </a:endParaRPr>
          </a:p>
        </p:txBody>
      </p:sp>
      <p:sp>
        <p:nvSpPr>
          <p:cNvPr id="5" name="Прямоугольник 4"/>
          <p:cNvSpPr/>
          <p:nvPr/>
        </p:nvSpPr>
        <p:spPr>
          <a:xfrm>
            <a:off x="0" y="0"/>
            <a:ext cx="9144000" cy="707886"/>
          </a:xfrm>
          <a:prstGeom prst="rect">
            <a:avLst/>
          </a:prstGeom>
        </p:spPr>
        <p:txBody>
          <a:bodyPr wrap="square">
            <a:spAutoFit/>
          </a:bodyPr>
          <a:lstStyle/>
          <a:p>
            <a:pPr algn="ctr"/>
            <a:r>
              <a:rPr lang="ru-RU" sz="2000" b="1" dirty="0" smtClean="0">
                <a:solidFill>
                  <a:schemeClr val="bg1"/>
                </a:solidFill>
              </a:rPr>
              <a:t>Особенности порядка заключения договоров в отношении государственного и муниципального имущества</a:t>
            </a:r>
            <a:endParaRPr lang="ru-RU" sz="1600" b="1" i="1" dirty="0">
              <a:solidFill>
                <a:schemeClr val="bg1"/>
              </a:solidFill>
            </a:endParaRPr>
          </a:p>
        </p:txBody>
      </p:sp>
    </p:spTree>
    <p:extLst>
      <p:ext uri="{BB962C8B-B14F-4D97-AF65-F5344CB8AC3E}">
        <p14:creationId xmlns:p14="http://schemas.microsoft.com/office/powerpoint/2010/main" val="3658510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15</a:t>
            </a:fld>
            <a:endParaRPr lang="ru-RU">
              <a:solidFill>
                <a:srgbClr val="FFFFFF"/>
              </a:solidFill>
            </a:endParaRPr>
          </a:p>
        </p:txBody>
      </p:sp>
      <p:sp>
        <p:nvSpPr>
          <p:cNvPr id="9" name="Скругленный прямоугольник 8"/>
          <p:cNvSpPr/>
          <p:nvPr/>
        </p:nvSpPr>
        <p:spPr>
          <a:xfrm>
            <a:off x="199696" y="1187670"/>
            <a:ext cx="8764313" cy="48032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a:solidFill>
                  <a:schemeClr val="tx1"/>
                </a:solidFill>
              </a:rPr>
              <a:t>Результаты работы по предупреждению и пресечению недобросовестной конкуренции показывают, что в структуре рассматриваемых нарушений антимонопольного законодательства не произошло существенных изменений. Основные формы недобросовестной </a:t>
            </a:r>
            <a:r>
              <a:rPr lang="ru-RU" dirty="0" smtClean="0">
                <a:solidFill>
                  <a:schemeClr val="tx1"/>
                </a:solidFill>
              </a:rPr>
              <a:t>конкуренции – </a:t>
            </a:r>
            <a:r>
              <a:rPr lang="ru-RU" dirty="0">
                <a:solidFill>
                  <a:schemeClr val="tx1"/>
                </a:solidFill>
              </a:rPr>
              <a:t>недобросовестная конкуренция путем введения в заблуждение и недобросовестная конкуренция, связанная с созданием смешения.</a:t>
            </a:r>
            <a:r>
              <a:rPr lang="ru-RU" i="1" dirty="0">
                <a:solidFill>
                  <a:schemeClr val="tx1"/>
                </a:solidFill>
              </a:rPr>
              <a:t> </a:t>
            </a:r>
            <a:endParaRPr lang="ru-RU" dirty="0" smtClean="0">
              <a:solidFill>
                <a:schemeClr val="tx1"/>
              </a:solidFill>
            </a:endParaRPr>
          </a:p>
          <a:p>
            <a:pPr lvl="0" indent="355600" algn="just"/>
            <a:r>
              <a:rPr lang="ru-RU" dirty="0" smtClean="0">
                <a:solidFill>
                  <a:schemeClr val="tx1"/>
                </a:solidFill>
              </a:rPr>
              <a:t>В 2019 году выдано 21 предупреждение, </a:t>
            </a:r>
            <a:r>
              <a:rPr lang="ru-RU" dirty="0">
                <a:solidFill>
                  <a:schemeClr val="tx1"/>
                </a:solidFill>
              </a:rPr>
              <a:t>возбуждено и </a:t>
            </a:r>
            <a:r>
              <a:rPr lang="ru-RU" dirty="0" smtClean="0">
                <a:solidFill>
                  <a:schemeClr val="tx1"/>
                </a:solidFill>
              </a:rPr>
              <a:t>рассмотрено</a:t>
            </a:r>
            <a:r>
              <a:rPr lang="en-US" dirty="0" smtClean="0">
                <a:solidFill>
                  <a:schemeClr val="tx1"/>
                </a:solidFill>
              </a:rPr>
              <a:t> </a:t>
            </a:r>
            <a:r>
              <a:rPr lang="ru-RU" dirty="0" smtClean="0">
                <a:solidFill>
                  <a:schemeClr val="tx1"/>
                </a:solidFill>
              </a:rPr>
              <a:t> </a:t>
            </a:r>
            <a:r>
              <a:rPr lang="en-US" dirty="0" smtClean="0">
                <a:solidFill>
                  <a:schemeClr val="tx1"/>
                </a:solidFill>
              </a:rPr>
              <a:t>1</a:t>
            </a:r>
            <a:r>
              <a:rPr lang="ru-RU" dirty="0" smtClean="0">
                <a:solidFill>
                  <a:schemeClr val="tx1"/>
                </a:solidFill>
              </a:rPr>
              <a:t>2 дел </a:t>
            </a:r>
            <a:r>
              <a:rPr lang="ru-RU" dirty="0">
                <a:solidFill>
                  <a:schemeClr val="tx1"/>
                </a:solidFill>
              </a:rPr>
              <a:t>по фактам недобросовестной </a:t>
            </a:r>
            <a:r>
              <a:rPr lang="ru-RU" dirty="0" smtClean="0">
                <a:solidFill>
                  <a:schemeClr val="tx1"/>
                </a:solidFill>
              </a:rPr>
              <a:t>конкуренции</a:t>
            </a:r>
            <a:r>
              <a:rPr lang="en-US" dirty="0" smtClean="0">
                <a:solidFill>
                  <a:schemeClr val="tx1"/>
                </a:solidFill>
              </a:rPr>
              <a:t> </a:t>
            </a:r>
            <a:endParaRPr lang="ru-RU" dirty="0" smtClean="0">
              <a:solidFill>
                <a:schemeClr val="tx1"/>
              </a:solidFill>
            </a:endParaRPr>
          </a:p>
          <a:p>
            <a:pPr lvl="0" indent="355600" algn="just"/>
            <a:r>
              <a:rPr lang="ru-RU" dirty="0" smtClean="0">
                <a:solidFill>
                  <a:schemeClr val="tx1"/>
                </a:solidFill>
              </a:rPr>
              <a:t>Наибольшее </a:t>
            </a:r>
            <a:r>
              <a:rPr lang="ru-RU" dirty="0">
                <a:solidFill>
                  <a:schemeClr val="tx1"/>
                </a:solidFill>
              </a:rPr>
              <a:t>количество нарушений выявлено в сфере торговли и жилищно-коммунального хозяйства.</a:t>
            </a:r>
            <a:endParaRPr lang="ru-RU" dirty="0" smtClean="0">
              <a:solidFill>
                <a:schemeClr val="tx1"/>
              </a:solidFill>
            </a:endParaRPr>
          </a:p>
          <a:p>
            <a:pPr lvl="0" indent="355600" algn="just"/>
            <a:endParaRPr lang="ru-RU" dirty="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Запрет на недобросовестную конкуренцию</a:t>
            </a:r>
            <a:endParaRPr lang="ru-RU" sz="1600" b="1" i="1" dirty="0">
              <a:solidFill>
                <a:schemeClr val="bg1"/>
              </a:solidFill>
            </a:endParaRPr>
          </a:p>
        </p:txBody>
      </p:sp>
    </p:spTree>
    <p:extLst>
      <p:ext uri="{BB962C8B-B14F-4D97-AF65-F5344CB8AC3E}">
        <p14:creationId xmlns:p14="http://schemas.microsoft.com/office/powerpoint/2010/main" val="1071453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16</a:t>
            </a:fld>
            <a:endParaRPr lang="ru-RU">
              <a:solidFill>
                <a:srgbClr val="FFFFFF"/>
              </a:solidFill>
            </a:endParaRPr>
          </a:p>
        </p:txBody>
      </p:sp>
      <p:sp>
        <p:nvSpPr>
          <p:cNvPr id="7" name="Скругленный прямоугольник 6"/>
          <p:cNvSpPr/>
          <p:nvPr/>
        </p:nvSpPr>
        <p:spPr>
          <a:xfrm>
            <a:off x="283778" y="972458"/>
            <a:ext cx="8681545" cy="2380341"/>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a:solidFill>
                  <a:schemeClr val="tx1"/>
                </a:solidFill>
              </a:rPr>
              <a:t>Статья 18.1 Федерального закона "О защите конкуренции", введенная в антимонопольное законодательство «третьим антимонопольным пакетом», устанавливает административную процедуру рассмотрения жалоб на действия (бездействие) организатора торгов, оператора электронной площадки, конкурсной или аукционной комиссии при организации и проведении торгов, заключении договоров по результатам торгов или в случае, если торги, проведение которых является обязательным в соответствии с законодательством Российской Федерации</a:t>
            </a:r>
            <a:r>
              <a:rPr lang="ru-RU" sz="1600" dirty="0">
                <a:solidFill>
                  <a:schemeClr val="tx1"/>
                </a:solidFill>
              </a:rPr>
              <a:t>. </a:t>
            </a:r>
          </a:p>
        </p:txBody>
      </p:sp>
      <p:sp>
        <p:nvSpPr>
          <p:cNvPr id="6" name="Скругленный прямоугольник 5"/>
          <p:cNvSpPr/>
          <p:nvPr/>
        </p:nvSpPr>
        <p:spPr>
          <a:xfrm>
            <a:off x="238233" y="3636578"/>
            <a:ext cx="8769133" cy="2207173"/>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dirty="0" smtClean="0">
                <a:solidFill>
                  <a:schemeClr val="tx1"/>
                </a:solidFill>
              </a:rPr>
              <a:t>В 2019 году рассмотрено 31 заявление заказчиков о включении в реестр недобросовестных поставщиков в соответствии с Федеральным законом № 223-ФЗ "О закупках товаров, работ, услуг отдельными видами юридических лиц" и Земельным кодексом Российской Федерации. Принято 16 решений о включении организаций в реестр недобросовестных поставщиков и реестр недобросовестных участников.</a:t>
            </a:r>
          </a:p>
          <a:p>
            <a:pPr lvl="0" algn="just"/>
            <a:endParaRPr lang="ru-RU" sz="1500" dirty="0" smtClean="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val="971199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17</a:t>
            </a:fld>
            <a:endParaRPr lang="ru-RU">
              <a:solidFill>
                <a:srgbClr val="FFFFFF"/>
              </a:solidFill>
            </a:endParaRPr>
          </a:p>
        </p:txBody>
      </p:sp>
      <p:sp>
        <p:nvSpPr>
          <p:cNvPr id="7" name="Скругленный прямоугольник 6"/>
          <p:cNvSpPr/>
          <p:nvPr/>
        </p:nvSpPr>
        <p:spPr>
          <a:xfrm>
            <a:off x="283778" y="972459"/>
            <a:ext cx="8692055" cy="235932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a:solidFill>
                  <a:schemeClr val="tx1"/>
                </a:solidFill>
              </a:rPr>
              <a:t>Статья 18.1 Федерального закона "О защите конкуренции", введенная в антимонопольное законодательство </a:t>
            </a:r>
            <a:r>
              <a:rPr lang="ru-RU" dirty="0" smtClean="0">
                <a:solidFill>
                  <a:schemeClr val="tx1"/>
                </a:solidFill>
              </a:rPr>
              <a:t>"</a:t>
            </a:r>
            <a:r>
              <a:rPr lang="ru-RU" dirty="0">
                <a:solidFill>
                  <a:schemeClr val="tx1"/>
                </a:solidFill>
              </a:rPr>
              <a:t>третьим антимонопольным пакетом</a:t>
            </a:r>
            <a:r>
              <a:rPr lang="ru-RU" dirty="0" smtClean="0">
                <a:solidFill>
                  <a:schemeClr val="tx1"/>
                </a:solidFill>
              </a:rPr>
              <a:t>", </a:t>
            </a:r>
            <a:r>
              <a:rPr lang="ru-RU" dirty="0">
                <a:solidFill>
                  <a:schemeClr val="tx1"/>
                </a:solidFill>
              </a:rPr>
              <a:t>устанавливает административную процедуру рассмотрения жалоб на действия (бездействие) организатора торгов, оператора электронной площадки, конкурсной или аукционной комиссии при организации и проведении торгов, заключении договоров по результатам торгов или в случае, если торги, проведение которых является обязательным в соответствии с законодательством Российской Федерации</a:t>
            </a:r>
            <a:r>
              <a:rPr lang="ru-RU" sz="1600" dirty="0">
                <a:solidFill>
                  <a:schemeClr val="tx1"/>
                </a:solidFill>
              </a:rPr>
              <a:t>. </a:t>
            </a:r>
          </a:p>
        </p:txBody>
      </p:sp>
      <p:sp>
        <p:nvSpPr>
          <p:cNvPr id="6" name="Скругленный прямоугольник 5"/>
          <p:cNvSpPr/>
          <p:nvPr/>
        </p:nvSpPr>
        <p:spPr>
          <a:xfrm>
            <a:off x="279972" y="3539468"/>
            <a:ext cx="8597462" cy="2764221"/>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sz="1600" dirty="0" smtClean="0">
              <a:solidFill>
                <a:schemeClr val="tx1"/>
              </a:solidFill>
            </a:endParaRPr>
          </a:p>
          <a:p>
            <a:pPr algn="just"/>
            <a:r>
              <a:rPr lang="ru-RU" dirty="0" smtClean="0">
                <a:solidFill>
                  <a:schemeClr val="tx1"/>
                </a:solidFill>
              </a:rPr>
              <a:t>В 2019 году </a:t>
            </a:r>
            <a:r>
              <a:rPr lang="ru-RU" dirty="0">
                <a:solidFill>
                  <a:schemeClr val="tx1"/>
                </a:solidFill>
              </a:rPr>
              <a:t>рассмотрено </a:t>
            </a:r>
            <a:r>
              <a:rPr lang="ru-RU" dirty="0" smtClean="0">
                <a:solidFill>
                  <a:schemeClr val="tx1"/>
                </a:solidFill>
              </a:rPr>
              <a:t>293 жалобы в </a:t>
            </a:r>
            <a:r>
              <a:rPr lang="ru-RU" dirty="0">
                <a:solidFill>
                  <a:schemeClr val="tx1"/>
                </a:solidFill>
              </a:rPr>
              <a:t>соответствии со статьей 18.1 </a:t>
            </a:r>
            <a:r>
              <a:rPr lang="ru-RU" dirty="0" smtClean="0">
                <a:solidFill>
                  <a:schemeClr val="tx1"/>
                </a:solidFill>
              </a:rPr>
              <a:t>Федерального </a:t>
            </a:r>
            <a:r>
              <a:rPr lang="ru-RU" dirty="0">
                <a:solidFill>
                  <a:schemeClr val="tx1"/>
                </a:solidFill>
              </a:rPr>
              <a:t>закона </a:t>
            </a:r>
            <a:r>
              <a:rPr lang="ru-RU" dirty="0" smtClean="0">
                <a:solidFill>
                  <a:schemeClr val="tx1"/>
                </a:solidFill>
              </a:rPr>
              <a:t>"</a:t>
            </a:r>
            <a:r>
              <a:rPr lang="ru-RU" dirty="0">
                <a:solidFill>
                  <a:schemeClr val="tx1"/>
                </a:solidFill>
              </a:rPr>
              <a:t>О защите конкуренции</a:t>
            </a:r>
            <a:r>
              <a:rPr lang="ru-RU" dirty="0" smtClean="0">
                <a:solidFill>
                  <a:schemeClr val="tx1"/>
                </a:solidFill>
              </a:rPr>
              <a:t>", </a:t>
            </a:r>
            <a:r>
              <a:rPr lang="ru-RU" dirty="0">
                <a:solidFill>
                  <a:schemeClr val="tx1"/>
                </a:solidFill>
              </a:rPr>
              <a:t>признаны обоснованными </a:t>
            </a:r>
            <a:r>
              <a:rPr lang="ru-RU" dirty="0" smtClean="0">
                <a:solidFill>
                  <a:schemeClr val="tx1"/>
                </a:solidFill>
              </a:rPr>
              <a:t>44% </a:t>
            </a:r>
            <a:r>
              <a:rPr lang="ru-RU" dirty="0">
                <a:solidFill>
                  <a:schemeClr val="tx1"/>
                </a:solidFill>
              </a:rPr>
              <a:t>жалоб, выдано </a:t>
            </a:r>
            <a:r>
              <a:rPr lang="ru-RU" dirty="0" smtClean="0">
                <a:solidFill>
                  <a:schemeClr val="tx1"/>
                </a:solidFill>
              </a:rPr>
              <a:t>92 предписания, </a:t>
            </a:r>
            <a:r>
              <a:rPr lang="ru-RU" dirty="0">
                <a:solidFill>
                  <a:schemeClr val="tx1"/>
                </a:solidFill>
              </a:rPr>
              <a:t>исполнено 93 </a:t>
            </a:r>
            <a:r>
              <a:rPr lang="ru-RU" dirty="0" smtClean="0">
                <a:solidFill>
                  <a:schemeClr val="tx1"/>
                </a:solidFill>
              </a:rPr>
              <a:t>предписания (</a:t>
            </a:r>
            <a:r>
              <a:rPr lang="ru-RU" dirty="0">
                <a:solidFill>
                  <a:schemeClr val="tx1"/>
                </a:solidFill>
              </a:rPr>
              <a:t>89 предписаний, выданных в отчетном периоде, и 4 предписания, </a:t>
            </a:r>
            <a:r>
              <a:rPr lang="ru-RU" dirty="0" smtClean="0">
                <a:solidFill>
                  <a:schemeClr val="tx1"/>
                </a:solidFill>
              </a:rPr>
              <a:t>выданные </a:t>
            </a:r>
            <a:r>
              <a:rPr lang="ru-RU" dirty="0">
                <a:solidFill>
                  <a:schemeClr val="tx1"/>
                </a:solidFill>
              </a:rPr>
              <a:t>в предыдущем периоде</a:t>
            </a:r>
            <a:r>
              <a:rPr lang="ru-RU" dirty="0" smtClean="0">
                <a:solidFill>
                  <a:schemeClr val="tx1"/>
                </a:solidFill>
              </a:rPr>
              <a:t>), </a:t>
            </a:r>
            <a:r>
              <a:rPr lang="ru-RU" dirty="0">
                <a:solidFill>
                  <a:schemeClr val="tx1"/>
                </a:solidFill>
              </a:rPr>
              <a:t>3 предписания находятся в стадии исполнения. </a:t>
            </a:r>
          </a:p>
          <a:p>
            <a:pPr lvl="0" algn="just"/>
            <a:endParaRPr lang="ru-RU" sz="1450" dirty="0" smtClean="0">
              <a:solidFill>
                <a:schemeClr val="tx1"/>
              </a:solidFill>
            </a:endParaRPr>
          </a:p>
          <a:p>
            <a:pPr lvl="0" algn="just"/>
            <a:endParaRPr lang="ru-RU" sz="1450" dirty="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val="971199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Блок-схема: альтернативный процесс 7"/>
          <p:cNvSpPr/>
          <p:nvPr/>
        </p:nvSpPr>
        <p:spPr>
          <a:xfrm>
            <a:off x="241738" y="1198179"/>
            <a:ext cx="8660524" cy="5339255"/>
          </a:xfrm>
          <a:prstGeom prst="flowChartAlternateProcess">
            <a:avLst/>
          </a:prstGeom>
          <a:solidFill>
            <a:schemeClr val="bg1">
              <a:alpha val="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fontAlgn="base">
              <a:spcBef>
                <a:spcPct val="0"/>
              </a:spcBef>
              <a:spcAft>
                <a:spcPct val="0"/>
              </a:spcAft>
            </a:pPr>
            <a:r>
              <a:rPr lang="ru-RU" dirty="0" smtClean="0">
                <a:solidFill>
                  <a:schemeClr val="tx1"/>
                </a:solidFill>
                <a:latin typeface="Arial" pitchFamily="34" charset="0"/>
                <a:ea typeface="Times New Roman" pitchFamily="18" charset="0"/>
                <a:cs typeface="Arial" pitchFamily="34" charset="0"/>
              </a:rPr>
              <a:t>Большинство жалоб, касались нарушений процедуры Федерального Закона "О закупках товаров, работ, услуг отдельными видами юридических лиц".</a:t>
            </a:r>
            <a:r>
              <a:rPr lang="ru-RU" b="1" dirty="0" smtClean="0">
                <a:solidFill>
                  <a:schemeClr val="tx1"/>
                </a:solidFill>
                <a:latin typeface="Arial" pitchFamily="34" charset="0"/>
                <a:ea typeface="Times New Roman" pitchFamily="18" charset="0"/>
                <a:cs typeface="Arial" pitchFamily="34" charset="0"/>
              </a:rPr>
              <a:t> </a:t>
            </a:r>
          </a:p>
          <a:p>
            <a:pPr indent="457200" algn="just" fontAlgn="base">
              <a:spcBef>
                <a:spcPct val="0"/>
              </a:spcBef>
              <a:spcAft>
                <a:spcPct val="0"/>
              </a:spcAft>
            </a:pPr>
            <a:r>
              <a:rPr lang="ru-RU" dirty="0" smtClean="0">
                <a:solidFill>
                  <a:schemeClr val="tx1"/>
                </a:solidFill>
                <a:latin typeface="Arial" pitchFamily="34" charset="0"/>
                <a:ea typeface="Times New Roman" pitchFamily="18" charset="0"/>
                <a:cs typeface="Arial" pitchFamily="34" charset="0"/>
              </a:rPr>
              <a:t>Кроме </a:t>
            </a:r>
            <a:r>
              <a:rPr lang="ru-RU" dirty="0">
                <a:solidFill>
                  <a:schemeClr val="tx1"/>
                </a:solidFill>
                <a:latin typeface="Arial" pitchFamily="34" charset="0"/>
                <a:ea typeface="Times New Roman" pitchFamily="18" charset="0"/>
                <a:cs typeface="Arial" pitchFamily="34" charset="0"/>
              </a:rPr>
              <a:t>этого, в 2019 году обжаловались торги по аренде и продаже земельных участков, находящихся в государственной или муниципальной собственности; по размещению рекламных конструкций; по отбору управляющей организации; по аренде, безвозмездном пользовании, доверительному управлению имуществом, иным договорам, предусматривающим передачу права владения и (или) пользования в отношении государственного или муниципального имущества, не закрепленного на праве хозяйственного ведения или оперативного управления. Обжаловались торги по реализации имущества должников в порядке, установленном Федеральным законом "Об исполнительном производстве", Федеральным законом "Об ипотеке (залоге недвижимости)", торги в рамках соблюдения требований Федерального закона "О несостоятельности (банкротстве)".</a:t>
            </a:r>
            <a:endParaRPr lang="ru-RU" dirty="0" smtClean="0">
              <a:solidFill>
                <a:schemeClr val="tx1"/>
              </a:solidFill>
              <a:latin typeface="Arial" pitchFamily="34" charset="0"/>
              <a:ea typeface="Times New Roman" pitchFamily="18" charset="0"/>
              <a:cs typeface="Arial" pitchFamily="34" charset="0"/>
            </a:endParaRPr>
          </a:p>
          <a:p>
            <a:pPr lvl="0" indent="457200" algn="just" fontAlgn="base">
              <a:spcBef>
                <a:spcPct val="0"/>
              </a:spcBef>
              <a:spcAft>
                <a:spcPct val="0"/>
              </a:spcAft>
            </a:pPr>
            <a:endParaRPr lang="ru-RU" sz="1600" dirty="0" smtClean="0">
              <a:solidFill>
                <a:schemeClr val="tx1"/>
              </a:solidFill>
              <a:latin typeface="Arial" pitchFamily="34" charset="0"/>
              <a:cs typeface="Arial" pitchFamily="34" charset="0"/>
            </a:endParaRPr>
          </a:p>
          <a:p>
            <a:pPr lvl="0" algn="just">
              <a:spcBef>
                <a:spcPts val="0"/>
              </a:spcBef>
            </a:pPr>
            <a:endParaRPr lang="ru-RU" sz="1600" dirty="0" smtClean="0">
              <a:solidFill>
                <a:schemeClr val="tx1"/>
              </a:solidFill>
            </a:endParaRPr>
          </a:p>
        </p:txBody>
      </p:sp>
      <p:sp>
        <p:nvSpPr>
          <p:cNvPr id="11" name="Текст 10"/>
          <p:cNvSpPr>
            <a:spLocks noGrp="1"/>
          </p:cNvSpPr>
          <p:nvPr>
            <p:ph type="body" idx="1"/>
          </p:nvPr>
        </p:nvSpPr>
        <p:spPr>
          <a:xfrm>
            <a:off x="348343" y="4897821"/>
            <a:ext cx="8135861" cy="1206888"/>
          </a:xfrm>
        </p:spPr>
        <p:txBody>
          <a:bodyPr/>
          <a:lstStyle/>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endParaRPr lang="ru-RU" sz="1800" dirty="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18</a:t>
            </a:fld>
            <a:endParaRPr lang="ru-RU" dirty="0">
              <a:solidFill>
                <a:srgbClr val="FFFFFF"/>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val="4274308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19</a:t>
            </a:fld>
            <a:endParaRPr lang="ru-RU">
              <a:solidFill>
                <a:srgbClr val="FFFFFF"/>
              </a:solidFill>
            </a:endParaRPr>
          </a:p>
        </p:txBody>
      </p:sp>
      <p:sp>
        <p:nvSpPr>
          <p:cNvPr id="7" name="Скругленный прямоугольник 6"/>
          <p:cNvSpPr/>
          <p:nvPr/>
        </p:nvSpPr>
        <p:spPr>
          <a:xfrm>
            <a:off x="194839" y="1155940"/>
            <a:ext cx="8754323" cy="1896423"/>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a:solidFill>
                  <a:schemeClr val="tx1"/>
                </a:solidFill>
              </a:rPr>
              <a:t>При осуществлении государственного контроля за соблюдением законодательства о </a:t>
            </a:r>
            <a:r>
              <a:rPr lang="ru-RU" dirty="0" smtClean="0">
                <a:solidFill>
                  <a:schemeClr val="tx1"/>
                </a:solidFill>
              </a:rPr>
              <a:t>рекламе в 2019 году </a:t>
            </a:r>
            <a:r>
              <a:rPr lang="ru-RU" dirty="0">
                <a:solidFill>
                  <a:schemeClr val="tx1"/>
                </a:solidFill>
              </a:rPr>
              <a:t>возбуждено и рассмотрено </a:t>
            </a:r>
            <a:r>
              <a:rPr lang="ru-RU" dirty="0" smtClean="0">
                <a:solidFill>
                  <a:schemeClr val="tx1"/>
                </a:solidFill>
              </a:rPr>
              <a:t>110 дела </a:t>
            </a:r>
            <a:r>
              <a:rPr lang="ru-RU" dirty="0">
                <a:solidFill>
                  <a:schemeClr val="tx1"/>
                </a:solidFill>
              </a:rPr>
              <a:t>по признакам нарушения законодательства о рекламе, выдано </a:t>
            </a:r>
            <a:r>
              <a:rPr lang="ru-RU" dirty="0" smtClean="0">
                <a:solidFill>
                  <a:schemeClr val="tx1"/>
                </a:solidFill>
              </a:rPr>
              <a:t>89 предписаний, </a:t>
            </a:r>
            <a:r>
              <a:rPr lang="ru-RU" dirty="0">
                <a:solidFill>
                  <a:schemeClr val="tx1"/>
                </a:solidFill>
              </a:rPr>
              <a:t>исполнено 91 </a:t>
            </a:r>
            <a:r>
              <a:rPr lang="ru-RU" dirty="0" smtClean="0">
                <a:solidFill>
                  <a:schemeClr val="tx1"/>
                </a:solidFill>
              </a:rPr>
              <a:t>предписание (87 </a:t>
            </a:r>
            <a:r>
              <a:rPr lang="ru-RU" dirty="0">
                <a:solidFill>
                  <a:schemeClr val="tx1"/>
                </a:solidFill>
              </a:rPr>
              <a:t>предписаний, выданных в отчетном периоде, и 4 предписания, выданные в предыдущем периоде</a:t>
            </a:r>
            <a:r>
              <a:rPr lang="ru-RU" dirty="0" smtClean="0">
                <a:solidFill>
                  <a:schemeClr val="tx1"/>
                </a:solidFill>
              </a:rPr>
              <a:t>), 2 предписания </a:t>
            </a:r>
            <a:r>
              <a:rPr lang="ru-RU" dirty="0">
                <a:solidFill>
                  <a:schemeClr val="tx1"/>
                </a:solidFill>
              </a:rPr>
              <a:t>находятся в стадии исполнения. </a:t>
            </a:r>
          </a:p>
          <a:p>
            <a:pPr indent="355600" algn="just"/>
            <a:endParaRPr lang="ru-RU" dirty="0" smtClean="0">
              <a:solidFill>
                <a:schemeClr val="tx1"/>
              </a:solidFill>
            </a:endParaRPr>
          </a:p>
        </p:txBody>
      </p:sp>
      <p:sp>
        <p:nvSpPr>
          <p:cNvPr id="6" name="Скругленный прямоугольник 5"/>
          <p:cNvSpPr/>
          <p:nvPr/>
        </p:nvSpPr>
        <p:spPr>
          <a:xfrm>
            <a:off x="231228" y="3419731"/>
            <a:ext cx="8614421" cy="305851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Деятельность антимонопольного органа направлена на защиту от недобросовестной конкуренции в области рекламы, предотвращение и пресечение ненадлежащей рекламы, способной ввести потребителей рекламы в </a:t>
            </a:r>
            <a:r>
              <a:rPr lang="ru-RU" dirty="0" smtClean="0">
                <a:solidFill>
                  <a:schemeClr val="tx1"/>
                </a:solidFill>
              </a:rPr>
              <a:t>заблуждение</a:t>
            </a:r>
          </a:p>
          <a:p>
            <a:pPr lvl="0" indent="355600" algn="just"/>
            <a:r>
              <a:rPr lang="ru-RU" dirty="0" smtClean="0">
                <a:solidFill>
                  <a:schemeClr val="tx1"/>
                </a:solidFill>
              </a:rPr>
              <a:t>Дела </a:t>
            </a:r>
            <a:r>
              <a:rPr lang="ru-RU" dirty="0">
                <a:solidFill>
                  <a:schemeClr val="tx1"/>
                </a:solidFill>
              </a:rPr>
              <a:t>возбуждались по фактам распространения ненадлежащей рекламы медицинских услуг; ненадлежащей рекламы, в которой отсутствует часть существенной информации, что вводит потребителей рекламы в заблуждение; несоблюдения общих требований к рекламе и общих требований при рекламе финансовых услуг. </a:t>
            </a:r>
            <a:endParaRPr lang="ru-RU" dirty="0" smtClean="0">
              <a:solidFill>
                <a:schemeClr val="tx1"/>
              </a:solidFill>
            </a:endParaRP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законодательства </a:t>
            </a:r>
            <a:r>
              <a:rPr lang="ru-RU" sz="2400" b="1" dirty="0">
                <a:solidFill>
                  <a:schemeClr val="bg1"/>
                </a:solidFill>
              </a:rPr>
              <a:t>о рекламе </a:t>
            </a:r>
            <a:endParaRPr lang="ru-RU" i="1" dirty="0">
              <a:solidFill>
                <a:schemeClr val="bg1"/>
              </a:solidFill>
            </a:endParaRPr>
          </a:p>
        </p:txBody>
      </p:sp>
    </p:spTree>
    <p:extLst>
      <p:ext uri="{BB962C8B-B14F-4D97-AF65-F5344CB8AC3E}">
        <p14:creationId xmlns:p14="http://schemas.microsoft.com/office/powerpoint/2010/main" val="151438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a:t>
            </a:fld>
            <a:endParaRPr lang="ru-RU">
              <a:solidFill>
                <a:srgbClr val="FFFFFF"/>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779742898"/>
              </p:ext>
            </p:extLst>
          </p:nvPr>
        </p:nvGraphicFramePr>
        <p:xfrm>
          <a:off x="31532" y="854098"/>
          <a:ext cx="9112469" cy="5423637"/>
        </p:xfrm>
        <a:graphic>
          <a:graphicData uri="http://schemas.openxmlformats.org/drawingml/2006/table">
            <a:tbl>
              <a:tblPr firstRow="1" bandRow="1">
                <a:tableStyleId>{69CF1AB2-1976-4502-BF36-3FF5EA218861}</a:tableStyleId>
              </a:tblPr>
              <a:tblGrid>
                <a:gridCol w="7316194"/>
                <a:gridCol w="1796275"/>
              </a:tblGrid>
              <a:tr h="564371">
                <a:tc>
                  <a:txBody>
                    <a:bodyPr/>
                    <a:lstStyle/>
                    <a:p>
                      <a:pPr algn="l"/>
                      <a:r>
                        <a:rPr lang="ru-RU" sz="1400" dirty="0" smtClean="0"/>
                        <a:t>Башкортостанским УФАС России </a:t>
                      </a:r>
                      <a:endParaRPr lang="ru-RU" sz="1400" dirty="0">
                        <a:solidFill>
                          <a:schemeClr val="tx1"/>
                        </a:solidFill>
                      </a:endParaRP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2019 год </a:t>
                      </a:r>
                    </a:p>
                    <a:p>
                      <a:pPr algn="l"/>
                      <a:endParaRPr lang="ru-RU" sz="1400" dirty="0">
                        <a:solidFill>
                          <a:schemeClr val="tx1"/>
                        </a:solidFill>
                      </a:endParaRPr>
                    </a:p>
                  </a:txBody>
                  <a:tcPr marL="45720" marR="45720"/>
                </a:tc>
              </a:tr>
              <a:tr h="322762">
                <a:tc>
                  <a:txBody>
                    <a:bodyPr/>
                    <a:lstStyle/>
                    <a:p>
                      <a:pPr algn="l"/>
                      <a:r>
                        <a:rPr lang="ru-RU" sz="1400" dirty="0" smtClean="0"/>
                        <a:t>выдано</a:t>
                      </a:r>
                      <a:r>
                        <a:rPr lang="ru-RU" sz="1400" baseline="0" dirty="0" smtClean="0"/>
                        <a:t> </a:t>
                      </a:r>
                      <a:r>
                        <a:rPr lang="ru-RU" sz="1400" dirty="0" smtClean="0"/>
                        <a:t>предупреждений</a:t>
                      </a:r>
                      <a:endParaRPr lang="ru-RU" sz="1400" b="1" dirty="0"/>
                    </a:p>
                  </a:txBody>
                  <a:tcPr marL="45720" marR="45720"/>
                </a:tc>
                <a:tc>
                  <a:txBody>
                    <a:bodyPr/>
                    <a:lstStyle/>
                    <a:p>
                      <a:pPr algn="l"/>
                      <a:r>
                        <a:rPr lang="en-US" sz="1400" b="0" dirty="0" smtClean="0"/>
                        <a:t>99</a:t>
                      </a:r>
                      <a:endParaRPr lang="ru-RU" sz="1400" b="0" dirty="0"/>
                    </a:p>
                  </a:txBody>
                  <a:tcPr marL="45720" marR="45720"/>
                </a:tc>
              </a:tr>
              <a:tr h="322762">
                <a:tc>
                  <a:txBody>
                    <a:bodyPr/>
                    <a:lstStyle/>
                    <a:p>
                      <a:pPr algn="l"/>
                      <a:r>
                        <a:rPr lang="ru-RU" sz="1400" dirty="0" smtClean="0"/>
                        <a:t>выдано предостережений</a:t>
                      </a:r>
                      <a:endParaRPr lang="ru-RU" sz="1400" b="1" dirty="0"/>
                    </a:p>
                  </a:txBody>
                  <a:tcPr marL="45720" marR="45720"/>
                </a:tc>
                <a:tc>
                  <a:txBody>
                    <a:bodyPr/>
                    <a:lstStyle/>
                    <a:p>
                      <a:pPr algn="l"/>
                      <a:r>
                        <a:rPr lang="en-US" sz="1400" b="0" dirty="0" smtClean="0"/>
                        <a:t>4</a:t>
                      </a:r>
                      <a:endParaRPr lang="ru-RU" sz="1400" b="0" dirty="0"/>
                    </a:p>
                  </a:txBody>
                  <a:tcPr marL="45720" marR="45720"/>
                </a:tc>
              </a:tr>
              <a:tr h="324151">
                <a:tc>
                  <a:txBody>
                    <a:bodyPr/>
                    <a:lstStyle/>
                    <a:p>
                      <a:pPr algn="l"/>
                      <a:r>
                        <a:rPr lang="ru-RU" sz="1400" dirty="0" smtClean="0"/>
                        <a:t>проведено проверок</a:t>
                      </a:r>
                      <a:endParaRPr lang="ru-RU" sz="1400" b="1" dirty="0"/>
                    </a:p>
                  </a:txBody>
                  <a:tcPr marL="45720" marR="45720"/>
                </a:tc>
                <a:tc>
                  <a:txBody>
                    <a:bodyPr/>
                    <a:lstStyle/>
                    <a:p>
                      <a:pPr algn="l"/>
                      <a:r>
                        <a:rPr lang="en-US" sz="1400" b="0" dirty="0" smtClean="0"/>
                        <a:t>301</a:t>
                      </a:r>
                      <a:endParaRPr lang="ru-RU" sz="1400" b="0" dirty="0"/>
                    </a:p>
                  </a:txBody>
                  <a:tcPr marL="45720" marR="45720"/>
                </a:tc>
              </a:tr>
              <a:tr h="326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возбуждено и рассмотрено дел по признакам</a:t>
                      </a:r>
                      <a:r>
                        <a:rPr lang="ru-RU" sz="1400" baseline="0" dirty="0" smtClean="0"/>
                        <a:t> </a:t>
                      </a:r>
                      <a:r>
                        <a:rPr lang="ru-RU" sz="1400" dirty="0" smtClean="0"/>
                        <a:t>нарушения:</a:t>
                      </a:r>
                      <a:endParaRPr lang="ru-RU" sz="1400" b="1" dirty="0" smtClean="0"/>
                    </a:p>
                  </a:txBody>
                  <a:tcPr marL="45720" marR="45720" anchor="ctr"/>
                </a:tc>
                <a:tc>
                  <a:txBody>
                    <a:bodyPr/>
                    <a:lstStyle/>
                    <a:p>
                      <a:pPr algn="l"/>
                      <a:endParaRPr lang="ru-RU" sz="1400" b="0" dirty="0"/>
                    </a:p>
                  </a:txBody>
                  <a:tcPr marL="45720" marR="45720"/>
                </a:tc>
              </a:tr>
              <a:tr h="3511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антимонопольного законодательства</a:t>
                      </a:r>
                    </a:p>
                  </a:txBody>
                  <a:tcPr marL="45720" marR="45720"/>
                </a:tc>
                <a:tc>
                  <a:txBody>
                    <a:bodyPr/>
                    <a:lstStyle/>
                    <a:p>
                      <a:pPr algn="l"/>
                      <a:r>
                        <a:rPr lang="en-US" sz="1400" b="0" dirty="0" smtClean="0"/>
                        <a:t>63</a:t>
                      </a:r>
                      <a:endParaRPr lang="ru-RU" sz="1400" b="0" dirty="0"/>
                    </a:p>
                  </a:txBody>
                  <a:tcPr marL="45720" marR="45720"/>
                </a:tc>
              </a:tr>
              <a:tr h="322762">
                <a:tc>
                  <a:txBody>
                    <a:bodyPr/>
                    <a:lstStyle/>
                    <a:p>
                      <a:pPr lvl="0" algn="l"/>
                      <a:r>
                        <a:rPr lang="ru-RU" sz="1400" dirty="0" smtClean="0"/>
                        <a:t>законодательства о рекламе</a:t>
                      </a:r>
                      <a:endParaRPr lang="ru-RU" sz="1400" dirty="0"/>
                    </a:p>
                  </a:txBody>
                  <a:tcPr marL="45720" marR="45720"/>
                </a:tc>
                <a:tc>
                  <a:txBody>
                    <a:bodyPr/>
                    <a:lstStyle/>
                    <a:p>
                      <a:pPr algn="l"/>
                      <a:r>
                        <a:rPr lang="en-US" sz="1400" b="0" dirty="0" smtClean="0"/>
                        <a:t>110</a:t>
                      </a:r>
                      <a:endParaRPr lang="ru-RU" sz="1400" b="0" dirty="0"/>
                    </a:p>
                  </a:txBody>
                  <a:tcPr marL="45720" marR="45720"/>
                </a:tc>
              </a:tr>
              <a:tr h="3663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по контролю в сфере закупок</a:t>
                      </a:r>
                      <a:r>
                        <a:rPr lang="ru-RU" sz="1400" baseline="0" dirty="0" smtClean="0"/>
                        <a:t> </a:t>
                      </a:r>
                      <a:r>
                        <a:rPr lang="ru-RU" sz="1400" dirty="0" smtClean="0"/>
                        <a:t>рассмотрено</a:t>
                      </a:r>
                      <a:r>
                        <a:rPr lang="ru-RU" sz="1400" baseline="0" dirty="0" smtClean="0"/>
                        <a:t> жалоб </a:t>
                      </a:r>
                      <a:endParaRPr lang="ru-RU" sz="1400" dirty="0"/>
                    </a:p>
                  </a:txBody>
                  <a:tcPr marL="45720" marR="45720" anchor="ctr"/>
                </a:tc>
                <a:tc>
                  <a:txBody>
                    <a:bodyPr/>
                    <a:lstStyle/>
                    <a:p>
                      <a:pPr algn="l"/>
                      <a:r>
                        <a:rPr lang="en-US" sz="1400" b="0" dirty="0" smtClean="0"/>
                        <a:t>1275</a:t>
                      </a:r>
                      <a:endParaRPr lang="ru-RU" sz="1400" b="0" dirty="0"/>
                    </a:p>
                  </a:txBody>
                  <a:tcPr marL="45720" marR="45720"/>
                </a:tc>
              </a:tr>
              <a:tr h="540266">
                <a:tc>
                  <a:txBody>
                    <a:bodyPr/>
                    <a:lstStyle/>
                    <a:p>
                      <a:pPr lvl="0" algn="l"/>
                      <a:r>
                        <a:rPr lang="ru-RU" sz="1400" dirty="0" smtClean="0"/>
                        <a:t>рассмотрено обращений о включении в реестр недобросовестных поставщиков</a:t>
                      </a:r>
                      <a:endParaRPr lang="ru-RU" sz="1400" dirty="0"/>
                    </a:p>
                  </a:txBody>
                  <a:tcPr marL="45720" marR="45720" anchor="ctr"/>
                </a:tc>
                <a:tc>
                  <a:txBody>
                    <a:bodyPr/>
                    <a:lstStyle/>
                    <a:p>
                      <a:pPr algn="l"/>
                      <a:r>
                        <a:rPr lang="en-US" sz="1400" b="0" dirty="0" smtClean="0"/>
                        <a:t>717</a:t>
                      </a:r>
                      <a:endParaRPr lang="ru-RU" sz="1400" b="0" dirty="0"/>
                    </a:p>
                  </a:txBody>
                  <a:tcPr marL="45720" marR="45720"/>
                </a:tc>
              </a:tr>
              <a:tr h="540266">
                <a:tc>
                  <a:txBody>
                    <a:bodyPr/>
                    <a:lstStyle/>
                    <a:p>
                      <a:pPr lvl="0" algn="l"/>
                      <a:r>
                        <a:rPr lang="ru-RU" sz="1400" dirty="0" smtClean="0"/>
                        <a:t>рассмотрено обращений о согласовании закупок с единственным поставщиком</a:t>
                      </a:r>
                      <a:endParaRPr lang="ru-RU" sz="1400" dirty="0"/>
                    </a:p>
                  </a:txBody>
                  <a:tcPr marL="45720" marR="45720" anchor="ctr"/>
                </a:tc>
                <a:tc>
                  <a:txBody>
                    <a:bodyPr/>
                    <a:lstStyle/>
                    <a:p>
                      <a:pPr algn="l"/>
                      <a:r>
                        <a:rPr lang="en-US" sz="1400" b="0" dirty="0" smtClean="0"/>
                        <a:t>4</a:t>
                      </a:r>
                      <a:endParaRPr lang="ru-RU" sz="1400" b="0" dirty="0"/>
                    </a:p>
                  </a:txBody>
                  <a:tcPr marL="45720" marR="45720"/>
                </a:tc>
              </a:tr>
              <a:tr h="545731">
                <a:tc>
                  <a:txBody>
                    <a:bodyPr/>
                    <a:lstStyle/>
                    <a:p>
                      <a:pPr algn="l"/>
                      <a:r>
                        <a:rPr lang="ru-RU" sz="1400" dirty="0" smtClean="0"/>
                        <a:t> возбуждено</a:t>
                      </a:r>
                      <a:r>
                        <a:rPr lang="ru-RU" sz="1400" baseline="0" dirty="0" smtClean="0"/>
                        <a:t> и рассмотрено </a:t>
                      </a:r>
                      <a:r>
                        <a:rPr lang="ru-RU" sz="1400" dirty="0" smtClean="0"/>
                        <a:t>дел об административных правонарушениях </a:t>
                      </a:r>
                      <a:endParaRPr lang="ru-RU" sz="1400" b="1" dirty="0"/>
                    </a:p>
                  </a:txBody>
                  <a:tcPr marL="45720" marR="45720"/>
                </a:tc>
                <a:tc>
                  <a:txBody>
                    <a:bodyPr/>
                    <a:lstStyle/>
                    <a:p>
                      <a:pPr algn="l"/>
                      <a:r>
                        <a:rPr lang="en-US" sz="1400" b="0" dirty="0" smtClean="0"/>
                        <a:t>1031</a:t>
                      </a:r>
                      <a:endParaRPr lang="ru-RU" sz="1400" b="0" dirty="0"/>
                    </a:p>
                  </a:txBody>
                  <a:tcPr marL="45720" marR="45720"/>
                </a:tc>
              </a:tr>
              <a:tr h="541224">
                <a:tc>
                  <a:txBody>
                    <a:bodyPr/>
                    <a:lstStyle/>
                    <a:p>
                      <a:pPr algn="l"/>
                      <a:r>
                        <a:rPr lang="ru-RU" sz="1400" dirty="0" smtClean="0"/>
                        <a:t>рассмотрено жалоб</a:t>
                      </a:r>
                      <a:r>
                        <a:rPr lang="ru-RU" sz="1400" baseline="0" dirty="0" smtClean="0"/>
                        <a:t> в порядке ст. 18.1 ФЗ «О защите конкуренции»</a:t>
                      </a:r>
                      <a:endParaRPr lang="ru-RU" sz="1400" b="1" dirty="0"/>
                    </a:p>
                  </a:txBody>
                  <a:tcPr marL="45720" marR="45720"/>
                </a:tc>
                <a:tc>
                  <a:txBody>
                    <a:bodyPr/>
                    <a:lstStyle/>
                    <a:p>
                      <a:pPr algn="l"/>
                      <a:r>
                        <a:rPr lang="en-US" sz="1400" b="0" dirty="0" smtClean="0"/>
                        <a:t>293</a:t>
                      </a:r>
                      <a:endParaRPr lang="ru-RU" sz="1400" b="0" dirty="0"/>
                    </a:p>
                  </a:txBody>
                  <a:tcPr marL="45720" marR="45720"/>
                </a:tc>
              </a:tr>
              <a:tr h="355038">
                <a:tc>
                  <a:txBody>
                    <a:bodyPr/>
                    <a:lstStyle/>
                    <a:p>
                      <a:pPr algn="l"/>
                      <a:r>
                        <a:rPr lang="ru-RU" sz="1600" dirty="0" smtClean="0"/>
                        <a:t>Итого</a:t>
                      </a:r>
                      <a:endParaRPr lang="ru-RU" sz="1600" b="1" dirty="0"/>
                    </a:p>
                  </a:txBody>
                  <a:tcPr marL="45720" marR="45720"/>
                </a:tc>
                <a:tc>
                  <a:txBody>
                    <a:bodyPr/>
                    <a:lstStyle/>
                    <a:p>
                      <a:pPr algn="l"/>
                      <a:r>
                        <a:rPr lang="en-US" sz="1600" b="0" dirty="0" smtClean="0"/>
                        <a:t>3897</a:t>
                      </a:r>
                      <a:endParaRPr lang="ru-RU" sz="1600" b="0" dirty="0"/>
                    </a:p>
                  </a:txBody>
                  <a:tcPr marL="45720" marR="45720"/>
                </a:tc>
              </a:tr>
            </a:tbl>
          </a:graphicData>
        </a:graphic>
      </p:graphicFrame>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val="2413456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20</a:t>
            </a:fld>
            <a:endParaRPr lang="ru-RU">
              <a:solidFill>
                <a:srgbClr val="FFFFFF"/>
              </a:solidFill>
            </a:endParaRPr>
          </a:p>
        </p:txBody>
      </p:sp>
      <p:sp>
        <p:nvSpPr>
          <p:cNvPr id="6" name="Скругленный прямоугольник 5"/>
          <p:cNvSpPr/>
          <p:nvPr/>
        </p:nvSpPr>
        <p:spPr>
          <a:xfrm>
            <a:off x="186778" y="1334814"/>
            <a:ext cx="8623299" cy="44984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С 2007 года действует Экспертный Совет по применению законодательства о рекламе при Башкортостанском УФАС России. Состав Экспертного Совета сформирован из представителей государственных органов, научных и учебных организаций, конфессий, специалистов в отдельных областях знаний. </a:t>
            </a:r>
          </a:p>
          <a:p>
            <a:pPr indent="355600" algn="just"/>
            <a:r>
              <a:rPr lang="ru-RU" dirty="0" smtClean="0">
                <a:solidFill>
                  <a:schemeClr val="tx1"/>
                </a:solidFill>
              </a:rPr>
              <a:t>В </a:t>
            </a:r>
            <a:r>
              <a:rPr lang="ru-RU" dirty="0">
                <a:solidFill>
                  <a:schemeClr val="tx1"/>
                </a:solidFill>
              </a:rPr>
              <a:t>2019 </a:t>
            </a:r>
            <a:r>
              <a:rPr lang="ru-RU" dirty="0" smtClean="0">
                <a:solidFill>
                  <a:schemeClr val="tx1"/>
                </a:solidFill>
              </a:rPr>
              <a:t>году </a:t>
            </a:r>
            <a:r>
              <a:rPr lang="ru-RU" dirty="0">
                <a:solidFill>
                  <a:schemeClr val="tx1"/>
                </a:solidFill>
              </a:rPr>
              <a:t>состоялось </a:t>
            </a:r>
            <a:r>
              <a:rPr lang="ru-RU" dirty="0" smtClean="0">
                <a:solidFill>
                  <a:schemeClr val="tx1"/>
                </a:solidFill>
              </a:rPr>
              <a:t>4 </a:t>
            </a:r>
            <a:r>
              <a:rPr lang="ru-RU" dirty="0">
                <a:solidFill>
                  <a:schemeClr val="tx1"/>
                </a:solidFill>
              </a:rPr>
              <a:t>заседания Экспертного совета (12 </a:t>
            </a:r>
            <a:r>
              <a:rPr lang="ru-RU" dirty="0" smtClean="0">
                <a:solidFill>
                  <a:schemeClr val="tx1"/>
                </a:solidFill>
              </a:rPr>
              <a:t>апреля, </a:t>
            </a:r>
            <a:r>
              <a:rPr lang="ru-RU" dirty="0">
                <a:solidFill>
                  <a:schemeClr val="tx1"/>
                </a:solidFill>
              </a:rPr>
              <a:t>25 </a:t>
            </a:r>
            <a:r>
              <a:rPr lang="ru-RU" dirty="0" smtClean="0">
                <a:solidFill>
                  <a:schemeClr val="tx1"/>
                </a:solidFill>
              </a:rPr>
              <a:t>июня, 9 октября и 24 декабря </a:t>
            </a:r>
            <a:r>
              <a:rPr lang="ru-RU" dirty="0">
                <a:solidFill>
                  <a:schemeClr val="tx1"/>
                </a:solidFill>
              </a:rPr>
              <a:t>2019 года). На заседаниях Совета обсуждены, в частности, вопросы использования непристойных и оскорбительных образов в рекламе различных товаров; рассмотрение рекламы различных товаров на предмет введения потребителей в заблуждение относительно объекта рекламирования</a:t>
            </a:r>
            <a:r>
              <a:rPr lang="ru-RU" dirty="0" smtClean="0">
                <a:solidFill>
                  <a:schemeClr val="tx1"/>
                </a:solidFill>
              </a:rPr>
              <a:t>.</a:t>
            </a: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законодательства </a:t>
            </a:r>
            <a:r>
              <a:rPr lang="ru-RU" sz="2400" b="1" dirty="0">
                <a:solidFill>
                  <a:schemeClr val="bg1"/>
                </a:solidFill>
              </a:rPr>
              <a:t>о рекламе </a:t>
            </a:r>
            <a:endParaRPr lang="ru-RU" i="1" dirty="0">
              <a:solidFill>
                <a:schemeClr val="bg1"/>
              </a:solidFill>
            </a:endParaRPr>
          </a:p>
        </p:txBody>
      </p:sp>
    </p:spTree>
    <p:extLst>
      <p:ext uri="{BB962C8B-B14F-4D97-AF65-F5344CB8AC3E}">
        <p14:creationId xmlns:p14="http://schemas.microsoft.com/office/powerpoint/2010/main" val="3043300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21</a:t>
            </a:fld>
            <a:endParaRPr lang="ru-RU">
              <a:solidFill>
                <a:srgbClr val="FFFFFF"/>
              </a:solidFill>
            </a:endParaRPr>
          </a:p>
        </p:txBody>
      </p:sp>
      <p:sp>
        <p:nvSpPr>
          <p:cNvPr id="6" name="Скругленный прямоугольник 5"/>
          <p:cNvSpPr/>
          <p:nvPr/>
        </p:nvSpPr>
        <p:spPr>
          <a:xfrm>
            <a:off x="260351" y="1016001"/>
            <a:ext cx="8623299" cy="5457370"/>
          </a:xfrm>
          <a:prstGeom prst="roundRect">
            <a:avLst/>
          </a:prstGeom>
          <a:solidFill>
            <a:schemeClr val="bg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smtClean="0">
                <a:solidFill>
                  <a:schemeClr val="tx1"/>
                </a:solidFill>
              </a:rPr>
              <a:t>Башкортостанским УФАС России в 2019 году в </a:t>
            </a:r>
            <a:r>
              <a:rPr lang="ru-RU" dirty="0">
                <a:solidFill>
                  <a:schemeClr val="tx1"/>
                </a:solidFill>
              </a:rPr>
              <a:t>соответствии с возложенными полномочиями по осуществлению контроля в сфере закупок товаров, работ, услуг для обеспечения государственных и муниципальных </a:t>
            </a:r>
            <a:r>
              <a:rPr lang="ru-RU" dirty="0" smtClean="0">
                <a:solidFill>
                  <a:schemeClr val="tx1"/>
                </a:solidFill>
              </a:rPr>
              <a:t>нужд:</a:t>
            </a:r>
          </a:p>
          <a:p>
            <a:pPr marL="285750" lvl="0" indent="-285750" algn="just">
              <a:buFont typeface="Wingdings" panose="05000000000000000000" pitchFamily="2" charset="2"/>
              <a:buChar char="Ø"/>
            </a:pPr>
            <a:r>
              <a:rPr lang="ru-RU" dirty="0">
                <a:solidFill>
                  <a:schemeClr val="tx1"/>
                </a:solidFill>
              </a:rPr>
              <a:t>р</a:t>
            </a:r>
            <a:r>
              <a:rPr lang="ru-RU" dirty="0" smtClean="0">
                <a:solidFill>
                  <a:schemeClr val="tx1"/>
                </a:solidFill>
              </a:rPr>
              <a:t>ассмотрено 1275 жалоб </a:t>
            </a:r>
            <a:r>
              <a:rPr lang="ru-RU" dirty="0">
                <a:solidFill>
                  <a:schemeClr val="tx1"/>
                </a:solidFill>
              </a:rPr>
              <a:t>на действия (бездействия) </a:t>
            </a:r>
            <a:r>
              <a:rPr lang="ru-RU" dirty="0" smtClean="0">
                <a:solidFill>
                  <a:schemeClr val="tx1"/>
                </a:solidFill>
              </a:rPr>
              <a:t>заказчика, уполномоченного органа, уполномоченного учреждения, аукционной, конкурсной, котировочной  комиссии; </a:t>
            </a:r>
          </a:p>
          <a:p>
            <a:pPr marL="285750" lvl="0" indent="-285750" algn="just">
              <a:buFont typeface="Wingdings" panose="05000000000000000000" pitchFamily="2" charset="2"/>
              <a:buChar char="Ø"/>
            </a:pPr>
            <a:r>
              <a:rPr lang="ru-RU" dirty="0" smtClean="0">
                <a:solidFill>
                  <a:schemeClr val="tx1"/>
                </a:solidFill>
              </a:rPr>
              <a:t>проведено 293 проверки, в том числе  292 внеплановые проверки; </a:t>
            </a:r>
          </a:p>
          <a:p>
            <a:pPr marL="285750" lvl="0" indent="-285750" algn="just">
              <a:buFont typeface="Wingdings" panose="05000000000000000000" pitchFamily="2" charset="2"/>
              <a:buChar char="Ø"/>
            </a:pPr>
            <a:r>
              <a:rPr lang="ru-RU" dirty="0" smtClean="0">
                <a:solidFill>
                  <a:schemeClr val="tx1"/>
                </a:solidFill>
              </a:rPr>
              <a:t>рассмотрено 4 материала </a:t>
            </a:r>
            <a:r>
              <a:rPr lang="ru-RU" dirty="0">
                <a:solidFill>
                  <a:schemeClr val="tx1"/>
                </a:solidFill>
              </a:rPr>
              <a:t>на согласование </a:t>
            </a:r>
            <a:r>
              <a:rPr lang="ru-RU" dirty="0" smtClean="0">
                <a:solidFill>
                  <a:schemeClr val="tx1"/>
                </a:solidFill>
              </a:rPr>
              <a:t>осуществления закупки у единственного </a:t>
            </a:r>
            <a:r>
              <a:rPr lang="ru-RU" dirty="0">
                <a:solidFill>
                  <a:schemeClr val="tx1"/>
                </a:solidFill>
              </a:rPr>
              <a:t>поставщика </a:t>
            </a:r>
            <a:r>
              <a:rPr lang="ru-RU" dirty="0" smtClean="0">
                <a:solidFill>
                  <a:schemeClr val="tx1"/>
                </a:solidFill>
              </a:rPr>
              <a:t>(подрядчика, исполнителя); </a:t>
            </a:r>
          </a:p>
          <a:p>
            <a:pPr marL="285750" lvl="0" indent="-285750" algn="just">
              <a:buFont typeface="Wingdings" panose="05000000000000000000" pitchFamily="2" charset="2"/>
              <a:buChar char="Ø"/>
            </a:pPr>
            <a:r>
              <a:rPr lang="ru-RU" dirty="0">
                <a:solidFill>
                  <a:schemeClr val="tx1"/>
                </a:solidFill>
              </a:rPr>
              <a:t>р</a:t>
            </a:r>
            <a:r>
              <a:rPr lang="ru-RU" dirty="0" smtClean="0">
                <a:solidFill>
                  <a:schemeClr val="tx1"/>
                </a:solidFill>
              </a:rPr>
              <a:t>ассмотрено 686 обращений </a:t>
            </a:r>
            <a:r>
              <a:rPr lang="ru-RU" dirty="0">
                <a:solidFill>
                  <a:schemeClr val="tx1"/>
                </a:solidFill>
              </a:rPr>
              <a:t>о включении в реестр недобросовестных </a:t>
            </a:r>
            <a:r>
              <a:rPr lang="ru-RU" dirty="0" smtClean="0">
                <a:solidFill>
                  <a:schemeClr val="tx1"/>
                </a:solidFill>
              </a:rPr>
              <a:t>поставщиков (подрядчиков, исполнителей), в </a:t>
            </a:r>
            <a:r>
              <a:rPr lang="ru-RU" dirty="0">
                <a:solidFill>
                  <a:schemeClr val="tx1"/>
                </a:solidFill>
              </a:rPr>
              <a:t>реестр недобросовестных </a:t>
            </a:r>
            <a:r>
              <a:rPr lang="ru-RU" dirty="0" smtClean="0">
                <a:solidFill>
                  <a:schemeClr val="tx1"/>
                </a:solidFill>
              </a:rPr>
              <a:t>поставщиков (подрядчиков, исполнителей) включено 289 хозяйствующих субъекта. </a:t>
            </a:r>
            <a:endParaRPr lang="ru-RU" dirty="0">
              <a:solidFill>
                <a:schemeClr val="tx1"/>
              </a:solidFill>
            </a:endParaRPr>
          </a:p>
          <a:p>
            <a:pPr lvl="0" algn="just"/>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extLst>
      <p:ext uri="{BB962C8B-B14F-4D97-AF65-F5344CB8AC3E}">
        <p14:creationId xmlns:p14="http://schemas.microsoft.com/office/powerpoint/2010/main" val="374448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22</a:t>
            </a:fld>
            <a:endParaRPr lang="ru-RU">
              <a:solidFill>
                <a:srgbClr val="FFFFFF"/>
              </a:solidFill>
            </a:endParaRPr>
          </a:p>
        </p:txBody>
      </p:sp>
      <p:sp>
        <p:nvSpPr>
          <p:cNvPr id="7" name="Скругленный прямоугольник 6"/>
          <p:cNvSpPr/>
          <p:nvPr/>
        </p:nvSpPr>
        <p:spPr>
          <a:xfrm>
            <a:off x="222351" y="1028700"/>
            <a:ext cx="8710648" cy="176530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При Башкортостанском УФАС России с 2014 года действует Экспертный Совет по применению законодательства в сфере закупок, </a:t>
            </a:r>
            <a:r>
              <a:rPr lang="ru-RU" dirty="0" smtClean="0">
                <a:solidFill>
                  <a:schemeClr val="tx1"/>
                </a:solidFill>
              </a:rPr>
              <a:t>в 2019 году заседание совета проведено 23 октября.</a:t>
            </a:r>
            <a:endParaRPr lang="ru-RU" dirty="0">
              <a:solidFill>
                <a:schemeClr val="tx1"/>
              </a:solidFill>
            </a:endParaRPr>
          </a:p>
        </p:txBody>
      </p:sp>
      <p:sp>
        <p:nvSpPr>
          <p:cNvPr id="6" name="Скругленный прямоугольник 5"/>
          <p:cNvSpPr/>
          <p:nvPr/>
        </p:nvSpPr>
        <p:spPr>
          <a:xfrm>
            <a:off x="157655" y="3174124"/>
            <a:ext cx="8860221" cy="3153104"/>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На </a:t>
            </a:r>
            <a:r>
              <a:rPr lang="ru-RU" dirty="0" smtClean="0">
                <a:solidFill>
                  <a:schemeClr val="tx1"/>
                </a:solidFill>
              </a:rPr>
              <a:t>заседании </a:t>
            </a:r>
            <a:r>
              <a:rPr lang="ru-RU" dirty="0">
                <a:solidFill>
                  <a:schemeClr val="tx1"/>
                </a:solidFill>
              </a:rPr>
              <a:t>совета </a:t>
            </a:r>
            <a:r>
              <a:rPr lang="ru-RU" dirty="0" smtClean="0">
                <a:solidFill>
                  <a:schemeClr val="tx1"/>
                </a:solidFill>
              </a:rPr>
              <a:t>обсуждены актуальные </a:t>
            </a:r>
            <a:r>
              <a:rPr lang="ru-RU" dirty="0">
                <a:solidFill>
                  <a:schemeClr val="tx1"/>
                </a:solidFill>
              </a:rPr>
              <a:t>вопросы, возникающие при осуществлении закупок в сфере строительства в рамках Закона о контрактной </a:t>
            </a:r>
            <a:r>
              <a:rPr lang="ru-RU" dirty="0" smtClean="0">
                <a:solidFill>
                  <a:schemeClr val="tx1"/>
                </a:solidFill>
              </a:rPr>
              <a:t>системе.</a:t>
            </a:r>
            <a:endParaRPr lang="ru-RU" b="1" u="sng" dirty="0" smtClean="0">
              <a:solidFill>
                <a:schemeClr val="tx1"/>
              </a:solidFill>
            </a:endParaRPr>
          </a:p>
          <a:p>
            <a:pPr lvl="0" indent="355600" algn="just"/>
            <a:endParaRPr lang="ru-RU" dirty="0">
              <a:solidFill>
                <a:schemeClr val="tx1"/>
              </a:solidFill>
            </a:endParaRPr>
          </a:p>
        </p:txBody>
      </p:sp>
      <p:sp>
        <p:nvSpPr>
          <p:cNvPr id="10" name="Прямоугольник 9"/>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extLst>
      <p:ext uri="{BB962C8B-B14F-4D97-AF65-F5344CB8AC3E}">
        <p14:creationId xmlns:p14="http://schemas.microsoft.com/office/powerpoint/2010/main" val="1885203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Блок-схема: альтернативный процесс 7"/>
          <p:cNvSpPr/>
          <p:nvPr/>
        </p:nvSpPr>
        <p:spPr>
          <a:xfrm>
            <a:off x="189186" y="1608084"/>
            <a:ext cx="8797159" cy="4256688"/>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dirty="0" smtClean="0">
                <a:solidFill>
                  <a:schemeClr val="tx1"/>
                </a:solidFill>
              </a:rPr>
              <a:t>	В 2019 году в адрес Башкортостанского УФАС России по контролю в сфере закупок поступило 1275 жалоб на действия (бездействия) заказчиков, уполномоченных органов, учреждений, аукционных, конкурсных, котировочных комиссий. </a:t>
            </a:r>
          </a:p>
          <a:p>
            <a:pPr algn="just">
              <a:buNone/>
            </a:pPr>
            <a:r>
              <a:rPr lang="ru-RU" dirty="0" smtClean="0">
                <a:solidFill>
                  <a:schemeClr val="tx1"/>
                </a:solidFill>
              </a:rPr>
              <a:t>	</a:t>
            </a:r>
          </a:p>
          <a:p>
            <a:pPr algn="just">
              <a:buNone/>
            </a:pPr>
            <a:r>
              <a:rPr lang="ru-RU" dirty="0" smtClean="0">
                <a:solidFill>
                  <a:schemeClr val="tx1"/>
                </a:solidFill>
              </a:rPr>
              <a:t>              </a:t>
            </a:r>
            <a:r>
              <a:rPr lang="x-none" smtClean="0">
                <a:solidFill>
                  <a:schemeClr val="tx1"/>
                </a:solidFill>
              </a:rPr>
              <a:t>Структурный состав поданных</a:t>
            </a:r>
            <a:r>
              <a:rPr lang="ru-RU" dirty="0" smtClean="0">
                <a:solidFill>
                  <a:schemeClr val="tx1"/>
                </a:solidFill>
              </a:rPr>
              <a:t> </a:t>
            </a:r>
            <a:r>
              <a:rPr lang="x-none" smtClean="0">
                <a:solidFill>
                  <a:schemeClr val="tx1"/>
                </a:solidFill>
              </a:rPr>
              <a:t>жалоб распределился следующим образом: </a:t>
            </a:r>
            <a:r>
              <a:rPr lang="ru-RU" dirty="0" smtClean="0">
                <a:solidFill>
                  <a:schemeClr val="tx1"/>
                </a:solidFill>
              </a:rPr>
              <a:t>закупки</a:t>
            </a:r>
            <a:r>
              <a:rPr lang="x-none" smtClean="0">
                <a:solidFill>
                  <a:schemeClr val="tx1"/>
                </a:solidFill>
              </a:rPr>
              <a:t> для федеральных нужд – </a:t>
            </a:r>
            <a:r>
              <a:rPr lang="ru-RU" dirty="0" smtClean="0">
                <a:solidFill>
                  <a:schemeClr val="tx1"/>
                </a:solidFill>
              </a:rPr>
              <a:t>129 </a:t>
            </a:r>
            <a:r>
              <a:rPr lang="x-none" smtClean="0">
                <a:solidFill>
                  <a:schemeClr val="tx1"/>
                </a:solidFill>
              </a:rPr>
              <a:t>жалоб или </a:t>
            </a:r>
            <a:r>
              <a:rPr lang="ru-RU" dirty="0" smtClean="0">
                <a:solidFill>
                  <a:schemeClr val="tx1"/>
                </a:solidFill>
              </a:rPr>
              <a:t>10</a:t>
            </a:r>
            <a:r>
              <a:rPr lang="x-none" smtClean="0">
                <a:solidFill>
                  <a:schemeClr val="tx1"/>
                </a:solidFill>
              </a:rPr>
              <a:t>% от общего количества, </a:t>
            </a:r>
            <a:r>
              <a:rPr lang="ru-RU" dirty="0" smtClean="0">
                <a:solidFill>
                  <a:schemeClr val="tx1"/>
                </a:solidFill>
              </a:rPr>
              <a:t>закупки</a:t>
            </a:r>
            <a:r>
              <a:rPr lang="x-none" smtClean="0">
                <a:solidFill>
                  <a:schemeClr val="tx1"/>
                </a:solidFill>
              </a:rPr>
              <a:t> для нужд субъекта Российской Федерации –</a:t>
            </a:r>
            <a:r>
              <a:rPr lang="ru-RU" dirty="0" smtClean="0">
                <a:solidFill>
                  <a:schemeClr val="tx1"/>
                </a:solidFill>
              </a:rPr>
              <a:t> 805</a:t>
            </a:r>
            <a:r>
              <a:rPr lang="x-none" smtClean="0">
                <a:solidFill>
                  <a:schemeClr val="tx1"/>
                </a:solidFill>
              </a:rPr>
              <a:t> или </a:t>
            </a:r>
            <a:r>
              <a:rPr lang="ru-RU" dirty="0" smtClean="0">
                <a:solidFill>
                  <a:schemeClr val="tx1"/>
                </a:solidFill>
              </a:rPr>
              <a:t>63</a:t>
            </a:r>
            <a:r>
              <a:rPr lang="x-none" smtClean="0">
                <a:solidFill>
                  <a:schemeClr val="tx1"/>
                </a:solidFill>
              </a:rPr>
              <a:t>%, </a:t>
            </a:r>
            <a:r>
              <a:rPr lang="ru-RU" dirty="0" smtClean="0">
                <a:solidFill>
                  <a:schemeClr val="tx1"/>
                </a:solidFill>
              </a:rPr>
              <a:t>закупки </a:t>
            </a:r>
            <a:r>
              <a:rPr lang="x-none" smtClean="0">
                <a:solidFill>
                  <a:schemeClr val="tx1"/>
                </a:solidFill>
              </a:rPr>
              <a:t>для муниципальных нужд – </a:t>
            </a:r>
            <a:r>
              <a:rPr lang="ru-RU" dirty="0">
                <a:solidFill>
                  <a:schemeClr val="tx1"/>
                </a:solidFill>
              </a:rPr>
              <a:t>3</a:t>
            </a:r>
            <a:r>
              <a:rPr lang="ru-RU" dirty="0" smtClean="0">
                <a:solidFill>
                  <a:schemeClr val="tx1"/>
                </a:solidFill>
              </a:rPr>
              <a:t>41</a:t>
            </a:r>
            <a:r>
              <a:rPr lang="x-none" smtClean="0">
                <a:solidFill>
                  <a:schemeClr val="tx1"/>
                </a:solidFill>
              </a:rPr>
              <a:t> или </a:t>
            </a:r>
            <a:r>
              <a:rPr lang="ru-RU" dirty="0" smtClean="0">
                <a:solidFill>
                  <a:schemeClr val="tx1"/>
                </a:solidFill>
              </a:rPr>
              <a:t>27</a:t>
            </a:r>
            <a:r>
              <a:rPr lang="x-none" smtClean="0">
                <a:solidFill>
                  <a:schemeClr val="tx1"/>
                </a:solidFill>
              </a:rPr>
              <a:t>%.</a:t>
            </a:r>
            <a:endParaRPr lang="ru-RU" dirty="0" smtClean="0">
              <a:solidFill>
                <a:schemeClr val="tx1"/>
              </a:solidFill>
            </a:endParaRPr>
          </a:p>
          <a:p>
            <a:pPr algn="just">
              <a:buNone/>
            </a:pPr>
            <a:endParaRPr lang="ru-RU" dirty="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23</a:t>
            </a:fld>
            <a:endParaRPr lang="ru-RU">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24</a:t>
            </a:fld>
            <a:endParaRPr lang="ru-RU">
              <a:solidFill>
                <a:srgbClr val="FFFFFF"/>
              </a:solidFill>
            </a:endParaRPr>
          </a:p>
        </p:txBody>
      </p:sp>
      <p:sp>
        <p:nvSpPr>
          <p:cNvPr id="6" name="Прямоугольник 5"/>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graphicFrame>
        <p:nvGraphicFramePr>
          <p:cNvPr id="8" name="Диаграмма 7"/>
          <p:cNvGraphicFramePr/>
          <p:nvPr>
            <p:extLst>
              <p:ext uri="{D42A27DB-BD31-4B8C-83A1-F6EECF244321}">
                <p14:modId xmlns:p14="http://schemas.microsoft.com/office/powerpoint/2010/main" val="1174665576"/>
              </p:ext>
            </p:extLst>
          </p:nvPr>
        </p:nvGraphicFramePr>
        <p:xfrm>
          <a:off x="620110" y="1576552"/>
          <a:ext cx="8292662"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231228" y="1883873"/>
            <a:ext cx="8466180" cy="364456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39750" algn="just"/>
            <a:r>
              <a:rPr lang="ru-RU" dirty="0">
                <a:solidFill>
                  <a:schemeClr val="tx1"/>
                </a:solidFill>
              </a:rPr>
              <a:t>Участниками закупки, подавшими жалобы, на основании части 15 статьи 105 Закона о контрактной системе отозвано 155 жалоб или 12% от общего количества поступивших жалоб.</a:t>
            </a:r>
          </a:p>
          <a:p>
            <a:pPr indent="539750" algn="just"/>
            <a:r>
              <a:rPr lang="ru-RU" dirty="0">
                <a:solidFill>
                  <a:schemeClr val="tx1"/>
                </a:solidFill>
              </a:rPr>
              <a:t>Из принятых к рассмотрению жалоб 45% признаны обоснованными, частично обоснованными, либо при проведении внеплановых проверок в данных закупках выявлены нарушения.</a:t>
            </a:r>
          </a:p>
          <a:p>
            <a:pPr indent="539750" algn="just"/>
            <a:r>
              <a:rPr lang="ru-RU" dirty="0">
                <a:solidFill>
                  <a:schemeClr val="tx1"/>
                </a:solidFill>
              </a:rPr>
              <a:t>В соответствии с выявленными нарушениями Комиссией </a:t>
            </a:r>
            <a:r>
              <a:rPr lang="ru-RU" dirty="0" err="1">
                <a:solidFill>
                  <a:schemeClr val="tx1"/>
                </a:solidFill>
              </a:rPr>
              <a:t>Башкортостанского</a:t>
            </a:r>
            <a:r>
              <a:rPr lang="ru-RU" dirty="0">
                <a:solidFill>
                  <a:schemeClr val="tx1"/>
                </a:solidFill>
              </a:rPr>
              <a:t> УФАС России выданы соответствующие предписания об устранении нарушений</a:t>
            </a:r>
            <a:r>
              <a:rPr lang="ru-RU" dirty="0" smtClean="0">
                <a:solidFill>
                  <a:schemeClr val="tx1"/>
                </a:solidFill>
              </a:rPr>
              <a:t>.</a:t>
            </a:r>
            <a:endParaRPr lang="ru-RU" dirty="0">
              <a:solidFill>
                <a:schemeClr val="tx1"/>
              </a:solidFill>
            </a:endParaRPr>
          </a:p>
        </p:txBody>
      </p:sp>
      <p:sp>
        <p:nvSpPr>
          <p:cNvPr id="4" name="Номер слайда 3"/>
          <p:cNvSpPr>
            <a:spLocks noGrp="1"/>
          </p:cNvSpPr>
          <p:nvPr>
            <p:ph type="sldNum" sz="quarter" idx="10"/>
          </p:nvPr>
        </p:nvSpPr>
        <p:spPr>
          <a:xfrm>
            <a:off x="7025144" y="6579034"/>
            <a:ext cx="2155369" cy="305954"/>
          </a:xfrm>
        </p:spPr>
        <p:txBody>
          <a:bodyPr/>
          <a:lstStyle/>
          <a:p>
            <a:pPr>
              <a:defRPr/>
            </a:pPr>
            <a:fld id="{E9CE1BF3-5556-4600-AFBC-2C069EAB8675}" type="slidenum">
              <a:rPr lang="ru-RU" smtClean="0">
                <a:solidFill>
                  <a:srgbClr val="FFFFFF"/>
                </a:solidFill>
              </a:rPr>
              <a:pPr>
                <a:defRPr/>
              </a:pPr>
              <a:t>25</a:t>
            </a:fld>
            <a:endParaRPr lang="ru-RU">
              <a:solidFill>
                <a:srgbClr val="FFFFFF"/>
              </a:solidFill>
            </a:endParaRPr>
          </a:p>
        </p:txBody>
      </p:sp>
      <p:sp>
        <p:nvSpPr>
          <p:cNvPr id="6" name="Прямоугольник 5"/>
          <p:cNvSpPr/>
          <p:nvPr/>
        </p:nvSpPr>
        <p:spPr>
          <a:xfrm>
            <a:off x="-93295" y="99852"/>
            <a:ext cx="9237296" cy="463413"/>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292263" y="1883872"/>
            <a:ext cx="8466180" cy="364456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x-none" smtClean="0">
                <a:solidFill>
                  <a:schemeClr val="tx1"/>
                </a:solidFill>
              </a:rPr>
              <a:t>Наиболее часто встречающим</a:t>
            </a:r>
            <a:r>
              <a:rPr lang="ru-RU" dirty="0" smtClean="0">
                <a:solidFill>
                  <a:schemeClr val="tx1"/>
                </a:solidFill>
              </a:rPr>
              <a:t>и</a:t>
            </a:r>
            <a:r>
              <a:rPr lang="x-none" smtClean="0">
                <a:solidFill>
                  <a:schemeClr val="tx1"/>
                </a:solidFill>
              </a:rPr>
              <a:t>ся нарушени</a:t>
            </a:r>
            <a:r>
              <a:rPr lang="ru-RU" dirty="0" smtClean="0">
                <a:solidFill>
                  <a:schemeClr val="tx1"/>
                </a:solidFill>
              </a:rPr>
              <a:t>я</a:t>
            </a:r>
            <a:r>
              <a:rPr lang="x-none" smtClean="0">
                <a:solidFill>
                  <a:schemeClr val="tx1"/>
                </a:solidFill>
              </a:rPr>
              <a:t>м</a:t>
            </a:r>
            <a:r>
              <a:rPr lang="ru-RU" dirty="0" smtClean="0">
                <a:solidFill>
                  <a:schemeClr val="tx1"/>
                </a:solidFill>
              </a:rPr>
              <a:t>и</a:t>
            </a:r>
            <a:r>
              <a:rPr lang="x-none" smtClean="0">
                <a:solidFill>
                  <a:schemeClr val="tx1"/>
                </a:solidFill>
              </a:rPr>
              <a:t> при рассмотрении жалоб </a:t>
            </a:r>
            <a:r>
              <a:rPr lang="ru-RU" dirty="0" smtClean="0">
                <a:solidFill>
                  <a:schemeClr val="tx1"/>
                </a:solidFill>
              </a:rPr>
              <a:t>и проведении внеплановых проверок </a:t>
            </a:r>
            <a:r>
              <a:rPr lang="x-none" smtClean="0">
                <a:solidFill>
                  <a:schemeClr val="tx1"/>
                </a:solidFill>
              </a:rPr>
              <a:t>явля</a:t>
            </a:r>
            <a:r>
              <a:rPr lang="ru-RU" dirty="0" smtClean="0">
                <a:solidFill>
                  <a:schemeClr val="tx1"/>
                </a:solidFill>
              </a:rPr>
              <a:t>ю</a:t>
            </a:r>
            <a:r>
              <a:rPr lang="x-none" smtClean="0">
                <a:solidFill>
                  <a:schemeClr val="tx1"/>
                </a:solidFill>
              </a:rPr>
              <a:t>тся</a:t>
            </a:r>
            <a:r>
              <a:rPr lang="ru-RU" dirty="0" smtClean="0">
                <a:solidFill>
                  <a:schemeClr val="tx1"/>
                </a:solidFill>
              </a:rPr>
              <a:t>:</a:t>
            </a:r>
            <a:r>
              <a:rPr lang="x-none" smtClean="0">
                <a:solidFill>
                  <a:schemeClr val="tx1"/>
                </a:solidFill>
              </a:rPr>
              <a:t> </a:t>
            </a:r>
            <a:endParaRPr lang="ru-RU" dirty="0" smtClean="0">
              <a:solidFill>
                <a:schemeClr val="tx1"/>
              </a:solidFill>
            </a:endParaRPr>
          </a:p>
          <a:p>
            <a:pPr marL="285750" indent="-285750" algn="just">
              <a:buFont typeface="Wingdings" panose="05000000000000000000" pitchFamily="2" charset="2"/>
              <a:buChar char="Ø"/>
            </a:pPr>
            <a:r>
              <a:rPr lang="ru-RU" dirty="0" smtClean="0">
                <a:solidFill>
                  <a:schemeClr val="tx1"/>
                </a:solidFill>
              </a:rPr>
              <a:t>неправомерное </a:t>
            </a:r>
            <a:r>
              <a:rPr lang="ru-RU" dirty="0">
                <a:solidFill>
                  <a:schemeClr val="tx1"/>
                </a:solidFill>
              </a:rPr>
              <a:t>отклонение заявок;</a:t>
            </a:r>
          </a:p>
          <a:p>
            <a:pPr marL="285750" indent="-285750" algn="just">
              <a:buFont typeface="Wingdings" panose="05000000000000000000" pitchFamily="2" charset="2"/>
              <a:buChar char="Ø"/>
            </a:pPr>
            <a:r>
              <a:rPr lang="ru-RU" dirty="0">
                <a:solidFill>
                  <a:schemeClr val="tx1"/>
                </a:solidFill>
              </a:rPr>
              <a:t>установление неправомерных требований к составу заявки;</a:t>
            </a:r>
          </a:p>
          <a:p>
            <a:pPr marL="285750" indent="-285750" algn="just">
              <a:buFont typeface="Wingdings" panose="05000000000000000000" pitchFamily="2" charset="2"/>
              <a:buChar char="Ø"/>
            </a:pPr>
            <a:r>
              <a:rPr lang="ru-RU" dirty="0">
                <a:solidFill>
                  <a:schemeClr val="tx1"/>
                </a:solidFill>
              </a:rPr>
              <a:t>требования к составу заявок без учета внесенных изменений в законодательство;</a:t>
            </a:r>
          </a:p>
          <a:p>
            <a:pPr marL="285750" indent="-285750" algn="just">
              <a:buFont typeface="Wingdings" panose="05000000000000000000" pitchFamily="2" charset="2"/>
              <a:buChar char="Ø"/>
            </a:pPr>
            <a:r>
              <a:rPr lang="ru-RU" dirty="0">
                <a:solidFill>
                  <a:schemeClr val="tx1"/>
                </a:solidFill>
              </a:rPr>
              <a:t>«заточка» под конкретного производителя</a:t>
            </a:r>
            <a:r>
              <a:rPr lang="ru-RU" dirty="0" smtClean="0">
                <a:solidFill>
                  <a:schemeClr val="tx1"/>
                </a:solidFill>
              </a:rPr>
              <a:t>.</a:t>
            </a:r>
          </a:p>
          <a:p>
            <a:pPr algn="just"/>
            <a:endParaRPr lang="ru-RU" dirty="0">
              <a:solidFill>
                <a:schemeClr val="tx1"/>
              </a:solidFill>
            </a:endParaRPr>
          </a:p>
        </p:txBody>
      </p:sp>
      <p:sp>
        <p:nvSpPr>
          <p:cNvPr id="4" name="Номер слайда 3"/>
          <p:cNvSpPr>
            <a:spLocks noGrp="1"/>
          </p:cNvSpPr>
          <p:nvPr>
            <p:ph type="sldNum" sz="quarter" idx="10"/>
          </p:nvPr>
        </p:nvSpPr>
        <p:spPr>
          <a:xfrm>
            <a:off x="7025144" y="6579034"/>
            <a:ext cx="2155369" cy="305954"/>
          </a:xfrm>
        </p:spPr>
        <p:txBody>
          <a:bodyPr/>
          <a:lstStyle/>
          <a:p>
            <a:pPr>
              <a:defRPr/>
            </a:pPr>
            <a:fld id="{E9CE1BF3-5556-4600-AFBC-2C069EAB8675}" type="slidenum">
              <a:rPr lang="ru-RU" smtClean="0">
                <a:solidFill>
                  <a:srgbClr val="FFFFFF"/>
                </a:solidFill>
              </a:rPr>
              <a:pPr>
                <a:defRPr/>
              </a:pPr>
              <a:t>26</a:t>
            </a:fld>
            <a:endParaRPr lang="ru-RU">
              <a:solidFill>
                <a:srgbClr val="FFFFFF"/>
              </a:solidFill>
            </a:endParaRPr>
          </a:p>
        </p:txBody>
      </p:sp>
      <p:sp>
        <p:nvSpPr>
          <p:cNvPr id="6" name="Прямоугольник 5"/>
          <p:cNvSpPr/>
          <p:nvPr/>
        </p:nvSpPr>
        <p:spPr>
          <a:xfrm>
            <a:off x="-93295" y="99852"/>
            <a:ext cx="9237296" cy="463413"/>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альтернативный процесс 5"/>
          <p:cNvSpPr/>
          <p:nvPr/>
        </p:nvSpPr>
        <p:spPr>
          <a:xfrm>
            <a:off x="283779" y="1881351"/>
            <a:ext cx="8555422" cy="330024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39750" algn="just"/>
            <a:r>
              <a:rPr lang="ru-RU" dirty="0" smtClean="0">
                <a:solidFill>
                  <a:schemeClr val="tx1"/>
                </a:solidFill>
              </a:rPr>
              <a:t>В 2019 году Башкортостанским УФАС России рассмотрено 686 обращений Заказчиков о включении информации в Реестр недобросовестных поставщиков (подрядчиков, исполнителей). </a:t>
            </a:r>
          </a:p>
          <a:p>
            <a:pPr indent="539750" algn="just"/>
            <a:r>
              <a:rPr lang="ru-RU" dirty="0" smtClean="0">
                <a:solidFill>
                  <a:schemeClr val="tx1"/>
                </a:solidFill>
              </a:rPr>
              <a:t>Большая часть обращений (заявлений) поступает в связи с уклонением от заключения контракта.</a:t>
            </a:r>
          </a:p>
          <a:p>
            <a:pPr indent="539750" algn="just"/>
            <a:endParaRPr lang="ru-RU" dirty="0" smtClean="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27</a:t>
            </a:fld>
            <a:endParaRPr lang="ru-RU">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альтернативный процесс 5"/>
          <p:cNvSpPr/>
          <p:nvPr/>
        </p:nvSpPr>
        <p:spPr>
          <a:xfrm>
            <a:off x="189185" y="1040524"/>
            <a:ext cx="8755117" cy="544435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dirty="0" smtClean="0">
                <a:solidFill>
                  <a:schemeClr val="tx1"/>
                </a:solidFill>
                <a:cs typeface="Times New Roman" pitchFamily="18" charset="0"/>
              </a:rPr>
              <a:t>         За истекший период 2019 года не поступали обращения и не возбуждались дела по признакам нарушения Федерального закона «Об основах государственного </a:t>
            </a:r>
            <a:r>
              <a:rPr lang="ru-RU" dirty="0" smtClean="0">
                <a:solidFill>
                  <a:schemeClr val="tx1"/>
                </a:solidFill>
              </a:rPr>
              <a:t>регулирования торговой деятельности в Российской  Федерации»</a:t>
            </a:r>
          </a:p>
          <a:p>
            <a:pPr algn="just">
              <a:buNone/>
            </a:pPr>
            <a:r>
              <a:rPr lang="ru-RU" sz="1600" dirty="0" smtClean="0">
                <a:solidFill>
                  <a:schemeClr val="tx1"/>
                </a:solidFill>
                <a:latin typeface="Times New Roman" pitchFamily="18" charset="0"/>
                <a:cs typeface="Times New Roman" pitchFamily="18" charset="0"/>
              </a:rPr>
              <a:t>      	</a:t>
            </a: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28</a:t>
            </a:fld>
            <a:endParaRPr lang="ru-RU" dirty="0">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Развитие </a:t>
            </a:r>
            <a:r>
              <a:rPr lang="ru-RU" sz="2400" b="1" dirty="0">
                <a:solidFill>
                  <a:schemeClr val="bg1"/>
                </a:solidFill>
              </a:rPr>
              <a:t>конкуренции в сфере розничной торговли </a:t>
            </a:r>
            <a:endParaRPr lang="ru-RU" i="1"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136633" y="935421"/>
            <a:ext cx="8849711" cy="5538951"/>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sz="1400" dirty="0" smtClean="0">
                <a:solidFill>
                  <a:schemeClr val="accent2"/>
                </a:solidFill>
              </a:rPr>
              <a:t>В </a:t>
            </a:r>
            <a:r>
              <a:rPr lang="ru-RU" sz="1400" dirty="0">
                <a:solidFill>
                  <a:schemeClr val="accent2"/>
                </a:solidFill>
              </a:rPr>
              <a:t>2019 году возбуждено и рассмотрено 1031 дело об административных </a:t>
            </a:r>
            <a:r>
              <a:rPr lang="ru-RU" sz="1400" dirty="0" smtClean="0">
                <a:solidFill>
                  <a:schemeClr val="accent2"/>
                </a:solidFill>
              </a:rPr>
              <a:t>правонарушениях, </a:t>
            </a:r>
            <a:r>
              <a:rPr lang="ru-RU" sz="1400" dirty="0">
                <a:solidFill>
                  <a:schemeClr val="accent2"/>
                </a:solidFill>
              </a:rPr>
              <a:t>в том числе: </a:t>
            </a:r>
          </a:p>
          <a:p>
            <a:pPr algn="just">
              <a:buNone/>
            </a:pPr>
            <a:r>
              <a:rPr lang="ru-RU" sz="1400" dirty="0" err="1">
                <a:solidFill>
                  <a:schemeClr val="tx1"/>
                </a:solidFill>
              </a:rPr>
              <a:t>ст.ст</a:t>
            </a:r>
            <a:r>
              <a:rPr lang="ru-RU" sz="1400" dirty="0">
                <a:solidFill>
                  <a:schemeClr val="tx1"/>
                </a:solidFill>
              </a:rPr>
              <a:t>. 7.29-7.32, 7.32.5, 19.7.2 КоАП РФ за нарушение законодательства в сфере закупок – 544 дела; </a:t>
            </a:r>
          </a:p>
          <a:p>
            <a:pPr algn="just">
              <a:buNone/>
            </a:pPr>
            <a:r>
              <a:rPr lang="ru-RU" sz="1400" dirty="0" err="1">
                <a:solidFill>
                  <a:schemeClr val="tx1"/>
                </a:solidFill>
              </a:rPr>
              <a:t>ст.ст</a:t>
            </a:r>
            <a:r>
              <a:rPr lang="ru-RU" sz="1400" dirty="0">
                <a:solidFill>
                  <a:schemeClr val="tx1"/>
                </a:solidFill>
              </a:rPr>
              <a:t>. 14.3, 14.38 КоАП РФ за нарушение законодательства о рекламе – 143 дела; </a:t>
            </a:r>
          </a:p>
          <a:p>
            <a:pPr algn="just">
              <a:buNone/>
            </a:pPr>
            <a:r>
              <a:rPr lang="ru-RU" sz="1400" dirty="0">
                <a:solidFill>
                  <a:schemeClr val="tx1"/>
                </a:solidFill>
              </a:rPr>
              <a:t>ст. 14.31 КоАП РФ за злоупотребление доминирующим положением на товарных рынках – 10 дел;</a:t>
            </a:r>
          </a:p>
          <a:p>
            <a:pPr algn="just">
              <a:buNone/>
            </a:pPr>
            <a:r>
              <a:rPr lang="ru-RU" sz="1400" dirty="0">
                <a:solidFill>
                  <a:schemeClr val="tx1"/>
                </a:solidFill>
              </a:rPr>
              <a:t>ст. 14.32 КоАП РФ за заключение ограничивающих конкуренцию соглашений – 43 дела; </a:t>
            </a:r>
          </a:p>
          <a:p>
            <a:pPr algn="just">
              <a:buNone/>
            </a:pPr>
            <a:r>
              <a:rPr lang="ru-RU" sz="1400" dirty="0">
                <a:solidFill>
                  <a:schemeClr val="tx1"/>
                </a:solidFill>
              </a:rPr>
              <a:t>ст. 14.33 КоАП РФ за недобросовестную конкуренцию – 6 дел; </a:t>
            </a:r>
          </a:p>
          <a:p>
            <a:pPr algn="just">
              <a:buNone/>
            </a:pPr>
            <a:r>
              <a:rPr lang="ru-RU" sz="1400" dirty="0">
                <a:solidFill>
                  <a:schemeClr val="tx1"/>
                </a:solidFill>
              </a:rPr>
              <a:t>ст. 14.9 КоАП РФ за ограничение конкуренции органами власти, органами местного самоуправления – 7 дел; </a:t>
            </a:r>
          </a:p>
          <a:p>
            <a:pPr algn="just">
              <a:buNone/>
            </a:pPr>
            <a:r>
              <a:rPr lang="ru-RU" sz="1400" dirty="0">
                <a:solidFill>
                  <a:schemeClr val="tx1"/>
                </a:solidFill>
              </a:rPr>
              <a:t>ст. 9.21 КоАП РФ за нарушение правил технологического присоединения к электрическим сетям, правил подключения к системам теплоснабжения либо правил подключения к системам водоснабжения и водоотведения - 24 дела; </a:t>
            </a:r>
          </a:p>
          <a:p>
            <a:pPr algn="just">
              <a:buNone/>
            </a:pPr>
            <a:r>
              <a:rPr lang="ru-RU" sz="1400" dirty="0" err="1">
                <a:solidFill>
                  <a:schemeClr val="tx1"/>
                </a:solidFill>
              </a:rPr>
              <a:t>ст.ст</a:t>
            </a:r>
            <a:r>
              <a:rPr lang="ru-RU" sz="1400" dirty="0">
                <a:solidFill>
                  <a:schemeClr val="tx1"/>
                </a:solidFill>
              </a:rPr>
              <a:t>. 7.32.3, 7.32.4, 19.7.2-1 КоАП РФ за нарушение порядка закупок отдельными видами юридических лиц – 234 дела; </a:t>
            </a:r>
          </a:p>
          <a:p>
            <a:pPr algn="just">
              <a:buNone/>
            </a:pPr>
            <a:r>
              <a:rPr lang="ru-RU" sz="1400" dirty="0">
                <a:solidFill>
                  <a:schemeClr val="tx1"/>
                </a:solidFill>
              </a:rPr>
              <a:t>ст. 19.5 КоАП РФ за невыполнение в установленный срок решения, предписания – 7 дел;</a:t>
            </a:r>
          </a:p>
          <a:p>
            <a:pPr algn="just">
              <a:buNone/>
            </a:pPr>
            <a:r>
              <a:rPr lang="ru-RU" sz="1400" dirty="0">
                <a:solidFill>
                  <a:schemeClr val="tx1"/>
                </a:solidFill>
              </a:rPr>
              <a:t>ст. 19.8 КоАП РФ за непредставление ходатайств, уведомлений (заявлений), сведений (информации) в антимонопольный орган – 2 дела; </a:t>
            </a:r>
          </a:p>
          <a:p>
            <a:pPr algn="just">
              <a:buNone/>
            </a:pPr>
            <a:r>
              <a:rPr lang="ru-RU" sz="1400" dirty="0">
                <a:solidFill>
                  <a:schemeClr val="tx1"/>
                </a:solidFill>
              </a:rPr>
              <a:t>За неуплату штрафа в установленные сроки материалы по 11 делам переданы на рассмотрение мировых судей. </a:t>
            </a:r>
            <a:endParaRPr lang="ru-RU" sz="1400" dirty="0" smtClean="0">
              <a:solidFill>
                <a:schemeClr val="tx1"/>
              </a:solidFill>
            </a:endParaRPr>
          </a:p>
          <a:p>
            <a:pPr algn="just">
              <a:buNone/>
            </a:pPr>
            <a:r>
              <a:rPr lang="ru-RU" sz="1400" b="1" dirty="0" smtClean="0">
                <a:solidFill>
                  <a:schemeClr val="tx1"/>
                </a:solidFill>
              </a:rPr>
              <a:t>Общая </a:t>
            </a:r>
            <a:r>
              <a:rPr lang="ru-RU" sz="1400" b="1" dirty="0">
                <a:solidFill>
                  <a:schemeClr val="tx1"/>
                </a:solidFill>
              </a:rPr>
              <a:t>сумма уплаченного штрафа – 15,7 млн. рублей </a:t>
            </a:r>
          </a:p>
        </p:txBody>
      </p:sp>
      <p:sp>
        <p:nvSpPr>
          <p:cNvPr id="2" name="Заголовок 1"/>
          <p:cNvSpPr>
            <a:spLocks noGrp="1"/>
          </p:cNvSpPr>
          <p:nvPr>
            <p:ph type="title"/>
          </p:nvPr>
        </p:nvSpPr>
        <p:spPr>
          <a:xfrm>
            <a:off x="394138" y="0"/>
            <a:ext cx="8229600" cy="777766"/>
          </a:xfrm>
        </p:spPr>
        <p:txBody>
          <a:bodyPr/>
          <a:lstStyle/>
          <a:p>
            <a:r>
              <a:rPr lang="ru-RU" sz="2800" dirty="0" smtClean="0">
                <a:solidFill>
                  <a:schemeClr val="bg1"/>
                </a:solidFill>
              </a:rPr>
              <a:t>Дела об административных правонарушениях</a:t>
            </a:r>
            <a:endParaRPr lang="ru-RU" sz="2800" dirty="0">
              <a:solidFill>
                <a:schemeClr val="bg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29</a:t>
            </a:fld>
            <a:endParaRPr lang="ru-RU"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a:t>
            </a:fld>
            <a:endParaRPr lang="ru-RU">
              <a:solidFill>
                <a:srgbClr val="FFFFFF"/>
              </a:solidFill>
            </a:endParaRPr>
          </a:p>
        </p:txBody>
      </p:sp>
      <p:sp>
        <p:nvSpPr>
          <p:cNvPr id="6" name="Скругленный прямоугольник 5"/>
          <p:cNvSpPr/>
          <p:nvPr/>
        </p:nvSpPr>
        <p:spPr>
          <a:xfrm>
            <a:off x="216775" y="2061529"/>
            <a:ext cx="8510155" cy="3141091"/>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0" indent="-285750" algn="just"/>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При </a:t>
            </a:r>
            <a:r>
              <a:rPr lang="ru-RU" dirty="0">
                <a:solidFill>
                  <a:schemeClr val="tx1"/>
                </a:solidFill>
              </a:rPr>
              <a:t>осуществлении контроля экономической концентрации на товарных и финансовых рынках </a:t>
            </a:r>
            <a:r>
              <a:rPr lang="ru-RU" dirty="0" smtClean="0">
                <a:solidFill>
                  <a:schemeClr val="tx1"/>
                </a:solidFill>
              </a:rPr>
              <a:t>в 2019 году ходатайств и уведомлений не поступало </a:t>
            </a:r>
          </a:p>
          <a:p>
            <a:pPr marL="285750" lvl="0" indent="-285750" algn="just">
              <a:buFont typeface="Wingdings" pitchFamily="2" charset="2"/>
              <a:buChar char="Ø"/>
            </a:pPr>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В 2019 году рассмотрено 971 обращение граждан</a:t>
            </a:r>
          </a:p>
          <a:p>
            <a:pPr marL="285750" lvl="0" indent="-285750" algn="just">
              <a:buFont typeface="Wingdings" pitchFamily="2" charset="2"/>
              <a:buChar char="Ø"/>
            </a:pPr>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Управление в 2019 году участвовало </a:t>
            </a:r>
            <a:r>
              <a:rPr lang="ru-RU" dirty="0">
                <a:solidFill>
                  <a:schemeClr val="tx1"/>
                </a:solidFill>
              </a:rPr>
              <a:t>в </a:t>
            </a:r>
            <a:r>
              <a:rPr lang="ru-RU" dirty="0" smtClean="0">
                <a:solidFill>
                  <a:schemeClr val="tx1"/>
                </a:solidFill>
              </a:rPr>
              <a:t>1050 заседаниях </a:t>
            </a:r>
            <a:r>
              <a:rPr lang="ru-RU" dirty="0">
                <a:solidFill>
                  <a:schemeClr val="tx1"/>
                </a:solidFill>
              </a:rPr>
              <a:t>судов различных </a:t>
            </a:r>
            <a:r>
              <a:rPr lang="ru-RU" dirty="0" smtClean="0">
                <a:solidFill>
                  <a:schemeClr val="tx1"/>
                </a:solidFill>
              </a:rPr>
              <a:t>инстанций </a:t>
            </a: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val="2413456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231228" y="1883873"/>
            <a:ext cx="8466180" cy="364456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39750" algn="just"/>
            <a:r>
              <a:rPr lang="ru-RU" dirty="0">
                <a:solidFill>
                  <a:srgbClr val="000000"/>
                </a:solidFill>
              </a:rPr>
              <a:t>При </a:t>
            </a:r>
            <a:r>
              <a:rPr lang="ru-RU" dirty="0" err="1">
                <a:solidFill>
                  <a:srgbClr val="000000"/>
                </a:solidFill>
              </a:rPr>
              <a:t>Башкортостанском</a:t>
            </a:r>
            <a:r>
              <a:rPr lang="ru-RU" dirty="0">
                <a:solidFill>
                  <a:srgbClr val="000000"/>
                </a:solidFill>
              </a:rPr>
              <a:t> УФАС России с 2008 года действует Экспертный Совет по естественным монополиям. Основной целью Совета является обеспечение эффективного взаимодействия антимонопольного органа с иными федеральными органами исполнительной власти, республиканскими органами исполнительной власти и хозяйствующими субъектами по вопросам равного доступа к товарам и услугам, производимым субъектами естественных монополий. На обсуждение Экспертного совета 11 сентября 2019 года были вынесены проблемные вопросы технологического присоединения потребителей к электрическим сетям в СНТ.</a:t>
            </a:r>
          </a:p>
        </p:txBody>
      </p:sp>
      <p:sp>
        <p:nvSpPr>
          <p:cNvPr id="4" name="Номер слайда 3"/>
          <p:cNvSpPr>
            <a:spLocks noGrp="1"/>
          </p:cNvSpPr>
          <p:nvPr>
            <p:ph type="sldNum" sz="quarter" idx="10"/>
          </p:nvPr>
        </p:nvSpPr>
        <p:spPr>
          <a:xfrm>
            <a:off x="7025144" y="6579034"/>
            <a:ext cx="2155369" cy="305954"/>
          </a:xfrm>
        </p:spPr>
        <p:txBody>
          <a:bodyPr/>
          <a:lstStyle/>
          <a:p>
            <a:pPr>
              <a:defRPr/>
            </a:pPr>
            <a:fld id="{E9CE1BF3-5556-4600-AFBC-2C069EAB8675}" type="slidenum">
              <a:rPr lang="ru-RU" smtClean="0">
                <a:solidFill>
                  <a:srgbClr val="FFFFFF"/>
                </a:solidFill>
              </a:rPr>
              <a:pPr>
                <a:defRPr/>
              </a:pPr>
              <a:t>30</a:t>
            </a:fld>
            <a:endParaRPr lang="ru-RU">
              <a:solidFill>
                <a:srgbClr val="FFFFFF"/>
              </a:solidFill>
            </a:endParaRPr>
          </a:p>
        </p:txBody>
      </p:sp>
      <p:sp>
        <p:nvSpPr>
          <p:cNvPr id="6" name="Прямоугольник 5"/>
          <p:cNvSpPr/>
          <p:nvPr/>
        </p:nvSpPr>
        <p:spPr>
          <a:xfrm>
            <a:off x="-93295" y="99852"/>
            <a:ext cx="9237296" cy="461665"/>
          </a:xfrm>
          <a:prstGeom prst="rect">
            <a:avLst/>
          </a:prstGeom>
        </p:spPr>
        <p:txBody>
          <a:bodyPr wrap="square">
            <a:spAutoFit/>
          </a:bodyPr>
          <a:lstStyle/>
          <a:p>
            <a:pPr algn="ctr"/>
            <a:r>
              <a:rPr lang="ru-RU" sz="2400" b="1" dirty="0" err="1" smtClean="0">
                <a:solidFill>
                  <a:srgbClr val="FFFFFF"/>
                </a:solidFill>
              </a:rPr>
              <a:t>Адвокатирование</a:t>
            </a:r>
            <a:r>
              <a:rPr lang="ru-RU" sz="2400" b="1" dirty="0" smtClean="0">
                <a:solidFill>
                  <a:srgbClr val="FFFFFF"/>
                </a:solidFill>
              </a:rPr>
              <a:t>  конкуренции</a:t>
            </a:r>
            <a:endParaRPr lang="ru-RU" sz="2400" b="1" dirty="0">
              <a:solidFill>
                <a:srgbClr val="FFFFFF"/>
              </a:solidFill>
            </a:endParaRPr>
          </a:p>
        </p:txBody>
      </p:sp>
    </p:spTree>
    <p:extLst>
      <p:ext uri="{BB962C8B-B14F-4D97-AF65-F5344CB8AC3E}">
        <p14:creationId xmlns:p14="http://schemas.microsoft.com/office/powerpoint/2010/main" val="857675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31</a:t>
            </a:fld>
            <a:endParaRPr lang="ru-RU">
              <a:solidFill>
                <a:srgbClr val="FFFFFF"/>
              </a:solidFill>
            </a:endParaRPr>
          </a:p>
        </p:txBody>
      </p:sp>
      <p:sp>
        <p:nvSpPr>
          <p:cNvPr id="6" name="Скругленный прямоугольник 5"/>
          <p:cNvSpPr/>
          <p:nvPr/>
        </p:nvSpPr>
        <p:spPr>
          <a:xfrm>
            <a:off x="336332" y="1397875"/>
            <a:ext cx="8523890" cy="4372304"/>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a:solidFill>
                  <a:schemeClr val="tx1"/>
                </a:solidFill>
                <a:cs typeface="Times New Roman" pitchFamily="18" charset="0"/>
              </a:rPr>
              <a:t>Башкортостанским УФАС России </a:t>
            </a:r>
            <a:r>
              <a:rPr lang="ru-RU" sz="1600" dirty="0" smtClean="0">
                <a:solidFill>
                  <a:schemeClr val="tx1"/>
                </a:solidFill>
                <a:cs typeface="Times New Roman" pitchFamily="18" charset="0"/>
              </a:rPr>
              <a:t>проводится </a:t>
            </a:r>
            <a:r>
              <a:rPr lang="ru-RU" sz="1600" dirty="0">
                <a:solidFill>
                  <a:schemeClr val="tx1"/>
                </a:solidFill>
                <a:cs typeface="Times New Roman" pitchFamily="18" charset="0"/>
              </a:rPr>
              <a:t>значительная работа по </a:t>
            </a:r>
            <a:r>
              <a:rPr lang="ru-RU" sz="1600" dirty="0" err="1">
                <a:solidFill>
                  <a:schemeClr val="tx1"/>
                </a:solidFill>
                <a:cs typeface="Times New Roman" pitchFamily="18" charset="0"/>
              </a:rPr>
              <a:t>адвокатированию</a:t>
            </a:r>
            <a:r>
              <a:rPr lang="ru-RU" sz="1600" dirty="0">
                <a:solidFill>
                  <a:schemeClr val="tx1"/>
                </a:solidFill>
                <a:cs typeface="Times New Roman" pitchFamily="18" charset="0"/>
              </a:rPr>
              <a:t> конкуренции: проведены пресс-конференция, "круглые столы", рабочие совещания по вопросам практики применения антимонопольного законодательства, законодательства о рекламе, законодательства о контрактной системе в сфере закупок товаров, работ, услуг для обеспечения государственных и муниципальных нужд; вышли материалы о деятельности управления в печатных СМИ и Интернет, сделаны выступления на радио и телевидении. </a:t>
            </a:r>
          </a:p>
          <a:p>
            <a:pPr indent="355600" algn="just"/>
            <a:endParaRPr lang="ru-RU" sz="1600" dirty="0" smtClean="0">
              <a:solidFill>
                <a:schemeClr val="tx1"/>
              </a:solidFill>
              <a:cs typeface="Times New Roman" pitchFamily="18" charset="0"/>
            </a:endParaRPr>
          </a:p>
          <a:p>
            <a:pPr indent="355600" algn="just"/>
            <a:r>
              <a:rPr lang="ru-RU" sz="1600" dirty="0" smtClean="0">
                <a:solidFill>
                  <a:schemeClr val="tx1"/>
                </a:solidFill>
                <a:cs typeface="Times New Roman" pitchFamily="18" charset="0"/>
              </a:rPr>
              <a:t>В 2019 году проведены 4 публичных мероприятия по публичному обсуждению результатов правоприменительной практики </a:t>
            </a:r>
            <a:r>
              <a:rPr lang="ru-RU" sz="1600" dirty="0" err="1" smtClean="0">
                <a:solidFill>
                  <a:schemeClr val="tx1"/>
                </a:solidFill>
                <a:cs typeface="Times New Roman" pitchFamily="18" charset="0"/>
              </a:rPr>
              <a:t>Башкортостанского</a:t>
            </a:r>
            <a:r>
              <a:rPr lang="ru-RU" sz="1600" dirty="0" smtClean="0">
                <a:solidFill>
                  <a:schemeClr val="tx1"/>
                </a:solidFill>
                <a:cs typeface="Times New Roman" pitchFamily="18" charset="0"/>
              </a:rPr>
              <a:t> УФАС России в сфере контроля антимонопольного законодательства, законодательства о рекламе и законодательства в сфере закупок</a:t>
            </a:r>
            <a:r>
              <a:rPr lang="ru-RU" sz="1600" dirty="0" smtClean="0">
                <a:solidFill>
                  <a:schemeClr val="tx1"/>
                </a:solidFill>
              </a:rPr>
              <a:t> (20 марта, 22 мая, 26 сентября и 4 декабря 2019 года). </a:t>
            </a:r>
          </a:p>
          <a:p>
            <a:pPr indent="355600" algn="just"/>
            <a:r>
              <a:rPr lang="ru-RU" sz="1600" dirty="0" smtClean="0">
                <a:solidFill>
                  <a:schemeClr val="tx1"/>
                </a:solidFill>
                <a:cs typeface="Times New Roman" pitchFamily="18" charset="0"/>
              </a:rPr>
              <a:t>. </a:t>
            </a:r>
            <a:endParaRPr lang="ru-RU" sz="1600" dirty="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i="1" dirty="0">
              <a:solidFill>
                <a:schemeClr val="bg1"/>
              </a:solidFill>
            </a:endParaRPr>
          </a:p>
        </p:txBody>
      </p:sp>
    </p:spTree>
    <p:extLst>
      <p:ext uri="{BB962C8B-B14F-4D97-AF65-F5344CB8AC3E}">
        <p14:creationId xmlns:p14="http://schemas.microsoft.com/office/powerpoint/2010/main" val="1910204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32</a:t>
            </a:fld>
            <a:endParaRPr lang="ru-RU">
              <a:solidFill>
                <a:srgbClr val="FFFFFF"/>
              </a:solidFill>
            </a:endParaRPr>
          </a:p>
        </p:txBody>
      </p:sp>
      <p:sp>
        <p:nvSpPr>
          <p:cNvPr id="6" name="Скругленный прямоугольник 5"/>
          <p:cNvSpPr/>
          <p:nvPr/>
        </p:nvSpPr>
        <p:spPr>
          <a:xfrm>
            <a:off x="123372" y="1016000"/>
            <a:ext cx="8897257" cy="5442857"/>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endParaRPr lang="ru-RU" dirty="0" smtClean="0">
              <a:solidFill>
                <a:schemeClr val="tx1"/>
              </a:solidFill>
            </a:endParaRPr>
          </a:p>
          <a:p>
            <a:pPr indent="355600" algn="just"/>
            <a:endParaRPr lang="ru-RU" dirty="0" smtClean="0">
              <a:solidFill>
                <a:schemeClr val="tx1"/>
              </a:solidFill>
            </a:endParaRPr>
          </a:p>
          <a:p>
            <a:pPr indent="355600" algn="just"/>
            <a:endParaRPr lang="ru-RU" dirty="0">
              <a:solidFill>
                <a:schemeClr val="tx1"/>
              </a:solidFill>
            </a:endParaRPr>
          </a:p>
          <a:p>
            <a:pPr indent="355600" algn="just"/>
            <a:endParaRPr lang="ru-RU" dirty="0" smtClean="0">
              <a:solidFill>
                <a:schemeClr val="tx1"/>
              </a:solidFill>
            </a:endParaRPr>
          </a:p>
          <a:p>
            <a:pPr indent="355600" algn="just"/>
            <a:endParaRPr lang="ru-RU" dirty="0">
              <a:solidFill>
                <a:schemeClr val="tx1"/>
              </a:solidFill>
            </a:endParaRPr>
          </a:p>
          <a:p>
            <a:pPr indent="355600" algn="just"/>
            <a:r>
              <a:rPr lang="ru-RU" dirty="0" smtClean="0">
                <a:solidFill>
                  <a:schemeClr val="tx1"/>
                </a:solidFill>
              </a:rPr>
              <a:t>Проведены:</a:t>
            </a:r>
          </a:p>
          <a:p>
            <a:pPr indent="355600" algn="just">
              <a:buFont typeface="Wingdings" pitchFamily="2" charset="2"/>
              <a:buChar char="Ø"/>
            </a:pPr>
            <a:r>
              <a:rPr lang="ru-RU" sz="1600" dirty="0" smtClean="0">
                <a:solidFill>
                  <a:schemeClr val="tx1"/>
                </a:solidFill>
              </a:rPr>
              <a:t>«Дни </a:t>
            </a:r>
            <a:r>
              <a:rPr lang="ru-RU" sz="1600" dirty="0">
                <a:solidFill>
                  <a:schemeClr val="tx1"/>
                </a:solidFill>
              </a:rPr>
              <a:t>открытых </a:t>
            </a:r>
            <a:r>
              <a:rPr lang="ru-RU" sz="1600" dirty="0" smtClean="0">
                <a:solidFill>
                  <a:schemeClr val="tx1"/>
                </a:solidFill>
              </a:rPr>
              <a:t>дверей» </a:t>
            </a:r>
            <a:r>
              <a:rPr lang="ru-RU" sz="1600" dirty="0">
                <a:solidFill>
                  <a:schemeClr val="tx1"/>
                </a:solidFill>
              </a:rPr>
              <a:t>для студентов различных высших учебных заведений </a:t>
            </a:r>
            <a:r>
              <a:rPr lang="ru-RU" sz="1600" dirty="0" smtClean="0">
                <a:solidFill>
                  <a:schemeClr val="tx1"/>
                </a:solidFill>
              </a:rPr>
              <a:t>республики; </a:t>
            </a:r>
          </a:p>
          <a:p>
            <a:pPr indent="355600" algn="just">
              <a:buFont typeface="Wingdings" pitchFamily="2" charset="2"/>
              <a:buChar char="Ø"/>
            </a:pPr>
            <a:r>
              <a:rPr lang="ru-RU" sz="1600" dirty="0" smtClean="0">
                <a:solidFill>
                  <a:schemeClr val="tx1"/>
                </a:solidFill>
              </a:rPr>
              <a:t>«классный час» </a:t>
            </a:r>
            <a:r>
              <a:rPr lang="ru-RU" sz="1600" dirty="0">
                <a:solidFill>
                  <a:schemeClr val="tx1"/>
                </a:solidFill>
              </a:rPr>
              <a:t>по рекламе и Школьный Экспертный совет по рекламе с учениками 10Г класса МБОУ "Лицей № 153" ГО г. Уфа </a:t>
            </a:r>
            <a:r>
              <a:rPr lang="ru-RU" sz="1600" dirty="0" smtClean="0">
                <a:solidFill>
                  <a:schemeClr val="tx1"/>
                </a:solidFill>
              </a:rPr>
              <a:t>РБ; </a:t>
            </a:r>
          </a:p>
          <a:p>
            <a:pPr indent="355600" algn="just">
              <a:buFont typeface="Wingdings" pitchFamily="2" charset="2"/>
              <a:buChar char="Ø"/>
            </a:pPr>
            <a:r>
              <a:rPr lang="ru-RU" sz="1600" dirty="0" smtClean="0">
                <a:solidFill>
                  <a:schemeClr val="tx1"/>
                </a:solidFill>
              </a:rPr>
              <a:t>практическое </a:t>
            </a:r>
            <a:r>
              <a:rPr lang="ru-RU" sz="1600" dirty="0">
                <a:solidFill>
                  <a:schemeClr val="tx1"/>
                </a:solidFill>
              </a:rPr>
              <a:t>занятие для студентов 1 и 2 </a:t>
            </a:r>
            <a:r>
              <a:rPr lang="ru-RU" sz="1600" dirty="0" smtClean="0">
                <a:solidFill>
                  <a:schemeClr val="tx1"/>
                </a:solidFill>
              </a:rPr>
              <a:t>курсов по </a:t>
            </a:r>
            <a:r>
              <a:rPr lang="ru-RU" sz="1600" dirty="0">
                <a:solidFill>
                  <a:schemeClr val="tx1"/>
                </a:solidFill>
              </a:rPr>
              <a:t>направлению подготовки </a:t>
            </a:r>
            <a:r>
              <a:rPr lang="ru-RU" sz="1600" dirty="0" smtClean="0">
                <a:solidFill>
                  <a:schemeClr val="tx1"/>
                </a:solidFill>
              </a:rPr>
              <a:t>«Реклама </a:t>
            </a:r>
            <a:r>
              <a:rPr lang="ru-RU" sz="1600" dirty="0">
                <a:solidFill>
                  <a:schemeClr val="tx1"/>
                </a:solidFill>
              </a:rPr>
              <a:t>и связи с </a:t>
            </a:r>
            <a:r>
              <a:rPr lang="ru-RU" sz="1600" dirty="0" smtClean="0">
                <a:solidFill>
                  <a:schemeClr val="tx1"/>
                </a:solidFill>
              </a:rPr>
              <a:t>общественностью» </a:t>
            </a:r>
            <a:r>
              <a:rPr lang="ru-RU" sz="1600" dirty="0">
                <a:solidFill>
                  <a:schemeClr val="tx1"/>
                </a:solidFill>
              </a:rPr>
              <a:t>Башкирского государственного </a:t>
            </a:r>
            <a:r>
              <a:rPr lang="ru-RU" sz="1600" dirty="0" smtClean="0">
                <a:solidFill>
                  <a:schemeClr val="tx1"/>
                </a:solidFill>
              </a:rPr>
              <a:t>университета;</a:t>
            </a:r>
          </a:p>
          <a:p>
            <a:pPr indent="355600" algn="just">
              <a:buFont typeface="Wingdings" pitchFamily="2" charset="2"/>
              <a:buChar char="Ø"/>
            </a:pPr>
            <a:r>
              <a:rPr lang="ru-RU" sz="1600" dirty="0" smtClean="0">
                <a:solidFill>
                  <a:schemeClr val="tx1"/>
                </a:solidFill>
              </a:rPr>
              <a:t>«Студенческий Экспертный совет </a:t>
            </a:r>
            <a:r>
              <a:rPr lang="ru-RU" sz="1600" dirty="0">
                <a:solidFill>
                  <a:schemeClr val="tx1"/>
                </a:solidFill>
              </a:rPr>
              <a:t>по </a:t>
            </a:r>
            <a:r>
              <a:rPr lang="ru-RU" sz="1600" dirty="0" smtClean="0">
                <a:solidFill>
                  <a:schemeClr val="tx1"/>
                </a:solidFill>
              </a:rPr>
              <a:t>рекламе» со студентами </a:t>
            </a:r>
            <a:r>
              <a:rPr lang="ru-RU" sz="1600" dirty="0">
                <a:solidFill>
                  <a:schemeClr val="tx1"/>
                </a:solidFill>
              </a:rPr>
              <a:t>1 </a:t>
            </a:r>
            <a:r>
              <a:rPr lang="ru-RU" sz="1600" dirty="0" smtClean="0">
                <a:solidFill>
                  <a:schemeClr val="tx1"/>
                </a:solidFill>
              </a:rPr>
              <a:t>и 4 курсов </a:t>
            </a:r>
            <a:r>
              <a:rPr lang="ru-RU" sz="1600" dirty="0">
                <a:solidFill>
                  <a:schemeClr val="tx1"/>
                </a:solidFill>
              </a:rPr>
              <a:t>по направлению подготовки "Реклама и связи с общественностью" Башкирского государственного </a:t>
            </a:r>
            <a:r>
              <a:rPr lang="ru-RU" sz="1600" dirty="0" smtClean="0">
                <a:solidFill>
                  <a:schemeClr val="tx1"/>
                </a:solidFill>
              </a:rPr>
              <a:t>университета.</a:t>
            </a:r>
          </a:p>
          <a:p>
            <a:pPr algn="just"/>
            <a:endParaRPr lang="ru-RU" sz="1600" dirty="0" smtClean="0">
              <a:solidFill>
                <a:schemeClr val="tx1"/>
              </a:solidFill>
            </a:endParaRPr>
          </a:p>
          <a:p>
            <a:pPr algn="just"/>
            <a:r>
              <a:rPr lang="ru-RU" sz="1600" dirty="0" smtClean="0">
                <a:solidFill>
                  <a:schemeClr val="tx1"/>
                </a:solidFill>
              </a:rPr>
              <a:t>19 </a:t>
            </a:r>
            <a:r>
              <a:rPr lang="ru-RU" sz="1600" dirty="0">
                <a:solidFill>
                  <a:schemeClr val="tx1"/>
                </a:solidFill>
              </a:rPr>
              <a:t>апреля 2019 года состоялся третий выпуск Школы конкурентного </a:t>
            </a:r>
            <a:r>
              <a:rPr lang="ru-RU" sz="1600" dirty="0" smtClean="0">
                <a:solidFill>
                  <a:schemeClr val="tx1"/>
                </a:solidFill>
              </a:rPr>
              <a:t>права, организованной </a:t>
            </a:r>
            <a:r>
              <a:rPr lang="ru-RU" sz="1600" dirty="0" smtClean="0">
                <a:solidFill>
                  <a:schemeClr val="tx1"/>
                </a:solidFill>
              </a:rPr>
              <a:t>в ноябре 2014 года совместно </a:t>
            </a:r>
            <a:r>
              <a:rPr lang="ru-RU" sz="1600" dirty="0" smtClean="0">
                <a:solidFill>
                  <a:schemeClr val="tx1"/>
                </a:solidFill>
              </a:rPr>
              <a:t>с Башкирским государственным университетом (кафедра государственного права Института права </a:t>
            </a:r>
            <a:r>
              <a:rPr lang="ru-RU" sz="1600" dirty="0" err="1" smtClean="0">
                <a:solidFill>
                  <a:schemeClr val="tx1"/>
                </a:solidFill>
              </a:rPr>
              <a:t>БашГУ</a:t>
            </a:r>
            <a:r>
              <a:rPr lang="ru-RU" sz="1600" dirty="0" smtClean="0">
                <a:solidFill>
                  <a:schemeClr val="tx1"/>
                </a:solidFill>
              </a:rPr>
              <a:t>). </a:t>
            </a:r>
            <a:endParaRPr lang="ru-RU" sz="1600" dirty="0">
              <a:solidFill>
                <a:schemeClr val="tx1"/>
              </a:solidFill>
            </a:endParaRPr>
          </a:p>
          <a:p>
            <a:pPr algn="just"/>
            <a:endParaRPr lang="ru-RU" sz="1600" dirty="0" smtClean="0">
              <a:solidFill>
                <a:schemeClr val="tx1"/>
              </a:solidFill>
            </a:endParaRPr>
          </a:p>
          <a:p>
            <a:pPr algn="just"/>
            <a:r>
              <a:rPr lang="ru-RU" sz="1600" dirty="0" smtClean="0">
                <a:solidFill>
                  <a:schemeClr val="tx1"/>
                </a:solidFill>
              </a:rPr>
              <a:t>Проведен </a:t>
            </a:r>
            <a:r>
              <a:rPr lang="ru-RU" sz="1600" dirty="0">
                <a:solidFill>
                  <a:schemeClr val="tx1"/>
                </a:solidFill>
              </a:rPr>
              <a:t>семинар по актуальным вопросам применения антимонопольного законодательства и развития конкуренции с участием представителя ФАС России и члена Общественного совета при ФАС России (4 апреля 2019 года</a:t>
            </a:r>
            <a:r>
              <a:rPr lang="ru-RU" sz="1600" dirty="0" smtClean="0">
                <a:solidFill>
                  <a:schemeClr val="tx1"/>
                </a:solidFill>
              </a:rPr>
              <a:t>).</a:t>
            </a:r>
            <a:endParaRPr lang="ru-RU" sz="1600" dirty="0">
              <a:solidFill>
                <a:schemeClr val="tx1"/>
              </a:solidFill>
            </a:endParaRPr>
          </a:p>
          <a:p>
            <a:pPr indent="355600" algn="just">
              <a:buFont typeface="Wingdings" pitchFamily="2" charset="2"/>
              <a:buChar char="Ø"/>
            </a:pPr>
            <a:endParaRPr lang="ru-RU" sz="1600" dirty="0" smtClean="0">
              <a:solidFill>
                <a:schemeClr val="tx1"/>
              </a:solidFill>
            </a:endParaRPr>
          </a:p>
          <a:p>
            <a:pPr indent="355600" algn="just">
              <a:buFont typeface="Wingdings" pitchFamily="2" charset="2"/>
              <a:buChar char="Ø"/>
            </a:pPr>
            <a:endParaRPr lang="ru-RU" sz="1600" dirty="0">
              <a:solidFill>
                <a:schemeClr val="tx1"/>
              </a:solidFill>
            </a:endParaRPr>
          </a:p>
          <a:p>
            <a:pPr indent="355600" algn="just">
              <a:buFont typeface="Wingdings" pitchFamily="2" charset="2"/>
              <a:buChar char="Ø"/>
            </a:pPr>
            <a:endParaRPr lang="ru-RU" sz="1600" dirty="0" smtClean="0">
              <a:solidFill>
                <a:schemeClr val="tx1"/>
              </a:solidFill>
            </a:endParaRPr>
          </a:p>
          <a:p>
            <a:pPr indent="355600" algn="just">
              <a:buFont typeface="Wingdings" pitchFamily="2" charset="2"/>
              <a:buChar char="Ø"/>
            </a:pPr>
            <a:endParaRPr lang="ru-RU" sz="1600" dirty="0" smtClean="0">
              <a:solidFill>
                <a:schemeClr val="tx1"/>
              </a:solidFill>
            </a:endParaRPr>
          </a:p>
          <a:p>
            <a:pPr indent="355600" algn="just">
              <a:buFont typeface="Wingdings" pitchFamily="2" charset="2"/>
              <a:buChar char="Ø"/>
            </a:pPr>
            <a:endParaRPr lang="ru-RU" sz="1600" dirty="0">
              <a:solidFill>
                <a:schemeClr val="tx1"/>
              </a:solidFill>
            </a:endParaRPr>
          </a:p>
        </p:txBody>
      </p:sp>
      <p:sp>
        <p:nvSpPr>
          <p:cNvPr id="8" name="Прямоугольник 7"/>
          <p:cNvSpPr/>
          <p:nvPr/>
        </p:nvSpPr>
        <p:spPr>
          <a:xfrm>
            <a:off x="1" y="101600"/>
            <a:ext cx="9144000" cy="1107996"/>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sz="2400" b="1" dirty="0" smtClean="0">
              <a:solidFill>
                <a:schemeClr val="bg1"/>
              </a:solidFill>
            </a:endParaRPr>
          </a:p>
          <a:p>
            <a:pPr algn="ctr"/>
            <a:endParaRPr lang="ru-RU" i="1" dirty="0">
              <a:solidFill>
                <a:schemeClr val="bg1"/>
              </a:solidFill>
            </a:endParaRPr>
          </a:p>
        </p:txBody>
      </p:sp>
    </p:spTree>
    <p:extLst>
      <p:ext uri="{BB962C8B-B14F-4D97-AF65-F5344CB8AC3E}">
        <p14:creationId xmlns:p14="http://schemas.microsoft.com/office/powerpoint/2010/main" val="900814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33</a:t>
            </a:fld>
            <a:endParaRPr lang="ru-RU">
              <a:solidFill>
                <a:srgbClr val="FFFFFF"/>
              </a:solidFill>
            </a:endParaRPr>
          </a:p>
        </p:txBody>
      </p:sp>
      <p:sp>
        <p:nvSpPr>
          <p:cNvPr id="6" name="Скругленный прямоугольник 5"/>
          <p:cNvSpPr/>
          <p:nvPr/>
        </p:nvSpPr>
        <p:spPr>
          <a:xfrm>
            <a:off x="159456" y="1033318"/>
            <a:ext cx="8776139" cy="545156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tx1"/>
                </a:solidFill>
              </a:rPr>
              <a:t>При </a:t>
            </a:r>
            <a:r>
              <a:rPr lang="ru-RU" dirty="0" err="1">
                <a:solidFill>
                  <a:schemeClr val="tx1"/>
                </a:solidFill>
              </a:rPr>
              <a:t>Башкортостанском</a:t>
            </a:r>
            <a:r>
              <a:rPr lang="ru-RU" dirty="0">
                <a:solidFill>
                  <a:schemeClr val="tx1"/>
                </a:solidFill>
              </a:rPr>
              <a:t> УФАС России создан Общественный совет. Совет создан по новым принципам, аналогичным Общественному совету при ФАС России, состав совета сформирован путем конкурсных процедур. Состоялось 3 заседания совета (10, 29 апреля и 27 июня 2019 года). </a:t>
            </a:r>
            <a:endParaRPr lang="ru-RU" dirty="0" smtClean="0">
              <a:solidFill>
                <a:schemeClr val="tx1"/>
              </a:solidFill>
            </a:endParaRPr>
          </a:p>
          <a:p>
            <a:pPr algn="just"/>
            <a:endParaRPr lang="ru-RU" dirty="0" smtClean="0">
              <a:solidFill>
                <a:schemeClr val="tx1"/>
              </a:solidFill>
            </a:endParaRPr>
          </a:p>
          <a:p>
            <a:pPr algn="just"/>
            <a:r>
              <a:rPr lang="ru-RU" dirty="0" smtClean="0">
                <a:solidFill>
                  <a:schemeClr val="tx1"/>
                </a:solidFill>
              </a:rPr>
              <a:t>10 </a:t>
            </a:r>
            <a:r>
              <a:rPr lang="ru-RU" dirty="0">
                <a:solidFill>
                  <a:schemeClr val="tx1"/>
                </a:solidFill>
              </a:rPr>
              <a:t>апреля 2019 года состоялось первое заседание Общественного совета при </a:t>
            </a:r>
            <a:r>
              <a:rPr lang="ru-RU" dirty="0" err="1">
                <a:solidFill>
                  <a:schemeClr val="tx1"/>
                </a:solidFill>
              </a:rPr>
              <a:t>Башкортостанском</a:t>
            </a:r>
            <a:r>
              <a:rPr lang="ru-RU" dirty="0">
                <a:solidFill>
                  <a:schemeClr val="tx1"/>
                </a:solidFill>
              </a:rPr>
              <a:t> УФАС России, созданного по новым принципам, аналогичным Общественному совету при ФАС России. На заседании Совета обсудили основные задачи на ближайший период. </a:t>
            </a:r>
            <a:endParaRPr lang="ru-RU" dirty="0" smtClean="0">
              <a:solidFill>
                <a:schemeClr val="tx1"/>
              </a:solidFill>
            </a:endParaRPr>
          </a:p>
          <a:p>
            <a:pPr algn="just"/>
            <a:endParaRPr lang="ru-RU" dirty="0" smtClean="0">
              <a:solidFill>
                <a:schemeClr val="tx1"/>
              </a:solidFill>
            </a:endParaRPr>
          </a:p>
          <a:p>
            <a:pPr algn="just"/>
            <a:r>
              <a:rPr lang="ru-RU" dirty="0" smtClean="0">
                <a:solidFill>
                  <a:schemeClr val="tx1"/>
                </a:solidFill>
              </a:rPr>
              <a:t>На </a:t>
            </a:r>
            <a:r>
              <a:rPr lang="ru-RU" dirty="0">
                <a:solidFill>
                  <a:schemeClr val="tx1"/>
                </a:solidFill>
              </a:rPr>
              <a:t>заседании совета 27 июня 2019 года состоялось обсуждение вопросов нестационарной торговли и Доклада о состоянии конкуренции в Российской Федерации за 2018 год.</a:t>
            </a:r>
          </a:p>
          <a:p>
            <a:pPr algn="just"/>
            <a:endParaRPr lang="ru-RU" sz="1600" dirty="0" smtClean="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Общественный Совет</a:t>
            </a:r>
            <a:endParaRPr lang="ru-RU" i="1" dirty="0">
              <a:solidFill>
                <a:schemeClr val="bg1"/>
              </a:solidFill>
            </a:endParaRPr>
          </a:p>
        </p:txBody>
      </p:sp>
    </p:spTree>
    <p:extLst>
      <p:ext uri="{BB962C8B-B14F-4D97-AF65-F5344CB8AC3E}">
        <p14:creationId xmlns:p14="http://schemas.microsoft.com/office/powerpoint/2010/main" val="36772934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34</a:t>
            </a:fld>
            <a:endParaRPr lang="ru-RU">
              <a:solidFill>
                <a:srgbClr val="FFFFFF"/>
              </a:solidFill>
            </a:endParaRPr>
          </a:p>
        </p:txBody>
      </p:sp>
      <p:sp>
        <p:nvSpPr>
          <p:cNvPr id="6" name="Скругленный прямоугольник 5"/>
          <p:cNvSpPr/>
          <p:nvPr/>
        </p:nvSpPr>
        <p:spPr>
          <a:xfrm>
            <a:off x="159456" y="1033318"/>
            <a:ext cx="8776139" cy="545156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Указом Президента Российской Федерации от 21 декабря 2017 года № 618 "Об основных направлениях государственной политики по развитию конкуренции" утвержден Национальный план развития конкуренции в Российской Федерации на 2018 – 2020 годы, который направлен на снижение доли государственного участия в конкурентных сферах экономической деятельности, в том числе ограничение создания унитарных предприятий, реформу тарифного регулирования, эффективное предупреждение и пресечение антимонопольных нарушений, приводящих к ограничению и устранению конкуренции на товарных рынках, и поддержку предпринимательской инициативы, включая развитие малого и среднего бизнеса. </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Согласно Указу Президента Российской Федерации активное содействие развитию конкуренции в Российской Федерации считается приоритетным направлением деятельности всех ветвей власти, а также органов местного самоуправления.</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23 июля 2018 года подписано Соглашение между ФАС России и Правительством Республики Башкортостан о взаимодействии в целях успешной реализации Национального плана развития конкуренции.</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val="36772934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35</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В Указе Президента Российской Федерации определено, что целями совершенствования государственной политики по развитию конкуренции являются:</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а) повышение удовлетворенности потребителей за счет расширения ассортимента товаров, работ, услуг, повышения их качества и снижения цен;</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б) повышение экономической эффективности и конкурентоспособности хозяйствующих субъектов, в том числе за счет обеспечения равного доступа к товарам и услугам субъектов естественных монополий и государственным услугам, необходимым для ведения предпринимательской деятельности, стимулирования инновационной активности хозяйствующих субъектов, повышения доли наукоемких товаров и услуг в структуре производства, развития рынков высокотехнологичной продукции;</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в) стабильный рост и развитие многоукладной экономики, развитие технологий, снижение издержек в масштабе национальной экономики, снижение социальной напряженности в обществе, обеспечение национальной безопасности.</a:t>
            </a:r>
          </a:p>
          <a:p>
            <a:pPr algn="just"/>
            <a:endParaRPr lang="ru-RU" sz="1400" dirty="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val="36772934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36</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Мероприятия Национального плана развития конкуренции в Российской Федерации направлены на достижение следующих ключевых показателей:</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а) обеспечение во всех отраслях экономики Российской Федерации, за исключением сфер деятельности субъектов естественных монополий и организаций оборонно-промышленного комплекса, присутствия не менее трех хозяйствующих субъектов, не менее чем один из которых относится к частному бизнесу;</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б) 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в) увеличение к 2020 году доли закупок, участниками которых являются только субъекты малого предпринимательства и социально ориентированные некоммерческие организации, в сфере государственного и муниципального заказа не менее чем в два раза по сравнению с 2017 годом, а также увеличение отдельными видами юридических лиц объема закупок, участниками которых являются только субъекты малого и среднего предпринимательства, до 18 процентов в 2020 году.</a:t>
            </a:r>
          </a:p>
          <a:p>
            <a:pPr algn="just"/>
            <a:endParaRPr lang="ru-RU" sz="1400" dirty="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val="36772934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37</a:t>
            </a:fld>
            <a:endParaRPr lang="ru-RU">
              <a:solidFill>
                <a:srgbClr val="FFFFFF"/>
              </a:solidFill>
            </a:endParaRPr>
          </a:p>
        </p:txBody>
      </p:sp>
      <p:sp>
        <p:nvSpPr>
          <p:cNvPr id="6" name="Скругленный прямоугольник 5"/>
          <p:cNvSpPr/>
          <p:nvPr/>
        </p:nvSpPr>
        <p:spPr>
          <a:xfrm>
            <a:off x="273425" y="1156448"/>
            <a:ext cx="8597152" cy="53519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400" b="1" dirty="0">
                <a:solidFill>
                  <a:schemeClr val="tx1"/>
                </a:solidFill>
              </a:rPr>
              <a:t>Если направить уведомление о расторжении контракта в одностороннем порядке по e-</a:t>
            </a:r>
            <a:r>
              <a:rPr lang="ru-RU" sz="1400" b="1" dirty="0" err="1">
                <a:solidFill>
                  <a:schemeClr val="tx1"/>
                </a:solidFill>
              </a:rPr>
              <a:t>mail</a:t>
            </a:r>
            <a:r>
              <a:rPr lang="ru-RU" sz="1400" b="1" dirty="0">
                <a:solidFill>
                  <a:schemeClr val="tx1"/>
                </a:solidFill>
              </a:rPr>
              <a:t>, будет ли это считаться надлежащим уведомлением? Можно ли начать отсчитывать 10 дней после того, как письмо по e-</a:t>
            </a:r>
            <a:r>
              <a:rPr lang="ru-RU" sz="1400" b="1" dirty="0" err="1">
                <a:solidFill>
                  <a:schemeClr val="tx1"/>
                </a:solidFill>
              </a:rPr>
              <a:t>mail</a:t>
            </a:r>
            <a:r>
              <a:rPr lang="ru-RU" sz="1400" b="1" dirty="0">
                <a:solidFill>
                  <a:schemeClr val="tx1"/>
                </a:solidFill>
              </a:rPr>
              <a:t> отправилось?</a:t>
            </a:r>
          </a:p>
          <a:p>
            <a:pPr algn="just"/>
            <a:r>
              <a:rPr lang="ru-RU" sz="1400" dirty="0">
                <a:solidFill>
                  <a:schemeClr val="tx1"/>
                </a:solidFill>
              </a:rPr>
              <a:t>Согласно части 12 статьи 95 Федерального закона "О контрактной системе в сфере закупок товаров, работ, услуг для обеспечения государственных и муниципальных нужд" решение заказчика об одностороннем отказе от исполнения контракта не позднее чем в течение трех рабочих дней с даты принятия указанного решения, размещается в единой информационной системе и направляется поставщику (подрядчику, исполнителю) по почте заказным письмом с уведомлением о вручении по адресу поставщика (подрядчика, исполнителя), указанному в контракте, а также телеграммой, либо посредством факсимильной связи, либо по адресу электронной почты, либо с использованием иных средств связи и доставки, обеспечивающих фиксирование такого уведомления и получение заказчиком подтверждения о его вручении поставщику (подрядчику, исполнителю). Выполнение заказчиком требований настоящей части считается надлежащим уведомлением поставщика (подрядчика, исполнителя) об одностороннем отказе от исполнения контракта. Датой такого надлежащего уведомления признается дата получения заказчиком подтверждения о вручении поставщику (подрядчику, исполнителю) указанного уведомления либо дата получения заказчиком информации об отсутствии поставщика (подрядчика, исполнителя) по его адресу, указанному в контракте. При невозможности получения указанных подтверждения либо информации датой такого надлежащего уведомления признается дата по истечении тридцати дней с даты размещения решения заказчика об одностороннем отказе от исполнения контракта в единой информационной системе.</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04.12.2019</a:t>
            </a:r>
          </a:p>
          <a:p>
            <a:pPr algn="ctr"/>
            <a:endParaRPr lang="ru-RU" i="1" dirty="0">
              <a:solidFill>
                <a:schemeClr val="bg1"/>
              </a:solidFill>
            </a:endParaRPr>
          </a:p>
        </p:txBody>
      </p:sp>
    </p:spTree>
    <p:extLst>
      <p:ext uri="{BB962C8B-B14F-4D97-AF65-F5344CB8AC3E}">
        <p14:creationId xmlns:p14="http://schemas.microsoft.com/office/powerpoint/2010/main" val="10687615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38</a:t>
            </a:fld>
            <a:endParaRPr lang="ru-RU">
              <a:solidFill>
                <a:srgbClr val="FFFFFF"/>
              </a:solidFill>
            </a:endParaRPr>
          </a:p>
        </p:txBody>
      </p:sp>
      <p:sp>
        <p:nvSpPr>
          <p:cNvPr id="6" name="Скругленный прямоугольник 5"/>
          <p:cNvSpPr/>
          <p:nvPr/>
        </p:nvSpPr>
        <p:spPr>
          <a:xfrm>
            <a:off x="273425" y="1156448"/>
            <a:ext cx="8597152" cy="53519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ru-RU" sz="1600" b="1" dirty="0" smtClean="0">
              <a:solidFill>
                <a:schemeClr val="tx1"/>
              </a:solidFill>
            </a:endParaRPr>
          </a:p>
          <a:p>
            <a:pPr algn="just"/>
            <a:r>
              <a:rPr lang="ru-RU" sz="1600" b="1" dirty="0" smtClean="0">
                <a:solidFill>
                  <a:schemeClr val="tx1"/>
                </a:solidFill>
              </a:rPr>
              <a:t>Прошу </a:t>
            </a:r>
            <a:r>
              <a:rPr lang="ru-RU" sz="1600" b="1" dirty="0">
                <a:solidFill>
                  <a:schemeClr val="tx1"/>
                </a:solidFill>
              </a:rPr>
              <a:t>пояснить, в каких случаях возможно получить в аренду помещение для занятия коммерческой деятельностью, не проходя процедуру торгов?</a:t>
            </a:r>
          </a:p>
          <a:p>
            <a:pPr algn="just"/>
            <a:endParaRPr lang="ru-RU" sz="1600" b="1" dirty="0" smtClean="0">
              <a:solidFill>
                <a:schemeClr val="tx1"/>
              </a:solidFill>
            </a:endParaRPr>
          </a:p>
          <a:p>
            <a:pPr algn="just"/>
            <a:r>
              <a:rPr lang="ru-RU" sz="1600" dirty="0" smtClean="0">
                <a:solidFill>
                  <a:schemeClr val="tx1"/>
                </a:solidFill>
              </a:rPr>
              <a:t>Основания </a:t>
            </a:r>
            <a:r>
              <a:rPr lang="ru-RU" sz="1600" dirty="0">
                <a:solidFill>
                  <a:schemeClr val="tx1"/>
                </a:solidFill>
              </a:rPr>
              <a:t>заключения договора аренды помещения без проведения торгов предусмотрены </a:t>
            </a:r>
            <a:r>
              <a:rPr lang="ru-RU" sz="1600" dirty="0" err="1">
                <a:solidFill>
                  <a:schemeClr val="tx1"/>
                </a:solidFill>
              </a:rPr>
              <a:t>п.п</a:t>
            </a:r>
            <a:r>
              <a:rPr lang="ru-RU" sz="1600" dirty="0">
                <a:solidFill>
                  <a:schemeClr val="tx1"/>
                </a:solidFill>
              </a:rPr>
              <a:t>. 1–16 части 1, частью 3.1, частью 3.2, частью 9 статьи 17.1 Федерального закона «О защите конкуренции». </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04.12.2019</a:t>
            </a:r>
          </a:p>
          <a:p>
            <a:pPr algn="ctr"/>
            <a:endParaRPr lang="ru-RU" i="1" dirty="0">
              <a:solidFill>
                <a:schemeClr val="bg1"/>
              </a:solidFill>
            </a:endParaRPr>
          </a:p>
        </p:txBody>
      </p:sp>
    </p:spTree>
    <p:extLst>
      <p:ext uri="{BB962C8B-B14F-4D97-AF65-F5344CB8AC3E}">
        <p14:creationId xmlns:p14="http://schemas.microsoft.com/office/powerpoint/2010/main" val="14517236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39</a:t>
            </a:fld>
            <a:endParaRPr lang="ru-RU">
              <a:solidFill>
                <a:srgbClr val="FFFFFF"/>
              </a:solidFill>
            </a:endParaRPr>
          </a:p>
        </p:txBody>
      </p:sp>
      <p:sp>
        <p:nvSpPr>
          <p:cNvPr id="6" name="Скругленный прямоугольник 5"/>
          <p:cNvSpPr/>
          <p:nvPr/>
        </p:nvSpPr>
        <p:spPr>
          <a:xfrm>
            <a:off x="273425" y="1156448"/>
            <a:ext cx="8597152" cy="53519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ru-RU" sz="1600" dirty="0" smtClean="0">
              <a:solidFill>
                <a:schemeClr val="tx1"/>
              </a:solidFill>
            </a:endParaRPr>
          </a:p>
          <a:p>
            <a:pPr algn="just"/>
            <a:endParaRPr lang="ru-RU" sz="1600" dirty="0">
              <a:solidFill>
                <a:schemeClr val="tx1"/>
              </a:solidFill>
            </a:endParaRPr>
          </a:p>
          <a:p>
            <a:pPr algn="just"/>
            <a:r>
              <a:rPr lang="ru-RU" sz="1600" b="1" dirty="0" smtClean="0">
                <a:solidFill>
                  <a:schemeClr val="tx1"/>
                </a:solidFill>
              </a:rPr>
              <a:t>Ответственность </a:t>
            </a:r>
            <a:r>
              <a:rPr lang="ru-RU" sz="1600" b="1" dirty="0">
                <a:solidFill>
                  <a:schemeClr val="tx1"/>
                </a:solidFill>
              </a:rPr>
              <a:t>заказчиков по муниципальным и государственным контрактам</a:t>
            </a:r>
            <a:r>
              <a:rPr lang="ru-RU" sz="1600" dirty="0">
                <a:solidFill>
                  <a:schemeClr val="tx1"/>
                </a:solidFill>
              </a:rPr>
              <a:t>.</a:t>
            </a:r>
          </a:p>
          <a:p>
            <a:pPr algn="just"/>
            <a:endParaRPr lang="ru-RU" sz="1600" dirty="0" smtClean="0">
              <a:solidFill>
                <a:schemeClr val="tx1"/>
              </a:solidFill>
            </a:endParaRPr>
          </a:p>
          <a:p>
            <a:pPr algn="just"/>
            <a:r>
              <a:rPr lang="ru-RU" sz="1600" dirty="0" smtClean="0">
                <a:solidFill>
                  <a:schemeClr val="tx1"/>
                </a:solidFill>
              </a:rPr>
              <a:t>Антимонопольный </a:t>
            </a:r>
            <a:r>
              <a:rPr lang="ru-RU" sz="1600" dirty="0">
                <a:solidFill>
                  <a:schemeClr val="tx1"/>
                </a:solidFill>
              </a:rPr>
              <a:t>орган, в рамках своей  компетенции привлекает к административной ответственности заказчиков за нарушения Закона о контрактной системе по </a:t>
            </a:r>
            <a:r>
              <a:rPr lang="ru-RU" sz="1600" dirty="0" err="1">
                <a:solidFill>
                  <a:schemeClr val="tx1"/>
                </a:solidFill>
              </a:rPr>
              <a:t>ст.ст</a:t>
            </a:r>
            <a:r>
              <a:rPr lang="ru-RU" sz="1600" dirty="0">
                <a:solidFill>
                  <a:schemeClr val="tx1"/>
                </a:solidFill>
              </a:rPr>
              <a:t>. 7.30, 7.31, 7.32 Кодекса Российской Федерации об административных правонарушениях.</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04.12.2019</a:t>
            </a:r>
          </a:p>
          <a:p>
            <a:pPr algn="ctr"/>
            <a:endParaRPr lang="ru-RU" i="1" dirty="0">
              <a:solidFill>
                <a:schemeClr val="bg1"/>
              </a:solidFill>
            </a:endParaRPr>
          </a:p>
        </p:txBody>
      </p:sp>
    </p:spTree>
    <p:extLst>
      <p:ext uri="{BB962C8B-B14F-4D97-AF65-F5344CB8AC3E}">
        <p14:creationId xmlns:p14="http://schemas.microsoft.com/office/powerpoint/2010/main" val="3543137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4</a:t>
            </a:fld>
            <a:endParaRPr lang="ru-RU">
              <a:solidFill>
                <a:srgbClr val="FFFFFF"/>
              </a:solidFill>
            </a:endParaRPr>
          </a:p>
        </p:txBody>
      </p:sp>
      <p:sp>
        <p:nvSpPr>
          <p:cNvPr id="6" name="Скругленный прямоугольник 5"/>
          <p:cNvSpPr/>
          <p:nvPr/>
        </p:nvSpPr>
        <p:spPr>
          <a:xfrm>
            <a:off x="342900" y="1262743"/>
            <a:ext cx="8643445" cy="5190609"/>
          </a:xfrm>
          <a:prstGeom prst="roundRect">
            <a:avLst>
              <a:gd name="adj" fmla="val 17353"/>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r>
              <a:rPr lang="ru-RU" dirty="0" smtClean="0">
                <a:solidFill>
                  <a:schemeClr val="tx1"/>
                </a:solidFill>
              </a:rPr>
              <a:t>    </a:t>
            </a:r>
          </a:p>
          <a:p>
            <a:pPr marL="285750" lvl="0" indent="-285750" algn="just"/>
            <a:endParaRPr lang="ru-RU" sz="1700" dirty="0">
              <a:solidFill>
                <a:schemeClr val="tx1"/>
              </a:solidFill>
            </a:endParaRPr>
          </a:p>
          <a:p>
            <a:pPr marL="285750" lvl="0" indent="-285750" algn="just"/>
            <a:endParaRPr lang="ru-RU" sz="1700" dirty="0" smtClean="0">
              <a:solidFill>
                <a:schemeClr val="tx1"/>
              </a:solidFill>
            </a:endParaRPr>
          </a:p>
          <a:p>
            <a:pPr marL="285750" lvl="0" indent="-285750" algn="just"/>
            <a:r>
              <a:rPr lang="ru-RU" dirty="0" smtClean="0">
                <a:solidFill>
                  <a:schemeClr val="tx1"/>
                </a:solidFill>
              </a:rPr>
              <a:t>Проводится анализ состояния конкурентной среды на товарных рынках: </a:t>
            </a:r>
          </a:p>
          <a:p>
            <a:pPr marL="285750" lvl="0" indent="-285750" algn="just">
              <a:buFont typeface="Wingdings" pitchFamily="2" charset="2"/>
              <a:buChar char="Ø"/>
            </a:pPr>
            <a:r>
              <a:rPr lang="ru-RU" sz="1400" dirty="0">
                <a:solidFill>
                  <a:schemeClr val="tx1"/>
                </a:solidFill>
              </a:rPr>
              <a:t>розничный рынок электрической энергии (мощности) за 2018 год;</a:t>
            </a:r>
          </a:p>
          <a:p>
            <a:pPr marL="285750" lvl="0" indent="-285750" algn="just">
              <a:buFont typeface="Wingdings" pitchFamily="2" charset="2"/>
              <a:buChar char="Ø"/>
            </a:pPr>
            <a:r>
              <a:rPr lang="ru-RU" sz="1400" dirty="0">
                <a:solidFill>
                  <a:schemeClr val="tx1"/>
                </a:solidFill>
              </a:rPr>
              <a:t>рынок услуг по теплоснабжению конечного потребителя в Республике Башкортостан за 2018 год;</a:t>
            </a:r>
          </a:p>
          <a:p>
            <a:pPr marL="285750" lvl="0" indent="-285750" algn="just">
              <a:buFont typeface="Wingdings" pitchFamily="2" charset="2"/>
              <a:buChar char="Ø"/>
            </a:pPr>
            <a:r>
              <a:rPr lang="ru-RU" sz="1400" dirty="0">
                <a:solidFill>
                  <a:schemeClr val="tx1"/>
                </a:solidFill>
              </a:rPr>
              <a:t>рынок оказания услуг автовокзалов (автостанций, кассовых пунктов) предприятиям автомобильного транспорта общего пользования (перевозчикам) в границах отдельных населенных пунктов Республики Башкортостан за 2018 год;</a:t>
            </a:r>
          </a:p>
          <a:p>
            <a:pPr marL="285750" lvl="0" indent="-285750" algn="just">
              <a:buFont typeface="Wingdings" pitchFamily="2" charset="2"/>
              <a:buChar char="Ø"/>
            </a:pPr>
            <a:r>
              <a:rPr lang="ru-RU" sz="1400" dirty="0">
                <a:solidFill>
                  <a:schemeClr val="tx1"/>
                </a:solidFill>
              </a:rPr>
              <a:t>рынок оказания услуг по обращению с ТКО потребителям и продавцам услуг по обращению с ТКО в границах зон деятельности регионального оператора Республики Башкортостан за период с 01.01.2019;</a:t>
            </a:r>
          </a:p>
          <a:p>
            <a:pPr marL="285750" lvl="0" indent="-285750" algn="just">
              <a:buFont typeface="Wingdings" pitchFamily="2" charset="2"/>
              <a:buChar char="Ø"/>
            </a:pPr>
            <a:r>
              <a:rPr lang="ru-RU" sz="1400" dirty="0">
                <a:solidFill>
                  <a:schemeClr val="tx1"/>
                </a:solidFill>
              </a:rPr>
              <a:t>рынок услуг регулярных автобусных перевозок по муниципальным маршрутам;</a:t>
            </a:r>
          </a:p>
          <a:p>
            <a:pPr marL="285750" lvl="0" indent="-285750" algn="just">
              <a:buFont typeface="Wingdings" pitchFamily="2" charset="2"/>
              <a:buChar char="Ø"/>
            </a:pPr>
            <a:r>
              <a:rPr lang="ru-RU" sz="1400" dirty="0">
                <a:solidFill>
                  <a:schemeClr val="tx1"/>
                </a:solidFill>
              </a:rPr>
              <a:t>рынок услуг регулярных автобусных перевозок по межмуниципальным маршрутам;</a:t>
            </a:r>
          </a:p>
          <a:p>
            <a:pPr marL="285750" lvl="0" indent="-285750" algn="just">
              <a:buFont typeface="Wingdings" pitchFamily="2" charset="2"/>
              <a:buChar char="Ø"/>
            </a:pPr>
            <a:r>
              <a:rPr lang="ru-RU" sz="1400" dirty="0">
                <a:solidFill>
                  <a:schemeClr val="tx1"/>
                </a:solidFill>
              </a:rPr>
              <a:t>рынок услуг регулярных автобусных перевозок по межрегиональным маршрутам;</a:t>
            </a:r>
          </a:p>
          <a:p>
            <a:pPr marL="285750" lvl="0" indent="-285750" algn="just">
              <a:buFont typeface="Wingdings" pitchFamily="2" charset="2"/>
              <a:buChar char="Ø"/>
            </a:pPr>
            <a:r>
              <a:rPr lang="ru-RU" sz="1400" dirty="0">
                <a:solidFill>
                  <a:schemeClr val="tx1"/>
                </a:solidFill>
              </a:rPr>
              <a:t>рынок розничной реализации бензинов автомобильных;</a:t>
            </a:r>
          </a:p>
          <a:p>
            <a:pPr marL="285750" lvl="0" indent="-285750" algn="just">
              <a:buFont typeface="Wingdings" pitchFamily="2" charset="2"/>
              <a:buChar char="Ø"/>
            </a:pPr>
            <a:r>
              <a:rPr lang="ru-RU" sz="1400" dirty="0">
                <a:solidFill>
                  <a:schemeClr val="tx1"/>
                </a:solidFill>
              </a:rPr>
              <a:t>рынок розничной реализации дизельного топлива;</a:t>
            </a:r>
          </a:p>
          <a:p>
            <a:pPr marL="285750" lvl="0" indent="-285750" algn="just">
              <a:buFont typeface="Wingdings" pitchFamily="2" charset="2"/>
              <a:buChar char="Ø"/>
            </a:pPr>
            <a:r>
              <a:rPr lang="ru-RU" sz="1400" dirty="0">
                <a:solidFill>
                  <a:schemeClr val="tx1"/>
                </a:solidFill>
              </a:rPr>
              <a:t>рынок </a:t>
            </a:r>
            <a:r>
              <a:rPr lang="ru-RU" sz="1400" dirty="0" err="1">
                <a:solidFill>
                  <a:schemeClr val="tx1"/>
                </a:solidFill>
              </a:rPr>
              <a:t>агрегаторов</a:t>
            </a:r>
            <a:r>
              <a:rPr lang="ru-RU" sz="1400" dirty="0">
                <a:solidFill>
                  <a:schemeClr val="tx1"/>
                </a:solidFill>
              </a:rPr>
              <a:t> такси;</a:t>
            </a:r>
          </a:p>
          <a:p>
            <a:pPr marL="285750" lvl="0" indent="-285750" algn="just">
              <a:buFont typeface="Wingdings" pitchFamily="2" charset="2"/>
              <a:buChar char="Ø"/>
            </a:pPr>
            <a:r>
              <a:rPr lang="ru-RU" sz="1400" dirty="0">
                <a:solidFill>
                  <a:schemeClr val="tx1"/>
                </a:solidFill>
              </a:rPr>
              <a:t>рынок убоя скота;</a:t>
            </a:r>
          </a:p>
          <a:p>
            <a:pPr marL="285750" lvl="0" indent="-285750" algn="just">
              <a:buFont typeface="Wingdings" pitchFamily="2" charset="2"/>
              <a:buChar char="Ø"/>
            </a:pPr>
            <a:r>
              <a:rPr lang="ru-RU" sz="1400" dirty="0">
                <a:solidFill>
                  <a:schemeClr val="tx1"/>
                </a:solidFill>
              </a:rPr>
              <a:t>мониторинг рынка гречихи и гречневой крупы;</a:t>
            </a:r>
          </a:p>
          <a:p>
            <a:pPr marL="285750" lvl="0" indent="-285750" algn="just">
              <a:buFont typeface="Wingdings" pitchFamily="2" charset="2"/>
              <a:buChar char="Ø"/>
            </a:pPr>
            <a:r>
              <a:rPr lang="ru-RU" sz="1400" dirty="0">
                <a:solidFill>
                  <a:schemeClr val="tx1"/>
                </a:solidFill>
              </a:rPr>
              <a:t>рынок недвижимого имущества и земельных участков; </a:t>
            </a:r>
          </a:p>
          <a:p>
            <a:pPr marL="285750" lvl="0" indent="-285750" algn="just">
              <a:buFont typeface="Wingdings" pitchFamily="2" charset="2"/>
              <a:buChar char="Ø"/>
            </a:pPr>
            <a:r>
              <a:rPr lang="ru-RU" sz="1400" dirty="0">
                <a:solidFill>
                  <a:schemeClr val="tx1"/>
                </a:solidFill>
              </a:rPr>
              <a:t>рынок ЖКХ; </a:t>
            </a:r>
          </a:p>
          <a:p>
            <a:pPr marL="285750" lvl="0" indent="-285750" algn="just">
              <a:buFont typeface="Wingdings" pitchFamily="2" charset="2"/>
              <a:buChar char="Ø"/>
            </a:pPr>
            <a:r>
              <a:rPr lang="ru-RU" sz="1400" dirty="0">
                <a:solidFill>
                  <a:schemeClr val="tx1"/>
                </a:solidFill>
              </a:rPr>
              <a:t>рынок ритуальных услуг; </a:t>
            </a:r>
          </a:p>
          <a:p>
            <a:pPr marL="285750" lvl="0" indent="-285750" algn="just">
              <a:buFont typeface="Wingdings" pitchFamily="2" charset="2"/>
              <a:buChar char="Ø"/>
            </a:pPr>
            <a:r>
              <a:rPr lang="ru-RU" sz="1400" dirty="0">
                <a:solidFill>
                  <a:schemeClr val="tx1"/>
                </a:solidFill>
              </a:rPr>
              <a:t>рынок пассажирских перевозок.</a:t>
            </a:r>
          </a:p>
          <a:p>
            <a:pPr marL="285750" lvl="0" indent="-285750" algn="just">
              <a:buFont typeface="Wingdings" pitchFamily="2" charset="2"/>
              <a:buChar char="Ø"/>
            </a:pPr>
            <a:endParaRPr lang="en-US" sz="1600" dirty="0" smtClean="0">
              <a:solidFill>
                <a:schemeClr val="tx1"/>
              </a:solidFill>
            </a:endParaRPr>
          </a:p>
          <a:p>
            <a:pPr lvl="0" algn="just"/>
            <a:endParaRPr lang="ru-RU" sz="1600" dirty="0" smtClean="0">
              <a:solidFill>
                <a:schemeClr val="tx1"/>
              </a:solidFill>
            </a:endParaRPr>
          </a:p>
          <a:p>
            <a:pPr marL="635000" lvl="0" indent="257175" algn="just"/>
            <a:r>
              <a:rPr lang="ru-RU" dirty="0" smtClean="0">
                <a:solidFill>
                  <a:schemeClr val="tx1"/>
                </a:solidFill>
              </a:rPr>
              <a:t> </a:t>
            </a: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val="24134563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40</a:t>
            </a:fld>
            <a:endParaRPr lang="ru-RU">
              <a:solidFill>
                <a:srgbClr val="FFFFFF"/>
              </a:solidFill>
            </a:endParaRPr>
          </a:p>
        </p:txBody>
      </p:sp>
      <p:sp>
        <p:nvSpPr>
          <p:cNvPr id="6" name="Скругленный прямоугольник 5"/>
          <p:cNvSpPr/>
          <p:nvPr/>
        </p:nvSpPr>
        <p:spPr>
          <a:xfrm>
            <a:off x="286872" y="1156448"/>
            <a:ext cx="8597152" cy="53519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fontAlgn="base"/>
            <a:r>
              <a:rPr lang="ru-RU" sz="1350" b="1" dirty="0">
                <a:solidFill>
                  <a:schemeClr val="tx1"/>
                </a:solidFill>
              </a:rPr>
              <a:t>Если рассмотрение жалобы было остановлено, и она была возвращена, возможно ли подача новой жалобы по этому же делу с новыми подтверждениями нарушений закона?</a:t>
            </a:r>
          </a:p>
          <a:p>
            <a:pPr algn="just" fontAlgn="base"/>
            <a:endParaRPr lang="ru-RU" sz="1200" dirty="0" smtClean="0">
              <a:solidFill>
                <a:schemeClr val="tx1"/>
              </a:solidFill>
            </a:endParaRPr>
          </a:p>
          <a:p>
            <a:pPr algn="just" fontAlgn="base"/>
            <a:r>
              <a:rPr lang="ru-RU" sz="1200" dirty="0" smtClean="0">
                <a:solidFill>
                  <a:schemeClr val="tx1"/>
                </a:solidFill>
              </a:rPr>
              <a:t>Обжалование </a:t>
            </a:r>
            <a:r>
              <a:rPr lang="ru-RU" sz="1200" dirty="0">
                <a:solidFill>
                  <a:schemeClr val="tx1"/>
                </a:solidFill>
              </a:rPr>
              <a:t>действий (бездействия) заказчика, уполномоченного органа, осуществляется в порядке, установленном главой 6 Федерального закона "О контрактной системе в сфере закупок товаров, работ, услуг для обеспечения государственных и муниципальных нужд", в любое время определения поставщика (подрядчика, исполнителя), а также в период аккредитации на электронной площадке, специализированной электронной площадке, но не позднее чем через пять дней с даты размещения в единой информационной системе протокола подведения итогов. Жалоба на положения документации и (или) извещения о проведении электронных процедур, закрытых электронных процедур может быть подана участником закупки до окончания срока подачи заявок на участие в таких процедурах. При этом в случае, если обжалуемые действия (бездействие) совершены после начала рассмотрения заявок на участие в электронной процедуре, обжалование данных действий (бездействия) может осуществляться только участником закупки, подавшим заявку на участие в электронной процедуре. По истечении указанных сроков обжалование данных действий (бездействия) заказчика, уполномоченного органа, уполномоченного учреждения, специализированной организации, оператора электронной площадки, оператора специализированной электронной площадки, комиссии по осуществлению закупок осуществляется только в судебном порядке.</a:t>
            </a:r>
          </a:p>
          <a:p>
            <a:pPr algn="just" fontAlgn="base"/>
            <a:r>
              <a:rPr lang="ru-RU" sz="1200" dirty="0">
                <a:solidFill>
                  <a:schemeClr val="tx1"/>
                </a:solidFill>
              </a:rPr>
              <a:t>Лицо, подавшее жалобу, вправе отозвать ее до принятия контрольным органом в сфере закупок решения по существу жалобы, при этом такое лицо не вправе подать жалобу повторно на те же действия (бездействие) тех же лиц.</a:t>
            </a:r>
          </a:p>
          <a:p>
            <a:pPr algn="just" fontAlgn="base"/>
            <a:r>
              <a:rPr lang="ru-RU" sz="1200" dirty="0">
                <a:solidFill>
                  <a:schemeClr val="tx1"/>
                </a:solidFill>
              </a:rPr>
              <a:t>Если жалоба, поданная в порядке статьи 18.1 Федерального закона "О защите конкуренции", была возвращена по основаниям части 6 статьи 18.1 Закона о защите конкуренции или из-за отсутствия подписи заявителя, то после устранения допущенных ошибок, жалоба может быть подана в антимонопольный орган с учетом сроков, установленных частью 4, частью 5 статьи 18.1 Федерального закона "О защите конкуренции".</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04.12.2019</a:t>
            </a:r>
          </a:p>
          <a:p>
            <a:pPr algn="ctr"/>
            <a:endParaRPr lang="ru-RU" i="1" dirty="0">
              <a:solidFill>
                <a:schemeClr val="bg1"/>
              </a:solidFill>
            </a:endParaRPr>
          </a:p>
        </p:txBody>
      </p:sp>
    </p:spTree>
    <p:extLst>
      <p:ext uri="{BB962C8B-B14F-4D97-AF65-F5344CB8AC3E}">
        <p14:creationId xmlns:p14="http://schemas.microsoft.com/office/powerpoint/2010/main" val="28754406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41</a:t>
            </a:fld>
            <a:endParaRPr lang="ru-RU">
              <a:solidFill>
                <a:srgbClr val="FFFFFF"/>
              </a:solidFill>
            </a:endParaRPr>
          </a:p>
        </p:txBody>
      </p:sp>
      <p:sp>
        <p:nvSpPr>
          <p:cNvPr id="6" name="Скругленный прямоугольник 5"/>
          <p:cNvSpPr/>
          <p:nvPr/>
        </p:nvSpPr>
        <p:spPr>
          <a:xfrm>
            <a:off x="364510" y="1156956"/>
            <a:ext cx="8597152" cy="53519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450" b="1" dirty="0">
                <a:solidFill>
                  <a:schemeClr val="tx1"/>
                </a:solidFill>
              </a:rPr>
              <a:t>Каким образом размещать информацию об исполнении контракта: по мере поступления акта об исполнении, затем платежный документ или достаточно отразить информацию об исполнении контракта единовременно (</a:t>
            </a:r>
            <a:r>
              <a:rPr lang="ru-RU" sz="1450" b="1" dirty="0" err="1">
                <a:solidFill>
                  <a:schemeClr val="tx1"/>
                </a:solidFill>
              </a:rPr>
              <a:t>ПП+акт</a:t>
            </a:r>
            <a:r>
              <a:rPr lang="ru-RU" sz="1450" b="1" dirty="0">
                <a:solidFill>
                  <a:schemeClr val="tx1"/>
                </a:solidFill>
              </a:rPr>
              <a:t>)? Обязательно ли размещать документы о приемке (пункт 13 статьи 103 44-ФЗ) каждый раз при подписании данного документа?</a:t>
            </a:r>
          </a:p>
          <a:p>
            <a:pPr algn="just"/>
            <a:endParaRPr lang="ru-RU" sz="1450" dirty="0" smtClean="0">
              <a:solidFill>
                <a:schemeClr val="tx1"/>
              </a:solidFill>
            </a:endParaRPr>
          </a:p>
          <a:p>
            <a:pPr algn="just"/>
            <a:r>
              <a:rPr lang="ru-RU" sz="1450" dirty="0" smtClean="0">
                <a:solidFill>
                  <a:schemeClr val="tx1"/>
                </a:solidFill>
              </a:rPr>
              <a:t>В </a:t>
            </a:r>
            <a:r>
              <a:rPr lang="ru-RU" sz="1450" dirty="0">
                <a:solidFill>
                  <a:schemeClr val="tx1"/>
                </a:solidFill>
              </a:rPr>
              <a:t>течение пяти рабочих дней с даты заключения контракта заказчик направляет указанную в пунктах 1 - 7, 9, 12 и 14 части 2 статьи 103 Федерального закона "О контрактной системе в сфере закупок товаров, работ, услуг для обеспечения государственных и муниципальных нужд" информацию в федеральный орган исполнительной власти, осуществляющий правоприменительные функции по кассовому обслуживанию исполнения бюджетов бюджетной системы Российской Федерации. В случае, если в соответствии с настоящим Федеральным законом были внесены изменения в условия контракта, заказчики направляют в указанный орган информацию, которая предусмотрена частью 2 настоящей статьи и в отношении которой были внесены изменения в условия контракта, в течение пяти рабочих дней с даты внесения таких изменений. Информация, указанная в пунктах 8, 10, 11 и 13 части 2 настоящей статьи, направляется заказчиками в указанный орган в течение пяти рабочих дней с даты соответственно изменения контракта, исполнения контракта (отдельного этапа исполнения контракта), расторжения контракта, приемки поставленного товара, выполненной работы, оказанной услуги.</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04.12.2019</a:t>
            </a:r>
          </a:p>
          <a:p>
            <a:pPr algn="ctr"/>
            <a:endParaRPr lang="ru-RU" i="1" dirty="0">
              <a:solidFill>
                <a:schemeClr val="bg1"/>
              </a:solidFill>
            </a:endParaRPr>
          </a:p>
        </p:txBody>
      </p:sp>
    </p:spTree>
    <p:extLst>
      <p:ext uri="{BB962C8B-B14F-4D97-AF65-F5344CB8AC3E}">
        <p14:creationId xmlns:p14="http://schemas.microsoft.com/office/powerpoint/2010/main" val="10687615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1066800" y="756138"/>
            <a:ext cx="7345974" cy="179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ru-RU" altLang="ru-RU" sz="3692" b="1"/>
          </a:p>
          <a:p>
            <a:pPr algn="ctr" eaLnBrk="1" hangingPunct="1">
              <a:spcBef>
                <a:spcPct val="0"/>
              </a:spcBef>
              <a:buFontTx/>
              <a:buNone/>
            </a:pPr>
            <a:r>
              <a:rPr lang="ru-RU" altLang="ru-RU" sz="3692" b="1"/>
              <a:t>СПАСИБО ЗА ВНИМАНИЕ!</a:t>
            </a:r>
            <a:r>
              <a:rPr lang="en-US" altLang="ru-RU" sz="1846" b="1"/>
              <a:t/>
            </a:r>
            <a:br>
              <a:rPr lang="en-US" altLang="ru-RU" sz="1846" b="1"/>
            </a:br>
            <a:endParaRPr lang="ru-RU" altLang="ru-RU" sz="1846" b="1"/>
          </a:p>
          <a:p>
            <a:pPr algn="ctr" eaLnBrk="1" hangingPunct="1">
              <a:spcBef>
                <a:spcPct val="0"/>
              </a:spcBef>
              <a:buFontTx/>
              <a:buNone/>
            </a:pPr>
            <a:endParaRPr lang="ru-RU" altLang="ru-RU" sz="1846" b="1"/>
          </a:p>
        </p:txBody>
      </p:sp>
      <p:grpSp>
        <p:nvGrpSpPr>
          <p:cNvPr id="54275" name="Group 11"/>
          <p:cNvGrpSpPr>
            <a:grpSpLocks/>
          </p:cNvGrpSpPr>
          <p:nvPr/>
        </p:nvGrpSpPr>
        <p:grpSpPr bwMode="auto">
          <a:xfrm>
            <a:off x="2550428" y="2284990"/>
            <a:ext cx="4343400" cy="2180492"/>
            <a:chOff x="1676400" y="2743200"/>
            <a:chExt cx="4343400" cy="2362200"/>
          </a:xfrm>
        </p:grpSpPr>
        <p:pic>
          <p:nvPicPr>
            <p:cNvPr id="54276" name="Picture 5" descr="FAS-logo-colo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1" y="2743200"/>
              <a:ext cx="533399" cy="582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6" descr="14098_427100966728_20531316728_5146316_6182604_n.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8800" y="3581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7" descr="twitter_newbird_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76400" y="42672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9" name="TextBox 8"/>
            <p:cNvSpPr txBox="1">
              <a:spLocks noChangeArrowheads="1"/>
            </p:cNvSpPr>
            <p:nvPr/>
          </p:nvSpPr>
          <p:spPr bwMode="auto">
            <a:xfrm>
              <a:off x="2536573" y="2819400"/>
              <a:ext cx="3330827" cy="561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dirty="0"/>
                <a:t>www.fas.gov.ru</a:t>
              </a:r>
            </a:p>
          </p:txBody>
        </p:sp>
        <p:sp>
          <p:nvSpPr>
            <p:cNvPr id="54280" name="TextBox 9"/>
            <p:cNvSpPr txBox="1">
              <a:spLocks noChangeArrowheads="1"/>
            </p:cNvSpPr>
            <p:nvPr/>
          </p:nvSpPr>
          <p:spPr bwMode="auto">
            <a:xfrm>
              <a:off x="2536573" y="3591580"/>
              <a:ext cx="3330827" cy="561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dirty="0"/>
                <a:t>FAS-book</a:t>
              </a:r>
            </a:p>
          </p:txBody>
        </p:sp>
        <p:sp>
          <p:nvSpPr>
            <p:cNvPr id="54281" name="TextBox 10"/>
            <p:cNvSpPr txBox="1">
              <a:spLocks noChangeArrowheads="1"/>
            </p:cNvSpPr>
            <p:nvPr/>
          </p:nvSpPr>
          <p:spPr bwMode="auto">
            <a:xfrm>
              <a:off x="2536573" y="4343399"/>
              <a:ext cx="3483227" cy="561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a:t>rus_fas</a:t>
              </a:r>
            </a:p>
          </p:txBody>
        </p:sp>
      </p:grpSp>
      <p:pic>
        <p:nvPicPr>
          <p:cNvPr id="10" name="Picture 5" descr="FAS-logo-colo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8083" y="5359266"/>
            <a:ext cx="533399" cy="537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to02-pyanova\Desktop\вк логотпип.png"/>
          <p:cNvPicPr>
            <a:picLocks noChangeAspect="1" noChangeArrowheads="1"/>
          </p:cNvPicPr>
          <p:nvPr/>
        </p:nvPicPr>
        <p:blipFill>
          <a:blip r:embed="rId6" cstate="print"/>
          <a:srcRect/>
          <a:stretch>
            <a:fillRect/>
          </a:stretch>
        </p:blipFill>
        <p:spPr bwMode="auto">
          <a:xfrm>
            <a:off x="2724805" y="5993524"/>
            <a:ext cx="522890" cy="522890"/>
          </a:xfrm>
          <a:prstGeom prst="rect">
            <a:avLst/>
          </a:prstGeom>
          <a:noFill/>
        </p:spPr>
      </p:pic>
      <p:sp>
        <p:nvSpPr>
          <p:cNvPr id="12" name="Заголовок 11"/>
          <p:cNvSpPr>
            <a:spLocks noGrp="1"/>
          </p:cNvSpPr>
          <p:nvPr>
            <p:ph type="title"/>
          </p:nvPr>
        </p:nvSpPr>
        <p:spPr>
          <a:xfrm>
            <a:off x="415159" y="4498426"/>
            <a:ext cx="8229600" cy="714705"/>
          </a:xfrm>
        </p:spPr>
        <p:txBody>
          <a:bodyPr/>
          <a:lstStyle/>
          <a:p>
            <a:r>
              <a:rPr lang="ru-RU" sz="2300" b="1" dirty="0" smtClean="0">
                <a:latin typeface="+mn-lt"/>
              </a:rPr>
              <a:t>Башкортостанское УФАС России</a:t>
            </a:r>
            <a:endParaRPr lang="ru-RU" sz="2300" b="1" dirty="0">
              <a:latin typeface="+mn-lt"/>
            </a:endParaRPr>
          </a:p>
        </p:txBody>
      </p:sp>
      <p:sp>
        <p:nvSpPr>
          <p:cNvPr id="14" name="TextBox 8"/>
          <p:cNvSpPr txBox="1">
            <a:spLocks noChangeArrowheads="1"/>
          </p:cNvSpPr>
          <p:nvPr/>
        </p:nvSpPr>
        <p:spPr bwMode="auto">
          <a:xfrm>
            <a:off x="3563000" y="5366542"/>
            <a:ext cx="36681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400" dirty="0" smtClean="0"/>
              <a:t>www.bash.fas.gov.ru</a:t>
            </a:r>
            <a:endParaRPr lang="en-US" altLang="ru-RU" sz="2400" dirty="0"/>
          </a:p>
        </p:txBody>
      </p:sp>
      <p:sp>
        <p:nvSpPr>
          <p:cNvPr id="16" name="TextBox 8"/>
          <p:cNvSpPr txBox="1">
            <a:spLocks noChangeArrowheads="1"/>
          </p:cNvSpPr>
          <p:nvPr/>
        </p:nvSpPr>
        <p:spPr bwMode="auto">
          <a:xfrm>
            <a:off x="3620806" y="5991907"/>
            <a:ext cx="51448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a:spcBef>
                <a:spcPct val="0"/>
              </a:spcBef>
              <a:buNone/>
            </a:pPr>
            <a:r>
              <a:rPr lang="en-US" altLang="ru-RU" sz="2400" dirty="0" smtClean="0"/>
              <a:t>https://vk.com/public61109738</a:t>
            </a:r>
            <a:endParaRPr lang="en-US" altLang="ru-RU" sz="2400" dirty="0"/>
          </a:p>
        </p:txBody>
      </p:sp>
    </p:spTree>
    <p:extLst>
      <p:ext uri="{BB962C8B-B14F-4D97-AF65-F5344CB8AC3E}">
        <p14:creationId xmlns:p14="http://schemas.microsoft.com/office/powerpoint/2010/main" val="2771002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00445" y="113212"/>
            <a:ext cx="8442960" cy="775063"/>
          </a:xfrm>
        </p:spPr>
        <p:txBody>
          <a:bodyPr/>
          <a:lstStyle/>
          <a:p>
            <a:r>
              <a:rPr lang="ru-RU" sz="2400" dirty="0" smtClean="0">
                <a:solidFill>
                  <a:schemeClr val="bg1"/>
                </a:solidFill>
              </a:rPr>
              <a:t>Контроль за соблюдением антимонопольного законодательства</a:t>
            </a:r>
            <a:endParaRPr lang="ru-RU" sz="2400" dirty="0">
              <a:solidFill>
                <a:schemeClr val="bg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5</a:t>
            </a:fld>
            <a:endParaRPr lang="ru-RU">
              <a:solidFill>
                <a:srgbClr val="FFFFFF"/>
              </a:solidFill>
            </a:endParaRPr>
          </a:p>
        </p:txBody>
      </p:sp>
      <p:sp>
        <p:nvSpPr>
          <p:cNvPr id="7" name="Скругленный прямоугольник 6"/>
          <p:cNvSpPr/>
          <p:nvPr/>
        </p:nvSpPr>
        <p:spPr>
          <a:xfrm>
            <a:off x="287383" y="1079863"/>
            <a:ext cx="8725988" cy="542544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endParaRPr lang="ru-RU" dirty="0" smtClean="0">
              <a:solidFill>
                <a:schemeClr val="tx1"/>
              </a:solidFill>
            </a:endParaRPr>
          </a:p>
          <a:p>
            <a:pPr lvl="0" indent="355600" algn="just"/>
            <a:r>
              <a:rPr lang="ru-RU" dirty="0" smtClean="0">
                <a:solidFill>
                  <a:schemeClr val="tx1"/>
                </a:solidFill>
              </a:rPr>
              <a:t>В 2019 году выдано 4 предостережения</a:t>
            </a:r>
          </a:p>
          <a:p>
            <a:pPr lvl="0" indent="355600" algn="just"/>
            <a:endParaRPr lang="ru-RU" sz="1500" dirty="0" smtClean="0">
              <a:solidFill>
                <a:schemeClr val="tx1"/>
              </a:solidFill>
            </a:endParaRPr>
          </a:p>
          <a:p>
            <a:pPr lvl="0" indent="355600" algn="just"/>
            <a:r>
              <a:rPr lang="ru-RU" dirty="0" smtClean="0">
                <a:solidFill>
                  <a:schemeClr val="tx1"/>
                </a:solidFill>
              </a:rPr>
              <a:t>В 2019 году выдано 99 предупреждений, в </a:t>
            </a:r>
            <a:r>
              <a:rPr lang="ru-RU" dirty="0">
                <a:solidFill>
                  <a:schemeClr val="tx1"/>
                </a:solidFill>
              </a:rPr>
              <a:t>том числе</a:t>
            </a:r>
            <a:r>
              <a:rPr lang="ru-RU" dirty="0" smtClean="0">
                <a:solidFill>
                  <a:schemeClr val="tx1"/>
                </a:solidFill>
              </a:rPr>
              <a:t>:</a:t>
            </a: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злоупотребления доминирующим </a:t>
            </a:r>
            <a:r>
              <a:rPr lang="ru-RU" sz="1600" dirty="0" smtClean="0">
                <a:solidFill>
                  <a:schemeClr val="accent6">
                    <a:lumMod val="75000"/>
                  </a:schemeClr>
                </a:solidFill>
              </a:rPr>
              <a:t>положением (ст. 10 ФЗ "О защите конкуренции") </a:t>
            </a:r>
            <a:r>
              <a:rPr lang="ru-RU" sz="1600" dirty="0">
                <a:solidFill>
                  <a:schemeClr val="accent6">
                    <a:lumMod val="75000"/>
                  </a:schemeClr>
                </a:solidFill>
              </a:rPr>
              <a:t>– </a:t>
            </a:r>
            <a:r>
              <a:rPr lang="ru-RU" sz="1600" dirty="0" smtClean="0">
                <a:solidFill>
                  <a:schemeClr val="accent6">
                    <a:lumMod val="75000"/>
                  </a:schemeClr>
                </a:solidFill>
              </a:rPr>
              <a:t>31 предупреждение</a:t>
            </a:r>
            <a:endParaRPr lang="ru-RU" sz="1600" dirty="0">
              <a:solidFill>
                <a:schemeClr val="accent6">
                  <a:lumMod val="75000"/>
                </a:schemeClr>
              </a:solidFill>
            </a:endParaRP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недобросовестной конкуренции </a:t>
            </a:r>
            <a:r>
              <a:rPr lang="ru-RU" sz="1600" dirty="0" smtClean="0">
                <a:solidFill>
                  <a:schemeClr val="accent6">
                    <a:lumMod val="75000"/>
                  </a:schemeClr>
                </a:solidFill>
              </a:rPr>
              <a:t>(ст.ст. 14.1-14.8 ФЗ "О защите конкуренции")  – 21 предупреждение</a:t>
            </a:r>
            <a:endParaRPr lang="ru-RU" sz="1600" dirty="0">
              <a:solidFill>
                <a:schemeClr val="accent6">
                  <a:lumMod val="75000"/>
                </a:schemeClr>
              </a:solidFill>
            </a:endParaRP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ограничивающих конкуренцию актов и действий (бездействие) органов государственной власти и местного </a:t>
            </a:r>
            <a:r>
              <a:rPr lang="ru-RU" sz="1600" dirty="0" smtClean="0">
                <a:solidFill>
                  <a:schemeClr val="accent6">
                    <a:lumMod val="75000"/>
                  </a:schemeClr>
                </a:solidFill>
              </a:rPr>
              <a:t>самоуправления (ст.15 ФЗ "О защите конкуренции")  </a:t>
            </a:r>
            <a:r>
              <a:rPr lang="ru-RU" sz="1600" dirty="0">
                <a:solidFill>
                  <a:schemeClr val="accent6">
                    <a:lumMod val="75000"/>
                  </a:schemeClr>
                </a:solidFill>
              </a:rPr>
              <a:t>– </a:t>
            </a:r>
            <a:r>
              <a:rPr lang="ru-RU" sz="1600" dirty="0" smtClean="0">
                <a:solidFill>
                  <a:schemeClr val="accent6">
                    <a:lumMod val="75000"/>
                  </a:schemeClr>
                </a:solidFill>
              </a:rPr>
              <a:t>47 предупреждений</a:t>
            </a:r>
          </a:p>
          <a:p>
            <a:pPr lvl="0" indent="355600" algn="just"/>
            <a:endParaRPr lang="ru-RU" dirty="0" smtClean="0">
              <a:solidFill>
                <a:schemeClr val="tx1"/>
              </a:solidFill>
            </a:endParaRPr>
          </a:p>
          <a:p>
            <a:pPr lvl="0" indent="355600" algn="just"/>
            <a:r>
              <a:rPr lang="ru-RU" dirty="0" smtClean="0">
                <a:solidFill>
                  <a:schemeClr val="tx1"/>
                </a:solidFill>
              </a:rPr>
              <a:t>В 2019 году </a:t>
            </a:r>
            <a:r>
              <a:rPr lang="ru-RU" dirty="0">
                <a:solidFill>
                  <a:schemeClr val="tx1"/>
                </a:solidFill>
              </a:rPr>
              <a:t>возбуждено и рассмотрено </a:t>
            </a:r>
            <a:r>
              <a:rPr lang="ru-RU" dirty="0" smtClean="0">
                <a:solidFill>
                  <a:schemeClr val="tx1"/>
                </a:solidFill>
              </a:rPr>
              <a:t>63 дела </a:t>
            </a:r>
            <a:r>
              <a:rPr lang="ru-RU" dirty="0">
                <a:solidFill>
                  <a:schemeClr val="tx1"/>
                </a:solidFill>
              </a:rPr>
              <a:t>по признакам нарушения антимонопольного </a:t>
            </a:r>
            <a:r>
              <a:rPr lang="ru-RU" dirty="0" smtClean="0">
                <a:solidFill>
                  <a:schemeClr val="tx1"/>
                </a:solidFill>
              </a:rPr>
              <a:t>законодательства</a:t>
            </a:r>
          </a:p>
          <a:p>
            <a:pPr lvl="0" indent="355600" algn="just"/>
            <a:endParaRPr lang="ru-RU" dirty="0" smtClean="0">
              <a:solidFill>
                <a:schemeClr val="tx1"/>
              </a:solidFill>
            </a:endParaRPr>
          </a:p>
          <a:p>
            <a:pPr lvl="0" indent="355600" algn="just"/>
            <a:r>
              <a:rPr lang="ru-RU" dirty="0" smtClean="0">
                <a:solidFill>
                  <a:schemeClr val="tx1"/>
                </a:solidFill>
              </a:rPr>
              <a:t>Большинство </a:t>
            </a:r>
            <a:r>
              <a:rPr lang="ru-RU" dirty="0">
                <a:solidFill>
                  <a:schemeClr val="tx1"/>
                </a:solidFill>
              </a:rPr>
              <a:t>дел возбуждено в результате рассмотрения поступивших </a:t>
            </a:r>
            <a:r>
              <a:rPr lang="ru-RU" dirty="0" smtClean="0">
                <a:solidFill>
                  <a:schemeClr val="tx1"/>
                </a:solidFill>
              </a:rPr>
              <a:t>заявлений</a:t>
            </a:r>
            <a:endParaRPr lang="ru-RU" dirty="0">
              <a:solidFill>
                <a:schemeClr val="tx1"/>
              </a:solidFill>
            </a:endParaRPr>
          </a:p>
        </p:txBody>
      </p:sp>
    </p:spTree>
    <p:extLst>
      <p:ext uri="{BB962C8B-B14F-4D97-AF65-F5344CB8AC3E}">
        <p14:creationId xmlns:p14="http://schemas.microsoft.com/office/powerpoint/2010/main" val="3454839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6</a:t>
            </a:fld>
            <a:endParaRPr lang="ru-RU">
              <a:solidFill>
                <a:srgbClr val="FFFFFF"/>
              </a:solidFill>
            </a:endParaRPr>
          </a:p>
        </p:txBody>
      </p:sp>
      <p:sp>
        <p:nvSpPr>
          <p:cNvPr id="9" name="Скругленный прямоугольник 8"/>
          <p:cNvSpPr/>
          <p:nvPr/>
        </p:nvSpPr>
        <p:spPr>
          <a:xfrm>
            <a:off x="330200" y="1003300"/>
            <a:ext cx="8623299" cy="565150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Злоупотребление доминирующим положением остается одним из распространенных нарушений антимонопольного законодательства – </a:t>
            </a:r>
            <a:r>
              <a:rPr lang="ru-RU" dirty="0" smtClean="0">
                <a:solidFill>
                  <a:schemeClr val="tx1"/>
                </a:solidFill>
              </a:rPr>
              <a:t>в  2019 году </a:t>
            </a:r>
            <a:r>
              <a:rPr lang="ru-RU" dirty="0">
                <a:solidFill>
                  <a:schemeClr val="tx1"/>
                </a:solidFill>
              </a:rPr>
              <a:t>выдано 3</a:t>
            </a:r>
            <a:r>
              <a:rPr lang="ru-RU" dirty="0" smtClean="0">
                <a:solidFill>
                  <a:schemeClr val="tx1"/>
                </a:solidFill>
              </a:rPr>
              <a:t>1 предупреждение, </a:t>
            </a:r>
            <a:r>
              <a:rPr lang="ru-RU" dirty="0">
                <a:solidFill>
                  <a:schemeClr val="tx1"/>
                </a:solidFill>
              </a:rPr>
              <a:t>возбуждено и рассмотрено </a:t>
            </a:r>
            <a:r>
              <a:rPr lang="ru-RU" dirty="0" smtClean="0">
                <a:solidFill>
                  <a:schemeClr val="tx1"/>
                </a:solidFill>
              </a:rPr>
              <a:t>9 дел </a:t>
            </a:r>
            <a:r>
              <a:rPr lang="ru-RU" dirty="0">
                <a:solidFill>
                  <a:schemeClr val="tx1"/>
                </a:solidFill>
              </a:rPr>
              <a:t>по фактам злоупотребления доминирующим </a:t>
            </a:r>
            <a:r>
              <a:rPr lang="ru-RU" dirty="0" smtClean="0">
                <a:solidFill>
                  <a:schemeClr val="tx1"/>
                </a:solidFill>
              </a:rPr>
              <a:t>положением </a:t>
            </a:r>
            <a:endParaRPr lang="en-US" dirty="0" smtClean="0">
              <a:solidFill>
                <a:schemeClr val="tx1"/>
              </a:solidFill>
            </a:endParaRPr>
          </a:p>
          <a:p>
            <a:pPr lvl="0" indent="355600" algn="just"/>
            <a:endParaRPr lang="ru-RU" b="1" dirty="0" smtClean="0">
              <a:solidFill>
                <a:schemeClr val="tx1"/>
              </a:solidFill>
            </a:endParaRPr>
          </a:p>
          <a:p>
            <a:pPr lvl="0" indent="355600" algn="just"/>
            <a:r>
              <a:rPr lang="ru-RU" b="1" dirty="0" smtClean="0">
                <a:solidFill>
                  <a:schemeClr val="tx1"/>
                </a:solidFill>
              </a:rPr>
              <a:t>Среди </a:t>
            </a:r>
            <a:r>
              <a:rPr lang="ru-RU" b="1" dirty="0">
                <a:solidFill>
                  <a:schemeClr val="tx1"/>
                </a:solidFill>
              </a:rPr>
              <a:t>выявленных фактов злоупотребления доминирующим положением наиболее характерные нарушения: </a:t>
            </a:r>
            <a:endParaRPr lang="ru-RU" b="1" dirty="0" smtClean="0">
              <a:solidFill>
                <a:schemeClr val="tx1"/>
              </a:solidFill>
            </a:endParaRPr>
          </a:p>
          <a:p>
            <a:pPr lvl="0" indent="355600" algn="just">
              <a:buFont typeface="Wingdings" pitchFamily="2" charset="2"/>
              <a:buChar char="Ø"/>
            </a:pPr>
            <a:r>
              <a:rPr lang="ru-RU" dirty="0" smtClean="0">
                <a:solidFill>
                  <a:schemeClr val="tx1"/>
                </a:solidFill>
              </a:rPr>
              <a:t>навязывание </a:t>
            </a:r>
            <a:r>
              <a:rPr lang="ru-RU" dirty="0">
                <a:solidFill>
                  <a:schemeClr val="tx1"/>
                </a:solidFill>
              </a:rPr>
              <a:t>невыгодных условий </a:t>
            </a:r>
            <a:r>
              <a:rPr lang="ru-RU" dirty="0" smtClean="0">
                <a:solidFill>
                  <a:schemeClr val="tx1"/>
                </a:solidFill>
              </a:rPr>
              <a:t>договора (57,1% </a:t>
            </a:r>
            <a:r>
              <a:rPr lang="ru-RU" dirty="0">
                <a:solidFill>
                  <a:schemeClr val="tx1"/>
                </a:solidFill>
              </a:rPr>
              <a:t>выявленных нарушений статьи 10 </a:t>
            </a:r>
            <a:r>
              <a:rPr lang="ru-RU" dirty="0" smtClean="0">
                <a:solidFill>
                  <a:schemeClr val="tx1"/>
                </a:solidFill>
              </a:rPr>
              <a:t>Федерального закона "О </a:t>
            </a:r>
            <a:r>
              <a:rPr lang="ru-RU" dirty="0">
                <a:solidFill>
                  <a:schemeClr val="tx1"/>
                </a:solidFill>
              </a:rPr>
              <a:t>защите конкуренции")</a:t>
            </a:r>
            <a:endParaRPr lang="en-US" dirty="0" smtClean="0">
              <a:solidFill>
                <a:schemeClr val="tx1"/>
              </a:solidFill>
            </a:endParaRPr>
          </a:p>
          <a:p>
            <a:pPr lvl="0" indent="355600" algn="just">
              <a:buFont typeface="Wingdings" pitchFamily="2" charset="2"/>
              <a:buChar char="Ø"/>
            </a:pPr>
            <a:endParaRPr lang="ru-RU" dirty="0" smtClean="0">
              <a:solidFill>
                <a:schemeClr val="tx1"/>
              </a:solidFill>
            </a:endParaRPr>
          </a:p>
          <a:p>
            <a:pPr lvl="0" indent="355600" algn="just">
              <a:buFont typeface="Wingdings" pitchFamily="2" charset="2"/>
              <a:buChar char="Ø"/>
            </a:pPr>
            <a:r>
              <a:rPr lang="ru-RU" dirty="0" smtClean="0">
                <a:solidFill>
                  <a:schemeClr val="tx1"/>
                </a:solidFill>
              </a:rPr>
              <a:t>необоснованный </a:t>
            </a:r>
            <a:r>
              <a:rPr lang="ru-RU" dirty="0">
                <a:solidFill>
                  <a:schemeClr val="tx1"/>
                </a:solidFill>
              </a:rPr>
              <a:t>отказ от заключения </a:t>
            </a:r>
            <a:r>
              <a:rPr lang="ru-RU" dirty="0" smtClean="0">
                <a:solidFill>
                  <a:schemeClr val="tx1"/>
                </a:solidFill>
              </a:rPr>
              <a:t>договора (31,4% </a:t>
            </a:r>
            <a:r>
              <a:rPr lang="ru-RU" dirty="0">
                <a:solidFill>
                  <a:schemeClr val="tx1"/>
                </a:solidFill>
              </a:rPr>
              <a:t>выявленных нарушений статьи 10 </a:t>
            </a:r>
            <a:r>
              <a:rPr lang="ru-RU" dirty="0" smtClean="0">
                <a:solidFill>
                  <a:schemeClr val="tx1"/>
                </a:solidFill>
              </a:rPr>
              <a:t>Федерального закона </a:t>
            </a:r>
            <a:r>
              <a:rPr lang="ru-RU" dirty="0">
                <a:solidFill>
                  <a:schemeClr val="tx1"/>
                </a:solidFill>
              </a:rPr>
              <a:t>"О защите конкуренции")</a:t>
            </a:r>
          </a:p>
          <a:p>
            <a:pPr lvl="0" algn="just"/>
            <a:endParaRPr lang="ru-RU" dirty="0" smtClean="0">
              <a:solidFill>
                <a:schemeClr val="tx1"/>
              </a:solidFill>
            </a:endParaRPr>
          </a:p>
        </p:txBody>
      </p:sp>
      <p:sp>
        <p:nvSpPr>
          <p:cNvPr id="2" name="Прямоугольник 1"/>
          <p:cNvSpPr/>
          <p:nvPr/>
        </p:nvSpPr>
        <p:spPr>
          <a:xfrm>
            <a:off x="1" y="101600"/>
            <a:ext cx="9144000" cy="461665"/>
          </a:xfrm>
          <a:prstGeom prst="rect">
            <a:avLst/>
          </a:prstGeom>
        </p:spPr>
        <p:txBody>
          <a:bodyPr wrap="square">
            <a:spAutoFit/>
          </a:bodyPr>
          <a:lstStyle/>
          <a:p>
            <a:pPr algn="ctr"/>
            <a:r>
              <a:rPr lang="ru-RU" sz="2400" b="1" dirty="0">
                <a:solidFill>
                  <a:schemeClr val="bg1"/>
                </a:solidFill>
              </a:rPr>
              <a:t>Злоупотребление доминирующим положением </a:t>
            </a:r>
            <a:endParaRPr lang="ru-RU" i="1" dirty="0">
              <a:solidFill>
                <a:schemeClr val="bg1"/>
              </a:solidFill>
            </a:endParaRPr>
          </a:p>
        </p:txBody>
      </p:sp>
    </p:spTree>
    <p:extLst>
      <p:ext uri="{BB962C8B-B14F-4D97-AF65-F5344CB8AC3E}">
        <p14:creationId xmlns:p14="http://schemas.microsoft.com/office/powerpoint/2010/main" val="2648221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7</a:t>
            </a:fld>
            <a:endParaRPr lang="ru-RU">
              <a:solidFill>
                <a:srgbClr val="FFFFFF"/>
              </a:solidFill>
            </a:endParaRPr>
          </a:p>
        </p:txBody>
      </p:sp>
      <p:sp>
        <p:nvSpPr>
          <p:cNvPr id="9" name="Скругленный прямоугольник 8"/>
          <p:cNvSpPr/>
          <p:nvPr/>
        </p:nvSpPr>
        <p:spPr>
          <a:xfrm>
            <a:off x="139338" y="1524000"/>
            <a:ext cx="8814162" cy="4249783"/>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rgbClr val="000000"/>
                </a:solidFill>
              </a:rPr>
              <a:t>       Сохраняется </a:t>
            </a:r>
            <a:r>
              <a:rPr lang="ru-RU" dirty="0">
                <a:solidFill>
                  <a:srgbClr val="000000"/>
                </a:solidFill>
              </a:rPr>
              <a:t>высокая доля нарушений в электроэнергетике в объеме всех выявленных нарушений по фактам злоупотребления доминирующим положением: в </a:t>
            </a:r>
            <a:r>
              <a:rPr lang="ru-RU" dirty="0" smtClean="0">
                <a:solidFill>
                  <a:srgbClr val="000000"/>
                </a:solidFill>
              </a:rPr>
              <a:t>2019 </a:t>
            </a:r>
            <a:r>
              <a:rPr lang="ru-RU" dirty="0">
                <a:solidFill>
                  <a:srgbClr val="000000"/>
                </a:solidFill>
              </a:rPr>
              <a:t>году доля нарушений в электроснабжения составила </a:t>
            </a:r>
            <a:r>
              <a:rPr lang="ru-RU" dirty="0" smtClean="0">
                <a:solidFill>
                  <a:srgbClr val="000000"/>
                </a:solidFill>
              </a:rPr>
              <a:t>51,4%.</a:t>
            </a:r>
            <a:endParaRPr lang="ru-RU" dirty="0">
              <a:solidFill>
                <a:srgbClr val="000000"/>
              </a:solidFill>
            </a:endParaRPr>
          </a:p>
          <a:p>
            <a:pPr algn="just"/>
            <a:endParaRPr lang="ru-RU" dirty="0">
              <a:solidFill>
                <a:srgbClr val="000000"/>
              </a:solidFill>
            </a:endParaRPr>
          </a:p>
          <a:p>
            <a:pPr algn="just"/>
            <a:r>
              <a:rPr lang="ru-RU" dirty="0">
                <a:solidFill>
                  <a:srgbClr val="000000"/>
                </a:solidFill>
              </a:rPr>
              <a:t>       В </a:t>
            </a:r>
            <a:r>
              <a:rPr lang="ru-RU" dirty="0" smtClean="0">
                <a:solidFill>
                  <a:srgbClr val="000000"/>
                </a:solidFill>
              </a:rPr>
              <a:t>2019 </a:t>
            </a:r>
            <a:r>
              <a:rPr lang="ru-RU" dirty="0">
                <a:solidFill>
                  <a:srgbClr val="000000"/>
                </a:solidFill>
              </a:rPr>
              <a:t>году доля </a:t>
            </a:r>
            <a:r>
              <a:rPr lang="ru-RU" dirty="0" smtClean="0">
                <a:solidFill>
                  <a:srgbClr val="000000"/>
                </a:solidFill>
              </a:rPr>
              <a:t>нарушений составила: </a:t>
            </a:r>
            <a:endParaRPr lang="ru-RU" dirty="0">
              <a:solidFill>
                <a:srgbClr val="000000"/>
              </a:solidFill>
            </a:endParaRPr>
          </a:p>
          <a:p>
            <a:pPr algn="just"/>
            <a:r>
              <a:rPr lang="ru-RU" dirty="0" smtClean="0">
                <a:solidFill>
                  <a:srgbClr val="000000"/>
                </a:solidFill>
              </a:rPr>
              <a:t>в </a:t>
            </a:r>
            <a:r>
              <a:rPr lang="ru-RU" dirty="0">
                <a:solidFill>
                  <a:srgbClr val="000000"/>
                </a:solidFill>
              </a:rPr>
              <a:t>сфере водоснабжения и водоотведения – 25,7</a:t>
            </a:r>
            <a:r>
              <a:rPr lang="ru-RU" dirty="0" smtClean="0">
                <a:solidFill>
                  <a:srgbClr val="000000"/>
                </a:solidFill>
              </a:rPr>
              <a:t>%; </a:t>
            </a:r>
          </a:p>
          <a:p>
            <a:pPr algn="just"/>
            <a:r>
              <a:rPr lang="ru-RU" dirty="0" smtClean="0">
                <a:solidFill>
                  <a:srgbClr val="000000"/>
                </a:solidFill>
              </a:rPr>
              <a:t>в </a:t>
            </a:r>
            <a:r>
              <a:rPr lang="ru-RU" dirty="0">
                <a:solidFill>
                  <a:srgbClr val="000000"/>
                </a:solidFill>
              </a:rPr>
              <a:t>сфере жилищно-коммунального хозяйства – 14,3</a:t>
            </a:r>
            <a:r>
              <a:rPr lang="ru-RU" dirty="0" smtClean="0">
                <a:solidFill>
                  <a:srgbClr val="000000"/>
                </a:solidFill>
              </a:rPr>
              <a:t>%; </a:t>
            </a:r>
            <a:endParaRPr lang="ru-RU" dirty="0">
              <a:solidFill>
                <a:srgbClr val="000000"/>
              </a:solidFill>
            </a:endParaRPr>
          </a:p>
          <a:p>
            <a:pPr algn="just"/>
            <a:r>
              <a:rPr lang="ru-RU" dirty="0" smtClean="0">
                <a:solidFill>
                  <a:srgbClr val="000000"/>
                </a:solidFill>
              </a:rPr>
              <a:t>в </a:t>
            </a:r>
            <a:r>
              <a:rPr lang="ru-RU" dirty="0">
                <a:solidFill>
                  <a:srgbClr val="000000"/>
                </a:solidFill>
              </a:rPr>
              <a:t>сфере теплоснабжения – 5,7</a:t>
            </a:r>
            <a:r>
              <a:rPr lang="ru-RU" dirty="0" smtClean="0">
                <a:solidFill>
                  <a:srgbClr val="000000"/>
                </a:solidFill>
              </a:rPr>
              <a:t>%</a:t>
            </a:r>
            <a:endParaRPr lang="ru-RU" dirty="0">
              <a:solidFill>
                <a:srgbClr val="000000"/>
              </a:solidFill>
            </a:endParaRPr>
          </a:p>
        </p:txBody>
      </p:sp>
      <p:sp>
        <p:nvSpPr>
          <p:cNvPr id="2" name="Прямоугольник 1"/>
          <p:cNvSpPr/>
          <p:nvPr/>
        </p:nvSpPr>
        <p:spPr>
          <a:xfrm>
            <a:off x="1" y="101600"/>
            <a:ext cx="9144000" cy="461665"/>
          </a:xfrm>
          <a:prstGeom prst="rect">
            <a:avLst/>
          </a:prstGeom>
        </p:spPr>
        <p:txBody>
          <a:bodyPr wrap="square">
            <a:spAutoFit/>
          </a:bodyPr>
          <a:lstStyle/>
          <a:p>
            <a:pPr algn="ctr"/>
            <a:r>
              <a:rPr lang="ru-RU" sz="2400" b="1" dirty="0">
                <a:solidFill>
                  <a:srgbClr val="FFFFFF"/>
                </a:solidFill>
              </a:rPr>
              <a:t>Злоупотребление доминирующим положением </a:t>
            </a:r>
            <a:endParaRPr lang="ru-RU" i="1" dirty="0">
              <a:solidFill>
                <a:srgbClr val="FFFFFF"/>
              </a:solidFill>
            </a:endParaRPr>
          </a:p>
        </p:txBody>
      </p:sp>
    </p:spTree>
    <p:extLst>
      <p:ext uri="{BB962C8B-B14F-4D97-AF65-F5344CB8AC3E}">
        <p14:creationId xmlns:p14="http://schemas.microsoft.com/office/powerpoint/2010/main" val="25680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8</a:t>
            </a:fld>
            <a:endParaRPr lang="ru-RU">
              <a:solidFill>
                <a:srgbClr val="FFFFFF"/>
              </a:solidFill>
            </a:endParaRPr>
          </a:p>
        </p:txBody>
      </p:sp>
      <p:sp>
        <p:nvSpPr>
          <p:cNvPr id="7" name="Скругленный прямоугольник 6"/>
          <p:cNvSpPr/>
          <p:nvPr/>
        </p:nvSpPr>
        <p:spPr>
          <a:xfrm>
            <a:off x="222351" y="1028700"/>
            <a:ext cx="8710648" cy="176530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 соответствии с антимонопольным законодательством запрещаются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a:t>
            </a:r>
            <a:r>
              <a:rPr lang="ru-RU" dirty="0" smtClean="0">
                <a:solidFill>
                  <a:schemeClr val="tx1"/>
                </a:solidFill>
              </a:rPr>
              <a:t>самоуправления</a:t>
            </a:r>
            <a:endParaRPr lang="ru-RU" dirty="0">
              <a:solidFill>
                <a:schemeClr val="tx1"/>
              </a:solidFill>
            </a:endParaRPr>
          </a:p>
        </p:txBody>
      </p:sp>
      <p:sp>
        <p:nvSpPr>
          <p:cNvPr id="6" name="Скругленный прямоугольник 5"/>
          <p:cNvSpPr/>
          <p:nvPr/>
        </p:nvSpPr>
        <p:spPr>
          <a:xfrm>
            <a:off x="222350" y="3162300"/>
            <a:ext cx="8623299" cy="334010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endParaRPr lang="en-US" dirty="0" smtClean="0">
              <a:solidFill>
                <a:schemeClr val="tx1"/>
              </a:solidFill>
            </a:endParaRPr>
          </a:p>
          <a:p>
            <a:pPr lvl="0" indent="355600" algn="just"/>
            <a:r>
              <a:rPr lang="ru-RU" dirty="0" smtClean="0">
                <a:solidFill>
                  <a:schemeClr val="tx1"/>
                </a:solidFill>
              </a:rPr>
              <a:t>Результаты </a:t>
            </a:r>
            <a:r>
              <a:rPr lang="ru-RU" dirty="0">
                <a:solidFill>
                  <a:schemeClr val="tx1"/>
                </a:solidFill>
              </a:rPr>
              <a:t>работы свидетельствуют о том, что нарушение антимонопольного законодательства </a:t>
            </a:r>
            <a:r>
              <a:rPr lang="ru-RU" dirty="0" smtClean="0">
                <a:solidFill>
                  <a:schemeClr val="tx1"/>
                </a:solidFill>
              </a:rPr>
              <a:t>– статьи 15 Федерального закона "О защите конкуренции", со </a:t>
            </a:r>
            <a:r>
              <a:rPr lang="ru-RU" dirty="0">
                <a:solidFill>
                  <a:schemeClr val="tx1"/>
                </a:solidFill>
              </a:rPr>
              <a:t>стороны органов исполнительной власти и местного самоуправления остается распространенным видом </a:t>
            </a:r>
            <a:r>
              <a:rPr lang="ru-RU" dirty="0" smtClean="0">
                <a:solidFill>
                  <a:schemeClr val="tx1"/>
                </a:solidFill>
              </a:rPr>
              <a:t>нарушения</a:t>
            </a:r>
            <a:r>
              <a:rPr lang="ru-RU" dirty="0">
                <a:solidFill>
                  <a:schemeClr val="tx1"/>
                </a:solidFill>
              </a:rPr>
              <a:t>.</a:t>
            </a:r>
            <a:endParaRPr lang="ru-RU" dirty="0" smtClean="0">
              <a:solidFill>
                <a:schemeClr val="tx1"/>
              </a:solidFill>
            </a:endParaRPr>
          </a:p>
          <a:p>
            <a:pPr marL="285750" lvl="0" indent="-285750" algn="just"/>
            <a:r>
              <a:rPr lang="ru-RU" dirty="0" smtClean="0">
                <a:solidFill>
                  <a:schemeClr val="tx1"/>
                </a:solidFill>
              </a:rPr>
              <a:t>     За 2019 год </a:t>
            </a:r>
          </a:p>
          <a:p>
            <a:pPr marL="285750" lvl="0" indent="-285750" algn="just">
              <a:buFont typeface="Wingdings" panose="05000000000000000000" pitchFamily="2" charset="2"/>
              <a:buChar char="Ø"/>
            </a:pPr>
            <a:r>
              <a:rPr lang="ru-RU" dirty="0" smtClean="0">
                <a:solidFill>
                  <a:schemeClr val="tx1"/>
                </a:solidFill>
              </a:rPr>
              <a:t>выдано 47 предупреждения;</a:t>
            </a:r>
          </a:p>
          <a:p>
            <a:pPr marL="285750" lvl="0" indent="-285750" algn="just">
              <a:buFont typeface="Wingdings" panose="05000000000000000000" pitchFamily="2" charset="2"/>
              <a:buChar char="Ø"/>
            </a:pPr>
            <a:r>
              <a:rPr lang="ru-RU" dirty="0" smtClean="0">
                <a:solidFill>
                  <a:schemeClr val="tx1"/>
                </a:solidFill>
              </a:rPr>
              <a:t>возбуждено </a:t>
            </a:r>
            <a:r>
              <a:rPr lang="ru-RU" dirty="0">
                <a:solidFill>
                  <a:schemeClr val="tx1"/>
                </a:solidFill>
              </a:rPr>
              <a:t>и </a:t>
            </a:r>
            <a:r>
              <a:rPr lang="ru-RU" dirty="0" smtClean="0">
                <a:solidFill>
                  <a:schemeClr val="tx1"/>
                </a:solidFill>
              </a:rPr>
              <a:t>рассмотрено 3 дела;</a:t>
            </a:r>
            <a:endParaRPr lang="en-US" dirty="0" smtClean="0">
              <a:solidFill>
                <a:schemeClr val="tx1"/>
              </a:solidFill>
            </a:endParaRPr>
          </a:p>
          <a:p>
            <a:pPr marL="285750" lvl="0" indent="-285750" algn="just">
              <a:buFont typeface="Wingdings" panose="05000000000000000000" pitchFamily="2" charset="2"/>
              <a:buChar char="Ø"/>
            </a:pPr>
            <a:r>
              <a:rPr lang="ru-RU" dirty="0" smtClean="0">
                <a:solidFill>
                  <a:schemeClr val="tx1"/>
                </a:solidFill>
              </a:rPr>
              <a:t>1 нарушение </a:t>
            </a:r>
            <a:r>
              <a:rPr lang="ru-RU" dirty="0">
                <a:solidFill>
                  <a:schemeClr val="tx1"/>
                </a:solidFill>
              </a:rPr>
              <a:t>устранено в результате проверок</a:t>
            </a:r>
          </a:p>
          <a:p>
            <a:pPr lvl="0" algn="just"/>
            <a:endParaRPr lang="ru-RU" dirty="0" smtClean="0">
              <a:solidFill>
                <a:schemeClr val="tx1"/>
              </a:solidFill>
            </a:endParaRPr>
          </a:p>
          <a:p>
            <a:pPr marL="285750" lvl="0" indent="-285750" algn="just">
              <a:buFont typeface="Wingdings" panose="05000000000000000000" pitchFamily="2" charset="2"/>
              <a:buChar char="Ø"/>
            </a:pPr>
            <a:endParaRPr lang="ru-RU" dirty="0" smtClean="0">
              <a:solidFill>
                <a:schemeClr val="tx1"/>
              </a:solidFill>
            </a:endParaRPr>
          </a:p>
          <a:p>
            <a:pPr lvl="0" algn="just"/>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Tree>
    <p:extLst>
      <p:ext uri="{BB962C8B-B14F-4D97-AF65-F5344CB8AC3E}">
        <p14:creationId xmlns:p14="http://schemas.microsoft.com/office/powerpoint/2010/main" val="4048796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9</a:t>
            </a:fld>
            <a:endParaRPr lang="ru-RU">
              <a:solidFill>
                <a:srgbClr val="FFFFFF"/>
              </a:solidFill>
            </a:endParaRPr>
          </a:p>
        </p:txBody>
      </p:sp>
      <p:sp>
        <p:nvSpPr>
          <p:cNvPr id="6" name="Скругленный прямоугольник 5"/>
          <p:cNvSpPr/>
          <p:nvPr/>
        </p:nvSpPr>
        <p:spPr>
          <a:xfrm>
            <a:off x="546539" y="2217684"/>
            <a:ext cx="8156028" cy="303748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a:solidFill>
                  <a:schemeClr val="tx1"/>
                </a:solidFill>
              </a:rPr>
              <a:t>Наибольшее количество выявленных нарушений статьи 15 Федерального закона "О защите конкуренции" было совершено в </a:t>
            </a:r>
            <a:r>
              <a:rPr lang="ru-RU" dirty="0" smtClean="0"/>
              <a:t> </a:t>
            </a:r>
            <a:r>
              <a:rPr lang="ru-RU" dirty="0" smtClean="0">
                <a:solidFill>
                  <a:schemeClr val="tx1"/>
                </a:solidFill>
              </a:rPr>
              <a:t>форме </a:t>
            </a:r>
          </a:p>
          <a:p>
            <a:pPr marL="285750" indent="-285750" algn="just">
              <a:buFont typeface="Wingdings" panose="05000000000000000000" pitchFamily="2" charset="2"/>
              <a:buChar char="Ø"/>
            </a:pPr>
            <a:r>
              <a:rPr lang="ru-RU" dirty="0" smtClean="0">
                <a:solidFill>
                  <a:schemeClr val="tx1"/>
                </a:solidFill>
              </a:rPr>
              <a:t>незаконного </a:t>
            </a:r>
            <a:r>
              <a:rPr lang="ru-RU" dirty="0">
                <a:solidFill>
                  <a:schemeClr val="tx1"/>
                </a:solidFill>
              </a:rPr>
              <a:t>предоставления государственной или муниципальной </a:t>
            </a:r>
            <a:r>
              <a:rPr lang="ru-RU" dirty="0" smtClean="0">
                <a:solidFill>
                  <a:schemeClr val="tx1"/>
                </a:solidFill>
              </a:rPr>
              <a:t>преференции (66.7% </a:t>
            </a:r>
            <a:r>
              <a:rPr lang="ru-RU" dirty="0">
                <a:solidFill>
                  <a:schemeClr val="tx1"/>
                </a:solidFill>
              </a:rPr>
              <a:t>выявленных нарушений статьи 15 Федерального закона "О защите конкуренции</a:t>
            </a:r>
            <a:r>
              <a:rPr lang="ru-RU" dirty="0" smtClean="0">
                <a:solidFill>
                  <a:schemeClr val="tx1"/>
                </a:solidFill>
              </a:rPr>
              <a:t>") </a:t>
            </a:r>
            <a:r>
              <a:rPr lang="ru-RU" dirty="0">
                <a:solidFill>
                  <a:schemeClr val="tx1"/>
                </a:solidFill>
              </a:rPr>
              <a:t>;</a:t>
            </a:r>
            <a:endParaRPr lang="en-US" dirty="0">
              <a:solidFill>
                <a:schemeClr val="tx1"/>
              </a:solidFill>
            </a:endParaRPr>
          </a:p>
          <a:p>
            <a:pPr marL="285750" indent="-285750" algn="just">
              <a:buFont typeface="Wingdings" panose="05000000000000000000" pitchFamily="2" charset="2"/>
              <a:buChar char="Ø"/>
            </a:pPr>
            <a:r>
              <a:rPr lang="ru-RU" dirty="0" smtClean="0">
                <a:solidFill>
                  <a:schemeClr val="tx1"/>
                </a:solidFill>
              </a:rPr>
              <a:t>создания </a:t>
            </a:r>
            <a:r>
              <a:rPr lang="ru-RU" dirty="0">
                <a:solidFill>
                  <a:schemeClr val="tx1"/>
                </a:solidFill>
              </a:rPr>
              <a:t>дискриминационных </a:t>
            </a:r>
            <a:r>
              <a:rPr lang="ru-RU" dirty="0" smtClean="0">
                <a:solidFill>
                  <a:schemeClr val="tx1"/>
                </a:solidFill>
              </a:rPr>
              <a:t>условий (33,3% </a:t>
            </a:r>
            <a:r>
              <a:rPr lang="ru-RU" dirty="0">
                <a:solidFill>
                  <a:schemeClr val="tx1"/>
                </a:solidFill>
              </a:rPr>
              <a:t>выявленных нарушений статьи 15 Федерального закона "О защите конкуренции</a:t>
            </a:r>
            <a:r>
              <a:rPr lang="ru-RU" dirty="0" smtClean="0">
                <a:solidFill>
                  <a:schemeClr val="tx1"/>
                </a:solidFill>
              </a:rPr>
              <a:t>")  </a:t>
            </a:r>
            <a:endParaRPr lang="ru-RU" dirty="0">
              <a:solidFill>
                <a:schemeClr val="tx1"/>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Tree>
    <p:extLst>
      <p:ext uri="{BB962C8B-B14F-4D97-AF65-F5344CB8AC3E}">
        <p14:creationId xmlns:p14="http://schemas.microsoft.com/office/powerpoint/2010/main" val="3044601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14633</TotalTime>
  <Words>4155</Words>
  <Application>Microsoft Office PowerPoint</Application>
  <PresentationFormat>Экран (4:3)</PresentationFormat>
  <Paragraphs>330</Paragraphs>
  <Slides>42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1_Оформление по умолчанию</vt:lpstr>
      <vt:lpstr>Презентация PowerPoint</vt:lpstr>
      <vt:lpstr>Презентация PowerPoint</vt:lpstr>
      <vt:lpstr>Презентация PowerPoint</vt:lpstr>
      <vt:lpstr>Презентация PowerPoint</vt:lpstr>
      <vt:lpstr>Контроль за соблюдением антимонопольного законодательства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Дела об административных правонарушениях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Башкортостанское УФАС России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Triumph Sparville</dc:creator>
  <cp:lastModifiedBy>Юлия Анатольевна Дудина</cp:lastModifiedBy>
  <cp:revision>1070</cp:revision>
  <cp:lastPrinted>2020-02-19T05:04:10Z</cp:lastPrinted>
  <dcterms:created xsi:type="dcterms:W3CDTF">2014-09-15T17:52:41Z</dcterms:created>
  <dcterms:modified xsi:type="dcterms:W3CDTF">2020-02-20T11:40:40Z</dcterms:modified>
</cp:coreProperties>
</file>