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86" r:id="rId2"/>
    <p:sldId id="384" r:id="rId3"/>
    <p:sldId id="408" r:id="rId4"/>
    <p:sldId id="409" r:id="rId5"/>
    <p:sldId id="410" r:id="rId6"/>
    <p:sldId id="385" r:id="rId7"/>
    <p:sldId id="391" r:id="rId8"/>
    <p:sldId id="403" r:id="rId9"/>
    <p:sldId id="411" r:id="rId10"/>
    <p:sldId id="369" r:id="rId11"/>
    <p:sldId id="406" r:id="rId12"/>
    <p:sldId id="402" r:id="rId13"/>
    <p:sldId id="404" r:id="rId14"/>
    <p:sldId id="407" r:id="rId15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0867" autoAdjust="0"/>
    <p:restoredTop sz="91748" autoAdjust="0"/>
  </p:normalViewPr>
  <p:slideViewPr>
    <p:cSldViewPr>
      <p:cViewPr>
        <p:scale>
          <a:sx n="75" d="100"/>
          <a:sy n="75" d="100"/>
        </p:scale>
        <p:origin x="-2568" y="-7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обращений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2018г.</c:v>
                </c:pt>
                <c:pt idx="1">
                  <c:v>2019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324</c:v>
                </c:pt>
                <c:pt idx="1">
                  <c:v>391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включено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2018г.</c:v>
                </c:pt>
                <c:pt idx="1">
                  <c:v>2019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99</c:v>
                </c:pt>
                <c:pt idx="1">
                  <c:v>112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расторжение контракта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2018г.</c:v>
                </c:pt>
                <c:pt idx="1">
                  <c:v>2019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62</c:v>
                </c:pt>
                <c:pt idx="1">
                  <c:v>73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уклонение от заключения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2018г.</c:v>
                </c:pt>
                <c:pt idx="1">
                  <c:v>2019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37</c:v>
                </c:pt>
                <c:pt idx="1">
                  <c:v>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234496"/>
        <c:axId val="54244480"/>
      </c:barChart>
      <c:catAx>
        <c:axId val="54234496"/>
        <c:scaling>
          <c:orientation val="minMax"/>
        </c:scaling>
        <c:delete val="0"/>
        <c:axPos val="b"/>
        <c:majorTickMark val="out"/>
        <c:minorTickMark val="none"/>
        <c:tickLblPos val="nextTo"/>
        <c:crossAx val="54244480"/>
        <c:crosses val="autoZero"/>
        <c:auto val="1"/>
        <c:lblAlgn val="ctr"/>
        <c:lblOffset val="100"/>
        <c:noMultiLvlLbl val="0"/>
      </c:catAx>
      <c:valAx>
        <c:axId val="54244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42344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F11A29-5638-43E1-95FC-C57D2D77122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D2F8B1-D090-4FE5-9D5C-953BA2A84C7A}" type="pres">
      <dgm:prSet presAssocID="{DBF11A29-5638-43E1-95FC-C57D2D77122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1AAFC13C-657C-47CB-A8E2-80B64772050A}" type="presOf" srcId="{DBF11A29-5638-43E1-95FC-C57D2D771225}" destId="{C0D2F8B1-D090-4FE5-9D5C-953BA2A84C7A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6857FC-5EB5-4263-846C-5C31D22B168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8EC7DC-02AC-4691-A8A9-705706736BD8}">
      <dgm:prSet/>
      <dgm:spPr/>
      <dgm:t>
        <a:bodyPr/>
        <a:lstStyle/>
        <a:p>
          <a:pPr marL="0" marR="0" indent="0" defTabSz="10668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Закупка не может быть осуществлена в случае отсутствия лимитов бюджетных обязательств, доведенных до заказчика.</a:t>
          </a:r>
        </a:p>
        <a:p>
          <a:pPr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9A217689-C86C-4918-B7B5-8D9ED8032118}" type="parTrans" cxnId="{B8F5E53E-054F-4310-86D6-3E23573E94B2}">
      <dgm:prSet/>
      <dgm:spPr/>
      <dgm:t>
        <a:bodyPr/>
        <a:lstStyle/>
        <a:p>
          <a:endParaRPr lang="ru-RU"/>
        </a:p>
      </dgm:t>
    </dgm:pt>
    <dgm:pt modelId="{00E0DBA2-A3A4-4C45-94C2-2045A13BE31F}" type="sibTrans" cxnId="{B8F5E53E-054F-4310-86D6-3E23573E94B2}">
      <dgm:prSet/>
      <dgm:spPr/>
      <dgm:t>
        <a:bodyPr/>
        <a:lstStyle/>
        <a:p>
          <a:endParaRPr lang="ru-RU"/>
        </a:p>
      </dgm:t>
    </dgm:pt>
    <dgm:pt modelId="{24DACC6D-8633-4D21-A330-C8E10E9F69D7}">
      <dgm:prSet/>
      <dgm:spPr/>
      <dgm:t>
        <a:bodyPr/>
        <a:lstStyle/>
        <a:p>
          <a:pPr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/>
            <a:t> При отсутствии </a:t>
          </a:r>
          <a:r>
            <a:rPr lang="ru-RU" dirty="0" smtClean="0"/>
            <a:t>изначально доведенных </a:t>
          </a:r>
          <a:r>
            <a:rPr lang="ru-RU" dirty="0" smtClean="0"/>
            <a:t>лимитов бюджетных обязательств отсутствует объект административного правонарушения, предусмотренного частью 1 статьи 7.32.5 КоАП, в связи с чем, должностное лицо заказчика не подлежит привлечению к административной ответственности за данное правонарушение</a:t>
          </a:r>
          <a:endParaRPr lang="ru-RU" dirty="0"/>
        </a:p>
      </dgm:t>
    </dgm:pt>
    <dgm:pt modelId="{2CF1A859-5ACC-4C8A-AA97-1F8748E305D3}" type="parTrans" cxnId="{52F59E3C-7844-4858-9774-A4E7BA5F707D}">
      <dgm:prSet/>
      <dgm:spPr/>
      <dgm:t>
        <a:bodyPr/>
        <a:lstStyle/>
        <a:p>
          <a:endParaRPr lang="ru-RU"/>
        </a:p>
      </dgm:t>
    </dgm:pt>
    <dgm:pt modelId="{C8054101-3790-4DF3-81D1-3EBA6BFE7341}" type="sibTrans" cxnId="{52F59E3C-7844-4858-9774-A4E7BA5F707D}">
      <dgm:prSet/>
      <dgm:spPr/>
      <dgm:t>
        <a:bodyPr/>
        <a:lstStyle/>
        <a:p>
          <a:endParaRPr lang="ru-RU"/>
        </a:p>
      </dgm:t>
    </dgm:pt>
    <dgm:pt modelId="{D0A58A0A-CDB3-491D-9321-3FA934F0AF74}">
      <dgm:prSet/>
      <dgm:spPr/>
      <dgm:t>
        <a:bodyPr/>
        <a:lstStyle/>
        <a:p>
          <a:pPr rtl="0"/>
          <a:r>
            <a:rPr lang="ru-RU" dirty="0" smtClean="0"/>
            <a:t>За несвоевременное распределение, отзыв либо доведение до распорядителей или получателей бюджетных средств бюджетных ассигнований и (или) лимитов бюджетных обязательств - предусмотрена административная ответственность  статьей 15.15.11 КоАП РФ</a:t>
          </a:r>
          <a:endParaRPr lang="ru-RU" dirty="0"/>
        </a:p>
      </dgm:t>
    </dgm:pt>
    <dgm:pt modelId="{1FED95A6-7ABE-47B7-9A68-C2D408A4B44A}" type="parTrans" cxnId="{11F04235-7F51-4F36-9072-536E0C2FF6E1}">
      <dgm:prSet/>
      <dgm:spPr/>
      <dgm:t>
        <a:bodyPr/>
        <a:lstStyle/>
        <a:p>
          <a:endParaRPr lang="ru-RU"/>
        </a:p>
      </dgm:t>
    </dgm:pt>
    <dgm:pt modelId="{ED3BC9F0-CE3F-4563-8FD9-128C61CCB3CE}" type="sibTrans" cxnId="{11F04235-7F51-4F36-9072-536E0C2FF6E1}">
      <dgm:prSet/>
      <dgm:spPr/>
      <dgm:t>
        <a:bodyPr/>
        <a:lstStyle/>
        <a:p>
          <a:endParaRPr lang="ru-RU"/>
        </a:p>
      </dgm:t>
    </dgm:pt>
    <dgm:pt modelId="{F1D9D51B-47D8-4140-8A8B-4BE08D81D111}" type="pres">
      <dgm:prSet presAssocID="{616857FC-5EB5-4263-846C-5C31D22B168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DA4033-30D7-4101-A6A5-249D3A50E513}" type="pres">
      <dgm:prSet presAssocID="{2A8EC7DC-02AC-4691-A8A9-705706736BD8}" presName="parentText" presStyleLbl="node1" presStyleIdx="0" presStyleCnt="3" custScaleY="10567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EAC6F0-DCA8-497B-8C7F-A8E8490875C3}" type="pres">
      <dgm:prSet presAssocID="{00E0DBA2-A3A4-4C45-94C2-2045A13BE31F}" presName="spacer" presStyleCnt="0"/>
      <dgm:spPr/>
    </dgm:pt>
    <dgm:pt modelId="{905775D0-7D32-4E25-9582-1E9EBCBC4173}" type="pres">
      <dgm:prSet presAssocID="{24DACC6D-8633-4D21-A330-C8E10E9F69D7}" presName="parentText" presStyleLbl="node1" presStyleIdx="1" presStyleCnt="3" custLinFactNeighborX="421" custLinFactNeighborY="-659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C5A500-DD92-4664-89EC-D3ED39EC4A86}" type="pres">
      <dgm:prSet presAssocID="{C8054101-3790-4DF3-81D1-3EBA6BFE7341}" presName="spacer" presStyleCnt="0"/>
      <dgm:spPr/>
    </dgm:pt>
    <dgm:pt modelId="{4EBE2426-6B9E-4BE4-A0A0-F043D499B217}" type="pres">
      <dgm:prSet presAssocID="{D0A58A0A-CDB3-491D-9321-3FA934F0AF7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F04235-7F51-4F36-9072-536E0C2FF6E1}" srcId="{616857FC-5EB5-4263-846C-5C31D22B168A}" destId="{D0A58A0A-CDB3-491D-9321-3FA934F0AF74}" srcOrd="2" destOrd="0" parTransId="{1FED95A6-7ABE-47B7-9A68-C2D408A4B44A}" sibTransId="{ED3BC9F0-CE3F-4563-8FD9-128C61CCB3CE}"/>
    <dgm:cxn modelId="{EEB055EA-A756-4861-8E3C-7964D75674BF}" type="presOf" srcId="{2A8EC7DC-02AC-4691-A8A9-705706736BD8}" destId="{6FDA4033-30D7-4101-A6A5-249D3A50E513}" srcOrd="0" destOrd="0" presId="urn:microsoft.com/office/officeart/2005/8/layout/vList2"/>
    <dgm:cxn modelId="{52F59E3C-7844-4858-9774-A4E7BA5F707D}" srcId="{616857FC-5EB5-4263-846C-5C31D22B168A}" destId="{24DACC6D-8633-4D21-A330-C8E10E9F69D7}" srcOrd="1" destOrd="0" parTransId="{2CF1A859-5ACC-4C8A-AA97-1F8748E305D3}" sibTransId="{C8054101-3790-4DF3-81D1-3EBA6BFE7341}"/>
    <dgm:cxn modelId="{624E3BC9-6CE9-4EDB-8A46-EED0199F3D97}" type="presOf" srcId="{D0A58A0A-CDB3-491D-9321-3FA934F0AF74}" destId="{4EBE2426-6B9E-4BE4-A0A0-F043D499B217}" srcOrd="0" destOrd="0" presId="urn:microsoft.com/office/officeart/2005/8/layout/vList2"/>
    <dgm:cxn modelId="{E9AA0EE3-3A6E-4C6F-8328-2D74E94B03E4}" type="presOf" srcId="{24DACC6D-8633-4D21-A330-C8E10E9F69D7}" destId="{905775D0-7D32-4E25-9582-1E9EBCBC4173}" srcOrd="0" destOrd="0" presId="urn:microsoft.com/office/officeart/2005/8/layout/vList2"/>
    <dgm:cxn modelId="{B8F5E53E-054F-4310-86D6-3E23573E94B2}" srcId="{616857FC-5EB5-4263-846C-5C31D22B168A}" destId="{2A8EC7DC-02AC-4691-A8A9-705706736BD8}" srcOrd="0" destOrd="0" parTransId="{9A217689-C86C-4918-B7B5-8D9ED8032118}" sibTransId="{00E0DBA2-A3A4-4C45-94C2-2045A13BE31F}"/>
    <dgm:cxn modelId="{2F4B8E24-2023-4137-95CC-B89D27B66BDD}" type="presOf" srcId="{616857FC-5EB5-4263-846C-5C31D22B168A}" destId="{F1D9D51B-47D8-4140-8A8B-4BE08D81D111}" srcOrd="0" destOrd="0" presId="urn:microsoft.com/office/officeart/2005/8/layout/vList2"/>
    <dgm:cxn modelId="{840DFF82-D98F-4E84-9DF6-360109EBC8AB}" type="presParOf" srcId="{F1D9D51B-47D8-4140-8A8B-4BE08D81D111}" destId="{6FDA4033-30D7-4101-A6A5-249D3A50E513}" srcOrd="0" destOrd="0" presId="urn:microsoft.com/office/officeart/2005/8/layout/vList2"/>
    <dgm:cxn modelId="{8B2722D8-39A6-4C28-98C3-1ABB0115503C}" type="presParOf" srcId="{F1D9D51B-47D8-4140-8A8B-4BE08D81D111}" destId="{8CEAC6F0-DCA8-497B-8C7F-A8E8490875C3}" srcOrd="1" destOrd="0" presId="urn:microsoft.com/office/officeart/2005/8/layout/vList2"/>
    <dgm:cxn modelId="{35C24208-B8F3-4B3A-876F-D1E9E502559C}" type="presParOf" srcId="{F1D9D51B-47D8-4140-8A8B-4BE08D81D111}" destId="{905775D0-7D32-4E25-9582-1E9EBCBC4173}" srcOrd="2" destOrd="0" presId="urn:microsoft.com/office/officeart/2005/8/layout/vList2"/>
    <dgm:cxn modelId="{30439912-26E9-4095-A4C4-7C986FB23F6D}" type="presParOf" srcId="{F1D9D51B-47D8-4140-8A8B-4BE08D81D111}" destId="{E3C5A500-DD92-4664-89EC-D3ED39EC4A86}" srcOrd="3" destOrd="0" presId="urn:microsoft.com/office/officeart/2005/8/layout/vList2"/>
    <dgm:cxn modelId="{CAF03603-22CE-4653-9439-285103BF7568}" type="presParOf" srcId="{F1D9D51B-47D8-4140-8A8B-4BE08D81D111}" destId="{4EBE2426-6B9E-4BE4-A0A0-F043D499B21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983035-ED03-41AD-9CF9-2DA586FCCFB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91D9FA-A168-49E6-8F81-4A59CFB24CA0}">
      <dgm:prSet phldrT="[Текст]" custT="1"/>
      <dgm:spPr/>
      <dgm:t>
        <a:bodyPr/>
        <a:lstStyle/>
        <a:p>
          <a:pPr algn="ctr"/>
          <a:r>
            <a:rPr lang="ru-RU" sz="1800" b="1" dirty="0" smtClean="0"/>
            <a:t>Привлечение к административной ответственности, предусмотренной статьей 7.32.5 КоАП, бюджетных учреждений, государственных, муниципальных унитарных предприятий в случае нарушения срока и порядка оплаты товаров (работ, услуг) при осуществлении закупок за счет собственных средств в соответствии с Законом о контрактной системе.</a:t>
          </a:r>
          <a:endParaRPr lang="ru-RU" sz="1800" b="1" dirty="0"/>
        </a:p>
      </dgm:t>
    </dgm:pt>
    <dgm:pt modelId="{F98B0C73-24F4-4D6E-8AB4-FFE87CDBDCDC}" type="parTrans" cxnId="{8EEC25AC-F3F2-4A30-A796-084F37E20406}">
      <dgm:prSet/>
      <dgm:spPr/>
      <dgm:t>
        <a:bodyPr/>
        <a:lstStyle/>
        <a:p>
          <a:endParaRPr lang="ru-RU"/>
        </a:p>
      </dgm:t>
    </dgm:pt>
    <dgm:pt modelId="{6C7CCE8C-3357-46C7-A41D-32DC3C0EAAFA}" type="sibTrans" cxnId="{8EEC25AC-F3F2-4A30-A796-084F37E20406}">
      <dgm:prSet/>
      <dgm:spPr/>
      <dgm:t>
        <a:bodyPr/>
        <a:lstStyle/>
        <a:p>
          <a:endParaRPr lang="ru-RU"/>
        </a:p>
      </dgm:t>
    </dgm:pt>
    <dgm:pt modelId="{C1CD1617-A654-4600-896A-A283D1015D89}">
      <dgm:prSet phldrT="[Текст]" custT="1"/>
      <dgm:spPr/>
      <dgm:t>
        <a:bodyPr/>
        <a:lstStyle/>
        <a:p>
          <a:pPr algn="just"/>
          <a:r>
            <a:rPr lang="ru-RU" sz="1800" b="1" dirty="0" smtClean="0"/>
            <a:t>Бюджетное учреждение, государственное, муниципальное унитарное предприятие является субъектом контроля в соответствии с Законом о контрактной системе в тех случаях, когда осуществляет закупку в соответствии с Законом о контрактной системе.</a:t>
          </a:r>
          <a:endParaRPr lang="ru-RU" sz="1800" b="1" dirty="0"/>
        </a:p>
      </dgm:t>
    </dgm:pt>
    <dgm:pt modelId="{C0116FC7-02A6-449A-BC38-30319FB77E1E}" type="parTrans" cxnId="{B3CF49B2-EBA3-43B7-9804-F1DD6FEC5D8A}">
      <dgm:prSet/>
      <dgm:spPr/>
      <dgm:t>
        <a:bodyPr/>
        <a:lstStyle/>
        <a:p>
          <a:endParaRPr lang="ru-RU"/>
        </a:p>
      </dgm:t>
    </dgm:pt>
    <dgm:pt modelId="{F8AA3136-9E0C-47E9-83F1-A35E0701F790}" type="sibTrans" cxnId="{B3CF49B2-EBA3-43B7-9804-F1DD6FEC5D8A}">
      <dgm:prSet/>
      <dgm:spPr/>
      <dgm:t>
        <a:bodyPr/>
        <a:lstStyle/>
        <a:p>
          <a:endParaRPr lang="ru-RU"/>
        </a:p>
      </dgm:t>
    </dgm:pt>
    <dgm:pt modelId="{11476F95-BD68-4EC3-9305-6BB794417C5F}">
      <dgm:prSet custT="1"/>
      <dgm:spPr/>
      <dgm:t>
        <a:bodyPr/>
        <a:lstStyle/>
        <a:p>
          <a:pPr algn="just"/>
          <a:r>
            <a:rPr lang="ru-RU" sz="1800" b="1" dirty="0" smtClean="0"/>
            <a:t>Таким образом, в случае нарушения срока и порядка оплаты товаров (работ, услуг) при осуществлении закупок за счет собственных средств бюджетным учреждением, государственным, муниципальным унитарным предприятием в соответствии с Законом о контрактной системе, в том числе неисполнения обязанности по обеспечению авансирования, предусмотренного государственным или муниципальным контрактом, должностные лица заказчика подлежат привлечению к административной ответственности по статье 7.32.5 КоАП.</a:t>
          </a:r>
          <a:endParaRPr lang="ru-RU" sz="1800" b="1" dirty="0"/>
        </a:p>
      </dgm:t>
    </dgm:pt>
    <dgm:pt modelId="{CFC1BB3E-14B6-405C-8648-833895F27336}" type="parTrans" cxnId="{F6A9E399-06D9-4D37-999E-A9CEA987F0FD}">
      <dgm:prSet/>
      <dgm:spPr/>
      <dgm:t>
        <a:bodyPr/>
        <a:lstStyle/>
        <a:p>
          <a:endParaRPr lang="ru-RU"/>
        </a:p>
      </dgm:t>
    </dgm:pt>
    <dgm:pt modelId="{6B156EFF-CD35-4CDC-A13C-37B67CBF6B13}" type="sibTrans" cxnId="{F6A9E399-06D9-4D37-999E-A9CEA987F0FD}">
      <dgm:prSet/>
      <dgm:spPr/>
      <dgm:t>
        <a:bodyPr/>
        <a:lstStyle/>
        <a:p>
          <a:endParaRPr lang="ru-RU"/>
        </a:p>
      </dgm:t>
    </dgm:pt>
    <dgm:pt modelId="{00026449-F666-4FBD-87FD-4B0F8D6D8DD4}">
      <dgm:prSet phldrT="[Текст]" custT="1"/>
      <dgm:spPr/>
      <dgm:t>
        <a:bodyPr/>
        <a:lstStyle/>
        <a:p>
          <a:pPr algn="just"/>
          <a:endParaRPr lang="ru-RU" sz="1400" b="1" dirty="0"/>
        </a:p>
      </dgm:t>
    </dgm:pt>
    <dgm:pt modelId="{051750C6-3AAE-449C-A191-A44E0BA0BD0A}" type="parTrans" cxnId="{E7192201-E3E5-4695-8DFC-396F69F07DB0}">
      <dgm:prSet/>
      <dgm:spPr/>
      <dgm:t>
        <a:bodyPr/>
        <a:lstStyle/>
        <a:p>
          <a:endParaRPr lang="ru-RU"/>
        </a:p>
      </dgm:t>
    </dgm:pt>
    <dgm:pt modelId="{74976A2A-55CE-42A6-B8BF-4D80EE5806DD}" type="sibTrans" cxnId="{E7192201-E3E5-4695-8DFC-396F69F07DB0}">
      <dgm:prSet/>
      <dgm:spPr/>
      <dgm:t>
        <a:bodyPr/>
        <a:lstStyle/>
        <a:p>
          <a:endParaRPr lang="ru-RU"/>
        </a:p>
      </dgm:t>
    </dgm:pt>
    <dgm:pt modelId="{CCD1EA87-8495-4C5D-862F-654DAA8ECA8F}" type="pres">
      <dgm:prSet presAssocID="{CB983035-ED03-41AD-9CF9-2DA586FCCFB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3BBAC8-2006-4DE9-953F-15A69AED9068}" type="pres">
      <dgm:prSet presAssocID="{2291D9FA-A168-49E6-8F81-4A59CFB24CA0}" presName="parentText" presStyleLbl="node1" presStyleIdx="0" presStyleCnt="1" custScaleY="201545" custLinFactNeighborX="-375" custLinFactNeighborY="34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FDED6C-9170-4BC6-B4A5-69A4A7EC27F1}" type="pres">
      <dgm:prSet presAssocID="{2291D9FA-A168-49E6-8F81-4A59CFB24CA0}" presName="childText" presStyleLbl="revTx" presStyleIdx="0" presStyleCnt="1" custScaleY="2027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B954B0-7196-4787-951D-7DC83670D588}" type="presOf" srcId="{C1CD1617-A654-4600-896A-A283D1015D89}" destId="{97FDED6C-9170-4BC6-B4A5-69A4A7EC27F1}" srcOrd="0" destOrd="1" presId="urn:microsoft.com/office/officeart/2005/8/layout/vList2"/>
    <dgm:cxn modelId="{F6A9E399-06D9-4D37-999E-A9CEA987F0FD}" srcId="{2291D9FA-A168-49E6-8F81-4A59CFB24CA0}" destId="{11476F95-BD68-4EC3-9305-6BB794417C5F}" srcOrd="2" destOrd="0" parTransId="{CFC1BB3E-14B6-405C-8648-833895F27336}" sibTransId="{6B156EFF-CD35-4CDC-A13C-37B67CBF6B13}"/>
    <dgm:cxn modelId="{5844BAD9-93B4-4C78-A98D-45E251935ABA}" type="presOf" srcId="{11476F95-BD68-4EC3-9305-6BB794417C5F}" destId="{97FDED6C-9170-4BC6-B4A5-69A4A7EC27F1}" srcOrd="0" destOrd="2" presId="urn:microsoft.com/office/officeart/2005/8/layout/vList2"/>
    <dgm:cxn modelId="{8EEC25AC-F3F2-4A30-A796-084F37E20406}" srcId="{CB983035-ED03-41AD-9CF9-2DA586FCCFBD}" destId="{2291D9FA-A168-49E6-8F81-4A59CFB24CA0}" srcOrd="0" destOrd="0" parTransId="{F98B0C73-24F4-4D6E-8AB4-FFE87CDBDCDC}" sibTransId="{6C7CCE8C-3357-46C7-A41D-32DC3C0EAAFA}"/>
    <dgm:cxn modelId="{E7192201-E3E5-4695-8DFC-396F69F07DB0}" srcId="{2291D9FA-A168-49E6-8F81-4A59CFB24CA0}" destId="{00026449-F666-4FBD-87FD-4B0F8D6D8DD4}" srcOrd="0" destOrd="0" parTransId="{051750C6-3AAE-449C-A191-A44E0BA0BD0A}" sibTransId="{74976A2A-55CE-42A6-B8BF-4D80EE5806DD}"/>
    <dgm:cxn modelId="{F4F89F4F-88C5-4B2D-88EA-A27A8DC465DB}" type="presOf" srcId="{2291D9FA-A168-49E6-8F81-4A59CFB24CA0}" destId="{4B3BBAC8-2006-4DE9-953F-15A69AED9068}" srcOrd="0" destOrd="0" presId="urn:microsoft.com/office/officeart/2005/8/layout/vList2"/>
    <dgm:cxn modelId="{B3CF49B2-EBA3-43B7-9804-F1DD6FEC5D8A}" srcId="{2291D9FA-A168-49E6-8F81-4A59CFB24CA0}" destId="{C1CD1617-A654-4600-896A-A283D1015D89}" srcOrd="1" destOrd="0" parTransId="{C0116FC7-02A6-449A-BC38-30319FB77E1E}" sibTransId="{F8AA3136-9E0C-47E9-83F1-A35E0701F790}"/>
    <dgm:cxn modelId="{442ECF60-E1ED-4161-9654-7D992F826F58}" type="presOf" srcId="{00026449-F666-4FBD-87FD-4B0F8D6D8DD4}" destId="{97FDED6C-9170-4BC6-B4A5-69A4A7EC27F1}" srcOrd="0" destOrd="0" presId="urn:microsoft.com/office/officeart/2005/8/layout/vList2"/>
    <dgm:cxn modelId="{4D9E1743-D76A-4D2E-A93E-8D2D5816AE06}" type="presOf" srcId="{CB983035-ED03-41AD-9CF9-2DA586FCCFBD}" destId="{CCD1EA87-8495-4C5D-862F-654DAA8ECA8F}" srcOrd="0" destOrd="0" presId="urn:microsoft.com/office/officeart/2005/8/layout/vList2"/>
    <dgm:cxn modelId="{2CAC4090-9274-4E63-9812-7017228C4AF1}" type="presParOf" srcId="{CCD1EA87-8495-4C5D-862F-654DAA8ECA8F}" destId="{4B3BBAC8-2006-4DE9-953F-15A69AED9068}" srcOrd="0" destOrd="0" presId="urn:microsoft.com/office/officeart/2005/8/layout/vList2"/>
    <dgm:cxn modelId="{BE1C3A4C-E73F-4A6E-A910-6C615078DBAE}" type="presParOf" srcId="{CCD1EA87-8495-4C5D-862F-654DAA8ECA8F}" destId="{97FDED6C-9170-4BC6-B4A5-69A4A7EC27F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DA4033-30D7-4101-A6A5-249D3A50E513}">
      <dsp:nvSpPr>
        <dsp:cNvPr id="0" name=""/>
        <dsp:cNvSpPr/>
      </dsp:nvSpPr>
      <dsp:spPr>
        <a:xfrm>
          <a:off x="0" y="383537"/>
          <a:ext cx="8229599" cy="12880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marR="0" lvl="0" indent="0" algn="l" defTabSz="10668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700" kern="1200" dirty="0" smtClean="0"/>
            <a:t>Закупка не может быть осуществлена в случае отсутствия лимитов бюджетных обязательств, доведенных до заказчика.</a:t>
          </a:r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62878" y="446415"/>
        <a:ext cx="8103843" cy="1162299"/>
      </dsp:txXfrm>
    </dsp:sp>
    <dsp:sp modelId="{905775D0-7D32-4E25-9582-1E9EBCBC4173}">
      <dsp:nvSpPr>
        <dsp:cNvPr id="0" name=""/>
        <dsp:cNvSpPr/>
      </dsp:nvSpPr>
      <dsp:spPr>
        <a:xfrm>
          <a:off x="0" y="1717323"/>
          <a:ext cx="8229599" cy="12188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 При отсутствии </a:t>
          </a:r>
          <a:r>
            <a:rPr lang="ru-RU" sz="1700" kern="1200" dirty="0" smtClean="0"/>
            <a:t>изначально доведенных </a:t>
          </a:r>
          <a:r>
            <a:rPr lang="ru-RU" sz="1700" kern="1200" dirty="0" smtClean="0"/>
            <a:t>лимитов бюджетных обязательств отсутствует объект административного правонарушения, предусмотренного частью 1 статьи 7.32.5 КоАП, в связи с чем, должностное лицо заказчика не подлежит привлечению к административной ответственности за данное правонарушение</a:t>
          </a:r>
          <a:endParaRPr lang="ru-RU" sz="1700" kern="1200" dirty="0"/>
        </a:p>
      </dsp:txBody>
      <dsp:txXfrm>
        <a:off x="59501" y="1776824"/>
        <a:ext cx="8110597" cy="1099882"/>
      </dsp:txXfrm>
    </dsp:sp>
    <dsp:sp modelId="{4EBE2426-6B9E-4BE4-A0A0-F043D499B217}">
      <dsp:nvSpPr>
        <dsp:cNvPr id="0" name=""/>
        <dsp:cNvSpPr/>
      </dsp:nvSpPr>
      <dsp:spPr>
        <a:xfrm>
          <a:off x="0" y="2988396"/>
          <a:ext cx="8229599" cy="12188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За несвоевременное распределение, отзыв либо доведение до распорядителей или получателей бюджетных средств бюджетных ассигнований и (или) лимитов бюджетных обязательств - предусмотрена административная ответственность  статьей 15.15.11 КоАП РФ</a:t>
          </a:r>
          <a:endParaRPr lang="ru-RU" sz="1700" kern="1200" dirty="0"/>
        </a:p>
      </dsp:txBody>
      <dsp:txXfrm>
        <a:off x="59501" y="3047897"/>
        <a:ext cx="8110597" cy="10998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3BBAC8-2006-4DE9-953F-15A69AED9068}">
      <dsp:nvSpPr>
        <dsp:cNvPr id="0" name=""/>
        <dsp:cNvSpPr/>
      </dsp:nvSpPr>
      <dsp:spPr>
        <a:xfrm>
          <a:off x="0" y="61201"/>
          <a:ext cx="8291782" cy="19404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Привлечение к административной ответственности, предусмотренной статьей 7.32.5 КоАП, бюджетных учреждений, государственных, муниципальных унитарных предприятий в случае нарушения срока и порядка оплаты товаров (работ, услуг) при осуществлении закупок за счет собственных средств в соответствии с Законом о контрактной системе.</a:t>
          </a:r>
          <a:endParaRPr lang="ru-RU" sz="1800" b="1" kern="1200" dirty="0"/>
        </a:p>
      </dsp:txBody>
      <dsp:txXfrm>
        <a:off x="94726" y="155927"/>
        <a:ext cx="8102330" cy="1751024"/>
      </dsp:txXfrm>
    </dsp:sp>
    <dsp:sp modelId="{97FDED6C-9170-4BC6-B4A5-69A4A7EC27F1}">
      <dsp:nvSpPr>
        <dsp:cNvPr id="0" name=""/>
        <dsp:cNvSpPr/>
      </dsp:nvSpPr>
      <dsp:spPr>
        <a:xfrm>
          <a:off x="0" y="1946457"/>
          <a:ext cx="8291782" cy="3232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264" tIns="17780" rIns="99568" bIns="1778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400" b="1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1" kern="1200" dirty="0" smtClean="0"/>
            <a:t>Бюджетное учреждение, государственное, муниципальное унитарное предприятие является субъектом контроля в соответствии с Законом о контрактной системе в тех случаях, когда осуществляет закупку в соответствии с Законом о контрактной системе.</a:t>
          </a:r>
          <a:endParaRPr lang="ru-RU" sz="1800" b="1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1" kern="1200" dirty="0" smtClean="0"/>
            <a:t>Таким образом, в случае нарушения срока и порядка оплаты товаров (работ, услуг) при осуществлении закупок за счет собственных средств бюджетным учреждением, государственным, муниципальным унитарным предприятием в соответствии с Законом о контрактной системе, в том числе неисполнения обязанности по обеспечению авансирования, предусмотренного государственным или муниципальным контрактом, должностные лица заказчика подлежат привлечению к административной ответственности по статье 7.32.5 КоАП.</a:t>
          </a:r>
          <a:endParaRPr lang="ru-RU" sz="1800" b="1" kern="1200" dirty="0"/>
        </a:p>
      </dsp:txBody>
      <dsp:txXfrm>
        <a:off x="0" y="1946457"/>
        <a:ext cx="8291782" cy="32321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474" cy="497046"/>
          </a:xfrm>
          <a:prstGeom prst="rect">
            <a:avLst/>
          </a:prstGeom>
        </p:spPr>
        <p:txBody>
          <a:bodyPr vert="horz" lIns="91093" tIns="45546" rIns="91093" bIns="4554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4" cy="497046"/>
          </a:xfrm>
          <a:prstGeom prst="rect">
            <a:avLst/>
          </a:prstGeom>
        </p:spPr>
        <p:txBody>
          <a:bodyPr vert="horz" lIns="91093" tIns="45546" rIns="91093" bIns="45546" rtlCol="0"/>
          <a:lstStyle>
            <a:lvl1pPr algn="r">
              <a:defRPr sz="1200"/>
            </a:lvl1pPr>
          </a:lstStyle>
          <a:p>
            <a:fld id="{545E5BB9-8171-42A3-BBC6-FD1375BF0EA6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7205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93" tIns="45546" rIns="91093" bIns="4554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093" tIns="45546" rIns="91093" bIns="4554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2154"/>
            <a:ext cx="2950474" cy="497046"/>
          </a:xfrm>
          <a:prstGeom prst="rect">
            <a:avLst/>
          </a:prstGeom>
        </p:spPr>
        <p:txBody>
          <a:bodyPr vert="horz" lIns="91093" tIns="45546" rIns="91093" bIns="4554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8" y="9442154"/>
            <a:ext cx="2950474" cy="497046"/>
          </a:xfrm>
          <a:prstGeom prst="rect">
            <a:avLst/>
          </a:prstGeom>
        </p:spPr>
        <p:txBody>
          <a:bodyPr vert="horz" lIns="91093" tIns="45546" rIns="91093" bIns="45546" rtlCol="0" anchor="b"/>
          <a:lstStyle>
            <a:lvl1pPr algn="r">
              <a:defRPr sz="1200"/>
            </a:lvl1pPr>
          </a:lstStyle>
          <a:p>
            <a:fld id="{4536EF43-75D2-4938-86EB-A13671BD35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189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6EF43-75D2-4938-86EB-A13671BD357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191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6EF43-75D2-4938-86EB-A13671BD3571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554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ea typeface="ＭＳ Ｐゴシック" panose="020B0600070205080204" pitchFamily="34" charset="-128"/>
            </a:endParaRPr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651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4050" indent="-286172" defTabSz="931651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4692" indent="-228939" defTabSz="931651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2568" indent="-228939" defTabSz="931651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60444" indent="-228939" defTabSz="931651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8321" indent="-228939" defTabSz="9316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6198" indent="-228939" defTabSz="9316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34075" indent="-228939" defTabSz="9316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91951" indent="-228939" defTabSz="9316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2CC0916-71C4-4127-BDC7-C2B661D253A1}" type="slidenum">
              <a:rPr lang="ru-RU" altLang="ru-RU" sz="1200"/>
              <a:pPr/>
              <a:t>14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3294603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3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4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" y="-99392"/>
            <a:ext cx="9144000" cy="27089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71600" y="2105422"/>
            <a:ext cx="7558608" cy="269173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000" dirty="0">
                <a:solidFill>
                  <a:schemeClr val="accent1">
                    <a:lumMod val="75000"/>
                  </a:schemeClr>
                </a:solidFill>
              </a:rPr>
              <a:t>«Реестр недобросовестных поставщиков. 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Порядок возбуждения административных дел по  ст. 7.32.5 КоАП РФ»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800683" y="4797152"/>
            <a:ext cx="7019664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600" b="1" dirty="0" smtClean="0">
                <a:solidFill>
                  <a:schemeClr val="tx2"/>
                </a:solidFill>
              </a:rPr>
              <a:t>Нуреева А.Р</a:t>
            </a:r>
          </a:p>
          <a:p>
            <a:pPr algn="r"/>
            <a:r>
              <a:rPr lang="ru-RU" sz="2600" b="1" dirty="0" smtClean="0">
                <a:solidFill>
                  <a:schemeClr val="tx2"/>
                </a:solidFill>
              </a:rPr>
              <a:t>г. Уфа, 2019 г.</a:t>
            </a:r>
            <a:endParaRPr lang="ru-RU" sz="2600" b="1" dirty="0">
              <a:solidFill>
                <a:schemeClr val="tx2"/>
              </a:solidFill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1472"/>
            <a:ext cx="9142964" cy="571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4877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785786" y="692696"/>
            <a:ext cx="7572428" cy="5328592"/>
          </a:xfrm>
        </p:spPr>
        <p:txBody>
          <a:bodyPr>
            <a:normAutofit/>
          </a:bodyPr>
          <a:lstStyle/>
          <a:p>
            <a:pPr marL="0" indent="531813" algn="ctr">
              <a:buNone/>
            </a:pPr>
            <a:endParaRPr lang="ru-RU" sz="2400" dirty="0" smtClean="0">
              <a:solidFill>
                <a:srgbClr val="0070C0"/>
              </a:solidFill>
            </a:endParaRPr>
          </a:p>
          <a:p>
            <a:pPr marL="0" indent="531813" algn="ctr">
              <a:buNone/>
            </a:pPr>
            <a:endParaRPr lang="ru-RU" sz="2400" dirty="0">
              <a:solidFill>
                <a:srgbClr val="0070C0"/>
              </a:solidFill>
            </a:endParaRPr>
          </a:p>
          <a:p>
            <a:pPr algn="ctr"/>
            <a:endParaRPr lang="ru-RU" sz="2400" dirty="0">
              <a:solidFill>
                <a:srgbClr val="0070C0"/>
              </a:solidFill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2964" cy="69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1472"/>
            <a:ext cx="9142964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79512" y="523925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Ч.2 ст.7.31  </a:t>
            </a:r>
            <a:r>
              <a:rPr lang="ru-RU" sz="2000" b="1" dirty="0">
                <a:solidFill>
                  <a:srgbClr val="FF0000"/>
                </a:solidFill>
              </a:rPr>
              <a:t>КоАП РФ</a:t>
            </a:r>
            <a:br>
              <a:rPr lang="ru-RU" sz="2000" b="1" dirty="0">
                <a:solidFill>
                  <a:srgbClr val="FF0000"/>
                </a:solidFill>
              </a:rPr>
            </a:br>
            <a:r>
              <a:rPr lang="ru-RU" sz="2000" b="1" dirty="0">
                <a:solidFill>
                  <a:srgbClr val="FF0000"/>
                </a:solidFill>
              </a:rPr>
              <a:t>Административная ответственность за непредставление информации </a:t>
            </a:r>
            <a:r>
              <a:rPr lang="ru-RU" sz="2000" dirty="0" err="1" smtClean="0"/>
              <a:t>Ненаправление</a:t>
            </a:r>
            <a:r>
              <a:rPr lang="ru-RU" sz="2000" dirty="0"/>
              <a:t>, несвоевременное направление в орган, уполномоченный на осуществление контроля в сфере закупок, информации, подлежащей включению в реестр недобросовестных поставщиков (подрядчиков, исполнителей), или непредставление, несвоевременное представление в федеральный орган исполнительной власти, орган исполнительной власти субъекта Российской Федерации, орган местного самоуправления, уполномоченные на ведение реестра контрактов, заключенных заказчиками, реестра контрактов, содержащего сведения, составляющие государственную тайну, информации (сведений) и (или) документов, подлежащих включению в такие реестры контрактов, если направление, представление указанных информации (сведений) и (или) документов являются обязательными в соответствии с законодательством Российской Федерации о контрактной системе в сфере закупок, или представление, направление недостоверной информации (сведений) и (или) документов, содержащих недостоверную информацию, </a:t>
            </a:r>
            <a:r>
              <a:rPr lang="ru-RU" sz="2000" dirty="0" smtClean="0"/>
              <a:t>- </a:t>
            </a:r>
            <a:r>
              <a:rPr lang="ru-RU" sz="2000" u="sng" dirty="0" smtClean="0"/>
              <a:t>влечет </a:t>
            </a:r>
            <a:r>
              <a:rPr lang="ru-RU" sz="2000" u="sng" dirty="0"/>
              <a:t>наложение административного штрафа на должностных лиц в размере двадцати тысяч рублей.</a:t>
            </a:r>
          </a:p>
        </p:txBody>
      </p:sp>
    </p:spTree>
    <p:extLst>
      <p:ext uri="{BB962C8B-B14F-4D97-AF65-F5344CB8AC3E}">
        <p14:creationId xmlns:p14="http://schemas.microsoft.com/office/powerpoint/2010/main" val="74200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23926"/>
            <a:ext cx="8229600" cy="560223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3400" b="1" dirty="0">
                <a:solidFill>
                  <a:srgbClr val="FF0000"/>
                </a:solidFill>
              </a:rPr>
              <a:t>КоАП РФ Статья 7.32.5. Нарушение срока и порядка оплаты товаров (работ, услуг) при осуществлении закупок для обеспечения государственных и муниципальных нужд</a:t>
            </a:r>
          </a:p>
          <a:p>
            <a:pPr marL="0" indent="0" algn="ctr">
              <a:buNone/>
            </a:pPr>
            <a:r>
              <a:rPr lang="ru-RU" sz="3400" b="1" dirty="0">
                <a:solidFill>
                  <a:srgbClr val="FF0000"/>
                </a:solidFill>
              </a:rPr>
              <a:t>(введена Федеральным законом от 26.07.2017 N 189-ФЗ)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  <a:p>
            <a:pPr marL="0" indent="0" algn="just">
              <a:buNone/>
            </a:pPr>
            <a:r>
              <a:rPr lang="ru-RU" dirty="0"/>
              <a:t>1. Нарушение должностным лицом заказчика срока и порядка оплаты товаров (работ, услуг) при осуществлении закупок для обеспечения государственных и муниципальных нужд, в том числе неисполнение обязанности по обеспечению авансирования, предусмотренного государственным или муниципальным контрактом, </a:t>
            </a:r>
            <a:r>
              <a:rPr lang="ru-RU" dirty="0" smtClean="0"/>
              <a:t>- влечет </a:t>
            </a:r>
            <a:r>
              <a:rPr lang="ru-RU" dirty="0"/>
              <a:t>наложение административного штрафа в размере от тридцати тысяч до пятидесяти тысяч рублей.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2</a:t>
            </a:r>
            <a:r>
              <a:rPr lang="ru-RU" dirty="0"/>
              <a:t>. Совершение административного правонарушения, предусмотренного частью 1 настоящей статьи, должностным лицом, ранее подвергнутым административному наказанию за аналогичное административное правонарушение, </a:t>
            </a:r>
            <a:r>
              <a:rPr lang="ru-RU" dirty="0" smtClean="0"/>
              <a:t>- влечет </a:t>
            </a:r>
            <a:r>
              <a:rPr lang="ru-RU" dirty="0"/>
              <a:t>дисквалификацию на срок от одного года до двух лет.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2964" cy="69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1472"/>
            <a:ext cx="9142964" cy="571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7048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87424"/>
            <a:ext cx="8229600" cy="4320480"/>
          </a:xfrm>
        </p:spPr>
        <p:txBody>
          <a:bodyPr>
            <a:normAutofit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8914931"/>
              </p:ext>
            </p:extLst>
          </p:nvPr>
        </p:nvGraphicFramePr>
        <p:xfrm>
          <a:off x="457200" y="1730654"/>
          <a:ext cx="8229600" cy="4590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2964" cy="69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1472"/>
            <a:ext cx="9142964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467026" y="530325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</a:rPr>
              <a:t>Привлечение к административной ответственности, предусмотренной статьей 7. 32.5 КоАП, при отсутствии доведенных лимитов бюджетных обязательств.</a:t>
            </a:r>
          </a:p>
        </p:txBody>
      </p:sp>
    </p:spTree>
    <p:extLst>
      <p:ext uri="{BB962C8B-B14F-4D97-AF65-F5344CB8AC3E}">
        <p14:creationId xmlns:p14="http://schemas.microsoft.com/office/powerpoint/2010/main" val="1950467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>	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6640340"/>
              </p:ext>
            </p:extLst>
          </p:nvPr>
        </p:nvGraphicFramePr>
        <p:xfrm>
          <a:off x="456682" y="908720"/>
          <a:ext cx="829178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2964" cy="69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1472"/>
            <a:ext cx="9142964" cy="571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7062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ChangeArrowheads="1"/>
          </p:cNvSpPr>
          <p:nvPr/>
        </p:nvSpPr>
        <p:spPr bwMode="auto">
          <a:xfrm>
            <a:off x="1066800" y="756138"/>
            <a:ext cx="7345974" cy="1228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92" b="1" dirty="0" smtClean="0"/>
              <a:t>СПАСИБО </a:t>
            </a:r>
            <a:r>
              <a:rPr lang="ru-RU" altLang="ru-RU" sz="3692" b="1" dirty="0"/>
              <a:t>ЗА ВНИМАНИЕ!</a:t>
            </a:r>
            <a:r>
              <a:rPr lang="en-US" altLang="ru-RU" sz="1846" b="1" dirty="0"/>
              <a:t/>
            </a:r>
            <a:br>
              <a:rPr lang="en-US" altLang="ru-RU" sz="1846" b="1" dirty="0"/>
            </a:br>
            <a:endParaRPr lang="ru-RU" altLang="ru-RU" sz="1846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46" b="1" dirty="0"/>
          </a:p>
        </p:txBody>
      </p:sp>
      <p:grpSp>
        <p:nvGrpSpPr>
          <p:cNvPr id="54275" name="Group 11"/>
          <p:cNvGrpSpPr>
            <a:grpSpLocks/>
          </p:cNvGrpSpPr>
          <p:nvPr/>
        </p:nvGrpSpPr>
        <p:grpSpPr bwMode="auto">
          <a:xfrm>
            <a:off x="2550428" y="1628801"/>
            <a:ext cx="4343400" cy="2016224"/>
            <a:chOff x="1676400" y="2743200"/>
            <a:chExt cx="4343400" cy="2362200"/>
          </a:xfrm>
        </p:grpSpPr>
        <p:pic>
          <p:nvPicPr>
            <p:cNvPr id="54276" name="Picture 5" descr="FAS-logo-color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1" y="2743200"/>
              <a:ext cx="533399" cy="582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277" name="Picture 6" descr="14098_427100966728_20531316728_5146316_6182604_n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3581400"/>
              <a:ext cx="53340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278" name="Picture 7" descr="twitter_newbird_blue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0" y="4267200"/>
              <a:ext cx="8382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279" name="TextBox 8"/>
            <p:cNvSpPr txBox="1">
              <a:spLocks noChangeArrowheads="1"/>
            </p:cNvSpPr>
            <p:nvPr/>
          </p:nvSpPr>
          <p:spPr bwMode="auto">
            <a:xfrm>
              <a:off x="2536573" y="2819400"/>
              <a:ext cx="33308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 dirty="0"/>
                <a:t>www.fas.gov.ru</a:t>
              </a:r>
            </a:p>
          </p:txBody>
        </p:sp>
        <p:sp>
          <p:nvSpPr>
            <p:cNvPr id="54280" name="TextBox 9"/>
            <p:cNvSpPr txBox="1">
              <a:spLocks noChangeArrowheads="1"/>
            </p:cNvSpPr>
            <p:nvPr/>
          </p:nvSpPr>
          <p:spPr bwMode="auto">
            <a:xfrm>
              <a:off x="2536573" y="3591580"/>
              <a:ext cx="33308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 dirty="0"/>
                <a:t>FAS-book</a:t>
              </a:r>
            </a:p>
          </p:txBody>
        </p:sp>
        <p:sp>
          <p:nvSpPr>
            <p:cNvPr id="54281" name="TextBox 10"/>
            <p:cNvSpPr txBox="1">
              <a:spLocks noChangeArrowheads="1"/>
            </p:cNvSpPr>
            <p:nvPr/>
          </p:nvSpPr>
          <p:spPr bwMode="auto">
            <a:xfrm>
              <a:off x="2536573" y="4343399"/>
              <a:ext cx="34832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/>
                <a:t>rus_fas</a:t>
              </a:r>
            </a:p>
          </p:txBody>
        </p:sp>
      </p:grpSp>
      <p:pic>
        <p:nvPicPr>
          <p:cNvPr id="10" name="Picture 5" descr="FAS-logo-colo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178" y="4365104"/>
            <a:ext cx="533399" cy="537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to02-pyanova\Desktop\вк логотпип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50428" y="5229200"/>
            <a:ext cx="522890" cy="522890"/>
          </a:xfrm>
          <a:prstGeom prst="rect">
            <a:avLst/>
          </a:prstGeom>
          <a:noFill/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624987" y="3645025"/>
            <a:ext cx="8229600" cy="714705"/>
          </a:xfrm>
        </p:spPr>
        <p:txBody>
          <a:bodyPr/>
          <a:lstStyle/>
          <a:p>
            <a:r>
              <a:rPr lang="ru-RU" sz="2300" b="1" dirty="0" smtClean="0">
                <a:latin typeface="+mn-lt"/>
              </a:rPr>
              <a:t>Башкортостанское УФАС России</a:t>
            </a:r>
            <a:endParaRPr lang="ru-RU" sz="2300" b="1" dirty="0">
              <a:latin typeface="+mn-lt"/>
            </a:endParaRPr>
          </a:p>
        </p:txBody>
      </p:sp>
      <p:sp>
        <p:nvSpPr>
          <p:cNvPr id="14" name="TextBox 8"/>
          <p:cNvSpPr txBox="1">
            <a:spLocks noChangeArrowheads="1"/>
          </p:cNvSpPr>
          <p:nvPr/>
        </p:nvSpPr>
        <p:spPr bwMode="auto">
          <a:xfrm>
            <a:off x="3562999" y="4448450"/>
            <a:ext cx="36681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dirty="0" smtClean="0"/>
              <a:t>www.bash.fas.gov.ru</a:t>
            </a:r>
            <a:endParaRPr lang="en-US" altLang="ru-RU" sz="2400" dirty="0"/>
          </a:p>
        </p:txBody>
      </p:sp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2503603" y="5229200"/>
            <a:ext cx="51448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ru-RU" altLang="ru-RU" sz="2400" dirty="0" smtClean="0"/>
              <a:t>        </a:t>
            </a:r>
            <a:r>
              <a:rPr lang="en-US" altLang="ru-RU" sz="2400" dirty="0" smtClean="0"/>
              <a:t>https://vk.com/public61109738</a:t>
            </a:r>
            <a:endParaRPr lang="en-US" altLang="ru-RU" sz="2400" dirty="0"/>
          </a:p>
        </p:txBody>
      </p:sp>
      <p:pic>
        <p:nvPicPr>
          <p:cNvPr id="15" name="Рисунок 1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2964" cy="69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Рисунок 16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1472"/>
            <a:ext cx="9142964" cy="571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5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Основания для включения сведений в РНП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9920075"/>
              </p:ext>
            </p:extLst>
          </p:nvPr>
        </p:nvGraphicFramePr>
        <p:xfrm flipV="1">
          <a:off x="457200" y="6126163"/>
          <a:ext cx="8229600" cy="457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2964" cy="69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1472"/>
            <a:ext cx="9142964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251520" y="1653778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Заказчик обязан направлять в контрольный орган (ФАС России, ее территориальные органы) информацию об участнике закупки для включения в РНП, если: </a:t>
            </a:r>
          </a:p>
          <a:p>
            <a:r>
              <a:rPr lang="ru-RU" sz="2400" dirty="0"/>
              <a:t>• 1) победитель определения поставщика (подрядчика, исполнителя) признан уклонившимся от заключения </a:t>
            </a:r>
            <a:r>
              <a:rPr lang="ru-RU" sz="2400" dirty="0" smtClean="0"/>
              <a:t>контракта, </a:t>
            </a:r>
          </a:p>
          <a:p>
            <a:r>
              <a:rPr lang="ru-RU" sz="2400" dirty="0" smtClean="0"/>
              <a:t>• </a:t>
            </a:r>
            <a:r>
              <a:rPr lang="ru-RU" sz="2400" dirty="0"/>
              <a:t>2) единственный участник закупки, уклонился от заключения контракта; </a:t>
            </a:r>
            <a:r>
              <a:rPr lang="ru-RU" sz="2400" dirty="0" smtClean="0"/>
              <a:t>• </a:t>
            </a:r>
            <a:r>
              <a:rPr lang="ru-RU" sz="2400" dirty="0"/>
              <a:t>3) контракт расторгнут по решению суда; </a:t>
            </a:r>
          </a:p>
          <a:p>
            <a:r>
              <a:rPr lang="ru-RU" sz="2400" dirty="0"/>
              <a:t>• 4) контракт расторгнут в связи с односторонним отказом заказчика от исполнения контракта из-за существенных нарушений поставщиком условий контракта. </a:t>
            </a:r>
            <a:endParaRPr lang="ru-RU" sz="2400" dirty="0" smtClean="0"/>
          </a:p>
          <a:p>
            <a:pPr algn="ctr"/>
            <a:r>
              <a:rPr lang="ru-RU" sz="2400" i="1" dirty="0" smtClean="0">
                <a:solidFill>
                  <a:srgbClr val="FF0000"/>
                </a:solidFill>
              </a:rPr>
              <a:t>Расторжение </a:t>
            </a:r>
            <a:r>
              <a:rPr lang="ru-RU" sz="2400" i="1" dirty="0" smtClean="0">
                <a:solidFill>
                  <a:srgbClr val="FF0000"/>
                </a:solidFill>
              </a:rPr>
              <a:t>контракта по </a:t>
            </a:r>
            <a:r>
              <a:rPr lang="ru-RU" sz="2400" i="1" dirty="0">
                <a:solidFill>
                  <a:srgbClr val="FF0000"/>
                </a:solidFill>
              </a:rPr>
              <a:t>соглашению сторон, </a:t>
            </a:r>
            <a:r>
              <a:rPr lang="ru-RU" sz="2400" i="1" dirty="0" smtClean="0">
                <a:solidFill>
                  <a:srgbClr val="FF0000"/>
                </a:solidFill>
              </a:rPr>
              <a:t>не является основанием для включения в РНП</a:t>
            </a:r>
            <a:endParaRPr lang="ru-RU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53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Порядок направления сведений по РНП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В случае </a:t>
            </a:r>
            <a:r>
              <a:rPr lang="ru-RU" dirty="0"/>
              <a:t>расторжения контракта по решению суда или в случае одностороннего отказа заказчика от исполнения контракта заказчик в течение трех рабочих дней с даты расторжения контракта направляет в </a:t>
            </a:r>
            <a:r>
              <a:rPr lang="ru-RU" dirty="0" smtClean="0"/>
              <a:t>антимонопольный орган, </a:t>
            </a:r>
            <a:r>
              <a:rPr lang="ru-RU" dirty="0"/>
              <a:t>информацию, предусмотренную частью 3 </a:t>
            </a:r>
            <a:r>
              <a:rPr lang="ru-RU" dirty="0" smtClean="0"/>
              <a:t>статьи 104 Закона о контрактной системе , </a:t>
            </a:r>
            <a:r>
              <a:rPr lang="ru-RU" dirty="0"/>
              <a:t>а также копию решения суда о расторжении контракта или в письменной форме обоснование причин одностороннего отказа заказчика от исполнения контракта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2964" cy="69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1472"/>
            <a:ext cx="9142964" cy="571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1412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Порядок </a:t>
            </a:r>
            <a:r>
              <a:rPr lang="ru-RU" b="1" dirty="0">
                <a:solidFill>
                  <a:srgbClr val="FF0000"/>
                </a:solidFill>
              </a:rPr>
              <a:t>направления сведений по РНП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sz="3300" dirty="0" smtClean="0"/>
              <a:t>В </a:t>
            </a:r>
            <a:r>
              <a:rPr lang="ru-RU" sz="3300" dirty="0"/>
              <a:t>случае, если победитель определения поставщика </a:t>
            </a:r>
            <a:r>
              <a:rPr lang="ru-RU" sz="3300" dirty="0" smtClean="0"/>
              <a:t>признан </a:t>
            </a:r>
            <a:r>
              <a:rPr lang="ru-RU" sz="3300" dirty="0"/>
              <a:t>уклонившимся от заключения контракта, заказчик в течение трех рабочих дней с даты признания победителя уклонившимся от заключения контракта направляет в контрольный орган в сфере закупок информацию, предусмотренную пунктами 1 - 3 части 3 </a:t>
            </a:r>
            <a:r>
              <a:rPr lang="ru-RU" sz="3300" dirty="0" smtClean="0"/>
              <a:t>статьи 104 Закона о контрактной системе, </a:t>
            </a:r>
            <a:r>
              <a:rPr lang="ru-RU" sz="3300" dirty="0"/>
              <a:t>а также документы, свидетельствующие об уклонении победителя от заключения контракта.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2964" cy="69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1472"/>
            <a:ext cx="9142964" cy="571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1768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200" b="1" dirty="0" smtClean="0">
                <a:solidFill>
                  <a:srgbClr val="FF0000"/>
                </a:solidFill>
              </a:rPr>
              <a:t>Обращение Заказчика должно содержать следующую информацию: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340744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 smtClean="0"/>
              <a:t>1</a:t>
            </a:r>
            <a:r>
              <a:rPr lang="ru-RU" sz="1800" b="1" dirty="0"/>
              <a:t>) наименование, фирменное наименование (при наличии), место нахождения (для юридического лица), фамилия, имя, отчество (при наличии), идентификационный номер налогоплательщика </a:t>
            </a:r>
            <a:endParaRPr lang="ru-RU" sz="1800" b="1" dirty="0" smtClean="0"/>
          </a:p>
          <a:p>
            <a:pPr algn="just"/>
            <a:r>
              <a:rPr lang="ru-RU" sz="1800" b="1" dirty="0" smtClean="0"/>
              <a:t>2</a:t>
            </a:r>
            <a:r>
              <a:rPr lang="ru-RU" sz="1800" b="1" dirty="0"/>
              <a:t>) наименование, идентификационный номер налогоплательщика юридического </a:t>
            </a:r>
            <a:r>
              <a:rPr lang="ru-RU" sz="1800" b="1" dirty="0" smtClean="0"/>
              <a:t>лица, идентификационного </a:t>
            </a:r>
            <a:r>
              <a:rPr lang="ru-RU" sz="1800" b="1" dirty="0"/>
              <a:t>номера налогоплательщика, являющегося учредителем юридического лица, </a:t>
            </a:r>
            <a:r>
              <a:rPr lang="ru-RU" sz="1800" b="1" dirty="0" smtClean="0"/>
              <a:t>фамилии</a:t>
            </a:r>
            <a:r>
              <a:rPr lang="ru-RU" sz="1800" b="1" dirty="0"/>
              <a:t>, имена, отчества </a:t>
            </a:r>
            <a:r>
              <a:rPr lang="ru-RU" sz="1800" b="1" dirty="0" smtClean="0"/>
              <a:t>учредителей</a:t>
            </a:r>
            <a:r>
              <a:rPr lang="ru-RU" sz="1800" b="1" dirty="0"/>
              <a:t>, членов коллегиальных исполнительных органов, лиц, исполняющих функции единоличного исполнительного органа юридических </a:t>
            </a:r>
            <a:r>
              <a:rPr lang="ru-RU" sz="1800" b="1" dirty="0" smtClean="0"/>
              <a:t>лиц;</a:t>
            </a:r>
          </a:p>
          <a:p>
            <a:pPr algn="just"/>
            <a:r>
              <a:rPr lang="ru-RU" sz="1800" b="1" dirty="0" smtClean="0"/>
              <a:t>3</a:t>
            </a:r>
            <a:r>
              <a:rPr lang="ru-RU" sz="1800" b="1" dirty="0"/>
              <a:t>) даты проведения электронного аукциона, подведения итогов открытого конкурса, конкурса с ограниченным участием, двухэтапного конкурса, запроса котировок, запроса предложений в случае, если победитель определения поставщика (подрядчика, исполнителя) уклонился от заключения контракта</a:t>
            </a:r>
            <a:r>
              <a:rPr lang="ru-RU" sz="1800" b="1" dirty="0" smtClean="0"/>
              <a:t>, </a:t>
            </a:r>
            <a:r>
              <a:rPr lang="ru-RU" sz="1800" b="1" dirty="0"/>
              <a:t>дата заключения неисполненного или ненадлежащим образом исполненного контракта;</a:t>
            </a:r>
          </a:p>
          <a:p>
            <a:pPr algn="just"/>
            <a:r>
              <a:rPr lang="ru-RU" sz="1800" b="1" dirty="0"/>
              <a:t>4) объект закупки, цена контракта и срок его исполнения;</a:t>
            </a:r>
          </a:p>
          <a:p>
            <a:pPr algn="just"/>
            <a:r>
              <a:rPr lang="ru-RU" sz="1800" b="1" dirty="0"/>
              <a:t>5) идентификационный код закупки;</a:t>
            </a:r>
          </a:p>
          <a:p>
            <a:pPr algn="just"/>
            <a:r>
              <a:rPr lang="ru-RU" sz="1800" b="1" dirty="0"/>
              <a:t>6) основания и дата расторжения контракта в случае его расторжения по решению суда или в случае одностороннего отказа заказчика от исполнения контракта;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2964" cy="69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1472"/>
            <a:ext cx="9142964" cy="571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6053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rgbClr val="FF0000"/>
                </a:solidFill>
              </a:rPr>
              <a:t>Изменения порядка рассмотрения обращений по РНП</a:t>
            </a:r>
            <a:endParaRPr lang="ru-RU" sz="2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6682" y="1052736"/>
            <a:ext cx="8229600" cy="4353347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sz="3400" dirty="0"/>
              <a:t>В течение </a:t>
            </a:r>
            <a:r>
              <a:rPr lang="ru-RU" sz="3400" u="sng" dirty="0"/>
              <a:t>пяти рабочих дней с даты поступления документов </a:t>
            </a:r>
            <a:r>
              <a:rPr lang="ru-RU" sz="3400" dirty="0"/>
              <a:t>и информации, указанных в частях 4 - 6 </a:t>
            </a:r>
            <a:r>
              <a:rPr lang="ru-RU" sz="3400" dirty="0" smtClean="0"/>
              <a:t>статьи 104 Закона о контрактной системе, </a:t>
            </a:r>
            <a:r>
              <a:rPr lang="ru-RU" sz="3400" dirty="0"/>
              <a:t>федеральный орган исполнительной власти, уполномоченный на осуществление контроля в сфере закупок, осуществляет проверку содержащихся в указанных документах и информации фактов. В случае подтверждения достоверности этих фактов федеральный орган исполнительной власти, уполномоченный на осуществление контроля в сфере закупок, включает </a:t>
            </a:r>
            <a:r>
              <a:rPr lang="ru-RU" sz="3400" dirty="0" smtClean="0"/>
              <a:t>информацию </a:t>
            </a:r>
            <a:r>
              <a:rPr lang="ru-RU" sz="3400" dirty="0"/>
              <a:t>в реестр недобросовестных поставщиков в течение трех рабочих дней с даты подтверждения этих </a:t>
            </a:r>
            <a:r>
              <a:rPr lang="ru-RU" sz="3400" dirty="0" smtClean="0"/>
              <a:t>фактов (в </a:t>
            </a:r>
            <a:r>
              <a:rPr lang="ru-RU" sz="3400" dirty="0"/>
              <a:t>редакции Федерального закона от 01.05.2019 N </a:t>
            </a:r>
            <a:r>
              <a:rPr lang="ru-RU" sz="3400" dirty="0" smtClean="0"/>
              <a:t>71-ФЗ)</a:t>
            </a:r>
            <a:endParaRPr lang="ru-RU" sz="3400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1472"/>
            <a:ext cx="9142964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2964" cy="695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6791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Количество обращений по РНП</a:t>
            </a:r>
            <a:endParaRPr lang="ru-RU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68276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1472"/>
            <a:ext cx="9142964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2964" cy="695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2404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solidFill>
                  <a:srgbClr val="FF0000"/>
                </a:solidFill>
              </a:rPr>
              <a:t>Пример по включению в РНП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2964" cy="6953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4713387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/>
              <a:t>Инициатором заседания комиссии антимонопольного органа стала </a:t>
            </a:r>
            <a:r>
              <a:rPr lang="ru-RU" sz="8000" dirty="0" smtClean="0"/>
              <a:t> МБОУ СОШ Учалинского района РБ. </a:t>
            </a:r>
            <a:endParaRPr lang="ru-RU" sz="8000" dirty="0"/>
          </a:p>
          <a:p>
            <a:r>
              <a:rPr lang="ru-RU" sz="8000" dirty="0" smtClean="0"/>
              <a:t>Заказчиком расторгнут контракт  с Обществом в связи с неисполнением условий контракта.</a:t>
            </a:r>
            <a:endParaRPr lang="ru-RU" sz="8000" dirty="0"/>
          </a:p>
          <a:p>
            <a:r>
              <a:rPr lang="ru-RU" sz="8000" dirty="0" smtClean="0"/>
              <a:t>Комиссия </a:t>
            </a:r>
            <a:r>
              <a:rPr lang="ru-RU" sz="8000" dirty="0"/>
              <a:t>Башкортостанского УФАС России проанализировала материалы дела, и установила, что спустя месяц </a:t>
            </a:r>
            <a:r>
              <a:rPr lang="ru-RU" sz="8000" dirty="0" smtClean="0"/>
              <a:t>с даты </a:t>
            </a:r>
            <a:r>
              <a:rPr lang="ru-RU" sz="8000" dirty="0"/>
              <a:t>заключения контракта, </a:t>
            </a:r>
            <a:r>
              <a:rPr lang="ru-RU" sz="8000" dirty="0" smtClean="0"/>
              <a:t>Общество </a:t>
            </a:r>
            <a:r>
              <a:rPr lang="ru-RU" sz="8000" dirty="0"/>
              <a:t>не </a:t>
            </a:r>
            <a:r>
              <a:rPr lang="ru-RU" sz="8000" dirty="0" smtClean="0"/>
              <a:t>приступило </a:t>
            </a:r>
            <a:r>
              <a:rPr lang="ru-RU" sz="8000" dirty="0"/>
              <a:t>к выполнению </a:t>
            </a:r>
            <a:r>
              <a:rPr lang="ru-RU" sz="8000" dirty="0" smtClean="0"/>
              <a:t>принятых на </a:t>
            </a:r>
            <a:r>
              <a:rPr lang="ru-RU" sz="8000" dirty="0"/>
              <a:t>себя </a:t>
            </a:r>
            <a:r>
              <a:rPr lang="ru-RU" sz="8000" dirty="0" smtClean="0"/>
              <a:t>обязательств. Общество ссылалось на  невозможность исполнения,  </a:t>
            </a:r>
            <a:r>
              <a:rPr lang="ru-RU" sz="8000" dirty="0"/>
              <a:t>в связи </a:t>
            </a:r>
            <a:r>
              <a:rPr lang="ru-RU" sz="8000" dirty="0" smtClean="0"/>
              <a:t>с неблагоприятными </a:t>
            </a:r>
            <a:r>
              <a:rPr lang="ru-RU" sz="8000" dirty="0"/>
              <a:t>погодными </a:t>
            </a:r>
            <a:r>
              <a:rPr lang="ru-RU" sz="8000" dirty="0" smtClean="0"/>
              <a:t>условиями</a:t>
            </a:r>
            <a:r>
              <a:rPr lang="ru-RU" sz="8000" dirty="0"/>
              <a:t>. </a:t>
            </a:r>
            <a:r>
              <a:rPr lang="ru-RU" sz="8000" dirty="0" smtClean="0"/>
              <a:t> Установлено, что с </a:t>
            </a:r>
            <a:r>
              <a:rPr lang="ru-RU" sz="8000" dirty="0"/>
              <a:t>28.08.2018г. по </a:t>
            </a:r>
            <a:r>
              <a:rPr lang="ru-RU" sz="8000" dirty="0" smtClean="0"/>
              <a:t>30.09.2018г. погодные </a:t>
            </a:r>
            <a:r>
              <a:rPr lang="ru-RU" sz="8000" dirty="0"/>
              <a:t>условия позволяли выполнить устройство </a:t>
            </a:r>
            <a:r>
              <a:rPr lang="ru-RU" sz="8000" dirty="0" smtClean="0"/>
              <a:t>цементно-песчаной  выравнивающей </a:t>
            </a:r>
            <a:r>
              <a:rPr lang="ru-RU" sz="8000" dirty="0"/>
              <a:t>стяжки и выполнения кровельного рулонного покрытия</a:t>
            </a:r>
            <a:r>
              <a:rPr lang="ru-RU" sz="8000" dirty="0" smtClean="0"/>
              <a:t>,  однако </a:t>
            </a:r>
            <a:r>
              <a:rPr lang="ru-RU" sz="8000" dirty="0"/>
              <a:t>Подрядчик приступил к работам только после 26.09.2018г</a:t>
            </a:r>
            <a:r>
              <a:rPr lang="ru-RU" sz="8000" dirty="0" smtClean="0"/>
              <a:t>.</a:t>
            </a:r>
          </a:p>
          <a:p>
            <a:r>
              <a:rPr lang="ru-RU" sz="8000" dirty="0" smtClean="0"/>
              <a:t> Оценив </a:t>
            </a:r>
            <a:r>
              <a:rPr lang="ru-RU" sz="8000" dirty="0"/>
              <a:t>данные действия Общества на признаки недобросовестного поведения, Комиссия  антимонопольного органа приняла решение, что информация об Обществе подлежит включению в соответствующий реестр</a:t>
            </a:r>
            <a:r>
              <a:rPr lang="ru-RU" sz="8000" dirty="0" smtClean="0"/>
              <a:t>.</a:t>
            </a:r>
          </a:p>
          <a:p>
            <a:r>
              <a:rPr lang="ru-RU" sz="8000" i="1" dirty="0" smtClean="0"/>
              <a:t>Решение </a:t>
            </a:r>
            <a:r>
              <a:rPr lang="ru-RU" sz="8000" i="1" dirty="0" smtClean="0"/>
              <a:t>Арбитражного суда РБ  по делу А07-1997/19</a:t>
            </a:r>
            <a:endParaRPr lang="ru-RU" sz="8000" i="1" dirty="0"/>
          </a:p>
          <a:p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1472"/>
            <a:ext cx="9142964" cy="571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2001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Включение в РНП уклониста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6728"/>
          </a:xfrm>
        </p:spPr>
        <p:txBody>
          <a:bodyPr>
            <a:noAutofit/>
          </a:bodyPr>
          <a:lstStyle/>
          <a:p>
            <a:r>
              <a:rPr lang="ru-RU" sz="1800" dirty="0"/>
              <a:t>Инициатором заседания комиссии антимонопольного органа стала Республиканская детская клиническая больница. </a:t>
            </a:r>
          </a:p>
          <a:p>
            <a:r>
              <a:rPr lang="ru-RU" sz="1800" dirty="0" smtClean="0"/>
              <a:t>ООО «» </a:t>
            </a:r>
            <a:r>
              <a:rPr lang="ru-RU" sz="1800" dirty="0"/>
              <a:t>как победитель электронного аукциона снизил ценовое предложение на 82% по отношению к НМЦК. Цена Обществом снижена более чем на 25%, в данном случае необходимо было предоставить обеспечение контракта превышающий размер в полтора раза.</a:t>
            </a:r>
          </a:p>
          <a:p>
            <a:r>
              <a:rPr lang="ru-RU" sz="1800" dirty="0"/>
              <a:t>На заседании комиссии Общество утверждает, что контракт составлен неграмотно, с ошибками и дискриминационно с ущемлением прав подрядчика.</a:t>
            </a:r>
          </a:p>
          <a:p>
            <a:r>
              <a:rPr lang="ru-RU" sz="1800" dirty="0"/>
              <a:t>Комиссия Башкортостанского УФАС России проанализировала материалы дела, и установила, что техническое задание Заказчиком не изменялось, требования к объемам работ установлены и находились в общем доступе. ООО </a:t>
            </a:r>
            <a:r>
              <a:rPr lang="ru-RU" sz="1800" dirty="0" smtClean="0"/>
              <a:t>«» </a:t>
            </a:r>
            <a:r>
              <a:rPr lang="ru-RU" sz="1800" dirty="0"/>
              <a:t>при подаче заявки претензий к заказчику не имел, документацию не обжаловал, снизил ценовое предложение на 82% и в итоге уклонился от заключения контракта.</a:t>
            </a:r>
          </a:p>
          <a:p>
            <a:r>
              <a:rPr lang="ru-RU" sz="1800" dirty="0"/>
              <a:t>Оценив данные действия Общества на признаки недобросовестного поведения, Комиссия  антимонопольного органа приняла решение, что информация об Обществе подлежит включению в соответствующий реестр.</a:t>
            </a:r>
          </a:p>
          <a:p>
            <a:endParaRPr lang="ru-RU" sz="1800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2964" cy="69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1472"/>
            <a:ext cx="9142964" cy="571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08536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11347</TotalTime>
  <Words>1188</Words>
  <Application>Microsoft Office PowerPoint</Application>
  <PresentationFormat>Экран (4:3)</PresentationFormat>
  <Paragraphs>65</Paragraphs>
  <Slides>14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«Реестр недобросовестных поставщиков. Порядок возбуждения административных дел по  ст. 7.32.5 КоАП РФ»</vt:lpstr>
      <vt:lpstr>Основания для включения сведений в РНП</vt:lpstr>
      <vt:lpstr> Порядок направления сведений по РНП</vt:lpstr>
      <vt:lpstr> Порядок направления сведений по РНП</vt:lpstr>
      <vt:lpstr>  Обращение Заказчика должно содержать следующую информацию: </vt:lpstr>
      <vt:lpstr>Изменения порядка рассмотрения обращений по РНП</vt:lpstr>
      <vt:lpstr>Количество обращений по РНП</vt:lpstr>
      <vt:lpstr> Пример по включению в РНП</vt:lpstr>
      <vt:lpstr>Включение в РНП уклониста</vt:lpstr>
      <vt:lpstr>Презентация PowerPoint</vt:lpstr>
      <vt:lpstr>Презентация PowerPoint</vt:lpstr>
      <vt:lpstr>  </vt:lpstr>
      <vt:lpstr> </vt:lpstr>
      <vt:lpstr>Башкортостанское УФАС России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Грибанов</dc:creator>
  <cp:lastModifiedBy>Алена Ринатовна Нуреева</cp:lastModifiedBy>
  <cp:revision>400</cp:revision>
  <cp:lastPrinted>2019-09-26T08:13:28Z</cp:lastPrinted>
  <dcterms:created xsi:type="dcterms:W3CDTF">2012-08-18T07:40:39Z</dcterms:created>
  <dcterms:modified xsi:type="dcterms:W3CDTF">2019-09-26T08:14:14Z</dcterms:modified>
</cp:coreProperties>
</file>