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4" r:id="rId3"/>
    <p:sldId id="272" r:id="rId4"/>
    <p:sldId id="256" r:id="rId5"/>
    <p:sldId id="265" r:id="rId6"/>
    <p:sldId id="266" r:id="rId7"/>
    <p:sldId id="267" r:id="rId8"/>
    <p:sldId id="268" r:id="rId9"/>
    <p:sldId id="282" r:id="rId10"/>
    <p:sldId id="269" r:id="rId11"/>
    <p:sldId id="279" r:id="rId12"/>
    <p:sldId id="276" r:id="rId13"/>
    <p:sldId id="281" r:id="rId14"/>
    <p:sldId id="270" r:id="rId15"/>
    <p:sldId id="271" r:id="rId16"/>
    <p:sldId id="257" r:id="rId17"/>
    <p:sldId id="273" r:id="rId18"/>
    <p:sldId id="274" r:id="rId19"/>
    <p:sldId id="275" r:id="rId20"/>
    <p:sldId id="280" r:id="rId21"/>
    <p:sldId id="278"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351" autoAdjust="0"/>
    <p:restoredTop sz="99645" autoAdjust="0"/>
  </p:normalViewPr>
  <p:slideViewPr>
    <p:cSldViewPr snapToGrid="0">
      <p:cViewPr varScale="1">
        <p:scale>
          <a:sx n="113" d="100"/>
          <a:sy n="113" d="100"/>
        </p:scale>
        <p:origin x="-114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17475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29164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2821383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Титульный слайд">
    <p:spTree>
      <p:nvGrpSpPr>
        <p:cNvPr id="1" name=""/>
        <p:cNvGrpSpPr/>
        <p:nvPr/>
      </p:nvGrpSpPr>
      <p:grpSpPr>
        <a:xfrm>
          <a:off x="0" y="0"/>
          <a:ext cx="0" cy="0"/>
          <a:chOff x="0" y="0"/>
          <a:chExt cx="0" cy="0"/>
        </a:xfrm>
      </p:grpSpPr>
      <p:pic>
        <p:nvPicPr>
          <p:cNvPr id="2" name="Picture 7" descr="пр копия"/>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пр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624638"/>
            <a:ext cx="12192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343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165398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130084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273344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109507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40136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4447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1059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BF53D9B-E927-4A94-9886-FBF2DCEF0BF5}" type="datetimeFigureOut">
              <a:rPr lang="ru-RU" smtClean="0"/>
              <a:pPr/>
              <a:t>26.09.2019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C87B91-5B6C-419B-B1B9-40181E8A02DF}" type="slidenum">
              <a:rPr lang="ru-RU" smtClean="0"/>
              <a:pPr/>
              <a:t>‹#›</a:t>
            </a:fld>
            <a:endParaRPr lang="ru-RU"/>
          </a:p>
        </p:txBody>
      </p:sp>
    </p:spTree>
    <p:extLst>
      <p:ext uri="{BB962C8B-B14F-4D97-AF65-F5344CB8AC3E}">
        <p14:creationId xmlns:p14="http://schemas.microsoft.com/office/powerpoint/2010/main" val="303110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53D9B-E927-4A94-9886-FBF2DCEF0BF5}" type="datetimeFigureOut">
              <a:rPr lang="ru-RU" smtClean="0"/>
              <a:pPr/>
              <a:t>26.09.2019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87B91-5B6C-419B-B1B9-40181E8A02DF}" type="slidenum">
              <a:rPr lang="ru-RU" smtClean="0"/>
              <a:pPr/>
              <a:t>‹#›</a:t>
            </a:fld>
            <a:endParaRPr lang="ru-RU"/>
          </a:p>
        </p:txBody>
      </p:sp>
    </p:spTree>
    <p:extLst>
      <p:ext uri="{BB962C8B-B14F-4D97-AF65-F5344CB8AC3E}">
        <p14:creationId xmlns:p14="http://schemas.microsoft.com/office/powerpoint/2010/main" val="2274605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8F721A71A6F3959C98212E5A8F64B3DE09B3AB86C687937D5DFCDB146E31FD666783132D5C5953B0BE0DC85BD844902C8B82551FAE826296b9w6J"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consultantplus://offline/ref=8F721A71A6F3959C98212E5A8F64B3DE09B3AB86C687937D5DFCDB146E31FD666783132D5C5953B0BE0DC85BD844902C8B82551FAE826296b9w6J"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regulation.gov.ru/"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079"/>
          <p:cNvSpPr>
            <a:spLocks noChangeArrowheads="1"/>
          </p:cNvSpPr>
          <p:nvPr/>
        </p:nvSpPr>
        <p:spPr bwMode="auto">
          <a:xfrm>
            <a:off x="130629" y="3171371"/>
            <a:ext cx="12061371" cy="325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a:spcBef>
                <a:spcPct val="0"/>
              </a:spcBef>
              <a:buNone/>
              <a:defRPr/>
            </a:pPr>
            <a:r>
              <a:rPr lang="ru-RU" altLang="ru-RU" sz="4000" b="1" dirty="0">
                <a:solidFill>
                  <a:srgbClr val="0070C0"/>
                </a:solidFill>
                <a:latin typeface="Arial" charset="0"/>
              </a:rPr>
              <a:t>Новое в законодательстве о закупках. </a:t>
            </a:r>
            <a:endParaRPr lang="en-US" altLang="ru-RU" sz="4000" b="1" dirty="0" smtClean="0">
              <a:solidFill>
                <a:srgbClr val="0070C0"/>
              </a:solidFill>
              <a:latin typeface="Arial" charset="0"/>
            </a:endParaRPr>
          </a:p>
          <a:p>
            <a:pPr algn="ctr">
              <a:spcBef>
                <a:spcPct val="0"/>
              </a:spcBef>
              <a:buNone/>
              <a:defRPr/>
            </a:pPr>
            <a:r>
              <a:rPr lang="ru-RU" altLang="ru-RU" sz="4000" b="1" dirty="0" smtClean="0">
                <a:solidFill>
                  <a:srgbClr val="0070C0"/>
                </a:solidFill>
                <a:latin typeface="Arial" charset="0"/>
              </a:rPr>
              <a:t>Актуальные </a:t>
            </a:r>
            <a:r>
              <a:rPr lang="ru-RU" altLang="ru-RU" sz="4000" b="1" dirty="0">
                <a:solidFill>
                  <a:srgbClr val="0070C0"/>
                </a:solidFill>
                <a:latin typeface="Arial" charset="0"/>
              </a:rPr>
              <a:t>вопросы контрактной системы </a:t>
            </a:r>
            <a:r>
              <a:rPr lang="en-US" altLang="ru-RU" sz="4000" b="1" dirty="0" smtClean="0">
                <a:solidFill>
                  <a:srgbClr val="0070C0"/>
                </a:solidFill>
                <a:latin typeface="Arial" charset="0"/>
              </a:rPr>
              <a:t/>
            </a:r>
            <a:br>
              <a:rPr lang="en-US" altLang="ru-RU" sz="4000" b="1" dirty="0" smtClean="0">
                <a:solidFill>
                  <a:srgbClr val="0070C0"/>
                </a:solidFill>
                <a:latin typeface="Arial" charset="0"/>
              </a:rPr>
            </a:br>
            <a:endParaRPr lang="ru-RU" altLang="ru-RU" sz="2400" b="1" dirty="0">
              <a:solidFill>
                <a:srgbClr val="0070C0"/>
              </a:solidFill>
              <a:latin typeface="Arial" charset="0"/>
            </a:endParaRPr>
          </a:p>
          <a:p>
            <a:pPr algn="ctr">
              <a:spcBef>
                <a:spcPct val="0"/>
              </a:spcBef>
              <a:buNone/>
              <a:defRPr/>
            </a:pPr>
            <a:r>
              <a:rPr lang="ru-RU" altLang="ru-RU" sz="2400" b="1" dirty="0" smtClean="0">
                <a:solidFill>
                  <a:srgbClr val="0070C0"/>
                </a:solidFill>
                <a:latin typeface="Arial" charset="0"/>
              </a:rPr>
              <a:t/>
            </a:r>
            <a:br>
              <a:rPr lang="ru-RU" altLang="ru-RU" sz="2400" b="1" dirty="0" smtClean="0">
                <a:solidFill>
                  <a:srgbClr val="0070C0"/>
                </a:solidFill>
                <a:latin typeface="Arial" charset="0"/>
              </a:rPr>
            </a:br>
            <a:r>
              <a:rPr lang="ru-RU" altLang="ru-RU" sz="2400" b="1" dirty="0">
                <a:solidFill>
                  <a:srgbClr val="0070C0"/>
                </a:solidFill>
                <a:latin typeface="Arial" charset="0"/>
              </a:rPr>
              <a:t/>
            </a:r>
            <a:br>
              <a:rPr lang="ru-RU" altLang="ru-RU" sz="2400" b="1" dirty="0">
                <a:solidFill>
                  <a:srgbClr val="0070C0"/>
                </a:solidFill>
                <a:latin typeface="Arial" charset="0"/>
              </a:rPr>
            </a:br>
            <a:r>
              <a:rPr lang="ru-RU" altLang="ru-RU" sz="1800" b="1" dirty="0" smtClean="0">
                <a:solidFill>
                  <a:srgbClr val="0070C0"/>
                </a:solidFill>
                <a:latin typeface="Arial" charset="0"/>
              </a:rPr>
              <a:t>Уфа, </a:t>
            </a:r>
            <a:r>
              <a:rPr lang="ru-RU" altLang="ru-RU" sz="1800" b="1" dirty="0">
                <a:solidFill>
                  <a:srgbClr val="0070C0"/>
                </a:solidFill>
                <a:latin typeface="Arial" charset="0"/>
              </a:rPr>
              <a:t>2019</a:t>
            </a:r>
          </a:p>
          <a:p>
            <a:pPr algn="r" eaLnBrk="1" hangingPunct="1">
              <a:spcBef>
                <a:spcPct val="0"/>
              </a:spcBef>
              <a:buFontTx/>
              <a:buNone/>
              <a:defRPr/>
            </a:pPr>
            <a:endParaRPr lang="ru-RU" altLang="ru-RU" sz="3000" b="1" dirty="0" smtClean="0">
              <a:latin typeface="Trebuchet MS" panose="020B0603020202020204" pitchFamily="34" charset="0"/>
              <a:cs typeface="Arial" panose="020B0604020202020204" pitchFamily="34" charset="0"/>
            </a:endParaRPr>
          </a:p>
        </p:txBody>
      </p:sp>
      <p:sp>
        <p:nvSpPr>
          <p:cNvPr id="4" name="TextBox 3"/>
          <p:cNvSpPr txBox="1"/>
          <p:nvPr/>
        </p:nvSpPr>
        <p:spPr>
          <a:xfrm>
            <a:off x="5581896" y="129906"/>
            <a:ext cx="6610104" cy="1661993"/>
          </a:xfrm>
          <a:prstGeom prst="rect">
            <a:avLst/>
          </a:prstGeom>
          <a:noFill/>
        </p:spPr>
        <p:txBody>
          <a:bodyPr wrap="square" rtlCol="0">
            <a:spAutoFit/>
          </a:bodyPr>
          <a:lstStyle/>
          <a:p>
            <a:r>
              <a:rPr lang="ru-RU" sz="3400" b="1" dirty="0">
                <a:solidFill>
                  <a:srgbClr val="0043C8"/>
                </a:solidFill>
              </a:rPr>
              <a:t>Управление Федеральной антимонопольной службы по Республике </a:t>
            </a:r>
            <a:r>
              <a:rPr lang="ru-RU" sz="3400" b="1" dirty="0" smtClean="0">
                <a:solidFill>
                  <a:srgbClr val="0043C8"/>
                </a:solidFill>
              </a:rPr>
              <a:t>Башкортостан</a:t>
            </a:r>
            <a:endParaRPr lang="ru-RU" sz="3400" dirty="0" smtClean="0">
              <a:solidFill>
                <a:srgbClr val="0043C8"/>
              </a:solidFill>
            </a:endParaRPr>
          </a:p>
        </p:txBody>
      </p:sp>
    </p:spTree>
    <p:extLst>
      <p:ext uri="{BB962C8B-B14F-4D97-AF65-F5344CB8AC3E}">
        <p14:creationId xmlns:p14="http://schemas.microsoft.com/office/powerpoint/2010/main" val="2300145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6"/>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Отдых и оздоровление детей</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Блок-схема: альтернативный процесс 4"/>
          <p:cNvSpPr/>
          <p:nvPr/>
        </p:nvSpPr>
        <p:spPr>
          <a:xfrm>
            <a:off x="8241484" y="595089"/>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№69-ФЗ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rgbClr val="FF0000"/>
                </a:solidFill>
                <a:latin typeface="Arial" panose="020B0604020202020204" pitchFamily="34" charset="0"/>
                <a:cs typeface="Arial" panose="020B0604020202020204" pitchFamily="34" charset="0"/>
              </a:rPr>
              <a:t>вступил в силу </a:t>
            </a:r>
            <a:r>
              <a:rPr lang="ru-RU" altLang="en-US" b="1" dirty="0" smtClean="0">
                <a:solidFill>
                  <a:srgbClr val="FF0000"/>
                </a:solidFill>
                <a:latin typeface="Arial" panose="020B0604020202020204" pitchFamily="34" charset="0"/>
                <a:cs typeface="Arial" panose="020B0604020202020204" pitchFamily="34" charset="0"/>
              </a:rPr>
              <a:t>01.05.2019</a:t>
            </a:r>
            <a:endParaRPr lang="ru-RU" altLang="en-US" sz="2800" b="1"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230660" y="676965"/>
            <a:ext cx="4827372"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u="sng" dirty="0" smtClean="0">
                <a:latin typeface="Arial" panose="020B0604020202020204" pitchFamily="34" charset="0"/>
                <a:cs typeface="Arial" panose="020B0604020202020204" pitchFamily="34" charset="0"/>
              </a:rPr>
              <a:t>Установлена обязанность заказчиков</a:t>
            </a:r>
          </a:p>
          <a:p>
            <a:pPr algn="just"/>
            <a:endParaRPr lang="ru-RU" sz="2000" dirty="0" smtClean="0">
              <a:latin typeface="Arial" panose="020B0604020202020204" pitchFamily="34" charset="0"/>
              <a:cs typeface="Arial" panose="020B0604020202020204" pitchFamily="34" charset="0"/>
            </a:endParaRPr>
          </a:p>
          <a:p>
            <a:pPr algn="just"/>
            <a:r>
              <a:rPr lang="ru-RU" sz="2000" b="1" dirty="0" smtClean="0">
                <a:latin typeface="Arial" panose="020B0604020202020204" pitchFamily="34" charset="0"/>
                <a:cs typeface="Arial" panose="020B0604020202020204" pitchFamily="34" charset="0"/>
              </a:rPr>
              <a:t>осуществлять закупки услуг по организации отдыха детей и их оздоровлению путем проведения конкурса с ограниченным участием.</a:t>
            </a:r>
          </a:p>
          <a:p>
            <a:pPr algn="just"/>
            <a:endParaRPr lang="ru-RU" sz="2000" dirty="0">
              <a:latin typeface="Arial" panose="020B0604020202020204" pitchFamily="34" charset="0"/>
              <a:cs typeface="Arial" panose="020B0604020202020204" pitchFamily="34" charset="0"/>
            </a:endParaRPr>
          </a:p>
          <a:p>
            <a:pPr algn="just"/>
            <a:r>
              <a:rPr lang="ru-RU" sz="4400" dirty="0" smtClean="0">
                <a:latin typeface="Arial" panose="020B0604020202020204" pitchFamily="34" charset="0"/>
                <a:cs typeface="Arial" panose="020B0604020202020204" pitchFamily="34" charset="0"/>
              </a:rPr>
              <a:t>*</a:t>
            </a:r>
            <a:r>
              <a:rPr lang="ru-RU" sz="2000" dirty="0" smtClean="0">
                <a:latin typeface="Arial" panose="020B0604020202020204" pitchFamily="34" charset="0"/>
                <a:cs typeface="Arial" panose="020B0604020202020204" pitchFamily="34" charset="0"/>
              </a:rPr>
              <a:t> Заказчик вправе закупать указанные услуги запросом котировок или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у ед. поставщика (</a:t>
            </a:r>
            <a:r>
              <a:rPr lang="ru-RU" sz="2000" i="1" dirty="0" smtClean="0">
                <a:latin typeface="Arial" panose="020B0604020202020204" pitchFamily="34" charset="0"/>
                <a:cs typeface="Arial" panose="020B0604020202020204" pitchFamily="34" charset="0"/>
              </a:rPr>
              <a:t>в соответствии со ст. 93 44-ФЗ</a:t>
            </a:r>
            <a:r>
              <a:rPr lang="ru-RU" sz="2000" dirty="0" smtClean="0">
                <a:latin typeface="Arial" panose="020B0604020202020204" pitchFamily="34" charset="0"/>
                <a:cs typeface="Arial" panose="020B0604020202020204" pitchFamily="34" charset="0"/>
              </a:rPr>
              <a:t>) без применения дополнительных требований. </a:t>
            </a:r>
          </a:p>
          <a:p>
            <a:pPr algn="just"/>
            <a:endParaRPr lang="ru-RU" sz="2000" dirty="0">
              <a:latin typeface="Arial" panose="020B0604020202020204" pitchFamily="34" charset="0"/>
              <a:cs typeface="Arial" panose="020B0604020202020204" pitchFamily="34" charset="0"/>
            </a:endParaRPr>
          </a:p>
          <a:p>
            <a:pPr algn="ctr"/>
            <a:endParaRPr lang="ru-RU" sz="2000" b="1" dirty="0">
              <a:latin typeface="Arial" panose="020B0604020202020204" pitchFamily="34" charset="0"/>
              <a:cs typeface="Arial" panose="020B0604020202020204" pitchFamily="34" charset="0"/>
            </a:endParaRPr>
          </a:p>
          <a:p>
            <a:pPr algn="ctr"/>
            <a:r>
              <a:rPr lang="ru-RU" sz="2000" b="1" dirty="0" smtClean="0">
                <a:latin typeface="Arial" panose="020B0604020202020204" pitchFamily="34" charset="0"/>
                <a:cs typeface="Arial" panose="020B0604020202020204" pitchFamily="34" charset="0"/>
              </a:rPr>
              <a:t>! </a:t>
            </a:r>
            <a:r>
              <a:rPr lang="ru-RU" sz="2000" b="1" u="sng" dirty="0" smtClean="0">
                <a:latin typeface="Arial" panose="020B0604020202020204" pitchFamily="34" charset="0"/>
                <a:cs typeface="Arial" panose="020B0604020202020204" pitchFamily="34" charset="0"/>
              </a:rPr>
              <a:t>Запрещается закупать </a:t>
            </a:r>
            <a:r>
              <a:rPr lang="en-US" sz="2000" b="1" u="sng" dirty="0" smtClean="0">
                <a:latin typeface="Arial" panose="020B0604020202020204" pitchFamily="34" charset="0"/>
                <a:cs typeface="Arial" panose="020B0604020202020204" pitchFamily="34" charset="0"/>
              </a:rPr>
              <a:t/>
            </a:r>
            <a:br>
              <a:rPr lang="en-US" sz="2000" b="1" u="sng" dirty="0" smtClean="0">
                <a:latin typeface="Arial" panose="020B0604020202020204" pitchFamily="34" charset="0"/>
                <a:cs typeface="Arial" panose="020B0604020202020204" pitchFamily="34" charset="0"/>
              </a:rPr>
            </a:br>
            <a:r>
              <a:rPr lang="ru-RU" sz="2000" b="1" u="sng" dirty="0" smtClean="0">
                <a:latin typeface="Arial" panose="020B0604020202020204" pitchFamily="34" charset="0"/>
                <a:cs typeface="Arial" panose="020B0604020202020204" pitchFamily="34" charset="0"/>
              </a:rPr>
              <a:t>такие услуги </a:t>
            </a:r>
            <a:br>
              <a:rPr lang="ru-RU" sz="2000" b="1" u="sng" dirty="0" smtClean="0">
                <a:latin typeface="Arial" panose="020B0604020202020204" pitchFamily="34" charset="0"/>
                <a:cs typeface="Arial" panose="020B0604020202020204" pitchFamily="34" charset="0"/>
              </a:rPr>
            </a:br>
            <a:r>
              <a:rPr lang="ru-RU" sz="2000" b="1" u="sng" dirty="0" smtClean="0">
                <a:latin typeface="Arial" panose="020B0604020202020204" pitchFamily="34" charset="0"/>
                <a:cs typeface="Arial" panose="020B0604020202020204" pitchFamily="34" charset="0"/>
              </a:rPr>
              <a:t>путем проведения </a:t>
            </a:r>
            <a:r>
              <a:rPr lang="en-US" sz="2000" b="1" u="sng" dirty="0" smtClean="0">
                <a:latin typeface="Arial" panose="020B0604020202020204" pitchFamily="34" charset="0"/>
                <a:cs typeface="Arial" panose="020B0604020202020204" pitchFamily="34" charset="0"/>
              </a:rPr>
              <a:t/>
            </a:r>
            <a:br>
              <a:rPr lang="en-US" sz="2000" b="1" u="sng" dirty="0" smtClean="0">
                <a:latin typeface="Arial" panose="020B0604020202020204" pitchFamily="34" charset="0"/>
                <a:cs typeface="Arial" panose="020B0604020202020204" pitchFamily="34" charset="0"/>
              </a:rPr>
            </a:br>
            <a:r>
              <a:rPr lang="ru-RU" sz="2000" b="1" u="sng" dirty="0" smtClean="0">
                <a:latin typeface="Arial" panose="020B0604020202020204" pitchFamily="34" charset="0"/>
                <a:cs typeface="Arial" panose="020B0604020202020204" pitchFamily="34" charset="0"/>
              </a:rPr>
              <a:t>электронного аукциона </a:t>
            </a:r>
            <a:r>
              <a:rPr lang="ru-RU" sz="2000" b="1" dirty="0" smtClean="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p:txBody>
      </p:sp>
      <p:sp>
        <p:nvSpPr>
          <p:cNvPr id="9" name="Прямоугольник 8"/>
          <p:cNvSpPr/>
          <p:nvPr/>
        </p:nvSpPr>
        <p:spPr>
          <a:xfrm>
            <a:off x="5832388" y="1785418"/>
            <a:ext cx="5700584"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000" u="sng" dirty="0" smtClean="0">
                <a:latin typeface="Arial" panose="020B0604020202020204" pitchFamily="34" charset="0"/>
                <a:cs typeface="Arial" panose="020B0604020202020204" pitchFamily="34" charset="0"/>
              </a:rPr>
              <a:t>Изменения в порядке оценки:</a:t>
            </a: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Заказчик обязан установить следующие величины значимости критериев оценки: </a:t>
            </a:r>
          </a:p>
          <a:p>
            <a:pPr marL="342900" indent="-342900" algn="just">
              <a:buFontTx/>
              <a:buChar char="-"/>
            </a:pPr>
            <a:r>
              <a:rPr lang="ru-RU" sz="2000" dirty="0" smtClean="0">
                <a:latin typeface="Arial" panose="020B0604020202020204" pitchFamily="34" charset="0"/>
                <a:cs typeface="Arial" panose="020B0604020202020204" pitchFamily="34" charset="0"/>
              </a:rPr>
              <a:t>значимость стоимостных критериев – 40%;</a:t>
            </a:r>
          </a:p>
          <a:p>
            <a:pPr marL="342900" indent="-342900" algn="just">
              <a:buFontTx/>
              <a:buChar char="-"/>
            </a:pPr>
            <a:r>
              <a:rPr lang="ru-RU" sz="2000" dirty="0" smtClean="0">
                <a:latin typeface="Arial" panose="020B0604020202020204" pitchFamily="34" charset="0"/>
                <a:cs typeface="Arial" panose="020B0604020202020204" pitchFamily="34" charset="0"/>
              </a:rPr>
              <a:t>значимость </a:t>
            </a:r>
            <a:r>
              <a:rPr lang="ru-RU" sz="2000" dirty="0" err="1" smtClean="0">
                <a:latin typeface="Arial" panose="020B0604020202020204" pitchFamily="34" charset="0"/>
                <a:cs typeface="Arial" panose="020B0604020202020204" pitchFamily="34" charset="0"/>
              </a:rPr>
              <a:t>нестоимостных</a:t>
            </a:r>
            <a:r>
              <a:rPr lang="ru-RU" sz="2000" dirty="0" smtClean="0">
                <a:latin typeface="Arial" panose="020B0604020202020204" pitchFamily="34" charset="0"/>
                <a:cs typeface="Arial" panose="020B0604020202020204" pitchFamily="34" charset="0"/>
              </a:rPr>
              <a:t> – 60%. </a:t>
            </a:r>
          </a:p>
          <a:p>
            <a:pPr marL="342900" indent="-342900" algn="just">
              <a:buFontTx/>
              <a:buChar char="-"/>
            </a:pPr>
            <a:endParaRPr lang="ru-RU" sz="2000" dirty="0">
              <a:latin typeface="Arial" panose="020B0604020202020204" pitchFamily="34" charset="0"/>
              <a:cs typeface="Arial" panose="020B0604020202020204" pitchFamily="34" charset="0"/>
            </a:endParaRPr>
          </a:p>
          <a:p>
            <a:pPr marL="342900" indent="-342900" algn="just">
              <a:buFontTx/>
              <a:buChar char="-"/>
            </a:pPr>
            <a:r>
              <a:rPr lang="ru-RU" sz="2000" dirty="0" smtClean="0">
                <a:latin typeface="Arial" panose="020B0604020202020204" pitchFamily="34" charset="0"/>
                <a:cs typeface="Arial" panose="020B0604020202020204" pitchFamily="34" charset="0"/>
              </a:rPr>
              <a:t>Критерий «опыт» должен составлять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не менее 45% значимости ВСЕХ </a:t>
            </a:r>
            <a:r>
              <a:rPr lang="ru-RU" sz="2000" dirty="0" err="1" smtClean="0">
                <a:latin typeface="Arial" panose="020B0604020202020204" pitchFamily="34" charset="0"/>
                <a:cs typeface="Arial" panose="020B0604020202020204" pitchFamily="34" charset="0"/>
              </a:rPr>
              <a:t>нестоимостных</a:t>
            </a:r>
            <a:r>
              <a:rPr lang="ru-RU" sz="2000" dirty="0" smtClean="0">
                <a:latin typeface="Arial" panose="020B0604020202020204" pitchFamily="34" charset="0"/>
                <a:cs typeface="Arial" panose="020B0604020202020204" pitchFamily="34" charset="0"/>
              </a:rPr>
              <a:t> критериев оценки.</a:t>
            </a:r>
          </a:p>
          <a:p>
            <a:pPr marL="342900" indent="-342900" algn="just">
              <a:buFontTx/>
              <a:buChar char="-"/>
            </a:pPr>
            <a:endParaRPr lang="ru-RU" sz="2000" dirty="0">
              <a:latin typeface="Arial" panose="020B0604020202020204" pitchFamily="34" charset="0"/>
              <a:cs typeface="Arial" panose="020B0604020202020204" pitchFamily="34" charset="0"/>
            </a:endParaRPr>
          </a:p>
          <a:p>
            <a:pPr marL="342900" indent="-342900" algn="just">
              <a:buFontTx/>
              <a:buChar char="-"/>
            </a:pPr>
            <a:r>
              <a:rPr lang="ru-RU" sz="2000" dirty="0" smtClean="0">
                <a:latin typeface="Arial" panose="020B0604020202020204" pitchFamily="34" charset="0"/>
                <a:cs typeface="Arial" panose="020B0604020202020204" pitchFamily="34" charset="0"/>
              </a:rPr>
              <a:t>Заказчик может установить </a:t>
            </a:r>
            <a:r>
              <a:rPr lang="ru-RU" sz="2000" dirty="0" err="1" smtClean="0">
                <a:latin typeface="Arial" panose="020B0604020202020204" pitchFamily="34" charset="0"/>
                <a:cs typeface="Arial" panose="020B0604020202020204" pitchFamily="34" charset="0"/>
              </a:rPr>
              <a:t>подпоказатели</a:t>
            </a:r>
            <a:r>
              <a:rPr lang="ru-RU" sz="2000" dirty="0" smtClean="0">
                <a:latin typeface="Arial" panose="020B0604020202020204" pitchFamily="34" charset="0"/>
                <a:cs typeface="Arial" panose="020B0604020202020204" pitchFamily="34" charset="0"/>
              </a:rPr>
              <a:t> в отношении показателя «опыт» только поименованные в Постановлении №1085. </a:t>
            </a:r>
            <a:endParaRPr lang="ru-RU" sz="2000" dirty="0">
              <a:latin typeface="Arial" panose="020B0604020202020204" pitchFamily="34" charset="0"/>
              <a:cs typeface="Arial" panose="020B0604020202020204" pitchFamily="34" charset="0"/>
            </a:endParaRPr>
          </a:p>
        </p:txBody>
      </p:sp>
      <p:sp>
        <p:nvSpPr>
          <p:cNvPr id="10"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11</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3566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Культура</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5575" y="1822275"/>
            <a:ext cx="5082746" cy="369332"/>
          </a:xfrm>
          <a:prstGeom prst="rect">
            <a:avLst/>
          </a:prstGeom>
        </p:spPr>
        <p:txBody>
          <a:bodyPr wrap="square">
            <a:spAutoFit/>
          </a:bodyPr>
          <a:lstStyle/>
          <a:p>
            <a:pPr marL="342900" indent="-342900" algn="just">
              <a:buFontTx/>
              <a:buChar char="-"/>
            </a:pPr>
            <a:endParaRPr lang="ru-RU" dirty="0">
              <a:latin typeface="Arial" panose="020B0604020202020204" pitchFamily="34" charset="0"/>
              <a:cs typeface="Arial" panose="020B0604020202020204" pitchFamily="34" charset="0"/>
            </a:endParaRPr>
          </a:p>
        </p:txBody>
      </p:sp>
      <p:sp>
        <p:nvSpPr>
          <p:cNvPr id="2" name="Прямоугольник 1"/>
          <p:cNvSpPr/>
          <p:nvPr/>
        </p:nvSpPr>
        <p:spPr>
          <a:xfrm>
            <a:off x="5725298" y="2181498"/>
            <a:ext cx="6096000" cy="369332"/>
          </a:xfrm>
          <a:prstGeom prst="rect">
            <a:avLst/>
          </a:prstGeom>
        </p:spPr>
        <p:txBody>
          <a:bodyPr>
            <a:spAutoFit/>
          </a:bodyPr>
          <a:lstStyle/>
          <a:p>
            <a:pPr algn="just"/>
            <a:endParaRPr lang="ru-RU" dirty="0">
              <a:latin typeface="Arial" panose="020B0604020202020204" pitchFamily="34" charset="0"/>
              <a:hlinkClick r:id="rId3"/>
            </a:endParaRPr>
          </a:p>
        </p:txBody>
      </p:sp>
      <p:sp>
        <p:nvSpPr>
          <p:cNvPr id="9" name="Блок-схема: альтернативный процесс 8"/>
          <p:cNvSpPr/>
          <p:nvPr/>
        </p:nvSpPr>
        <p:spPr>
          <a:xfrm>
            <a:off x="8241484" y="595089"/>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№70-ФЗ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rgbClr val="FF0000"/>
                </a:solidFill>
                <a:latin typeface="Arial" panose="020B0604020202020204" pitchFamily="34" charset="0"/>
                <a:cs typeface="Arial" panose="020B0604020202020204" pitchFamily="34" charset="0"/>
              </a:rPr>
              <a:t>вступил в силу </a:t>
            </a:r>
            <a:r>
              <a:rPr lang="ru-RU" altLang="en-US" b="1" dirty="0" smtClean="0">
                <a:solidFill>
                  <a:srgbClr val="FF0000"/>
                </a:solidFill>
                <a:latin typeface="Arial" panose="020B0604020202020204" pitchFamily="34" charset="0"/>
                <a:cs typeface="Arial" panose="020B0604020202020204" pitchFamily="34" charset="0"/>
              </a:rPr>
              <a:t>31.07.2019</a:t>
            </a:r>
            <a:endParaRPr lang="ru-RU" altLang="en-US" sz="2800" b="1" dirty="0">
              <a:solidFill>
                <a:srgbClr val="FF0000"/>
              </a:solidFill>
              <a:latin typeface="Arial" panose="020B0604020202020204" pitchFamily="34" charset="0"/>
              <a:cs typeface="Arial" panose="020B0604020202020204" pitchFamily="34" charset="0"/>
            </a:endParaRPr>
          </a:p>
        </p:txBody>
      </p:sp>
      <p:sp>
        <p:nvSpPr>
          <p:cNvPr id="11" name="Прямоугольник 10"/>
          <p:cNvSpPr/>
          <p:nvPr/>
        </p:nvSpPr>
        <p:spPr>
          <a:xfrm>
            <a:off x="377588" y="1822275"/>
            <a:ext cx="11430473"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anose="05000000000000000000" pitchFamily="2" charset="2"/>
              <a:buChar char="ü"/>
            </a:pPr>
            <a:r>
              <a:rPr lang="ru-RU" sz="2800" dirty="0" smtClean="0">
                <a:latin typeface="Arial" panose="020B0604020202020204" pitchFamily="34" charset="0"/>
                <a:cs typeface="Arial" panose="020B0604020202020204" pitchFamily="34" charset="0"/>
              </a:rPr>
              <a:t>Путем конкурса с ограниченным участием могут закупаться в том числе работы, связанные с необходимостью допуска исполнителей </a:t>
            </a:r>
            <a:r>
              <a:rPr lang="ru-RU" sz="2800" b="1" dirty="0" smtClean="0">
                <a:latin typeface="Arial" panose="020B0604020202020204" pitchFamily="34" charset="0"/>
                <a:cs typeface="Arial" panose="020B0604020202020204" pitchFamily="34" charset="0"/>
              </a:rPr>
              <a:t>к хранилищам (депозитариям) библиотеки, к системам обеспечения безопасности и (или) сохранности музейных предметов</a:t>
            </a:r>
            <a:r>
              <a:rPr lang="ru-RU" sz="2800" dirty="0" smtClean="0">
                <a:latin typeface="Arial" panose="020B0604020202020204" pitchFamily="34" charset="0"/>
                <a:cs typeface="Arial" panose="020B0604020202020204" pitchFamily="34" charset="0"/>
              </a:rPr>
              <a:t>;</a:t>
            </a:r>
          </a:p>
          <a:p>
            <a:pPr algn="just"/>
            <a:endParaRPr lang="ru-RU" sz="28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ru-RU" sz="2800" dirty="0" smtClean="0">
                <a:latin typeface="Arial" panose="020B0604020202020204" pitchFamily="34" charset="0"/>
                <a:cs typeface="Arial" panose="020B0604020202020204" pitchFamily="34" charset="0"/>
              </a:rPr>
              <a:t>Заказчик </a:t>
            </a:r>
            <a:r>
              <a:rPr lang="ru-RU" sz="2800" b="1" dirty="0" smtClean="0">
                <a:latin typeface="Arial" panose="020B0604020202020204" pitchFamily="34" charset="0"/>
                <a:cs typeface="Arial" panose="020B0604020202020204" pitchFamily="34" charset="0"/>
              </a:rPr>
              <a:t>вправе установить запрет на привлечение субподрядчиков</a:t>
            </a:r>
            <a:r>
              <a:rPr lang="ru-RU" sz="2800" dirty="0" smtClean="0">
                <a:latin typeface="Arial" panose="020B0604020202020204" pitchFamily="34" charset="0"/>
                <a:cs typeface="Arial" panose="020B0604020202020204" pitchFamily="34" charset="0"/>
              </a:rPr>
              <a:t> в конкурсе с ограниченным участием </a:t>
            </a:r>
            <a:r>
              <a:rPr lang="ru-RU" sz="2800" u="sng" dirty="0" smtClean="0">
                <a:latin typeface="Arial" panose="020B0604020202020204" pitchFamily="34" charset="0"/>
                <a:cs typeface="Arial" panose="020B0604020202020204" pitchFamily="34" charset="0"/>
              </a:rPr>
              <a:t>на выполнение работ по «сохранению объектов культурного наследия»</a:t>
            </a:r>
            <a:r>
              <a:rPr lang="ru-RU" sz="2800" dirty="0" smtClean="0">
                <a:latin typeface="Arial" panose="020B0604020202020204" pitchFamily="34" charset="0"/>
                <a:cs typeface="Arial" panose="020B0604020202020204" pitchFamily="34" charset="0"/>
              </a:rPr>
              <a:t>.</a:t>
            </a:r>
            <a:endParaRPr lang="ru-RU" sz="2800" dirty="0">
              <a:latin typeface="Arial" panose="020B0604020202020204" pitchFamily="34" charset="0"/>
              <a:cs typeface="Arial" panose="020B0604020202020204" pitchFamily="34" charset="0"/>
            </a:endParaRPr>
          </a:p>
        </p:txBody>
      </p:sp>
      <p:sp>
        <p:nvSpPr>
          <p:cNvPr id="13"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12</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86943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Электронный аукцион</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Блок-схема: альтернативный процесс 4"/>
          <p:cNvSpPr/>
          <p:nvPr/>
        </p:nvSpPr>
        <p:spPr>
          <a:xfrm>
            <a:off x="8328453" y="596225"/>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№71-ФЗ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smtClean="0">
                <a:solidFill>
                  <a:srgbClr val="FF0000"/>
                </a:solidFill>
                <a:latin typeface="Arial" panose="020B0604020202020204" pitchFamily="34" charset="0"/>
                <a:cs typeface="Arial" panose="020B0604020202020204" pitchFamily="34" charset="0"/>
              </a:rPr>
              <a:t>применяется с </a:t>
            </a:r>
            <a:r>
              <a:rPr lang="ru-RU" altLang="en-US" b="1" u="sng" dirty="0" smtClean="0">
                <a:solidFill>
                  <a:srgbClr val="FF0000"/>
                </a:solidFill>
                <a:latin typeface="Arial" panose="020B0604020202020204" pitchFamily="34" charset="0"/>
                <a:cs typeface="Arial" panose="020B0604020202020204" pitchFamily="34" charset="0"/>
              </a:rPr>
              <a:t>01.07.2019</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6" name="Блок-схема: альтернативный процесс 5"/>
          <p:cNvSpPr/>
          <p:nvPr/>
        </p:nvSpPr>
        <p:spPr>
          <a:xfrm>
            <a:off x="155575" y="1565189"/>
            <a:ext cx="11888143" cy="516100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Tx/>
              <a:buChar char="-"/>
            </a:pP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Увеличение размера НМЦ, при котором допускается проведение «короткого» электронного аукциона </a:t>
            </a:r>
            <a:r>
              <a:rPr lang="ru-RU" sz="2000" u="sng"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до 300 млн. руб</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 а при проведении закупки строительных работ – до 2 млрд. руб.</a:t>
            </a:r>
          </a:p>
          <a:p>
            <a:pPr marL="342900" indent="-342900" algn="just">
              <a:buFontTx/>
              <a:buChar char="-"/>
            </a:pPr>
            <a:endPar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endParaRPr>
          </a:p>
          <a:p>
            <a:pPr marL="285750" indent="-285750" algn="just">
              <a:buFontTx/>
              <a:buChar char="-"/>
            </a:pP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Допуск к участию в аукционах по строительству, реконструкции, кап ремонту, сносу объекта капитального строительства только при подтверждении участником наличия необходимого опыта выполнения аналогичных контрактов </a:t>
            </a:r>
            <a:r>
              <a:rPr lang="ru-RU" sz="2000" u="sng"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с автоматической проверкой квалификации участника на площадке</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a:t>
            </a:r>
          </a:p>
          <a:p>
            <a:pPr marL="285750" indent="-285750" algn="just">
              <a:buFontTx/>
              <a:buChar char="-"/>
            </a:pPr>
            <a:endPar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endParaRPr>
          </a:p>
          <a:p>
            <a:pPr marL="285750" indent="-285750" algn="just">
              <a:buFontTx/>
              <a:buChar char="-"/>
            </a:pP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Сокращение сроков рассмотрения заявок с 7 до 3 рабочих дней;</a:t>
            </a:r>
          </a:p>
          <a:p>
            <a:pPr marL="285750" indent="-285750" algn="just">
              <a:buFontTx/>
              <a:buChar char="-"/>
            </a:pPr>
            <a:endPar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endParaRPr>
          </a:p>
          <a:p>
            <a:pPr marL="285750" indent="-285750" algn="just">
              <a:buFontTx/>
              <a:buChar char="-"/>
            </a:pPr>
            <a:r>
              <a:rPr lang="ru-RU" sz="2000" dirty="0">
                <a:solidFill>
                  <a:schemeClr val="tx1"/>
                </a:solidFill>
                <a:latin typeface="Arial" panose="020B0604020202020204" pitchFamily="34" charset="0"/>
                <a:cs typeface="Arial" panose="020B0604020202020204" pitchFamily="34" charset="0"/>
                <a:sym typeface="Wingdings 2" panose="05020102010507070707" pitchFamily="18" charset="2"/>
              </a:rPr>
              <a:t>Сокращение </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срока между окончанием </a:t>
            </a:r>
            <a:r>
              <a:rPr lang="ru-RU" sz="2000" dirty="0">
                <a:solidFill>
                  <a:schemeClr val="tx1"/>
                </a:solidFill>
                <a:latin typeface="Arial" panose="020B0604020202020204" pitchFamily="34" charset="0"/>
                <a:cs typeface="Arial" panose="020B0604020202020204" pitchFamily="34" charset="0"/>
                <a:sym typeface="Wingdings 2" panose="05020102010507070707" pitchFamily="18" charset="2"/>
              </a:rPr>
              <a:t>рассмотрения </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заявок и проведением аукциона: на следующий рабочий день после рассмотрения первых частей заявок, а при закупках строительных работ через 4 часа после окончания подачи заявок;</a:t>
            </a:r>
          </a:p>
          <a:p>
            <a:pPr marL="285750" indent="-285750" algn="just">
              <a:buFontTx/>
              <a:buChar char="-"/>
            </a:pPr>
            <a:endPar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endParaRPr>
          </a:p>
          <a:p>
            <a:pPr marL="285750" indent="-285750" algn="just">
              <a:buFontTx/>
              <a:buChar char="-"/>
            </a:pP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Указание в заявке исключительно «согласия» на выполнение строительных работ при наличии проектной документации без дополнительного описания материалов в заявке.</a:t>
            </a:r>
            <a:endParaRPr lang="ru-RU" dirty="0">
              <a:latin typeface="Arial" panose="020B0604020202020204" pitchFamily="34" charset="0"/>
              <a:cs typeface="Arial" panose="020B0604020202020204" pitchFamily="34" charset="0"/>
            </a:endParaRPr>
          </a:p>
        </p:txBody>
      </p:sp>
      <p:sp>
        <p:nvSpPr>
          <p:cNvPr id="7"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13</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538600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Электронный аукцион</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Блок-схема: альтернативный процесс 4"/>
          <p:cNvSpPr/>
          <p:nvPr/>
        </p:nvSpPr>
        <p:spPr>
          <a:xfrm>
            <a:off x="8163696" y="596225"/>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smtClean="0">
                <a:solidFill>
                  <a:schemeClr val="tx1"/>
                </a:solidFill>
                <a:latin typeface="Arial" panose="020B0604020202020204" pitchFamily="34" charset="0"/>
                <a:cs typeface="Arial" panose="020B0604020202020204" pitchFamily="34" charset="0"/>
              </a:rPr>
              <a:t>Практика </a:t>
            </a:r>
            <a:br>
              <a:rPr lang="ru-RU" altLang="en-US" sz="2400" b="1" dirty="0" smtClean="0">
                <a:solidFill>
                  <a:schemeClr val="tx1"/>
                </a:solidFill>
                <a:latin typeface="Arial" panose="020B0604020202020204" pitchFamily="34" charset="0"/>
                <a:cs typeface="Arial" panose="020B0604020202020204" pitchFamily="34" charset="0"/>
              </a:rPr>
            </a:br>
            <a:r>
              <a:rPr lang="ru-RU" altLang="en-US" sz="2400" b="1" dirty="0" smtClean="0">
                <a:solidFill>
                  <a:schemeClr val="tx1"/>
                </a:solidFill>
                <a:latin typeface="Arial" panose="020B0604020202020204" pitchFamily="34" charset="0"/>
                <a:cs typeface="Arial" panose="020B0604020202020204" pitchFamily="34" charset="0"/>
              </a:rPr>
              <a:t>ФАС России</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155575" y="654951"/>
            <a:ext cx="3823301" cy="6108314"/>
          </a:xfrm>
          <a:prstGeom prst="rect">
            <a:avLst/>
          </a:prstGeom>
        </p:spPr>
        <p:txBody>
          <a:bodyPr wrap="square">
            <a:spAutoFit/>
          </a:bodyPr>
          <a:lstStyle/>
          <a:p>
            <a:pPr algn="just"/>
            <a:r>
              <a:rPr lang="ru-RU" b="1" dirty="0" smtClean="0">
                <a:latin typeface="Arial" panose="020B0604020202020204" pitchFamily="34" charset="0"/>
                <a:cs typeface="Arial" panose="020B0604020202020204" pitchFamily="34" charset="0"/>
                <a:sym typeface="Wingdings" panose="05000000000000000000" pitchFamily="2" charset="2"/>
              </a:rPr>
              <a:t></a:t>
            </a:r>
            <a:r>
              <a:rPr lang="ru-RU" b="1" dirty="0" smtClean="0">
                <a:latin typeface="Arial" panose="020B0604020202020204" pitchFamily="34" charset="0"/>
                <a:cs typeface="Arial" panose="020B0604020202020204" pitchFamily="34" charset="0"/>
              </a:rPr>
              <a:t>Автоматическая</a:t>
            </a:r>
            <a:r>
              <a:rPr lang="ru-RU" b="1" dirty="0" smtClean="0">
                <a:latin typeface="Arial" panose="020B0604020202020204" pitchFamily="34" charset="0"/>
                <a:cs typeface="Arial" panose="020B0604020202020204" pitchFamily="34" charset="0"/>
                <a:sym typeface="Wingdings 2" panose="05020102010507070707" pitchFamily="18" charset="2"/>
              </a:rPr>
              <a:t> проверка </a:t>
            </a:r>
            <a:r>
              <a:rPr lang="ru-RU" b="1" dirty="0">
                <a:latin typeface="Arial" panose="020B0604020202020204" pitchFamily="34" charset="0"/>
                <a:cs typeface="Arial" panose="020B0604020202020204" pitchFamily="34" charset="0"/>
                <a:sym typeface="Wingdings 2" panose="05020102010507070707" pitchFamily="18" charset="2"/>
              </a:rPr>
              <a:t>квалификации участника на </a:t>
            </a:r>
            <a:r>
              <a:rPr lang="ru-RU" b="1" dirty="0" smtClean="0">
                <a:latin typeface="Arial" panose="020B0604020202020204" pitchFamily="34" charset="0"/>
                <a:cs typeface="Arial" panose="020B0604020202020204" pitchFamily="34" charset="0"/>
                <a:sym typeface="Wingdings 2" panose="05020102010507070707" pitchFamily="18" charset="2"/>
              </a:rPr>
              <a:t>электронной площадке при закупке строительных работ:</a:t>
            </a:r>
          </a:p>
          <a:p>
            <a:pPr marL="342900" indent="-342900" algn="just">
              <a:buFontTx/>
              <a:buChar char="-"/>
            </a:pPr>
            <a:endParaRPr lang="ru-RU" dirty="0" smtClean="0">
              <a:latin typeface="Arial" panose="020B0604020202020204" pitchFamily="34" charset="0"/>
              <a:cs typeface="Arial" panose="020B0604020202020204" pitchFamily="34" charset="0"/>
            </a:endParaRPr>
          </a:p>
          <a:p>
            <a:pPr algn="just"/>
            <a:r>
              <a:rPr lang="ru-RU" dirty="0" smtClean="0">
                <a:solidFill>
                  <a:srgbClr val="C00000"/>
                </a:solidFill>
                <a:latin typeface="Arial" panose="020B0604020202020204" pitchFamily="34" charset="0"/>
                <a:cs typeface="Arial" panose="020B0604020202020204" pitchFamily="34" charset="0"/>
              </a:rPr>
              <a:t>Решение ФАС России </a:t>
            </a:r>
            <a:br>
              <a:rPr lang="ru-RU" dirty="0" smtClean="0">
                <a:solidFill>
                  <a:srgbClr val="C00000"/>
                </a:solidFill>
                <a:latin typeface="Arial" panose="020B0604020202020204" pitchFamily="34" charset="0"/>
                <a:cs typeface="Arial" panose="020B0604020202020204" pitchFamily="34" charset="0"/>
              </a:rPr>
            </a:br>
            <a:r>
              <a:rPr lang="ru-RU" u="sng" dirty="0" smtClean="0">
                <a:solidFill>
                  <a:srgbClr val="C00000"/>
                </a:solidFill>
                <a:latin typeface="Arial" panose="020B0604020202020204" pitchFamily="34" charset="0"/>
                <a:cs typeface="Arial" panose="020B0604020202020204" pitchFamily="34" charset="0"/>
              </a:rPr>
              <a:t>от 23.07.2019 № 19/44/99/369</a:t>
            </a:r>
            <a:r>
              <a:rPr lang="ru-RU" dirty="0" smtClean="0">
                <a:solidFill>
                  <a:srgbClr val="C00000"/>
                </a:solidFill>
                <a:latin typeface="Arial" panose="020B0604020202020204" pitchFamily="34" charset="0"/>
                <a:cs typeface="Arial" panose="020B0604020202020204" pitchFamily="34" charset="0"/>
              </a:rPr>
              <a:t>, </a:t>
            </a:r>
            <a:r>
              <a:rPr lang="ru-RU" dirty="0">
                <a:solidFill>
                  <a:srgbClr val="C00000"/>
                </a:solidFill>
                <a:latin typeface="Arial" panose="020B0604020202020204" pitchFamily="34" charset="0"/>
                <a:cs typeface="Arial" panose="020B0604020202020204" pitchFamily="34" charset="0"/>
              </a:rPr>
              <a:t>Решение ФАС России </a:t>
            </a:r>
            <a:r>
              <a:rPr lang="ru-RU" dirty="0" smtClean="0">
                <a:solidFill>
                  <a:srgbClr val="C00000"/>
                </a:solidFill>
                <a:latin typeface="Arial" panose="020B0604020202020204" pitchFamily="34" charset="0"/>
                <a:cs typeface="Arial" panose="020B0604020202020204" pitchFamily="34" charset="0"/>
              </a:rPr>
              <a:t/>
            </a:r>
            <a:br>
              <a:rPr lang="ru-RU" dirty="0" smtClean="0">
                <a:solidFill>
                  <a:srgbClr val="C00000"/>
                </a:solidFill>
                <a:latin typeface="Arial" panose="020B0604020202020204" pitchFamily="34" charset="0"/>
                <a:cs typeface="Arial" panose="020B0604020202020204" pitchFamily="34" charset="0"/>
              </a:rPr>
            </a:br>
            <a:r>
              <a:rPr lang="ru-RU" u="sng" dirty="0" smtClean="0">
                <a:solidFill>
                  <a:srgbClr val="C00000"/>
                </a:solidFill>
                <a:latin typeface="Arial" panose="020B0604020202020204" pitchFamily="34" charset="0"/>
                <a:cs typeface="Arial" panose="020B0604020202020204" pitchFamily="34" charset="0"/>
              </a:rPr>
              <a:t>от 26.07.2019 №</a:t>
            </a:r>
            <a:r>
              <a:rPr lang="ru-RU" u="sng" dirty="0">
                <a:solidFill>
                  <a:srgbClr val="C00000"/>
                </a:solidFill>
                <a:latin typeface="Arial" panose="020B0604020202020204" pitchFamily="34" charset="0"/>
                <a:cs typeface="Arial" panose="020B0604020202020204" pitchFamily="34" charset="0"/>
              </a:rPr>
              <a:t> </a:t>
            </a:r>
            <a:r>
              <a:rPr lang="ru-RU" u="sng" dirty="0" smtClean="0">
                <a:solidFill>
                  <a:srgbClr val="C00000"/>
                </a:solidFill>
                <a:latin typeface="Arial" panose="020B0604020202020204" pitchFamily="34" charset="0"/>
                <a:cs typeface="Arial" panose="020B0604020202020204" pitchFamily="34" charset="0"/>
              </a:rPr>
              <a:t>19/44/99/377</a:t>
            </a:r>
            <a:r>
              <a:rPr lang="ru-RU" dirty="0" smtClean="0">
                <a:solidFill>
                  <a:srgbClr val="C00000"/>
                </a:solidFill>
                <a:latin typeface="Arial" panose="020B0604020202020204" pitchFamily="34" charset="0"/>
                <a:cs typeface="Arial" panose="020B0604020202020204" pitchFamily="34" charset="0"/>
              </a:rPr>
              <a:t> </a:t>
            </a:r>
            <a:br>
              <a:rPr lang="ru-RU" dirty="0" smtClean="0">
                <a:solidFill>
                  <a:srgbClr val="C00000"/>
                </a:solidFill>
                <a:latin typeface="Arial" panose="020B0604020202020204" pitchFamily="34" charset="0"/>
                <a:cs typeface="Arial" panose="020B0604020202020204" pitchFamily="34" charset="0"/>
              </a:rPr>
            </a:br>
            <a:r>
              <a:rPr lang="ru-RU" dirty="0" smtClean="0">
                <a:latin typeface="Arial" panose="020B0604020202020204" pitchFamily="34" charset="0"/>
                <a:cs typeface="Arial" panose="020B0604020202020204" pitchFamily="34" charset="0"/>
              </a:rPr>
              <a:t>о несоответствии действий оператора п.2 ч.13 ст. 24.2 44-ФЗ на основании которой оператор проверяет документы на соответствие дополнительным требованиям в соответствии с Постановлением №99, а </a:t>
            </a:r>
            <a:r>
              <a:rPr lang="ru-RU" u="sng" dirty="0" smtClean="0">
                <a:latin typeface="Arial" panose="020B0604020202020204" pitchFamily="34" charset="0"/>
                <a:cs typeface="Arial" panose="020B0604020202020204" pitchFamily="34" charset="0"/>
              </a:rPr>
              <a:t>не осуществляет </a:t>
            </a:r>
            <a:r>
              <a:rPr lang="ru-RU" b="1" u="sng" dirty="0" smtClean="0">
                <a:latin typeface="Arial" panose="020B0604020202020204" pitchFamily="34" charset="0"/>
                <a:cs typeface="Arial" panose="020B0604020202020204" pitchFamily="34" charset="0"/>
              </a:rPr>
              <a:t>оценку </a:t>
            </a:r>
            <a:r>
              <a:rPr lang="ru-RU" u="sng" dirty="0" smtClean="0">
                <a:latin typeface="Arial" panose="020B0604020202020204" pitchFamily="34" charset="0"/>
                <a:cs typeface="Arial" panose="020B0604020202020204" pitchFamily="34" charset="0"/>
              </a:rPr>
              <a:t>таких документов на предмет соответствия участника закупки требованиям Постановления </a:t>
            </a:r>
            <a:r>
              <a:rPr lang="ru-RU" u="sng" dirty="0">
                <a:latin typeface="Arial" panose="020B0604020202020204" pitchFamily="34" charset="0"/>
                <a:cs typeface="Arial" panose="020B0604020202020204" pitchFamily="34" charset="0"/>
              </a:rPr>
              <a:t>№</a:t>
            </a:r>
            <a:r>
              <a:rPr lang="ru-RU" u="sng" dirty="0" smtClean="0">
                <a:latin typeface="Arial" panose="020B0604020202020204" pitchFamily="34" charset="0"/>
                <a:cs typeface="Arial" panose="020B0604020202020204" pitchFamily="34" charset="0"/>
              </a:rPr>
              <a:t>99</a:t>
            </a:r>
            <a:r>
              <a:rPr lang="ru-RU"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9" name="Прямоугольник 8"/>
          <p:cNvSpPr/>
          <p:nvPr/>
        </p:nvSpPr>
        <p:spPr>
          <a:xfrm>
            <a:off x="4168347" y="1614615"/>
            <a:ext cx="7147268" cy="5201424"/>
          </a:xfrm>
          <a:prstGeom prst="rect">
            <a:avLst/>
          </a:prstGeom>
        </p:spPr>
        <p:txBody>
          <a:bodyPr wrap="square">
            <a:spAutoFit/>
          </a:bodyPr>
          <a:lstStyle/>
          <a:p>
            <a:pPr algn="just"/>
            <a:r>
              <a:rPr lang="ru-RU" sz="2200" b="1" dirty="0">
                <a:latin typeface="Arial" panose="020B0604020202020204" pitchFamily="34" charset="0"/>
                <a:cs typeface="Arial" panose="020B0604020202020204" pitchFamily="34" charset="0"/>
                <a:sym typeface="Wingdings" panose="05000000000000000000" pitchFamily="2" charset="2"/>
              </a:rPr>
              <a:t> </a:t>
            </a:r>
            <a:r>
              <a:rPr lang="ru-RU" sz="2200" b="1" dirty="0" smtClean="0">
                <a:latin typeface="Arial" panose="020B0604020202020204" pitchFamily="34" charset="0"/>
                <a:cs typeface="Arial" panose="020B0604020202020204" pitchFamily="34" charset="0"/>
              </a:rPr>
              <a:t>Требование документов </a:t>
            </a:r>
            <a:r>
              <a:rPr lang="ru-RU" sz="2200" b="1" dirty="0">
                <a:latin typeface="Arial" panose="020B0604020202020204" pitchFamily="34" charset="0"/>
                <a:cs typeface="Arial" panose="020B0604020202020204" pitchFamily="34" charset="0"/>
              </a:rPr>
              <a:t>и информации</a:t>
            </a:r>
            <a:r>
              <a:rPr lang="ru-RU" sz="2200" dirty="0">
                <a:latin typeface="Arial" panose="020B0604020202020204" pitchFamily="34" charset="0"/>
                <a:cs typeface="Arial" panose="020B0604020202020204" pitchFamily="34" charset="0"/>
              </a:rPr>
              <a:t>, за исключением предусмотренных частями 3 и 5 статьи 66 </a:t>
            </a:r>
            <a:r>
              <a:rPr lang="ru-RU" sz="2200" dirty="0" smtClean="0">
                <a:latin typeface="Arial" panose="020B0604020202020204" pitchFamily="34" charset="0"/>
                <a:cs typeface="Arial" panose="020B0604020202020204" pitchFamily="34" charset="0"/>
              </a:rPr>
              <a:t>44-ФЗ, </a:t>
            </a:r>
            <a:r>
              <a:rPr lang="ru-RU" sz="2200" dirty="0">
                <a:latin typeface="Arial" panose="020B0604020202020204" pitchFamily="34" charset="0"/>
                <a:cs typeface="Arial" panose="020B0604020202020204" pitchFamily="34" charset="0"/>
              </a:rPr>
              <a:t>не </a:t>
            </a:r>
            <a:r>
              <a:rPr lang="ru-RU" sz="2200" dirty="0" smtClean="0">
                <a:latin typeface="Arial" panose="020B0604020202020204" pitchFamily="34" charset="0"/>
                <a:cs typeface="Arial" panose="020B0604020202020204" pitchFamily="34" charset="0"/>
              </a:rPr>
              <a:t>допускается. В связи с чем, при проведении «строительного» аукциона </a:t>
            </a:r>
            <a:r>
              <a:rPr lang="ru-RU" sz="2200" b="1" dirty="0">
                <a:latin typeface="Arial" panose="020B0604020202020204" pitchFamily="34" charset="0"/>
                <a:cs typeface="Arial" panose="020B0604020202020204" pitchFamily="34" charset="0"/>
              </a:rPr>
              <a:t>предоставление </a:t>
            </a:r>
            <a:r>
              <a:rPr lang="ru-RU" sz="2200" b="1" dirty="0" smtClean="0">
                <a:latin typeface="Arial" panose="020B0604020202020204" pitchFamily="34" charset="0"/>
                <a:cs typeface="Arial" panose="020B0604020202020204" pitchFamily="34" charset="0"/>
              </a:rPr>
              <a:t>документов во второй части заявки,</a:t>
            </a:r>
            <a:r>
              <a:rPr lang="ru-RU" sz="2200" dirty="0" smtClean="0">
                <a:latin typeface="Arial" panose="020B0604020202020204" pitchFamily="34" charset="0"/>
                <a:cs typeface="Arial" panose="020B0604020202020204" pitchFamily="34" charset="0"/>
              </a:rPr>
              <a:t> </a:t>
            </a:r>
            <a:r>
              <a:rPr lang="ru-RU" sz="2200" b="1" dirty="0">
                <a:latin typeface="Arial" panose="020B0604020202020204" pitchFamily="34" charset="0"/>
                <a:cs typeface="Arial" panose="020B0604020202020204" pitchFamily="34" charset="0"/>
              </a:rPr>
              <a:t>подтверждающих соответствие участника закупки дополнительным требованиям</a:t>
            </a:r>
            <a:r>
              <a:rPr lang="ru-RU" sz="2200" dirty="0">
                <a:latin typeface="Arial" panose="020B0604020202020204" pitchFamily="34" charset="0"/>
                <a:cs typeface="Arial" panose="020B0604020202020204" pitchFamily="34" charset="0"/>
              </a:rPr>
              <a:t>, нарушают </a:t>
            </a:r>
            <a:r>
              <a:rPr lang="ru-RU" sz="2200" dirty="0" smtClean="0">
                <a:latin typeface="Arial" panose="020B0604020202020204" pitchFamily="34" charset="0"/>
                <a:cs typeface="Arial" panose="020B0604020202020204" pitchFamily="34" charset="0"/>
              </a:rPr>
              <a:t>ч. </a:t>
            </a:r>
            <a:r>
              <a:rPr lang="ru-RU" sz="2200" dirty="0">
                <a:latin typeface="Arial" panose="020B0604020202020204" pitchFamily="34" charset="0"/>
                <a:cs typeface="Arial" panose="020B0604020202020204" pitchFamily="34" charset="0"/>
              </a:rPr>
              <a:t>6 </a:t>
            </a:r>
            <a:r>
              <a:rPr lang="ru-RU" sz="2200" dirty="0" smtClean="0">
                <a:latin typeface="Arial" panose="020B0604020202020204" pitchFamily="34" charset="0"/>
                <a:cs typeface="Arial" panose="020B0604020202020204" pitchFamily="34" charset="0"/>
              </a:rPr>
              <a:t>ст. </a:t>
            </a:r>
            <a:r>
              <a:rPr lang="ru-RU" sz="2200" dirty="0">
                <a:latin typeface="Arial" panose="020B0604020202020204" pitchFamily="34" charset="0"/>
                <a:cs typeface="Arial" panose="020B0604020202020204" pitchFamily="34" charset="0"/>
              </a:rPr>
              <a:t>66 44-ФЗ</a:t>
            </a:r>
            <a:r>
              <a:rPr lang="ru-RU" sz="2200" dirty="0" smtClean="0">
                <a:latin typeface="Arial" panose="020B0604020202020204" pitchFamily="34" charset="0"/>
                <a:cs typeface="Arial" panose="020B0604020202020204" pitchFamily="34" charset="0"/>
              </a:rPr>
              <a:t>. </a:t>
            </a:r>
          </a:p>
          <a:p>
            <a:pPr algn="just"/>
            <a:r>
              <a:rPr lang="ru-RU" sz="2200" dirty="0" smtClean="0">
                <a:solidFill>
                  <a:srgbClr val="C00000"/>
                </a:solidFill>
                <a:latin typeface="Arial" panose="020B0604020202020204" pitchFamily="34" charset="0"/>
                <a:cs typeface="Arial" panose="020B0604020202020204" pitchFamily="34" charset="0"/>
              </a:rPr>
              <a:t>Решение </a:t>
            </a:r>
            <a:r>
              <a:rPr lang="ru-RU" sz="2200" dirty="0">
                <a:solidFill>
                  <a:srgbClr val="C00000"/>
                </a:solidFill>
                <a:latin typeface="Arial" panose="020B0604020202020204" pitchFamily="34" charset="0"/>
                <a:cs typeface="Arial" panose="020B0604020202020204" pitchFamily="34" charset="0"/>
              </a:rPr>
              <a:t>ФАС России </a:t>
            </a:r>
            <a:r>
              <a:rPr lang="ru-RU" sz="2200" u="sng" dirty="0" smtClean="0">
                <a:solidFill>
                  <a:srgbClr val="C00000"/>
                </a:solidFill>
                <a:latin typeface="Arial" panose="020B0604020202020204" pitchFamily="34" charset="0"/>
                <a:cs typeface="Arial" panose="020B0604020202020204" pitchFamily="34" charset="0"/>
              </a:rPr>
              <a:t>от 16.07.2019 </a:t>
            </a:r>
            <a:br>
              <a:rPr lang="ru-RU" sz="2200" u="sng" dirty="0" smtClean="0">
                <a:solidFill>
                  <a:srgbClr val="C00000"/>
                </a:solidFill>
                <a:latin typeface="Arial" panose="020B0604020202020204" pitchFamily="34" charset="0"/>
                <a:cs typeface="Arial" panose="020B0604020202020204" pitchFamily="34" charset="0"/>
              </a:rPr>
            </a:br>
            <a:r>
              <a:rPr lang="ru-RU" sz="2200" u="sng" dirty="0" smtClean="0">
                <a:solidFill>
                  <a:srgbClr val="C00000"/>
                </a:solidFill>
                <a:latin typeface="Arial" panose="020B0604020202020204" pitchFamily="34" charset="0"/>
                <a:cs typeface="Arial" panose="020B0604020202020204" pitchFamily="34" charset="0"/>
              </a:rPr>
              <a:t>№ 19/44/105/1943</a:t>
            </a:r>
            <a:r>
              <a:rPr lang="ru-RU" sz="2200" dirty="0" smtClean="0">
                <a:solidFill>
                  <a:srgbClr val="C00000"/>
                </a:solidFill>
                <a:latin typeface="Arial" panose="020B0604020202020204" pitchFamily="34" charset="0"/>
                <a:cs typeface="Arial" panose="020B0604020202020204" pitchFamily="34" charset="0"/>
              </a:rPr>
              <a:t>.</a:t>
            </a:r>
            <a:r>
              <a:rPr lang="ru-RU" sz="2200" dirty="0" smtClean="0">
                <a:latin typeface="Arial" panose="020B0604020202020204" pitchFamily="34" charset="0"/>
                <a:cs typeface="Arial" panose="020B0604020202020204" pitchFamily="34" charset="0"/>
              </a:rPr>
              <a:t> </a:t>
            </a:r>
          </a:p>
          <a:p>
            <a:pPr algn="just"/>
            <a:r>
              <a:rPr lang="ru-RU" sz="1600" i="1" dirty="0" smtClean="0">
                <a:latin typeface="Arial" panose="020B0604020202020204" pitchFamily="34" charset="0"/>
                <a:cs typeface="Arial" panose="020B0604020202020204" pitchFamily="34" charset="0"/>
              </a:rPr>
              <a:t>*ч.8.2 </a:t>
            </a:r>
            <a:r>
              <a:rPr lang="ru-RU" sz="1600" i="1" dirty="0">
                <a:latin typeface="Arial" panose="020B0604020202020204" pitchFamily="34" charset="0"/>
                <a:cs typeface="Arial" panose="020B0604020202020204" pitchFamily="34" charset="0"/>
              </a:rPr>
              <a:t>ст. 66 44-ФЗ </a:t>
            </a:r>
            <a:r>
              <a:rPr lang="ru-RU" sz="1600" i="1" dirty="0" smtClean="0">
                <a:latin typeface="Arial" panose="020B0604020202020204" pitchFamily="34" charset="0"/>
                <a:cs typeface="Arial" panose="020B0604020202020204" pitchFamily="34" charset="0"/>
              </a:rPr>
              <a:t>указывает, что документы, </a:t>
            </a:r>
            <a:r>
              <a:rPr lang="ru-RU" sz="1600" i="1" dirty="0">
                <a:latin typeface="Arial" panose="020B0604020202020204" pitchFamily="34" charset="0"/>
                <a:cs typeface="Arial" panose="020B0604020202020204" pitchFamily="34" charset="0"/>
              </a:rPr>
              <a:t>подтверждающие соответствие участника </a:t>
            </a:r>
            <a:r>
              <a:rPr lang="ru-RU" sz="1600" i="1" dirty="0" smtClean="0">
                <a:latin typeface="Arial" panose="020B0604020202020204" pitchFamily="34" charset="0"/>
                <a:cs typeface="Arial" panose="020B0604020202020204" pitchFamily="34" charset="0"/>
              </a:rPr>
              <a:t>аукциона </a:t>
            </a:r>
            <a:r>
              <a:rPr lang="ru-RU" sz="1600" i="1" dirty="0">
                <a:latin typeface="Arial" panose="020B0604020202020204" pitchFamily="34" charset="0"/>
                <a:cs typeface="Arial" panose="020B0604020202020204" pitchFamily="34" charset="0"/>
              </a:rPr>
              <a:t>дополнительным требованиям</a:t>
            </a:r>
            <a:r>
              <a:rPr lang="ru-RU" sz="1600" i="1" dirty="0" smtClean="0">
                <a:latin typeface="Arial" panose="020B0604020202020204" pitchFamily="34" charset="0"/>
                <a:cs typeface="Arial" panose="020B0604020202020204" pitchFamily="34" charset="0"/>
              </a:rPr>
              <a:t>, </a:t>
            </a:r>
            <a:r>
              <a:rPr lang="ru-RU" sz="1600" i="1" dirty="0">
                <a:latin typeface="Arial" panose="020B0604020202020204" pitchFamily="34" charset="0"/>
                <a:cs typeface="Arial" panose="020B0604020202020204" pitchFamily="34" charset="0"/>
              </a:rPr>
              <a:t>не включаются участником такого аукциона в состав второй части заявки. Такие документы </a:t>
            </a:r>
            <a:r>
              <a:rPr lang="ru-RU" sz="1600" i="1" dirty="0" smtClean="0">
                <a:latin typeface="Arial" panose="020B0604020202020204" pitchFamily="34" charset="0"/>
                <a:cs typeface="Arial" panose="020B0604020202020204" pitchFamily="34" charset="0"/>
              </a:rPr>
              <a:t>направляются </a:t>
            </a:r>
            <a:r>
              <a:rPr lang="ru-RU" sz="1600" i="1" dirty="0">
                <a:latin typeface="Arial" panose="020B0604020202020204" pitchFamily="34" charset="0"/>
                <a:cs typeface="Arial" panose="020B0604020202020204" pitchFamily="34" charset="0"/>
              </a:rPr>
              <a:t>заказчику оператором </a:t>
            </a:r>
            <a:r>
              <a:rPr lang="ru-RU" sz="1600" i="1" dirty="0" smtClean="0">
                <a:latin typeface="Arial" panose="020B0604020202020204" pitchFamily="34" charset="0"/>
                <a:cs typeface="Arial" panose="020B0604020202020204" pitchFamily="34" charset="0"/>
              </a:rPr>
              <a:t>одновременно </a:t>
            </a:r>
            <a:r>
              <a:rPr lang="ru-RU" sz="1600" i="1" dirty="0">
                <a:latin typeface="Arial" panose="020B0604020202020204" pitchFamily="34" charset="0"/>
                <a:cs typeface="Arial" panose="020B0604020202020204" pitchFamily="34" charset="0"/>
              </a:rPr>
              <a:t>со вторыми частями заявок на участие в таком аукционе из числа </a:t>
            </a:r>
            <a:r>
              <a:rPr lang="ru-RU" sz="1600" i="1" dirty="0" smtClean="0">
                <a:latin typeface="Arial" panose="020B0604020202020204" pitchFamily="34" charset="0"/>
                <a:cs typeface="Arial" panose="020B0604020202020204" pitchFamily="34" charset="0"/>
              </a:rPr>
              <a:t>документов, </a:t>
            </a:r>
            <a:r>
              <a:rPr lang="ru-RU" sz="1600" i="1" dirty="0">
                <a:latin typeface="Arial" panose="020B0604020202020204" pitchFamily="34" charset="0"/>
                <a:cs typeface="Arial" panose="020B0604020202020204" pitchFamily="34" charset="0"/>
              </a:rPr>
              <a:t>размещенных в </a:t>
            </a:r>
            <a:r>
              <a:rPr lang="ru-RU" sz="1600" i="1" dirty="0" smtClean="0">
                <a:latin typeface="Arial" panose="020B0604020202020204" pitchFamily="34" charset="0"/>
                <a:cs typeface="Arial" panose="020B0604020202020204" pitchFamily="34" charset="0"/>
              </a:rPr>
              <a:t>реестре </a:t>
            </a:r>
            <a:r>
              <a:rPr lang="ru-RU" sz="1600" i="1" dirty="0">
                <a:latin typeface="Arial" panose="020B0604020202020204" pitchFamily="34" charset="0"/>
                <a:cs typeface="Arial" panose="020B0604020202020204" pitchFamily="34" charset="0"/>
              </a:rPr>
              <a:t>участников закупок, аккредитованных на электронной площадке</a:t>
            </a:r>
            <a:r>
              <a:rPr lang="ru-RU" sz="1600" i="1" dirty="0" smtClean="0">
                <a:latin typeface="Arial" panose="020B0604020202020204" pitchFamily="34" charset="0"/>
                <a:cs typeface="Arial" panose="020B0604020202020204" pitchFamily="34" charset="0"/>
              </a:rPr>
              <a:t>.</a:t>
            </a:r>
            <a:endParaRPr lang="ru-RU" sz="2000" dirty="0"/>
          </a:p>
        </p:txBody>
      </p:sp>
      <p:sp>
        <p:nvSpPr>
          <p:cNvPr id="10"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14</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19813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6"/>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cs typeface="Arial" pitchFamily="34" charset="0"/>
              </a:rPr>
              <a:t>Изменения в статье 93 44-ФЗ</a:t>
            </a:r>
            <a:endParaRPr lang="ru-RU" altLang="en-US" sz="2400" b="1" dirty="0">
              <a:solidFill>
                <a:schemeClr val="bg1"/>
              </a:solidFill>
              <a:effectLst>
                <a:outerShdw dist="63500" dir="2400000" algn="tl">
                  <a:schemeClr val="tx1"/>
                </a:outerShdw>
              </a:effectLst>
              <a:cs typeface="Arial"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 name="Рисунок 1"/>
          <p:cNvPicPr>
            <a:picLocks noChangeAspect="1"/>
          </p:cNvPicPr>
          <p:nvPr/>
        </p:nvPicPr>
        <p:blipFill>
          <a:blip r:embed="rId3" cstate="print"/>
          <a:stretch>
            <a:fillRect/>
          </a:stretch>
        </p:blipFill>
        <p:spPr>
          <a:xfrm>
            <a:off x="572190" y="1153297"/>
            <a:ext cx="11047619" cy="5148649"/>
          </a:xfrm>
          <a:prstGeom prst="rect">
            <a:avLst/>
          </a:prstGeom>
        </p:spPr>
      </p:pic>
      <p:sp>
        <p:nvSpPr>
          <p:cNvPr id="7"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15</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463351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9561"/>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Контракт</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Блок-схема: альтернативный процесс 4"/>
          <p:cNvSpPr/>
          <p:nvPr/>
        </p:nvSpPr>
        <p:spPr>
          <a:xfrm>
            <a:off x="8493211" y="622002"/>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№71-ФЗ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smtClean="0">
                <a:solidFill>
                  <a:srgbClr val="FF0000"/>
                </a:solidFill>
                <a:latin typeface="Arial" panose="020B0604020202020204" pitchFamily="34" charset="0"/>
                <a:cs typeface="Arial" panose="020B0604020202020204" pitchFamily="34" charset="0"/>
              </a:rPr>
              <a:t>применяется с </a:t>
            </a:r>
            <a:r>
              <a:rPr lang="ru-RU" altLang="en-US" b="1" u="sng" dirty="0" smtClean="0">
                <a:solidFill>
                  <a:srgbClr val="FF0000"/>
                </a:solidFill>
                <a:latin typeface="Arial" panose="020B0604020202020204" pitchFamily="34" charset="0"/>
                <a:cs typeface="Arial" panose="020B0604020202020204" pitchFamily="34" charset="0"/>
              </a:rPr>
              <a:t>12.05.2019</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7" name="Блок-схема: альтернативный процесс 6"/>
          <p:cNvSpPr/>
          <p:nvPr/>
        </p:nvSpPr>
        <p:spPr>
          <a:xfrm>
            <a:off x="551936" y="1589903"/>
            <a:ext cx="9868930" cy="5136292"/>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2000" dirty="0" smtClean="0">
                <a:solidFill>
                  <a:srgbClr val="FF0000"/>
                </a:solidFill>
                <a:latin typeface="Arial" panose="020B0604020202020204" pitchFamily="34" charset="0"/>
                <a:cs typeface="Arial" panose="020B0604020202020204" pitchFamily="34" charset="0"/>
                <a:sym typeface="Wingdings 2" panose="05020102010507070707" pitchFamily="18" charset="2"/>
              </a:rPr>
              <a:t> </a:t>
            </a:r>
            <a:r>
              <a:rPr lang="ru-RU" sz="2000" b="1" dirty="0" smtClean="0">
                <a:latin typeface="Arial" panose="020B0604020202020204" pitchFamily="34" charset="0"/>
                <a:cs typeface="Arial" panose="020B0604020202020204" pitchFamily="34" charset="0"/>
              </a:rPr>
              <a:t>не нужно </a:t>
            </a:r>
            <a:r>
              <a:rPr lang="ru-RU" sz="2000" dirty="0" smtClean="0">
                <a:latin typeface="Arial" panose="020B0604020202020204" pitchFamily="34" charset="0"/>
                <a:cs typeface="Arial" panose="020B0604020202020204" pitchFamily="34" charset="0"/>
              </a:rPr>
              <a:t>составлять отчеты об исполнении контракта (этапа);</a:t>
            </a:r>
          </a:p>
          <a:p>
            <a:pPr algn="just"/>
            <a:r>
              <a:rPr lang="ru-RU" sz="2000" dirty="0" smtClean="0">
                <a:solidFill>
                  <a:srgbClr val="00B050"/>
                </a:solidFill>
                <a:latin typeface="Arial" panose="020B0604020202020204" pitchFamily="34" charset="0"/>
                <a:cs typeface="Arial" panose="020B0604020202020204" pitchFamily="34" charset="0"/>
                <a:sym typeface="Wingdings 2" panose="05020102010507070707" pitchFamily="18" charset="2"/>
              </a:rPr>
              <a:t> </a:t>
            </a:r>
            <a:r>
              <a:rPr lang="ru-RU" sz="2000" dirty="0" smtClean="0">
                <a:solidFill>
                  <a:schemeClr val="tx1"/>
                </a:solidFill>
                <a:latin typeface="Arial" panose="020B0604020202020204" pitchFamily="34" charset="0"/>
                <a:cs typeface="Arial" panose="020B0604020202020204" pitchFamily="34" charset="0"/>
              </a:rPr>
              <a:t>размер </a:t>
            </a:r>
            <a:r>
              <a:rPr lang="ru-RU" sz="2000" b="1" dirty="0" smtClean="0">
                <a:solidFill>
                  <a:schemeClr val="tx1"/>
                </a:solidFill>
                <a:latin typeface="Arial" panose="020B0604020202020204" pitchFamily="34" charset="0"/>
                <a:cs typeface="Arial" panose="020B0604020202020204" pitchFamily="34" charset="0"/>
              </a:rPr>
              <a:t>штрафа</a:t>
            </a:r>
            <a:r>
              <a:rPr lang="ru-RU" sz="2000" dirty="0" smtClean="0">
                <a:solidFill>
                  <a:schemeClr val="tx1"/>
                </a:solidFill>
                <a:latin typeface="Arial" panose="020B0604020202020204" pitchFamily="34" charset="0"/>
                <a:cs typeface="Arial" panose="020B0604020202020204" pitchFamily="34" charset="0"/>
              </a:rPr>
              <a:t> – исключены слова «в виде фиксированной суммы», достаточно указать %;</a:t>
            </a:r>
          </a:p>
          <a:p>
            <a:pPr algn="just"/>
            <a:r>
              <a:rPr lang="ru-RU" sz="2000" dirty="0">
                <a:solidFill>
                  <a:srgbClr val="00B050"/>
                </a:solidFill>
                <a:latin typeface="Arial" panose="020B0604020202020204" pitchFamily="34" charset="0"/>
                <a:cs typeface="Arial" panose="020B0604020202020204" pitchFamily="34" charset="0"/>
                <a:sym typeface="Wingdings 2" panose="05020102010507070707" pitchFamily="18" charset="2"/>
              </a:rPr>
              <a:t></a:t>
            </a:r>
            <a:r>
              <a:rPr lang="ru-RU" sz="2000" dirty="0">
                <a:solidFill>
                  <a:schemeClr val="tx1"/>
                </a:solidFill>
                <a:latin typeface="Arial" panose="020B0604020202020204" pitchFamily="34" charset="0"/>
                <a:cs typeface="Arial" panose="020B0604020202020204" pitchFamily="34" charset="0"/>
                <a:sym typeface="Wingdings 2" panose="05020102010507070707" pitchFamily="18" charset="2"/>
              </a:rPr>
              <a:t> </a:t>
            </a:r>
            <a:r>
              <a:rPr lang="ru-RU" sz="2000" b="1" dirty="0" smtClean="0">
                <a:solidFill>
                  <a:schemeClr val="tx1"/>
                </a:solidFill>
                <a:latin typeface="Arial" panose="020B0604020202020204" pitchFamily="34" charset="0"/>
                <a:cs typeface="Arial" panose="020B0604020202020204" pitchFamily="34" charset="0"/>
              </a:rPr>
              <a:t>пени</a:t>
            </a:r>
            <a:r>
              <a:rPr lang="ru-RU" sz="2000" dirty="0" smtClean="0">
                <a:solidFill>
                  <a:schemeClr val="tx1"/>
                </a:solidFill>
                <a:latin typeface="Arial" panose="020B0604020202020204" pitchFamily="34" charset="0"/>
                <a:cs typeface="Arial" panose="020B0604020202020204" pitchFamily="34" charset="0"/>
              </a:rPr>
              <a:t> – 1/300 (раньше – не менее 1/300%)</a:t>
            </a:r>
          </a:p>
          <a:p>
            <a:pPr algn="just"/>
            <a:r>
              <a:rPr lang="ru-RU" sz="1600" i="1" dirty="0" smtClean="0">
                <a:solidFill>
                  <a:schemeClr val="tx1"/>
                </a:solidFill>
                <a:latin typeface="Arial" panose="020B0604020202020204" pitchFamily="34" charset="0"/>
                <a:cs typeface="Arial" panose="020B0604020202020204" pitchFamily="34" charset="0"/>
              </a:rPr>
              <a:t>*кроме случаев, когда для поставщика законодательством установлен иной порядок начисления пени/штрафов (пример: ФЗ «Об электроэнергетике» №35-ФЗ – пени 1/130%);</a:t>
            </a:r>
          </a:p>
          <a:p>
            <a:pPr algn="just"/>
            <a:r>
              <a:rPr lang="ru-RU" sz="2000" dirty="0">
                <a:solidFill>
                  <a:srgbClr val="00B050"/>
                </a:solidFill>
                <a:latin typeface="Arial" panose="020B0604020202020204" pitchFamily="34" charset="0"/>
                <a:cs typeface="Arial" panose="020B0604020202020204" pitchFamily="34" charset="0"/>
                <a:sym typeface="Wingdings 2" panose="05020102010507070707" pitchFamily="18" charset="2"/>
              </a:rPr>
              <a:t> </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если отраслевым законом предусмотрен </a:t>
            </a:r>
            <a:r>
              <a:rPr lang="ru-RU" sz="2000" b="1"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иной срок оплаты</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 отличный от 30/15 рабочих дней, заказчик устанавливает срок оплаты, предусмотренный специальным законодательством;</a:t>
            </a:r>
          </a:p>
          <a:p>
            <a:pPr algn="just"/>
            <a:r>
              <a:rPr lang="ru-RU" sz="2000" dirty="0">
                <a:solidFill>
                  <a:srgbClr val="00B050"/>
                </a:solidFill>
                <a:latin typeface="Arial" panose="020B0604020202020204" pitchFamily="34" charset="0"/>
                <a:cs typeface="Arial" panose="020B0604020202020204" pitchFamily="34" charset="0"/>
                <a:sym typeface="Wingdings 2" panose="05020102010507070707" pitchFamily="18" charset="2"/>
              </a:rPr>
              <a:t> </a:t>
            </a:r>
            <a:r>
              <a:rPr lang="ru-RU" sz="2000" dirty="0">
                <a:solidFill>
                  <a:schemeClr val="tx1"/>
                </a:solidFill>
                <a:latin typeface="Arial" panose="020B0604020202020204" pitchFamily="34" charset="0"/>
                <a:cs typeface="Arial" panose="020B0604020202020204" pitchFamily="34" charset="0"/>
                <a:sym typeface="Wingdings 2" panose="05020102010507070707" pitchFamily="18" charset="2"/>
              </a:rPr>
              <a:t>в</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 контракт должно включаться условие о предоставлении нового обеспечения исполнения контракта, в случае отзыва у банка лицензии </a:t>
            </a:r>
            <a:b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br>
            <a:r>
              <a:rPr lang="ru-RU" sz="14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a:t>
            </a:r>
            <a:r>
              <a:rPr lang="ru-RU" sz="1400" i="1"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не позднее 1-го месяца со дня надлежащего уведомления заказчиком поставщика о необходимости предоставить соответствующее обеспечение</a:t>
            </a:r>
            <a:r>
              <a:rPr lang="ru-RU" sz="14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a:t>
            </a:r>
          </a:p>
          <a:p>
            <a:pPr algn="just"/>
            <a:r>
              <a:rPr lang="ru-RU" sz="2000" dirty="0" smtClean="0">
                <a:solidFill>
                  <a:srgbClr val="00B050"/>
                </a:solidFill>
                <a:latin typeface="Arial" panose="020B0604020202020204" pitchFamily="34" charset="0"/>
                <a:cs typeface="Arial" panose="020B0604020202020204" pitchFamily="34" charset="0"/>
                <a:sym typeface="Wingdings 2" panose="05020102010507070707" pitchFamily="18" charset="2"/>
              </a:rPr>
              <a:t></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 Минфин России получил право разрабатывать </a:t>
            </a:r>
            <a:r>
              <a:rPr lang="ru-RU" sz="2000" b="1"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типовые контракты</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 </a:t>
            </a:r>
            <a:r>
              <a:rPr lang="ru-RU" sz="2000" b="1" dirty="0" smtClean="0">
                <a:solidFill>
                  <a:schemeClr val="tx1"/>
                </a:solidFill>
                <a:latin typeface="Arial" panose="020B0604020202020204" pitchFamily="34" charset="0"/>
                <a:cs typeface="Arial" panose="020B0604020202020204" pitchFamily="34" charset="0"/>
                <a:sym typeface="Wingdings 2" panose="05020102010507070707" pitchFamily="18" charset="2"/>
              </a:rPr>
              <a:t>типовые условия </a:t>
            </a:r>
            <a:r>
              <a:rPr lang="ru-RU" sz="2000" dirty="0" smtClean="0">
                <a:solidFill>
                  <a:schemeClr val="tx1"/>
                </a:solidFill>
                <a:latin typeface="Arial" panose="020B0604020202020204" pitchFamily="34" charset="0"/>
                <a:cs typeface="Arial" panose="020B0604020202020204" pitchFamily="34" charset="0"/>
                <a:sym typeface="Wingdings 2" panose="05020102010507070707" pitchFamily="18" charset="2"/>
              </a:rPr>
              <a:t>контрактов, если таковые еще не разработаны профильными ведомствами.</a:t>
            </a:r>
            <a:endParaRPr lang="ru-RU" dirty="0">
              <a:latin typeface="Arial" panose="020B0604020202020204" pitchFamily="34" charset="0"/>
              <a:cs typeface="Arial" panose="020B0604020202020204" pitchFamily="34" charset="0"/>
            </a:endParaRPr>
          </a:p>
        </p:txBody>
      </p:sp>
      <p:sp>
        <p:nvSpPr>
          <p:cNvPr id="13"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16</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190031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rPr>
              <a:t>Контракт</a:t>
            </a: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Блок-схема: альтернативный процесс 5"/>
          <p:cNvSpPr/>
          <p:nvPr/>
        </p:nvSpPr>
        <p:spPr>
          <a:xfrm>
            <a:off x="8377882" y="216541"/>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№71-ФЗ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smtClean="0">
                <a:solidFill>
                  <a:srgbClr val="FF0000"/>
                </a:solidFill>
                <a:latin typeface="Arial" panose="020B0604020202020204" pitchFamily="34" charset="0"/>
                <a:cs typeface="Arial" panose="020B0604020202020204" pitchFamily="34" charset="0"/>
              </a:rPr>
              <a:t>применяется с </a:t>
            </a:r>
            <a:r>
              <a:rPr lang="ru-RU" altLang="en-US" b="1" u="sng" dirty="0" smtClean="0">
                <a:solidFill>
                  <a:srgbClr val="FF0000"/>
                </a:solidFill>
                <a:latin typeface="Arial" panose="020B0604020202020204" pitchFamily="34" charset="0"/>
                <a:cs typeface="Arial" panose="020B0604020202020204" pitchFamily="34" charset="0"/>
              </a:rPr>
              <a:t>01.07.2019</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7" name="Блок-схема: альтернативный процесс 6"/>
          <p:cNvSpPr/>
          <p:nvPr/>
        </p:nvSpPr>
        <p:spPr>
          <a:xfrm>
            <a:off x="354226" y="1145059"/>
            <a:ext cx="10338488" cy="559761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Wingdings" panose="05000000000000000000" pitchFamily="2" charset="2"/>
              <a:buChar char="q"/>
            </a:pPr>
            <a:r>
              <a:rPr lang="ru-RU" sz="2000" b="1" dirty="0" smtClean="0">
                <a:latin typeface="Arial" panose="020B0604020202020204" pitchFamily="34" charset="0"/>
                <a:cs typeface="Arial" panose="020B0604020202020204" pitchFamily="34" charset="0"/>
              </a:rPr>
              <a:t>Изменение стоимости контракта </a:t>
            </a:r>
            <a:r>
              <a:rPr lang="ru-RU" sz="2000" dirty="0" smtClean="0">
                <a:latin typeface="Arial" panose="020B0604020202020204" pitchFamily="34" charset="0"/>
                <a:cs typeface="Arial" panose="020B0604020202020204" pitchFamily="34" charset="0"/>
              </a:rPr>
              <a:t>по строительным работам не более чем на 10% при увеличении объема работ либо при осуществлении новых работ;</a:t>
            </a:r>
          </a:p>
          <a:p>
            <a:pPr marL="342900" indent="-342900" algn="just">
              <a:buFont typeface="Wingdings" panose="05000000000000000000" pitchFamily="2" charset="2"/>
              <a:buChar char="q"/>
            </a:pPr>
            <a:r>
              <a:rPr lang="ru-RU" sz="2000" dirty="0">
                <a:latin typeface="Arial" panose="020B0604020202020204" pitchFamily="34" charset="0"/>
                <a:cs typeface="Arial" panose="020B0604020202020204" pitchFamily="34" charset="0"/>
              </a:rPr>
              <a:t>Возможность </a:t>
            </a:r>
            <a:r>
              <a:rPr lang="ru-RU" sz="2000" b="1" dirty="0">
                <a:latin typeface="Arial" panose="020B0604020202020204" pitchFamily="34" charset="0"/>
                <a:cs typeface="Arial" panose="020B0604020202020204" pitchFamily="34" charset="0"/>
              </a:rPr>
              <a:t>изменения объемов работ </a:t>
            </a:r>
            <a:r>
              <a:rPr lang="ru-RU" sz="2000" dirty="0">
                <a:latin typeface="Arial" panose="020B0604020202020204" pitchFamily="34" charset="0"/>
                <a:cs typeface="Arial" panose="020B0604020202020204" pitchFamily="34" charset="0"/>
              </a:rPr>
              <a:t>по контрактам на выполнение строительных работ </a:t>
            </a:r>
            <a:r>
              <a:rPr lang="ru-RU" sz="2000" b="1" dirty="0">
                <a:latin typeface="Arial" panose="020B0604020202020204" pitchFamily="34" charset="0"/>
                <a:cs typeface="Arial" panose="020B0604020202020204" pitchFamily="34" charset="0"/>
              </a:rPr>
              <a:t>и</a:t>
            </a:r>
            <a:r>
              <a:rPr lang="ru-RU" sz="2000" dirty="0">
                <a:latin typeface="Arial" panose="020B0604020202020204" pitchFamily="34" charset="0"/>
                <a:cs typeface="Arial" panose="020B0604020202020204" pitchFamily="34" charset="0"/>
              </a:rPr>
              <a:t> реставрации культурных объектов до 30% от первоначальной цены контракта и возможность однократного продления срока исполнения контракта, в том числе если срок нарушен по вине подрядчика (при условии уплаты подрядчиком пени за весь срок продления). Применяется по решению органа власти при условии, что цена контракта соответствует значению, установленному Правительством РФ, высшего исполнительного органа региона или местной администрации</a:t>
            </a:r>
            <a:r>
              <a:rPr lang="ru-RU" sz="2000" dirty="0" smtClean="0">
                <a:latin typeface="Arial" panose="020B0604020202020204" pitchFamily="34" charset="0"/>
                <a:cs typeface="Arial" panose="020B0604020202020204" pitchFamily="34" charset="0"/>
              </a:rPr>
              <a:t>;</a:t>
            </a:r>
          </a:p>
          <a:p>
            <a:pPr marL="342900" indent="-342900" algn="just">
              <a:buFont typeface="Wingdings" panose="05000000000000000000" pitchFamily="2" charset="2"/>
              <a:buChar char="q"/>
            </a:pPr>
            <a:r>
              <a:rPr lang="ru-RU" sz="2000" dirty="0" smtClean="0">
                <a:latin typeface="Arial" panose="020B0604020202020204" pitchFamily="34" charset="0"/>
                <a:cs typeface="Arial" panose="020B0604020202020204" pitchFamily="34" charset="0"/>
              </a:rPr>
              <a:t>Допускается </a:t>
            </a:r>
            <a:r>
              <a:rPr lang="ru-RU" sz="2000" b="1" dirty="0" smtClean="0">
                <a:latin typeface="Arial" panose="020B0604020202020204" pitchFamily="34" charset="0"/>
                <a:cs typeface="Arial" panose="020B0604020202020204" pitchFamily="34" charset="0"/>
              </a:rPr>
              <a:t>однократное изменение срока </a:t>
            </a:r>
            <a:r>
              <a:rPr lang="ru-RU" sz="2000" dirty="0" smtClean="0">
                <a:latin typeface="Arial" panose="020B0604020202020204" pitchFamily="34" charset="0"/>
                <a:cs typeface="Arial" panose="020B0604020202020204" pitchFamily="34" charset="0"/>
              </a:rPr>
              <a:t>исполнения контракта строительного подряда на срок, не превышающий срока исполнения контракта, предусмотренного при его заключении (п.9 ч.1 ст. 95);</a:t>
            </a:r>
          </a:p>
          <a:p>
            <a:pPr marL="342900" indent="-342900" algn="just">
              <a:buFont typeface="Wingdings" panose="05000000000000000000" pitchFamily="2" charset="2"/>
              <a:buChar char="q"/>
            </a:pPr>
            <a:r>
              <a:rPr lang="ru-RU" sz="2000" dirty="0" smtClean="0">
                <a:latin typeface="Arial" panose="020B0604020202020204" pitchFamily="34" charset="0"/>
                <a:cs typeface="Arial" panose="020B0604020202020204" pitchFamily="34" charset="0"/>
              </a:rPr>
              <a:t>Допускается </a:t>
            </a:r>
            <a:r>
              <a:rPr lang="ru-RU" sz="2000" b="1" dirty="0" smtClean="0">
                <a:latin typeface="Arial" panose="020B0604020202020204" pitchFamily="34" charset="0"/>
                <a:cs typeface="Arial" panose="020B0604020202020204" pitchFamily="34" charset="0"/>
              </a:rPr>
              <a:t>менять существенные </a:t>
            </a:r>
            <a:r>
              <a:rPr lang="ru-RU" sz="2000" dirty="0" smtClean="0">
                <a:latin typeface="Arial" panose="020B0604020202020204" pitchFamily="34" charset="0"/>
                <a:cs typeface="Arial" panose="020B0604020202020204" pitchFamily="34" charset="0"/>
              </a:rPr>
              <a:t>условия контракта, заключенного с ед. поставщиком в соответствии с пунктами 1, 8, 22, 23, 29, 32, 34, 51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ч.1 ст. 93 44-ФЗ.</a:t>
            </a:r>
            <a:endParaRPr lang="ru-RU" sz="2000" dirty="0">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17</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122423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rPr>
              <a:t>Контракт</a:t>
            </a: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Блок-схема: альтернативный процесс 4"/>
          <p:cNvSpPr/>
          <p:nvPr/>
        </p:nvSpPr>
        <p:spPr>
          <a:xfrm>
            <a:off x="8377882" y="678101"/>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№71-ФЗ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smtClean="0">
                <a:solidFill>
                  <a:srgbClr val="FF0000"/>
                </a:solidFill>
                <a:latin typeface="Arial" panose="020B0604020202020204" pitchFamily="34" charset="0"/>
                <a:cs typeface="Arial" panose="020B0604020202020204" pitchFamily="34" charset="0"/>
              </a:rPr>
              <a:t>применяется с </a:t>
            </a:r>
            <a:r>
              <a:rPr lang="ru-RU" altLang="en-US" b="1" u="sng" dirty="0" smtClean="0">
                <a:solidFill>
                  <a:srgbClr val="FF0000"/>
                </a:solidFill>
                <a:latin typeface="Arial" panose="020B0604020202020204" pitchFamily="34" charset="0"/>
                <a:cs typeface="Arial" panose="020B0604020202020204" pitchFamily="34" charset="0"/>
              </a:rPr>
              <a:t>01.07.2019</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6" name="Прямоугольник 5"/>
          <p:cNvSpPr/>
          <p:nvPr/>
        </p:nvSpPr>
        <p:spPr>
          <a:xfrm>
            <a:off x="230659" y="676965"/>
            <a:ext cx="6433752" cy="594008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
              <a:buFontTx/>
              <a:buChar char="-"/>
            </a:pPr>
            <a:r>
              <a:rPr lang="ru-RU" sz="2000" b="1" dirty="0" smtClean="0">
                <a:latin typeface="Arial" panose="020B0604020202020204" pitchFamily="34" charset="0"/>
                <a:cs typeface="Arial" panose="020B0604020202020204" pitchFamily="34" charset="0"/>
              </a:rPr>
              <a:t>срок возврата </a:t>
            </a:r>
            <a:r>
              <a:rPr lang="ru-RU" sz="2000" dirty="0" smtClean="0">
                <a:latin typeface="Arial" panose="020B0604020202020204" pitchFamily="34" charset="0"/>
                <a:cs typeface="Arial" panose="020B0604020202020204" pitchFamily="34" charset="0"/>
              </a:rPr>
              <a:t>поставщику денежных средств, внесенных в качестве </a:t>
            </a:r>
            <a:r>
              <a:rPr lang="ru-RU" sz="2000" b="1" dirty="0" smtClean="0">
                <a:latin typeface="Arial" panose="020B0604020202020204" pitchFamily="34" charset="0"/>
                <a:cs typeface="Arial" panose="020B0604020202020204" pitchFamily="34" charset="0"/>
              </a:rPr>
              <a:t>обеспечения исполнения контракта</a:t>
            </a:r>
            <a:r>
              <a:rPr lang="ru-RU" sz="2000" dirty="0" smtClean="0">
                <a:latin typeface="Arial" panose="020B0604020202020204" pitchFamily="34" charset="0"/>
                <a:cs typeface="Arial" panose="020B0604020202020204" pitchFamily="34" charset="0"/>
              </a:rPr>
              <a:t>, не должен превышать 30 дней с даты исполнения поставщиком обязательств (для СМП не более 15 дней);</a:t>
            </a:r>
          </a:p>
          <a:p>
            <a:pPr marL="342900" indent="-342900" algn="just">
              <a:buFontTx/>
              <a:buChar char="-"/>
            </a:pPr>
            <a:endParaRPr lang="ru-RU" sz="2000" dirty="0" smtClean="0">
              <a:latin typeface="Arial" panose="020B0604020202020204" pitchFamily="34" charset="0"/>
              <a:cs typeface="Arial" panose="020B0604020202020204" pitchFamily="34" charset="0"/>
            </a:endParaRPr>
          </a:p>
          <a:p>
            <a:pPr marL="342900" indent="-342900" algn="just">
              <a:buFontTx/>
              <a:buChar char="-"/>
            </a:pPr>
            <a:r>
              <a:rPr lang="ru-RU" sz="2000" dirty="0" smtClean="0">
                <a:latin typeface="Arial" panose="020B0604020202020204" pitchFamily="34" charset="0"/>
                <a:cs typeface="Arial" panose="020B0604020202020204" pitchFamily="34" charset="0"/>
              </a:rPr>
              <a:t>если контрактом </a:t>
            </a:r>
            <a:r>
              <a:rPr lang="ru-RU" sz="2000" b="1" dirty="0" smtClean="0">
                <a:latin typeface="Arial" panose="020B0604020202020204" pitchFamily="34" charset="0"/>
                <a:cs typeface="Arial" panose="020B0604020202020204" pitchFamily="34" charset="0"/>
              </a:rPr>
              <a:t>предусмотрены отдельные этапы</a:t>
            </a:r>
            <a:r>
              <a:rPr lang="ru-RU" sz="2000" dirty="0" smtClean="0">
                <a:latin typeface="Arial" panose="020B0604020202020204" pitchFamily="34" charset="0"/>
                <a:cs typeface="Arial" panose="020B0604020202020204" pitchFamily="34" charset="0"/>
              </a:rPr>
              <a:t> его исполнения, </a:t>
            </a:r>
            <a:r>
              <a:rPr lang="ru-RU" sz="2000" b="1" dirty="0" smtClean="0">
                <a:latin typeface="Arial" panose="020B0604020202020204" pitchFamily="34" charset="0"/>
                <a:cs typeface="Arial" panose="020B0604020202020204" pitchFamily="34" charset="0"/>
              </a:rPr>
              <a:t>цена каждого этапа устанавливается в размере, сниженном пропорционально снижению НМЦК</a:t>
            </a:r>
            <a:r>
              <a:rPr lang="ru-RU" sz="2000" dirty="0" smtClean="0">
                <a:latin typeface="Arial" panose="020B0604020202020204" pitchFamily="34" charset="0"/>
                <a:cs typeface="Arial" panose="020B0604020202020204" pitchFamily="34" charset="0"/>
              </a:rPr>
              <a:t> участником закупки, с которым заключается контракт;</a:t>
            </a:r>
          </a:p>
          <a:p>
            <a:pPr marL="342900" indent="-342900" algn="just">
              <a:buFontTx/>
              <a:buChar char="-"/>
            </a:pPr>
            <a:endParaRPr lang="ru-RU" sz="2000" b="1" dirty="0">
              <a:latin typeface="Arial" panose="020B0604020202020204" pitchFamily="34" charset="0"/>
              <a:cs typeface="Arial" panose="020B0604020202020204" pitchFamily="34" charset="0"/>
            </a:endParaRPr>
          </a:p>
          <a:p>
            <a:pPr marL="342900" indent="-342900" algn="just">
              <a:buFontTx/>
              <a:buChar char="-"/>
            </a:pPr>
            <a:r>
              <a:rPr lang="ru-RU" sz="2000" b="1" dirty="0" smtClean="0">
                <a:latin typeface="Arial" panose="020B0604020202020204" pitchFamily="34" charset="0"/>
                <a:cs typeface="Arial" panose="020B0604020202020204" pitchFamily="34" charset="0"/>
              </a:rPr>
              <a:t>выплата аванса </a:t>
            </a:r>
            <a:r>
              <a:rPr lang="ru-RU" sz="2000" dirty="0" smtClean="0">
                <a:latin typeface="Arial" panose="020B0604020202020204" pitchFamily="34" charset="0"/>
                <a:cs typeface="Arial" panose="020B0604020202020204" pitchFamily="34" charset="0"/>
              </a:rPr>
              <a:t>при снижении цены контракта более чем на 25% не допускается</a:t>
            </a:r>
            <a:r>
              <a:rPr lang="ru-RU" sz="2000" b="1" dirty="0" smtClean="0">
                <a:latin typeface="Arial" panose="020B0604020202020204" pitchFamily="34" charset="0"/>
                <a:cs typeface="Arial" panose="020B0604020202020204" pitchFamily="34" charset="0"/>
              </a:rPr>
              <a:t>;</a:t>
            </a:r>
          </a:p>
          <a:p>
            <a:pPr marL="342900" indent="-342900" algn="just">
              <a:buFontTx/>
              <a:buChar char="-"/>
            </a:pPr>
            <a:endParaRPr lang="ru-RU" sz="2000" b="1" dirty="0" smtClean="0">
              <a:latin typeface="Arial" panose="020B0604020202020204" pitchFamily="34" charset="0"/>
              <a:cs typeface="Arial" panose="020B0604020202020204" pitchFamily="34" charset="0"/>
            </a:endParaRPr>
          </a:p>
          <a:p>
            <a:pPr marL="342900" indent="-342900" algn="just">
              <a:buFontTx/>
              <a:buChar char="-"/>
            </a:pPr>
            <a:r>
              <a:rPr lang="ru-RU" sz="2000" dirty="0" smtClean="0">
                <a:latin typeface="Arial" panose="020B0604020202020204" pitchFamily="34" charset="0"/>
                <a:cs typeface="Arial" panose="020B0604020202020204" pitchFamily="34" charset="0"/>
              </a:rPr>
              <a:t>уточнены положения ч.3 ст. 37 44-ФЗ </a:t>
            </a:r>
            <a:br>
              <a:rPr lang="ru-RU" sz="2000" dirty="0" smtClean="0">
                <a:latin typeface="Arial" panose="020B0604020202020204" pitchFamily="34" charset="0"/>
                <a:cs typeface="Arial" panose="020B0604020202020204" pitchFamily="34" charset="0"/>
              </a:rPr>
            </a:br>
            <a:r>
              <a:rPr lang="ru-RU" sz="2000" b="1" dirty="0" smtClean="0">
                <a:latin typeface="Arial" panose="020B0604020202020204" pitchFamily="34" charset="0"/>
                <a:cs typeface="Arial" panose="020B0604020202020204" pitchFamily="34" charset="0"/>
              </a:rPr>
              <a:t>о предоставлении контрактов в целях подтверждения добросовестности;</a:t>
            </a:r>
            <a:endParaRPr lang="ru-RU" b="1" dirty="0">
              <a:latin typeface="Arial" panose="020B0604020202020204" pitchFamily="34" charset="0"/>
              <a:cs typeface="Arial" panose="020B0604020202020204" pitchFamily="34" charset="0"/>
            </a:endParaRPr>
          </a:p>
        </p:txBody>
      </p:sp>
      <p:sp>
        <p:nvSpPr>
          <p:cNvPr id="7" name="Прямоугольник 6"/>
          <p:cNvSpPr/>
          <p:nvPr/>
        </p:nvSpPr>
        <p:spPr>
          <a:xfrm>
            <a:off x="7068067" y="2557268"/>
            <a:ext cx="4827372" cy="317009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buFontTx/>
              <a:buChar char="-"/>
            </a:pPr>
            <a:r>
              <a:rPr lang="ru-RU" sz="2000" dirty="0" smtClean="0">
                <a:latin typeface="Arial" panose="020B0604020202020204" pitchFamily="34" charset="0"/>
                <a:cs typeface="Arial" panose="020B0604020202020204" pitchFamily="34" charset="0"/>
              </a:rPr>
              <a:t>при расторжении контракта с победителем закупки </a:t>
            </a:r>
            <a:r>
              <a:rPr lang="ru-RU" sz="2000" dirty="0" smtClean="0">
                <a:solidFill>
                  <a:schemeClr val="bg1"/>
                </a:solidFill>
                <a:latin typeface="Arial" panose="020B0604020202020204" pitchFamily="34" charset="0"/>
                <a:cs typeface="Arial" panose="020B0604020202020204" pitchFamily="34" charset="0"/>
              </a:rPr>
              <a:t>по решению суда</a:t>
            </a:r>
            <a:r>
              <a:rPr lang="ru-RU" sz="2000" dirty="0" smtClean="0">
                <a:latin typeface="Arial" panose="020B0604020202020204" pitchFamily="34" charset="0"/>
                <a:cs typeface="Arial" panose="020B0604020202020204" pitchFamily="34" charset="0"/>
              </a:rPr>
              <a:t> или </a:t>
            </a:r>
            <a:r>
              <a:rPr lang="ru-RU" sz="2000" dirty="0" smtClean="0">
                <a:solidFill>
                  <a:schemeClr val="bg1"/>
                </a:solidFill>
                <a:latin typeface="Arial" panose="020B0604020202020204" pitchFamily="34" charset="0"/>
                <a:cs typeface="Arial" panose="020B0604020202020204" pitchFamily="34" charset="0"/>
              </a:rPr>
              <a:t>по соглашению сторон </a:t>
            </a:r>
            <a:r>
              <a:rPr lang="ru-RU" sz="2000" b="1" dirty="0" smtClean="0">
                <a:latin typeface="Arial" panose="020B0604020202020204" pitchFamily="34" charset="0"/>
                <a:cs typeface="Arial" panose="020B0604020202020204" pitchFamily="34" charset="0"/>
              </a:rPr>
              <a:t>заказчик вправе заключить контракт с участником, занявшим 2-ое место</a:t>
            </a:r>
            <a:r>
              <a:rPr lang="ru-RU" sz="2000" dirty="0" smtClean="0">
                <a:latin typeface="Arial" panose="020B0604020202020204" pitchFamily="34" charset="0"/>
                <a:cs typeface="Arial" panose="020B0604020202020204" pitchFamily="34" charset="0"/>
              </a:rPr>
              <a:t>, без проведения новой закупки, </a:t>
            </a:r>
            <a:r>
              <a:rPr lang="ru-RU" sz="2000" dirty="0" smtClean="0">
                <a:solidFill>
                  <a:schemeClr val="bg1"/>
                </a:solidFill>
                <a:latin typeface="Arial" panose="020B0604020202020204" pitchFamily="34" charset="0"/>
                <a:cs typeface="Arial" panose="020B0604020202020204" pitchFamily="34" charset="0"/>
              </a:rPr>
              <a:t>при одностороннем расторжении контракта </a:t>
            </a:r>
            <a:r>
              <a:rPr lang="ru-RU" sz="2000" dirty="0" smtClean="0">
                <a:latin typeface="Arial" panose="020B0604020202020204" pitchFamily="34" charset="0"/>
                <a:cs typeface="Arial" panose="020B0604020202020204" pitchFamily="34" charset="0"/>
              </a:rPr>
              <a:t>– только после включения поставщика в РНП.</a:t>
            </a:r>
            <a:endParaRPr lang="ru-RU" b="1" dirty="0">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18</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26369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Общие положения Закона №44-ФЗ</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70703" y="817259"/>
            <a:ext cx="5082746" cy="5740059"/>
          </a:xfrm>
          <a:prstGeom prst="rect">
            <a:avLst/>
          </a:prstGeom>
        </p:spPr>
        <p:txBody>
          <a:bodyPr wrap="square">
            <a:spAutoFit/>
          </a:bodyPr>
          <a:lstStyle/>
          <a:p>
            <a:pPr marL="342900" indent="-342900" algn="just">
              <a:buFontTx/>
              <a:buChar char="-"/>
            </a:pPr>
            <a:r>
              <a:rPr lang="ru-RU" dirty="0">
                <a:latin typeface="Arial" panose="020B0604020202020204" pitchFamily="34" charset="0"/>
                <a:cs typeface="Arial" panose="020B0604020202020204" pitchFamily="34" charset="0"/>
              </a:rPr>
              <a:t>установлена </a:t>
            </a:r>
            <a:r>
              <a:rPr lang="ru-RU" b="1" dirty="0">
                <a:latin typeface="Arial" panose="020B0604020202020204" pitchFamily="34" charset="0"/>
                <a:cs typeface="Arial" panose="020B0604020202020204" pitchFamily="34" charset="0"/>
              </a:rPr>
              <a:t>возможность закупки по цене за единицу </a:t>
            </a:r>
            <a:r>
              <a:rPr lang="ru-RU" dirty="0">
                <a:latin typeface="Arial" panose="020B0604020202020204" pitchFamily="34" charset="0"/>
                <a:cs typeface="Arial" panose="020B0604020202020204" pitchFamily="34" charset="0"/>
              </a:rPr>
              <a:t>товара/работы/услуги в случае невозможности определить объем</a:t>
            </a:r>
            <a:r>
              <a:rPr lang="ru-RU" dirty="0" smtClean="0">
                <a:latin typeface="Arial" panose="020B0604020202020204" pitchFamily="34" charset="0"/>
                <a:cs typeface="Arial" panose="020B0604020202020204" pitchFamily="34" charset="0"/>
              </a:rPr>
              <a:t>;</a:t>
            </a:r>
          </a:p>
          <a:p>
            <a:pPr marL="342900" indent="-342900" algn="just">
              <a:buFontTx/>
              <a:buChar char="-"/>
            </a:pPr>
            <a:endParaRPr lang="ru-RU" dirty="0" smtClean="0">
              <a:latin typeface="Arial" panose="020B0604020202020204" pitchFamily="34" charset="0"/>
              <a:cs typeface="Arial" panose="020B0604020202020204" pitchFamily="34" charset="0"/>
            </a:endParaRPr>
          </a:p>
          <a:p>
            <a:pPr marL="342900" indent="-342900" algn="just">
              <a:buFontTx/>
              <a:buChar char="-"/>
            </a:pPr>
            <a:r>
              <a:rPr lang="ru-RU" dirty="0" smtClean="0">
                <a:latin typeface="Arial" panose="020B0604020202020204" pitchFamily="34" charset="0"/>
                <a:cs typeface="Arial" panose="020B0604020202020204" pitchFamily="34" charset="0"/>
              </a:rPr>
              <a:t>если </a:t>
            </a:r>
            <a:r>
              <a:rPr lang="ru-RU" b="1" dirty="0" smtClean="0">
                <a:latin typeface="Arial" panose="020B0604020202020204" pitchFamily="34" charset="0"/>
                <a:cs typeface="Arial" panose="020B0604020202020204" pitchFamily="34" charset="0"/>
              </a:rPr>
              <a:t>запрос предложений не состоялся </a:t>
            </a:r>
            <a:r>
              <a:rPr lang="ru-RU" dirty="0" smtClean="0">
                <a:latin typeface="Arial" panose="020B0604020202020204" pitchFamily="34" charset="0"/>
                <a:cs typeface="Arial" panose="020B0604020202020204" pitchFamily="34" charset="0"/>
              </a:rPr>
              <a:t>по причине отсутствия заявок, или все заявки были отклонены (ч.19,27 ст. 83.1), то заказчик вправе согласовать с контрольным органом заключение контракта с ед. поставщиком (п.25 ч.1 ст. 93);</a:t>
            </a:r>
          </a:p>
          <a:p>
            <a:pPr marL="342900" indent="-342900" algn="just">
              <a:buFontTx/>
              <a:buChar char="-"/>
            </a:pPr>
            <a:endParaRPr lang="ru-RU" dirty="0" smtClean="0">
              <a:latin typeface="Arial" panose="020B0604020202020204" pitchFamily="34" charset="0"/>
              <a:cs typeface="Arial" panose="020B0604020202020204" pitchFamily="34" charset="0"/>
            </a:endParaRPr>
          </a:p>
          <a:p>
            <a:pPr marL="342900" indent="-342900" algn="just">
              <a:buFontTx/>
              <a:buChar char="-"/>
            </a:pPr>
            <a:r>
              <a:rPr lang="ru-RU" dirty="0" smtClean="0">
                <a:latin typeface="Arial" panose="020B0604020202020204" pitchFamily="34" charset="0"/>
                <a:cs typeface="Arial" panose="020B0604020202020204" pitchFamily="34" charset="0"/>
              </a:rPr>
              <a:t>увеличение цены контракта с ед. поставщиком по п.4 ч. 1 ст. 93 44-ФЗ до 300 тыс. руб.;</a:t>
            </a:r>
          </a:p>
          <a:p>
            <a:pPr marL="342900" indent="-342900" algn="just">
              <a:buFontTx/>
              <a:buChar char="-"/>
            </a:pPr>
            <a:endParaRPr lang="ru-RU" dirty="0" smtClean="0">
              <a:latin typeface="Arial" panose="020B0604020202020204" pitchFamily="34" charset="0"/>
              <a:cs typeface="Arial" panose="020B0604020202020204" pitchFamily="34" charset="0"/>
            </a:endParaRPr>
          </a:p>
          <a:p>
            <a:pPr marL="342900" indent="-342900" algn="just">
              <a:buFontTx/>
              <a:buChar char="-"/>
            </a:pPr>
            <a:r>
              <a:rPr lang="ru-RU" dirty="0" smtClean="0">
                <a:latin typeface="Arial" panose="020B0604020202020204" pitchFamily="34" charset="0"/>
                <a:cs typeface="Arial" panose="020B0604020202020204" pitchFamily="34" charset="0"/>
              </a:rPr>
              <a:t>увеличение с 200 тыс. руб. до 1 млн. руб. суммы контракта у </a:t>
            </a:r>
            <a:r>
              <a:rPr lang="ru-RU" dirty="0">
                <a:latin typeface="Arial" panose="020B0604020202020204" pitchFamily="34" charset="0"/>
                <a:cs typeface="Arial" panose="020B0604020202020204" pitchFamily="34" charset="0"/>
              </a:rPr>
              <a:t>ед. </a:t>
            </a:r>
            <a:r>
              <a:rPr lang="ru-RU" dirty="0" smtClean="0">
                <a:latin typeface="Arial" panose="020B0604020202020204" pitchFamily="34" charset="0"/>
                <a:cs typeface="Arial" panose="020B0604020202020204" pitchFamily="34" charset="0"/>
              </a:rPr>
              <a:t>поставщика на поставку лекарств по решению врачебной комиссии (п.28 ч. 1 ст. 92 44- ФЗ.</a:t>
            </a:r>
            <a:endParaRPr lang="ru-RU" dirty="0">
              <a:latin typeface="Arial" panose="020B0604020202020204" pitchFamily="34" charset="0"/>
              <a:cs typeface="Arial" panose="020B0604020202020204" pitchFamily="34" charset="0"/>
            </a:endParaRPr>
          </a:p>
        </p:txBody>
      </p:sp>
      <p:sp>
        <p:nvSpPr>
          <p:cNvPr id="6" name="Блок-схема: альтернативный процесс 5"/>
          <p:cNvSpPr/>
          <p:nvPr/>
        </p:nvSpPr>
        <p:spPr>
          <a:xfrm>
            <a:off x="8435547" y="596225"/>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№71-ФЗ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smtClean="0">
                <a:solidFill>
                  <a:srgbClr val="FF0000"/>
                </a:solidFill>
                <a:latin typeface="Arial" panose="020B0604020202020204" pitchFamily="34" charset="0"/>
                <a:cs typeface="Arial" panose="020B0604020202020204" pitchFamily="34" charset="0"/>
              </a:rPr>
              <a:t>применяется с </a:t>
            </a:r>
            <a:r>
              <a:rPr lang="ru-RU" altLang="en-US" b="1" u="sng" dirty="0" smtClean="0">
                <a:solidFill>
                  <a:srgbClr val="FF0000"/>
                </a:solidFill>
                <a:latin typeface="Arial" panose="020B0604020202020204" pitchFamily="34" charset="0"/>
                <a:cs typeface="Arial" panose="020B0604020202020204" pitchFamily="34" charset="0"/>
              </a:rPr>
              <a:t>01.07.2019</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7" name="Прямоугольник 6"/>
          <p:cNvSpPr/>
          <p:nvPr/>
        </p:nvSpPr>
        <p:spPr>
          <a:xfrm>
            <a:off x="5716243" y="1784031"/>
            <a:ext cx="6096000" cy="4555093"/>
          </a:xfrm>
          <a:prstGeom prst="rect">
            <a:avLst/>
          </a:prstGeom>
        </p:spPr>
        <p:txBody>
          <a:bodyPr>
            <a:spAutoFit/>
          </a:bodyPr>
          <a:lstStyle/>
          <a:p>
            <a:pPr algn="ctr"/>
            <a:r>
              <a:rPr lang="ru-RU" b="1" u="sng" dirty="0" smtClean="0">
                <a:latin typeface="Arial" panose="020B0604020202020204" pitchFamily="34" charset="0"/>
                <a:cs typeface="Arial" panose="020B0604020202020204" pitchFamily="34" charset="0"/>
              </a:rPr>
              <a:t>ДЛЯ СМП:</a:t>
            </a:r>
          </a:p>
          <a:p>
            <a:pPr algn="ctr"/>
            <a:endParaRPr lang="ru-RU" sz="1600" dirty="0">
              <a:latin typeface="Arial" panose="020B0604020202020204" pitchFamily="34" charset="0"/>
              <a:cs typeface="Arial" panose="020B0604020202020204" pitchFamily="34" charset="0"/>
            </a:endParaRPr>
          </a:p>
          <a:p>
            <a:pPr marL="285750" indent="-285750" algn="just">
              <a:buFontTx/>
              <a:buChar char="-"/>
            </a:pPr>
            <a:r>
              <a:rPr lang="ru-RU" sz="1600" dirty="0" smtClean="0">
                <a:latin typeface="Arial" panose="020B0604020202020204" pitchFamily="34" charset="0"/>
                <a:cs typeface="Arial" panose="020B0604020202020204" pitchFamily="34" charset="0"/>
              </a:rPr>
              <a:t>расчет обеспечения контракта для СМП на спец. торгах в зависимости от фактической цены контракта, предлагаемой участником, а не от НМЦК;</a:t>
            </a:r>
          </a:p>
          <a:p>
            <a:pPr marL="285750" indent="-285750" algn="just">
              <a:buFontTx/>
              <a:buChar char="-"/>
            </a:pPr>
            <a:r>
              <a:rPr lang="ru-RU" sz="1600" dirty="0" smtClean="0">
                <a:latin typeface="Arial" panose="020B0604020202020204" pitchFamily="34" charset="0"/>
                <a:cs typeface="Arial" panose="020B0604020202020204" pitchFamily="34" charset="0"/>
              </a:rPr>
              <a:t>СМП, с которым заключается контракт на спец. торгах освобождается от предоставления обеспечения исполнения контракта, в том числе с учетом положений ст. 37 44-ФЗ, </a:t>
            </a:r>
            <a:r>
              <a:rPr lang="ru-RU" sz="1600" dirty="0">
                <a:latin typeface="Arial" panose="020B0604020202020204" pitchFamily="34" charset="0"/>
                <a:cs typeface="Arial" panose="020B0604020202020204" pitchFamily="34" charset="0"/>
              </a:rPr>
              <a:t>в случае предоставления таким участником закупки информации, содержащейся в реестре контрактов, заключенных заказчиками, и подтверждающей исполнение таким участником (без учета правопреемства) в течение </a:t>
            </a:r>
            <a:r>
              <a:rPr lang="ru-RU" sz="1600" dirty="0" smtClean="0">
                <a:latin typeface="Arial" panose="020B0604020202020204" pitchFamily="34" charset="0"/>
                <a:cs typeface="Arial" panose="020B0604020202020204" pitchFamily="34" charset="0"/>
              </a:rPr>
              <a:t>3х </a:t>
            </a:r>
            <a:r>
              <a:rPr lang="ru-RU" sz="1600" dirty="0">
                <a:latin typeface="Arial" panose="020B0604020202020204" pitchFamily="34" charset="0"/>
                <a:cs typeface="Arial" panose="020B0604020202020204" pitchFamily="34" charset="0"/>
              </a:rPr>
              <a:t>лет до даты подачи заявки на участие в закупке </a:t>
            </a:r>
            <a:r>
              <a:rPr lang="ru-RU" sz="1600" dirty="0" smtClean="0">
                <a:latin typeface="Arial" panose="020B0604020202020204" pitchFamily="34" charset="0"/>
                <a:cs typeface="Arial" panose="020B0604020202020204" pitchFamily="34" charset="0"/>
              </a:rPr>
              <a:t>3х </a:t>
            </a:r>
            <a:r>
              <a:rPr lang="ru-RU" sz="1600" dirty="0">
                <a:latin typeface="Arial" panose="020B0604020202020204" pitchFamily="34" charset="0"/>
                <a:cs typeface="Arial" panose="020B0604020202020204" pitchFamily="34" charset="0"/>
              </a:rPr>
              <a:t>контрактов, исполненных без применения к такому участнику неустоек (штрафов, пеней). </a:t>
            </a:r>
            <a:r>
              <a:rPr lang="ru-RU" sz="1600" dirty="0" smtClean="0">
                <a:latin typeface="Arial" panose="020B0604020202020204" pitchFamily="34" charset="0"/>
                <a:cs typeface="Arial" panose="020B0604020202020204" pitchFamily="34" charset="0"/>
              </a:rPr>
              <a:t>При </a:t>
            </a:r>
            <a:r>
              <a:rPr lang="ru-RU" sz="1600" dirty="0">
                <a:latin typeface="Arial" panose="020B0604020202020204" pitchFamily="34" charset="0"/>
                <a:cs typeface="Arial" panose="020B0604020202020204" pitchFamily="34" charset="0"/>
              </a:rPr>
              <a:t>этом сумма цен таких контрактов должна составлять не менее </a:t>
            </a:r>
            <a:r>
              <a:rPr lang="ru-RU" sz="1600" dirty="0" smtClean="0">
                <a:latin typeface="Arial" panose="020B0604020202020204" pitchFamily="34" charset="0"/>
                <a:cs typeface="Arial" panose="020B0604020202020204" pitchFamily="34" charset="0"/>
              </a:rPr>
              <a:t>НМЦК, </a:t>
            </a:r>
            <a:r>
              <a:rPr lang="ru-RU" sz="1600" dirty="0">
                <a:latin typeface="Arial" panose="020B0604020202020204" pitchFamily="34" charset="0"/>
                <a:cs typeface="Arial" panose="020B0604020202020204" pitchFamily="34" charset="0"/>
              </a:rPr>
              <a:t>указанной в извещении об осуществлении закупки и документации о закупке</a:t>
            </a:r>
            <a:r>
              <a:rPr lang="ru-RU" sz="1600" dirty="0" smtClean="0">
                <a:latin typeface="Arial" panose="020B0604020202020204" pitchFamily="34" charset="0"/>
                <a:cs typeface="Arial" panose="020B0604020202020204" pitchFamily="34" charset="0"/>
              </a:rPr>
              <a:t>.</a:t>
            </a:r>
            <a:endParaRPr lang="ru-RU" dirty="0">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19</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96189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Закон №223-ФЗ</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5575" y="1822275"/>
            <a:ext cx="5082746" cy="369332"/>
          </a:xfrm>
          <a:prstGeom prst="rect">
            <a:avLst/>
          </a:prstGeom>
        </p:spPr>
        <p:txBody>
          <a:bodyPr wrap="square">
            <a:spAutoFit/>
          </a:bodyPr>
          <a:lstStyle/>
          <a:p>
            <a:pPr marL="342900" indent="-342900" algn="just">
              <a:buFontTx/>
              <a:buChar char="-"/>
            </a:pPr>
            <a:endParaRPr lang="ru-RU" dirty="0">
              <a:latin typeface="Arial" panose="020B0604020202020204" pitchFamily="34" charset="0"/>
              <a:cs typeface="Arial" panose="020B0604020202020204" pitchFamily="34" charset="0"/>
            </a:endParaRPr>
          </a:p>
        </p:txBody>
      </p:sp>
      <p:sp>
        <p:nvSpPr>
          <p:cNvPr id="2" name="Прямоугольник 1"/>
          <p:cNvSpPr/>
          <p:nvPr/>
        </p:nvSpPr>
        <p:spPr>
          <a:xfrm>
            <a:off x="5725298" y="2181498"/>
            <a:ext cx="6096000" cy="369332"/>
          </a:xfrm>
          <a:prstGeom prst="rect">
            <a:avLst/>
          </a:prstGeom>
        </p:spPr>
        <p:txBody>
          <a:bodyPr>
            <a:spAutoFit/>
          </a:bodyPr>
          <a:lstStyle/>
          <a:p>
            <a:pPr algn="just"/>
            <a:endParaRPr lang="ru-RU" dirty="0">
              <a:latin typeface="Arial" panose="020B0604020202020204" pitchFamily="34" charset="0"/>
              <a:hlinkClick r:id="rId3"/>
            </a:endParaRPr>
          </a:p>
        </p:txBody>
      </p:sp>
      <p:pic>
        <p:nvPicPr>
          <p:cNvPr id="10" name="Рисунок 9"/>
          <p:cNvPicPr>
            <a:picLocks noChangeAspect="1"/>
          </p:cNvPicPr>
          <p:nvPr/>
        </p:nvPicPr>
        <p:blipFill>
          <a:blip r:embed="rId4" cstate="print"/>
          <a:stretch>
            <a:fillRect/>
          </a:stretch>
        </p:blipFill>
        <p:spPr>
          <a:xfrm>
            <a:off x="1532239" y="596225"/>
            <a:ext cx="9336963" cy="6366903"/>
          </a:xfrm>
          <a:prstGeom prst="rect">
            <a:avLst/>
          </a:prstGeom>
        </p:spPr>
      </p:pic>
      <p:sp>
        <p:nvSpPr>
          <p:cNvPr id="14"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20</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809863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7937"/>
            <a:ext cx="12192000" cy="518211"/>
          </a:xfrm>
          <a:prstGeom prst="rect">
            <a:avLst/>
          </a:prstGeom>
        </p:spPr>
      </p:pic>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 Box 2"/>
          <p:cNvSpPr txBox="1">
            <a:spLocks noChangeArrowheads="1"/>
          </p:cNvSpPr>
          <p:nvPr/>
        </p:nvSpPr>
        <p:spPr bwMode="auto">
          <a:xfrm>
            <a:off x="460375" y="-44903"/>
            <a:ext cx="11030464" cy="681962"/>
          </a:xfrm>
          <a:prstGeom prst="rect">
            <a:avLst/>
          </a:prstGeom>
          <a:noFill/>
          <a:ln w="9525">
            <a:noFill/>
            <a:miter lim="800000"/>
            <a:headEnd/>
            <a:tailEnd/>
          </a:ln>
        </p:spPr>
        <p:txBody>
          <a:bodyPr anchor="ctr"/>
          <a:lstStyle/>
          <a:p>
            <a:pPr algn="r">
              <a:lnSpc>
                <a:spcPct val="75000"/>
              </a:lnSpc>
              <a:buFont typeface="Arial" panose="020B0604020202020204" pitchFamily="34" charset="0"/>
              <a:buNone/>
              <a:defRPr/>
            </a:pPr>
            <a:r>
              <a:rPr lang="ru-RU" alt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Оптимизация деятельности контрольных органов в сфере закупок</a:t>
            </a:r>
            <a:endParaRPr lang="ru-RU" alt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Блок-схема: альтернативный процесс 2"/>
          <p:cNvSpPr/>
          <p:nvPr/>
        </p:nvSpPr>
        <p:spPr>
          <a:xfrm>
            <a:off x="247135" y="704417"/>
            <a:ext cx="4423719" cy="604352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Общественные объединения и </a:t>
            </a:r>
            <a:r>
              <a:rPr lang="ru-RU" sz="2000" dirty="0">
                <a:latin typeface="Arial" panose="020B0604020202020204" pitchFamily="34" charset="0"/>
                <a:cs typeface="Arial" panose="020B0604020202020204" pitchFamily="34" charset="0"/>
              </a:rPr>
              <a:t>объединения юридических </a:t>
            </a:r>
            <a:r>
              <a:rPr lang="ru-RU" sz="2000" dirty="0" smtClean="0">
                <a:latin typeface="Arial" panose="020B0604020202020204" pitchFamily="34" charset="0"/>
                <a:cs typeface="Arial" panose="020B0604020202020204" pitchFamily="34" charset="0"/>
              </a:rPr>
              <a:t>лиц </a:t>
            </a:r>
            <a:r>
              <a:rPr lang="ru-RU" sz="2000" b="1" u="sng" dirty="0" smtClean="0">
                <a:latin typeface="Arial" panose="020B0604020202020204" pitchFamily="34" charset="0"/>
                <a:cs typeface="Arial" panose="020B0604020202020204" pitchFamily="34" charset="0"/>
              </a:rPr>
              <a:t>не вправе </a:t>
            </a:r>
            <a:r>
              <a:rPr lang="ru-RU" sz="2000" dirty="0" smtClean="0">
                <a:latin typeface="Arial" panose="020B0604020202020204" pitchFamily="34" charset="0"/>
                <a:cs typeface="Arial" panose="020B0604020202020204" pitchFamily="34" charset="0"/>
              </a:rPr>
              <a:t>обжаловать действия (бездействие) субъектов контроля в порядке 6й главы 44-ФЗ;</a:t>
            </a:r>
          </a:p>
          <a:p>
            <a:pPr marL="342900" indent="-342900" algn="just">
              <a:buFont typeface="Courier New" panose="02070309020205020404" pitchFamily="49" charset="0"/>
              <a:buChar char="o"/>
            </a:pPr>
            <a:endParaRPr lang="ru-RU" sz="20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Расширен </a:t>
            </a:r>
            <a:r>
              <a:rPr lang="ru-RU" sz="2000" b="1" u="sng" dirty="0">
                <a:latin typeface="Arial" panose="020B0604020202020204" pitchFamily="34" charset="0"/>
                <a:cs typeface="Arial" panose="020B0604020202020204" pitchFamily="34" charset="0"/>
              </a:rPr>
              <a:t>перечень оснований для возврата жалобы</a:t>
            </a:r>
            <a:r>
              <a:rPr lang="ru-RU" sz="2000" dirty="0">
                <a:latin typeface="Arial" panose="020B0604020202020204" pitchFamily="34" charset="0"/>
                <a:cs typeface="Arial" panose="020B0604020202020204" pitchFamily="34" charset="0"/>
              </a:rPr>
              <a:t>:</a:t>
            </a:r>
          </a:p>
          <a:p>
            <a:pPr algn="just"/>
            <a:r>
              <a:rPr lang="ru-RU" sz="2000" dirty="0">
                <a:latin typeface="Arial" panose="020B0604020202020204" pitchFamily="34" charset="0"/>
                <a:cs typeface="Arial" panose="020B0604020202020204" pitchFamily="34" charset="0"/>
              </a:rPr>
              <a:t>если жалоба подана участником закупки, информация о котором включена в РНП </a:t>
            </a:r>
            <a:r>
              <a:rPr lang="ru-RU" sz="2000" dirty="0" smtClean="0">
                <a:latin typeface="Arial" panose="020B0604020202020204" pitchFamily="34" charset="0"/>
                <a:cs typeface="Arial" panose="020B0604020202020204" pitchFamily="34" charset="0"/>
              </a:rPr>
              <a:t/>
            </a:r>
            <a:br>
              <a:rPr lang="ru-RU" sz="2000" dirty="0" smtClean="0">
                <a:latin typeface="Arial" panose="020B0604020202020204" pitchFamily="34" charset="0"/>
                <a:cs typeface="Arial" panose="020B0604020202020204" pitchFamily="34" charset="0"/>
              </a:rPr>
            </a:br>
            <a:r>
              <a:rPr lang="ru-RU" dirty="0" smtClean="0">
                <a:solidFill>
                  <a:schemeClr val="tx1"/>
                </a:solidFill>
                <a:latin typeface="Arial" panose="020B0604020202020204" pitchFamily="34" charset="0"/>
                <a:cs typeface="Arial" panose="020B0604020202020204" pitchFamily="34" charset="0"/>
              </a:rPr>
              <a:t>(*при </a:t>
            </a:r>
            <a:r>
              <a:rPr lang="ru-RU" dirty="0">
                <a:solidFill>
                  <a:schemeClr val="tx1"/>
                </a:solidFill>
                <a:latin typeface="Arial" panose="020B0604020202020204" pitchFamily="34" charset="0"/>
                <a:cs typeface="Arial" panose="020B0604020202020204" pitchFamily="34" charset="0"/>
              </a:rPr>
              <a:t>этом в документации установлено требования об отсутствии УЗ в РНП).</a:t>
            </a:r>
            <a:endParaRPr lang="ru-RU" sz="2000" dirty="0">
              <a:solidFill>
                <a:schemeClr val="tx1"/>
              </a:solidFill>
              <a:latin typeface="Arial" panose="020B0604020202020204" pitchFamily="34" charset="0"/>
              <a:cs typeface="Arial" panose="020B0604020202020204" pitchFamily="34" charset="0"/>
            </a:endParaRPr>
          </a:p>
          <a:p>
            <a:pPr algn="ctr"/>
            <a:endParaRPr lang="ru-RU" sz="2000" dirty="0">
              <a:latin typeface="Arial" panose="020B0604020202020204" pitchFamily="34" charset="0"/>
              <a:cs typeface="Arial" panose="020B0604020202020204" pitchFamily="34" charset="0"/>
            </a:endParaRPr>
          </a:p>
        </p:txBody>
      </p:sp>
      <p:sp>
        <p:nvSpPr>
          <p:cNvPr id="10" name="Блок-схема: альтернативный процесс 9"/>
          <p:cNvSpPr/>
          <p:nvPr/>
        </p:nvSpPr>
        <p:spPr>
          <a:xfrm>
            <a:off x="4967416" y="1566718"/>
            <a:ext cx="7084542" cy="515535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u="sng" dirty="0" smtClean="0">
                <a:latin typeface="Arial" panose="020B0604020202020204" pitchFamily="34" charset="0"/>
                <a:cs typeface="Arial" panose="020B0604020202020204" pitchFamily="34" charset="0"/>
              </a:rPr>
              <a:t>Случаи для проведения внеплановой проверки</a:t>
            </a:r>
          </a:p>
          <a:p>
            <a:pPr algn="ctr"/>
            <a:r>
              <a:rPr lang="ru-RU" sz="2000" b="1" dirty="0" smtClean="0">
                <a:latin typeface="Arial" panose="020B0604020202020204" pitchFamily="34" charset="0"/>
                <a:cs typeface="Arial" panose="020B0604020202020204" pitchFamily="34" charset="0"/>
              </a:rPr>
              <a:t> </a:t>
            </a:r>
          </a:p>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на основании жалобы участника.</a:t>
            </a:r>
          </a:p>
          <a:p>
            <a:pPr algn="just"/>
            <a:r>
              <a:rPr lang="ru-RU" sz="2000" dirty="0" smtClean="0">
                <a:latin typeface="Arial" panose="020B0604020202020204" pitchFamily="34" charset="0"/>
                <a:cs typeface="Arial" panose="020B0604020202020204" pitchFamily="34" charset="0"/>
              </a:rPr>
              <a:t> </a:t>
            </a:r>
          </a:p>
          <a:p>
            <a:pPr marL="342900" indent="-342900" algn="just">
              <a:buFont typeface="Courier New" panose="02070309020205020404" pitchFamily="49" charset="0"/>
              <a:buChar char="o"/>
            </a:pPr>
            <a:r>
              <a:rPr lang="ru-RU" sz="2000" dirty="0">
                <a:latin typeface="Arial" panose="020B0604020202020204" pitchFamily="34" charset="0"/>
                <a:cs typeface="Arial" panose="020B0604020202020204" pitchFamily="34" charset="0"/>
              </a:rPr>
              <a:t>п</a:t>
            </a:r>
            <a:r>
              <a:rPr lang="ru-RU" sz="2000" dirty="0" smtClean="0">
                <a:latin typeface="Arial" panose="020B0604020202020204" pitchFamily="34" charset="0"/>
                <a:cs typeface="Arial" panose="020B0604020202020204" pitchFamily="34" charset="0"/>
              </a:rPr>
              <a:t>олучение информации о признаках нарушения:</a:t>
            </a:r>
          </a:p>
          <a:p>
            <a:pPr marL="342900" indent="-342900" algn="just">
              <a:buFontTx/>
              <a:buChar char="-"/>
            </a:pPr>
            <a:r>
              <a:rPr lang="ru-RU" sz="2000" b="1" dirty="0" smtClean="0">
                <a:solidFill>
                  <a:schemeClr val="bg1"/>
                </a:solidFill>
              </a:rPr>
              <a:t>заявление, сообщение физлица</a:t>
            </a:r>
            <a:r>
              <a:rPr lang="ru-RU" sz="2000" b="1" dirty="0">
                <a:solidFill>
                  <a:schemeClr val="bg1"/>
                </a:solidFill>
              </a:rPr>
              <a:t>, </a:t>
            </a:r>
            <a:r>
              <a:rPr lang="ru-RU" sz="2000" b="1" dirty="0" err="1" smtClean="0">
                <a:solidFill>
                  <a:schemeClr val="bg1"/>
                </a:solidFill>
              </a:rPr>
              <a:t>юрлица</a:t>
            </a:r>
            <a:r>
              <a:rPr lang="ru-RU" sz="2000" b="1" dirty="0" smtClean="0">
                <a:solidFill>
                  <a:schemeClr val="bg1"/>
                </a:solidFill>
              </a:rPr>
              <a:t> ЛИБО </a:t>
            </a:r>
            <a:r>
              <a:rPr lang="ru-RU" sz="2000" b="1" dirty="0">
                <a:solidFill>
                  <a:schemeClr val="bg1"/>
                </a:solidFill>
              </a:rPr>
              <a:t>осуществляющих общественный контроль общественного объединения или объединения </a:t>
            </a:r>
            <a:r>
              <a:rPr lang="ru-RU" sz="2000" b="1" dirty="0" err="1" smtClean="0">
                <a:solidFill>
                  <a:schemeClr val="bg1"/>
                </a:solidFill>
              </a:rPr>
              <a:t>юрлиц</a:t>
            </a:r>
            <a:r>
              <a:rPr lang="ru-RU" sz="2000" b="1" dirty="0" smtClean="0">
                <a:solidFill>
                  <a:schemeClr val="bg1"/>
                </a:solidFill>
              </a:rPr>
              <a:t>;</a:t>
            </a:r>
          </a:p>
          <a:p>
            <a:pPr marL="342900" indent="-342900" algn="just">
              <a:buFontTx/>
              <a:buChar char="-"/>
            </a:pPr>
            <a:r>
              <a:rPr lang="ru-RU" sz="2000" b="1" dirty="0">
                <a:solidFill>
                  <a:schemeClr val="bg1"/>
                </a:solidFill>
              </a:rPr>
              <a:t>обнаружение контрольным </a:t>
            </a:r>
            <a:r>
              <a:rPr lang="ru-RU" sz="2000" b="1" dirty="0" smtClean="0">
                <a:solidFill>
                  <a:schemeClr val="bg1"/>
                </a:solidFill>
              </a:rPr>
              <a:t>органом в </a:t>
            </a:r>
            <a:r>
              <a:rPr lang="ru-RU" sz="2000" b="1" dirty="0">
                <a:solidFill>
                  <a:schemeClr val="bg1"/>
                </a:solidFill>
              </a:rPr>
              <a:t>сфере закупок признаков </a:t>
            </a:r>
            <a:r>
              <a:rPr lang="ru-RU" sz="2000" b="1" dirty="0" smtClean="0">
                <a:solidFill>
                  <a:schemeClr val="bg1"/>
                </a:solidFill>
              </a:rPr>
              <a:t>нарушения;</a:t>
            </a:r>
          </a:p>
          <a:p>
            <a:pPr marL="342900" indent="-342900" algn="just">
              <a:buFontTx/>
              <a:buChar char="-"/>
            </a:pPr>
            <a:r>
              <a:rPr lang="ru-RU" sz="2000" b="1" dirty="0">
                <a:solidFill>
                  <a:schemeClr val="bg1"/>
                </a:solidFill>
              </a:rPr>
              <a:t>сообщение </a:t>
            </a:r>
            <a:r>
              <a:rPr lang="ru-RU" sz="2000" b="1" dirty="0" smtClean="0">
                <a:solidFill>
                  <a:schemeClr val="bg1"/>
                </a:solidFill>
              </a:rPr>
              <a:t>СМИ, </a:t>
            </a:r>
            <a:r>
              <a:rPr lang="ru-RU" sz="2000" b="1" dirty="0">
                <a:solidFill>
                  <a:schemeClr val="bg1"/>
                </a:solidFill>
              </a:rPr>
              <a:t>в котором указывается на наличие признаков нарушения </a:t>
            </a:r>
            <a:r>
              <a:rPr lang="ru-RU" sz="2000" b="1" dirty="0" smtClean="0">
                <a:solidFill>
                  <a:schemeClr val="bg1"/>
                </a:solidFill>
              </a:rPr>
              <a:t>законодательства;</a:t>
            </a:r>
          </a:p>
          <a:p>
            <a:pPr marL="342900" indent="-342900" algn="just">
              <a:buFont typeface="Courier New" panose="02070309020205020404" pitchFamily="49" charset="0"/>
              <a:buChar char="o"/>
            </a:pPr>
            <a:r>
              <a:rPr lang="ru-RU" sz="2000" dirty="0"/>
              <a:t>истечение срока исполнения ранее выданного </a:t>
            </a:r>
            <a:r>
              <a:rPr lang="ru-RU" sz="2000" dirty="0" smtClean="0"/>
              <a:t>предписания.</a:t>
            </a:r>
            <a:endParaRPr lang="ru-RU" sz="2000" dirty="0" smtClean="0">
              <a:latin typeface="Arial" panose="020B0604020202020204" pitchFamily="34" charset="0"/>
              <a:cs typeface="Arial" panose="020B0604020202020204" pitchFamily="34" charset="0"/>
            </a:endParaRPr>
          </a:p>
        </p:txBody>
      </p:sp>
      <p:sp>
        <p:nvSpPr>
          <p:cNvPr id="4" name="Блок-схема: альтернативный процесс 3"/>
          <p:cNvSpPr/>
          <p:nvPr/>
        </p:nvSpPr>
        <p:spPr>
          <a:xfrm>
            <a:off x="8241484" y="595089"/>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01.04.2019 </a:t>
            </a:r>
            <a:r>
              <a:rPr lang="ru-RU" altLang="en-US" sz="2400" b="1" dirty="0">
                <a:solidFill>
                  <a:schemeClr val="tx1"/>
                </a:solidFill>
                <a:latin typeface="Arial" panose="020B0604020202020204" pitchFamily="34" charset="0"/>
                <a:cs typeface="Arial" panose="020B0604020202020204" pitchFamily="34" charset="0"/>
              </a:rPr>
              <a:t>№50-ФЗ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rgbClr val="FF0000"/>
                </a:solidFill>
                <a:latin typeface="Arial" panose="020B0604020202020204" pitchFamily="34" charset="0"/>
                <a:cs typeface="Arial" panose="020B0604020202020204" pitchFamily="34" charset="0"/>
              </a:rPr>
              <a:t>вступил в силу 01.07.2019</a:t>
            </a:r>
            <a:endParaRPr lang="ru-RU" altLang="en-US" sz="2800" b="1" dirty="0">
              <a:solidFill>
                <a:srgbClr val="FF0000"/>
              </a:solidFill>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3</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4293289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Поправки в КоАП РФ </a:t>
            </a:r>
            <a:r>
              <a:rPr lang="ru-RU" altLang="en-US"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(*внесены в Правительство РФ)</a:t>
            </a:r>
            <a:endParaRPr lang="ru-RU" altLang="en-US"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55575" y="1822275"/>
            <a:ext cx="5082746" cy="369332"/>
          </a:xfrm>
          <a:prstGeom prst="rect">
            <a:avLst/>
          </a:prstGeom>
        </p:spPr>
        <p:txBody>
          <a:bodyPr wrap="square">
            <a:spAutoFit/>
          </a:bodyPr>
          <a:lstStyle/>
          <a:p>
            <a:pPr marL="342900" indent="-342900" algn="just">
              <a:buFontTx/>
              <a:buChar char="-"/>
            </a:pPr>
            <a:endParaRPr lang="ru-RU" dirty="0">
              <a:latin typeface="Arial" panose="020B0604020202020204" pitchFamily="34" charset="0"/>
              <a:cs typeface="Arial" panose="020B0604020202020204" pitchFamily="34" charset="0"/>
            </a:endParaRPr>
          </a:p>
        </p:txBody>
      </p:sp>
      <p:sp>
        <p:nvSpPr>
          <p:cNvPr id="3" name="Прямоугольник 2"/>
          <p:cNvSpPr/>
          <p:nvPr/>
        </p:nvSpPr>
        <p:spPr>
          <a:xfrm>
            <a:off x="245547" y="827388"/>
            <a:ext cx="11694555" cy="5436873"/>
          </a:xfrm>
          <a:prstGeom prst="rect">
            <a:avLst/>
          </a:prstGeom>
        </p:spPr>
        <p:txBody>
          <a:bodyPr wrap="square">
            <a:spAutoFit/>
          </a:bodyPr>
          <a:lstStyle/>
          <a:p>
            <a:pPr algn="just">
              <a:lnSpc>
                <a:spcPct val="115000"/>
              </a:lnSpc>
              <a:spcAft>
                <a:spcPts val="0"/>
              </a:spcAft>
            </a:pPr>
            <a:r>
              <a:rPr lang="ru-RU" b="1" u="sng" dirty="0" smtClean="0">
                <a:latin typeface="Times New Roman" panose="02020603050405020304" pitchFamily="18" charset="0"/>
                <a:ea typeface="Calibri" panose="020F0502020204030204" pitchFamily="34" charset="0"/>
                <a:cs typeface="Times New Roman" panose="02020603050405020304" pitchFamily="18" charset="0"/>
              </a:rPr>
              <a:t>В </a:t>
            </a:r>
            <a:r>
              <a:rPr lang="ru-RU" b="1" u="sng" dirty="0">
                <a:latin typeface="Times New Roman" panose="02020603050405020304" pitchFamily="18" charset="0"/>
                <a:ea typeface="Calibri" panose="020F0502020204030204" pitchFamily="34" charset="0"/>
                <a:cs typeface="Times New Roman" panose="02020603050405020304" pitchFamily="18" charset="0"/>
              </a:rPr>
              <a:t>сфере 44-ФЗ:</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1) Действующие составы административных правонарушений приведены в соответствие с 504-ФЗ.</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2) Новых </a:t>
            </a:r>
            <a:r>
              <a:rPr lang="ru-RU"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составов административных правонарушений не предусмотрено.</a:t>
            </a:r>
            <a:endParaRPr lang="ru-RU" sz="1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endParaRPr lang="ru-RU" b="1" u="sng"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ru-RU" b="1" u="sng"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В </a:t>
            </a:r>
            <a:r>
              <a:rPr lang="ru-RU" b="1" u="sng"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сфере 223-ФЗ </a:t>
            </a:r>
            <a:r>
              <a:rPr lang="ru-RU" b="1" u="sng"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r>
              <a:rPr lang="ru-RU" b="1" u="sng"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ID </a:t>
            </a:r>
            <a:r>
              <a:rPr lang="ru-RU" b="1" u="sng" dirty="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проекта на сайте </a:t>
            </a:r>
            <a:r>
              <a:rPr lang="ru-RU" b="1" u="sng"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hlinkClick r:id="rId3"/>
              </a:rPr>
              <a:t>www.regulation.gov.ru</a:t>
            </a:r>
            <a:r>
              <a:rPr lang="ru-RU" b="1" u="sng" dirty="0" smtClean="0">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02/04/11-18/00085618</a:t>
            </a:r>
            <a:r>
              <a:rPr lang="ru-RU" b="1" u="sng"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1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1) Действующие составы административных правонарушений приведены в соответствие с 505-ФЗ.</a:t>
            </a:r>
            <a:endParaRPr lang="ru-RU" sz="1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2) </a:t>
            </a:r>
            <a:r>
              <a:rPr lang="ru-RU" b="1" u="sng"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Предусмотрены новые составы</a:t>
            </a:r>
            <a:r>
              <a:rPr lang="ru-RU" b="1"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административных правонарушений, предусматривающие ответственность, </a:t>
            </a:r>
            <a:r>
              <a:rPr lang="ru-RU"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
            </a:r>
            <a:br>
              <a:rPr lang="ru-RU"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br>
            <a:r>
              <a:rPr lang="ru-RU" dirty="0" smtClean="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в </a:t>
            </a:r>
            <a:r>
              <a:rPr lang="ru-RU" dirty="0">
                <a:solidFill>
                  <a:schemeClr val="bg2">
                    <a:lumMod val="25000"/>
                  </a:schemeClr>
                </a:solidFill>
                <a:latin typeface="Times New Roman" panose="02020603050405020304" pitchFamily="18" charset="0"/>
                <a:ea typeface="Calibri" panose="020F0502020204030204" pitchFamily="34" charset="0"/>
                <a:cs typeface="Times New Roman" panose="02020603050405020304" pitchFamily="18" charset="0"/>
              </a:rPr>
              <a:t>том числе:</a:t>
            </a:r>
            <a:endParaRPr lang="ru-RU" sz="1400" dirty="0">
              <a:solidFill>
                <a:schemeClr val="bg2">
                  <a:lumMod val="2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за неправомерный выбор способа проведения закупки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сокращение сроков подачи заявок на участие в закупке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нарушение сроков отмены закупки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 неправомерный отказ от заключения договора</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 несоблюдение </a:t>
            </a:r>
            <a:r>
              <a:rPr lang="ru-RU" dirty="0">
                <a:latin typeface="Times New Roman" panose="02020603050405020304" pitchFamily="18" charset="0"/>
                <a:ea typeface="Calibri" panose="020F0502020204030204" pitchFamily="34" charset="0"/>
                <a:cs typeface="Times New Roman" panose="02020603050405020304" pitchFamily="18" charset="0"/>
              </a:rPr>
              <a:t>операторами электронных площадок требований 223-ФЗ</a:t>
            </a:r>
            <a:r>
              <a:rPr lang="ru-RU" dirty="0" smtClean="0">
                <a:latin typeface="Times New Roman" panose="02020603050405020304" pitchFamily="18" charset="0"/>
                <a:ea typeface="Calibri" panose="020F0502020204030204" pitchFamily="34" charset="0"/>
                <a:cs typeface="Times New Roman" panose="02020603050405020304" pitchFamily="18" charset="0"/>
              </a:rPr>
              <a:t>.</a:t>
            </a:r>
          </a:p>
          <a:p>
            <a:pPr marL="285750" indent="-285750" algn="just">
              <a:lnSpc>
                <a:spcPct val="115000"/>
              </a:lnSpc>
              <a:spcAft>
                <a:spcPts val="0"/>
              </a:spcAft>
              <a:buFontTx/>
              <a:buChar char="-"/>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i="1" dirty="0">
                <a:latin typeface="Times New Roman" panose="02020603050405020304" pitchFamily="18" charset="0"/>
                <a:ea typeface="Calibri" panose="020F0502020204030204" pitchFamily="34" charset="0"/>
                <a:cs typeface="Times New Roman" panose="02020603050405020304" pitchFamily="18" charset="0"/>
              </a:rPr>
              <a:t>Размер штрафов предлагаемых составов административных правонарушений в сфере закупок товаров, работ, услуг отдельными видами юридических лиц установлен по аналогии с имеющимися в КоАП РФ составами в сфере 223-ФЗ (от 2 до 30 тысяч в отношении должностных лиц; от 5 до 500 тысяч в отношении юридических лиц).</a:t>
            </a:r>
            <a:endParaRPr lang="ru-RU" sz="14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21</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65471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Рисунок 51"/>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635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TextBox 8"/>
          <p:cNvSpPr txBox="1">
            <a:spLocks noChangeArrowheads="1"/>
          </p:cNvSpPr>
          <p:nvPr/>
        </p:nvSpPr>
        <p:spPr bwMode="auto">
          <a:xfrm>
            <a:off x="3648075" y="2299076"/>
            <a:ext cx="3295651" cy="123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23" tIns="63863" rIns="127723" bIns="63863">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endParaRPr lang="en-US" sz="1800" dirty="0" smtClean="0">
              <a:solidFill>
                <a:srgbClr val="008080"/>
              </a:solidFill>
              <a:latin typeface="+mn-lt"/>
            </a:endParaRPr>
          </a:p>
          <a:p>
            <a:r>
              <a:rPr lang="en-US" sz="1800" dirty="0" smtClean="0">
                <a:solidFill>
                  <a:srgbClr val="008080"/>
                </a:solidFill>
                <a:latin typeface="+mn-lt"/>
              </a:rPr>
              <a:t>www.bash.fas.gov.ru</a:t>
            </a:r>
            <a:endParaRPr lang="en-US" sz="1800" dirty="0">
              <a:solidFill>
                <a:srgbClr val="008080"/>
              </a:solidFill>
              <a:latin typeface="+mn-lt"/>
            </a:endParaRPr>
          </a:p>
          <a:p>
            <a:endParaRPr lang="en-US" sz="1800" dirty="0">
              <a:solidFill>
                <a:srgbClr val="008080"/>
              </a:solidFill>
              <a:latin typeface="+mn-lt"/>
            </a:endParaRPr>
          </a:p>
          <a:p>
            <a:endParaRPr lang="en-US" sz="1800" dirty="0">
              <a:solidFill>
                <a:srgbClr val="008080"/>
              </a:solidFill>
              <a:latin typeface="+mn-lt"/>
            </a:endParaRPr>
          </a:p>
        </p:txBody>
      </p:sp>
      <p:sp>
        <p:nvSpPr>
          <p:cNvPr id="6" name="TextBox 9"/>
          <p:cNvSpPr txBox="1">
            <a:spLocks noChangeArrowheads="1"/>
          </p:cNvSpPr>
          <p:nvPr/>
        </p:nvSpPr>
        <p:spPr bwMode="auto">
          <a:xfrm>
            <a:off x="3648075" y="3407071"/>
            <a:ext cx="1955800" cy="4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23" tIns="63863" rIns="127723" bIns="63863">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r>
              <a:rPr lang="en-US" sz="1800" dirty="0" err="1">
                <a:solidFill>
                  <a:srgbClr val="008080"/>
                </a:solidFill>
                <a:latin typeface="+mn-lt"/>
              </a:rPr>
              <a:t>rus.fas</a:t>
            </a:r>
            <a:endParaRPr lang="en-US" sz="1800" dirty="0">
              <a:solidFill>
                <a:srgbClr val="008080"/>
              </a:solidFill>
              <a:latin typeface="+mn-lt"/>
            </a:endParaRPr>
          </a:p>
        </p:txBody>
      </p:sp>
      <p:sp>
        <p:nvSpPr>
          <p:cNvPr id="7" name="TextBox 10"/>
          <p:cNvSpPr txBox="1">
            <a:spLocks noChangeArrowheads="1"/>
          </p:cNvSpPr>
          <p:nvPr/>
        </p:nvSpPr>
        <p:spPr bwMode="auto">
          <a:xfrm>
            <a:off x="3613976" y="5039252"/>
            <a:ext cx="2386013" cy="4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23" tIns="63863" rIns="127723" bIns="63863">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r>
              <a:rPr lang="en-US" sz="1800" dirty="0" err="1">
                <a:solidFill>
                  <a:srgbClr val="008080"/>
                </a:solidFill>
                <a:latin typeface="+mn-lt"/>
              </a:rPr>
              <a:t>rus_fas</a:t>
            </a:r>
            <a:endParaRPr lang="en-US" sz="1800" dirty="0">
              <a:solidFill>
                <a:srgbClr val="008080"/>
              </a:solidFill>
              <a:latin typeface="+mn-lt"/>
            </a:endParaRPr>
          </a:p>
        </p:txBody>
      </p:sp>
      <p:sp>
        <p:nvSpPr>
          <p:cNvPr id="9" name="Прямоугольник 17"/>
          <p:cNvSpPr>
            <a:spLocks noChangeArrowheads="1"/>
          </p:cNvSpPr>
          <p:nvPr/>
        </p:nvSpPr>
        <p:spPr bwMode="auto">
          <a:xfrm>
            <a:off x="3651251" y="4197085"/>
            <a:ext cx="1258888" cy="4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23" tIns="63863" rIns="127723" bIns="63863">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r>
              <a:rPr lang="en-US" sz="1800" dirty="0" err="1">
                <a:solidFill>
                  <a:srgbClr val="008080"/>
                </a:solidFill>
                <a:latin typeface="+mn-lt"/>
              </a:rPr>
              <a:t>fas_rus</a:t>
            </a:r>
            <a:endParaRPr lang="ru-RU" sz="1800" dirty="0">
              <a:solidFill>
                <a:srgbClr val="008080"/>
              </a:solidFill>
              <a:latin typeface="+mn-lt"/>
            </a:endParaRPr>
          </a:p>
        </p:txBody>
      </p:sp>
      <p:pic>
        <p:nvPicPr>
          <p:cNvPr id="10" name="Рисунок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5425" y="4101075"/>
            <a:ext cx="882651"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1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3225" y="4965171"/>
            <a:ext cx="527051"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9"/>
          <p:cNvSpPr txBox="1">
            <a:spLocks noChangeArrowheads="1"/>
          </p:cNvSpPr>
          <p:nvPr/>
        </p:nvSpPr>
        <p:spPr bwMode="auto">
          <a:xfrm>
            <a:off x="8016213" y="3503081"/>
            <a:ext cx="1625600" cy="4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723" tIns="63863" rIns="127723" bIns="63863">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r>
              <a:rPr lang="en-US" sz="1800" dirty="0" err="1">
                <a:solidFill>
                  <a:srgbClr val="008080"/>
                </a:solidFill>
                <a:latin typeface="+mn-lt"/>
              </a:rPr>
              <a:t>fas_time</a:t>
            </a:r>
            <a:endParaRPr lang="en-US" sz="1800" dirty="0">
              <a:solidFill>
                <a:srgbClr val="008080"/>
              </a:solidFill>
              <a:latin typeface="+mn-lt"/>
            </a:endParaRPr>
          </a:p>
        </p:txBody>
      </p:sp>
      <p:sp>
        <p:nvSpPr>
          <p:cNvPr id="13" name="Прямоугольник 21"/>
          <p:cNvSpPr>
            <a:spLocks noChangeArrowheads="1"/>
          </p:cNvSpPr>
          <p:nvPr/>
        </p:nvSpPr>
        <p:spPr bwMode="auto">
          <a:xfrm>
            <a:off x="7972426" y="2734996"/>
            <a:ext cx="1560220" cy="40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723" tIns="63863" rIns="127723" bIns="63863">
            <a:spAutoFit/>
          </a:bodyPr>
          <a:lstStyle>
            <a:lvl1pPr>
              <a:defRPr sz="1400">
                <a:solidFill>
                  <a:schemeClr val="tx1"/>
                </a:solidFill>
                <a:latin typeface="Times New Roman" panose="02020603050405020304" pitchFamily="18" charset="0"/>
                <a:ea typeface="ＭＳ Ｐゴシック" panose="020B0600070205080204" pitchFamily="34" charset="-128"/>
              </a:defRPr>
            </a:lvl1pPr>
            <a:lvl2pPr marL="742950" indent="-285750">
              <a:defRPr sz="1400">
                <a:solidFill>
                  <a:schemeClr val="tx1"/>
                </a:solidFill>
                <a:latin typeface="Times New Roman" panose="02020603050405020304" pitchFamily="18" charset="0"/>
                <a:ea typeface="ＭＳ Ｐゴシック" panose="020B0600070205080204" pitchFamily="34" charset="-128"/>
              </a:defRPr>
            </a:lvl2pPr>
            <a:lvl3pPr marL="1143000" indent="-228600">
              <a:defRPr sz="1400">
                <a:solidFill>
                  <a:schemeClr val="tx1"/>
                </a:solidFill>
                <a:latin typeface="Times New Roman" panose="02020603050405020304" pitchFamily="18" charset="0"/>
                <a:ea typeface="ＭＳ Ｐゴシック" panose="020B0600070205080204" pitchFamily="34" charset="-128"/>
              </a:defRPr>
            </a:lvl3pPr>
            <a:lvl4pPr marL="1600200" indent="-228600">
              <a:defRPr sz="1400">
                <a:solidFill>
                  <a:schemeClr val="tx1"/>
                </a:solidFill>
                <a:latin typeface="Times New Roman" panose="02020603050405020304" pitchFamily="18" charset="0"/>
                <a:ea typeface="ＭＳ Ｐゴシック" panose="020B0600070205080204" pitchFamily="34" charset="-128"/>
              </a:defRPr>
            </a:lvl4pPr>
            <a:lvl5pPr marL="2057400" indent="-228600">
              <a:defRPr sz="1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Times New Roman" panose="02020603050405020304" pitchFamily="18" charset="0"/>
                <a:ea typeface="ＭＳ Ｐゴシック" panose="020B0600070205080204" pitchFamily="34" charset="-128"/>
              </a:defRPr>
            </a:lvl9pPr>
          </a:lstStyle>
          <a:p>
            <a:r>
              <a:rPr lang="en-US" sz="1800" dirty="0" err="1">
                <a:solidFill>
                  <a:srgbClr val="008080"/>
                </a:solidFill>
                <a:latin typeface="+mn-lt"/>
              </a:rPr>
              <a:t>FASvideoTube</a:t>
            </a:r>
            <a:endParaRPr lang="ru-RU" sz="1800" dirty="0">
              <a:solidFill>
                <a:srgbClr val="008080"/>
              </a:solidFill>
              <a:latin typeface="+mn-lt"/>
            </a:endParaRPr>
          </a:p>
        </p:txBody>
      </p:sp>
      <p:pic>
        <p:nvPicPr>
          <p:cNvPr id="14" name="Рисунок 2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8128" y="3478013"/>
            <a:ext cx="527051" cy="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8129" y="2714691"/>
            <a:ext cx="522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2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7989" y="3423282"/>
            <a:ext cx="555724" cy="48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8129" y="4248987"/>
            <a:ext cx="528367" cy="524163"/>
          </a:xfrm>
          <a:prstGeom prst="rect">
            <a:avLst/>
          </a:prstGeom>
        </p:spPr>
      </p:pic>
      <p:sp>
        <p:nvSpPr>
          <p:cNvPr id="18" name="Прямоугольник 17"/>
          <p:cNvSpPr/>
          <p:nvPr/>
        </p:nvSpPr>
        <p:spPr>
          <a:xfrm>
            <a:off x="8016213" y="4253607"/>
            <a:ext cx="783228" cy="584775"/>
          </a:xfrm>
          <a:prstGeom prst="rect">
            <a:avLst/>
          </a:prstGeom>
        </p:spPr>
        <p:txBody>
          <a:bodyPr wrap="none">
            <a:spAutoFit/>
          </a:bodyPr>
          <a:lstStyle/>
          <a:p>
            <a:r>
              <a:rPr lang="en-US" dirty="0" err="1">
                <a:solidFill>
                  <a:srgbClr val="008080"/>
                </a:solidFill>
                <a:cs typeface="Times New Roman" panose="02020603050405020304" pitchFamily="18" charset="0"/>
              </a:rPr>
              <a:t>ok.fas</a:t>
            </a:r>
            <a:r>
              <a:rPr lang="en-US" dirty="0">
                <a:solidFill>
                  <a:srgbClr val="008080"/>
                </a:solidFill>
                <a:cs typeface="Times New Roman" panose="02020603050405020304" pitchFamily="18" charset="0"/>
              </a:rPr>
              <a:t> </a:t>
            </a:r>
          </a:p>
          <a:p>
            <a:endParaRPr lang="ru-RU" sz="1400" dirty="0">
              <a:solidFill>
                <a:srgbClr val="008080"/>
              </a:solidFill>
            </a:endParaRPr>
          </a:p>
        </p:txBody>
      </p:sp>
      <p:pic>
        <p:nvPicPr>
          <p:cNvPr id="19" name="Рисунок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1638" y="2266314"/>
            <a:ext cx="792887" cy="874655"/>
          </a:xfrm>
          <a:prstGeom prst="rect">
            <a:avLst/>
          </a:prstGeom>
        </p:spPr>
      </p:pic>
      <p:sp>
        <p:nvSpPr>
          <p:cNvPr id="20" name="Прямоугольник 19"/>
          <p:cNvSpPr/>
          <p:nvPr/>
        </p:nvSpPr>
        <p:spPr>
          <a:xfrm>
            <a:off x="8016214" y="5045115"/>
            <a:ext cx="1103572" cy="369332"/>
          </a:xfrm>
          <a:prstGeom prst="rect">
            <a:avLst/>
          </a:prstGeom>
        </p:spPr>
        <p:txBody>
          <a:bodyPr wrap="none">
            <a:spAutoFit/>
          </a:bodyPr>
          <a:lstStyle/>
          <a:p>
            <a:r>
              <a:rPr lang="en-US" dirty="0" err="1">
                <a:solidFill>
                  <a:srgbClr val="008080"/>
                </a:solidFill>
              </a:rPr>
              <a:t>FAS.Tunes</a:t>
            </a:r>
            <a:endParaRPr lang="en-US" dirty="0">
              <a:solidFill>
                <a:srgbClr val="008080"/>
              </a:solidFill>
            </a:endParaRPr>
          </a:p>
        </p:txBody>
      </p:sp>
      <p:pic>
        <p:nvPicPr>
          <p:cNvPr id="21" name="Рисунок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56107" y="4773149"/>
            <a:ext cx="864096" cy="864096"/>
          </a:xfrm>
          <a:prstGeom prst="rect">
            <a:avLst/>
          </a:prstGeom>
        </p:spPr>
      </p:pic>
      <p:sp>
        <p:nvSpPr>
          <p:cNvPr id="22" name="Rectangle 3079"/>
          <p:cNvSpPr>
            <a:spLocks noChangeArrowheads="1"/>
          </p:cNvSpPr>
          <p:nvPr/>
        </p:nvSpPr>
        <p:spPr bwMode="auto">
          <a:xfrm>
            <a:off x="1219201" y="1080656"/>
            <a:ext cx="9753600" cy="75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3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33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33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33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ea typeface="ＭＳ Ｐゴシック" panose="020B0600070205080204" pitchFamily="34" charset="-128"/>
              </a:defRPr>
            </a:lvl9pPr>
          </a:lstStyle>
          <a:p>
            <a:pPr algn="ctr">
              <a:spcBef>
                <a:spcPct val="0"/>
              </a:spcBef>
              <a:buNone/>
              <a:defRPr/>
            </a:pPr>
            <a:r>
              <a:rPr lang="ru-RU" altLang="ru-RU" sz="4000" b="1" dirty="0" smtClean="0">
                <a:solidFill>
                  <a:srgbClr val="008080"/>
                </a:solidFill>
                <a:latin typeface="Arial" charset="0"/>
              </a:rPr>
              <a:t>Спасибо за внимание!</a:t>
            </a:r>
            <a:endParaRPr lang="ru-RU" altLang="ru-RU" sz="3000" b="1" dirty="0" smtClean="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76430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7937"/>
            <a:ext cx="12192000" cy="518211"/>
          </a:xfrm>
          <a:prstGeom prst="rect">
            <a:avLst/>
          </a:prstGeom>
        </p:spPr>
      </p:pic>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Text Box 2"/>
          <p:cNvSpPr txBox="1">
            <a:spLocks noChangeArrowheads="1"/>
          </p:cNvSpPr>
          <p:nvPr/>
        </p:nvSpPr>
        <p:spPr bwMode="auto">
          <a:xfrm>
            <a:off x="97909" y="0"/>
            <a:ext cx="11030464" cy="609600"/>
          </a:xfrm>
          <a:prstGeom prst="rect">
            <a:avLst/>
          </a:prstGeom>
          <a:noFill/>
          <a:ln w="9525">
            <a:noFill/>
            <a:miter lim="800000"/>
            <a:headEnd/>
            <a:tailEnd/>
          </a:ln>
        </p:spPr>
        <p:txBody>
          <a:bodyPr anchor="ctr"/>
          <a:lstStyle/>
          <a:p>
            <a:pPr algn="r">
              <a:lnSpc>
                <a:spcPct val="75000"/>
              </a:lnSpc>
              <a:buFont typeface="Arial" panose="020B0604020202020204" pitchFamily="34" charset="0"/>
              <a:buNone/>
              <a:defRPr/>
            </a:pPr>
            <a:r>
              <a:rPr lang="ru-RU" altLang="en-US" sz="24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Оптимизация деятельности контрольных органов в сфере закупок</a:t>
            </a:r>
            <a:endParaRPr lang="ru-RU" alt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Блок-схема: альтернативный процесс 6"/>
          <p:cNvSpPr/>
          <p:nvPr/>
        </p:nvSpPr>
        <p:spPr>
          <a:xfrm>
            <a:off x="8356813" y="719544"/>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a:solidFill>
                  <a:schemeClr val="tx1"/>
                </a:solidFill>
                <a:latin typeface="Arial" panose="020B0604020202020204" pitchFamily="34" charset="0"/>
                <a:cs typeface="Arial" panose="020B0604020202020204" pitchFamily="34" charset="0"/>
              </a:rPr>
              <a:t>Федеральный закон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a:solidFill>
                  <a:schemeClr val="tx1"/>
                </a:solidFill>
                <a:latin typeface="Arial" panose="020B0604020202020204" pitchFamily="34" charset="0"/>
                <a:cs typeface="Arial" panose="020B0604020202020204" pitchFamily="34" charset="0"/>
              </a:rPr>
              <a:t>от </a:t>
            </a:r>
            <a:r>
              <a:rPr lang="ru-RU" altLang="en-US" b="1" dirty="0" smtClean="0">
                <a:solidFill>
                  <a:schemeClr val="tx1"/>
                </a:solidFill>
                <a:latin typeface="Arial" panose="020B0604020202020204" pitchFamily="34" charset="0"/>
                <a:cs typeface="Arial" panose="020B0604020202020204" pitchFamily="34" charset="0"/>
              </a:rPr>
              <a:t>01.05.2019 </a:t>
            </a:r>
            <a:r>
              <a:rPr lang="ru-RU" altLang="en-US" sz="2400" b="1" dirty="0" smtClean="0">
                <a:solidFill>
                  <a:schemeClr val="tx1"/>
                </a:solidFill>
                <a:latin typeface="Arial" panose="020B0604020202020204" pitchFamily="34" charset="0"/>
                <a:cs typeface="Arial" panose="020B0604020202020204" pitchFamily="34" charset="0"/>
              </a:rPr>
              <a:t>№71-ФЗ </a:t>
            </a:r>
            <a:r>
              <a:rPr lang="ru-RU" altLang="en-US" sz="2400" b="1" dirty="0">
                <a:solidFill>
                  <a:schemeClr val="tx1"/>
                </a:solidFill>
                <a:latin typeface="Arial" panose="020B0604020202020204" pitchFamily="34" charset="0"/>
                <a:cs typeface="Arial" panose="020B0604020202020204" pitchFamily="34" charset="0"/>
              </a:rPr>
              <a:t/>
            </a:r>
            <a:br>
              <a:rPr lang="ru-RU" altLang="en-US" sz="2400" b="1" dirty="0">
                <a:solidFill>
                  <a:schemeClr val="tx1"/>
                </a:solidFill>
                <a:latin typeface="Arial" panose="020B0604020202020204" pitchFamily="34" charset="0"/>
                <a:cs typeface="Arial" panose="020B0604020202020204" pitchFamily="34" charset="0"/>
              </a:rPr>
            </a:br>
            <a:r>
              <a:rPr lang="ru-RU" altLang="en-US" b="1" dirty="0" smtClean="0">
                <a:solidFill>
                  <a:srgbClr val="FF0000"/>
                </a:solidFill>
                <a:latin typeface="Arial" panose="020B0604020202020204" pitchFamily="34" charset="0"/>
                <a:cs typeface="Arial" panose="020B0604020202020204" pitchFamily="34" charset="0"/>
              </a:rPr>
              <a:t>применяется с 12.05.2019</a:t>
            </a:r>
            <a:endParaRPr lang="ru-RU" altLang="en-US" sz="2800" b="1" dirty="0">
              <a:solidFill>
                <a:srgbClr val="FF0000"/>
              </a:solidFill>
              <a:latin typeface="Arial" panose="020B0604020202020204" pitchFamily="34" charset="0"/>
              <a:cs typeface="Arial" panose="020B0604020202020204" pitchFamily="34" charset="0"/>
            </a:endParaRPr>
          </a:p>
        </p:txBody>
      </p:sp>
      <p:sp>
        <p:nvSpPr>
          <p:cNvPr id="9" name="Блок-схема: альтернативный процесс 8"/>
          <p:cNvSpPr/>
          <p:nvPr/>
        </p:nvSpPr>
        <p:spPr>
          <a:xfrm>
            <a:off x="307975" y="1301577"/>
            <a:ext cx="7970579" cy="5115697"/>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Срок для подачи жалобы – </a:t>
            </a:r>
            <a:r>
              <a:rPr lang="ru-RU" sz="2000" b="1" dirty="0" smtClean="0">
                <a:latin typeface="Arial" panose="020B0604020202020204" pitchFamily="34" charset="0"/>
                <a:cs typeface="Arial" panose="020B0604020202020204" pitchFamily="34" charset="0"/>
              </a:rPr>
              <a:t>5 дней </a:t>
            </a:r>
            <a:r>
              <a:rPr lang="ru-RU" sz="2000" dirty="0" smtClean="0">
                <a:latin typeface="Arial" panose="020B0604020202020204" pitchFamily="34" charset="0"/>
                <a:cs typeface="Arial" panose="020B0604020202020204" pitchFamily="34" charset="0"/>
              </a:rPr>
              <a:t>(было 10 дней);</a:t>
            </a:r>
          </a:p>
          <a:p>
            <a:pPr algn="just"/>
            <a:endParaRPr lang="ru-RU" sz="2000" dirty="0" smtClean="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solidFill>
                  <a:schemeClr val="tx1"/>
                </a:solidFill>
                <a:latin typeface="Arial" panose="020B0604020202020204" pitchFamily="34" charset="0"/>
                <a:cs typeface="Arial" panose="020B0604020202020204" pitchFamily="34" charset="0"/>
              </a:rPr>
              <a:t>Срок рассмотрения контрольным органом документов </a:t>
            </a:r>
            <a:br>
              <a:rPr lang="ru-RU" sz="2000" dirty="0" smtClean="0">
                <a:solidFill>
                  <a:schemeClr val="tx1"/>
                </a:solidFill>
                <a:latin typeface="Arial" panose="020B0604020202020204" pitchFamily="34" charset="0"/>
                <a:cs typeface="Arial" panose="020B0604020202020204" pitchFamily="34" charset="0"/>
              </a:rPr>
            </a:br>
            <a:r>
              <a:rPr lang="ru-RU" sz="2000" dirty="0" smtClean="0">
                <a:solidFill>
                  <a:schemeClr val="tx1"/>
                </a:solidFill>
                <a:latin typeface="Arial" panose="020B0604020202020204" pitchFamily="34" charset="0"/>
                <a:cs typeface="Arial" panose="020B0604020202020204" pitchFamily="34" charset="0"/>
              </a:rPr>
              <a:t>при внесении участников в РНП – </a:t>
            </a:r>
            <a:r>
              <a:rPr lang="ru-RU" sz="2000" b="1" dirty="0" smtClean="0">
                <a:solidFill>
                  <a:schemeClr val="tx1"/>
                </a:solidFill>
                <a:latin typeface="Arial" panose="020B0604020202020204" pitchFamily="34" charset="0"/>
                <a:cs typeface="Arial" panose="020B0604020202020204" pitchFamily="34" charset="0"/>
              </a:rPr>
              <a:t>5 рабочих дней</a:t>
            </a:r>
            <a:r>
              <a:rPr lang="ru-RU" sz="2000" dirty="0" smtClean="0">
                <a:solidFill>
                  <a:schemeClr val="tx1"/>
                </a:solidFill>
                <a:latin typeface="Arial" panose="020B0604020202020204" pitchFamily="34" charset="0"/>
                <a:cs typeface="Arial" panose="020B0604020202020204" pitchFamily="34" charset="0"/>
              </a:rPr>
              <a:t>;</a:t>
            </a:r>
          </a:p>
          <a:p>
            <a:pPr algn="just"/>
            <a:endParaRPr lang="ru-RU" sz="2000" dirty="0" smtClean="0">
              <a:solidFill>
                <a:schemeClr val="tx1"/>
              </a:solidFill>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a:solidFill>
                  <a:schemeClr val="tx1"/>
                </a:solidFill>
                <a:latin typeface="Arial" panose="020B0604020202020204" pitchFamily="34" charset="0"/>
                <a:cs typeface="Arial" panose="020B0604020202020204" pitchFamily="34" charset="0"/>
              </a:rPr>
              <a:t>Обжалование действий (бездействия) субъектов контроля </a:t>
            </a:r>
            <a:r>
              <a:rPr lang="ru-RU" sz="2000" u="sng" dirty="0">
                <a:solidFill>
                  <a:schemeClr val="tx1"/>
                </a:solidFill>
                <a:latin typeface="Arial" panose="020B0604020202020204" pitchFamily="34" charset="0"/>
                <a:cs typeface="Arial" panose="020B0604020202020204" pitchFamily="34" charset="0"/>
              </a:rPr>
              <a:t>участником закупки, с которым заключается контракт</a:t>
            </a:r>
            <a:r>
              <a:rPr lang="ru-RU" sz="2000" dirty="0">
                <a:solidFill>
                  <a:schemeClr val="tx1"/>
                </a:solidFill>
                <a:latin typeface="Arial" panose="020B0604020202020204" pitchFamily="34" charset="0"/>
                <a:cs typeface="Arial" panose="020B0604020202020204" pitchFamily="34" charset="0"/>
              </a:rPr>
              <a:t>, не позднее даты заключения контракта</a:t>
            </a:r>
            <a:r>
              <a:rPr lang="ru-RU" sz="2000" dirty="0" smtClean="0">
                <a:solidFill>
                  <a:schemeClr val="tx1"/>
                </a:solidFill>
                <a:latin typeface="Arial" panose="020B0604020202020204" pitchFamily="34" charset="0"/>
                <a:cs typeface="Arial" panose="020B0604020202020204" pitchFamily="34" charset="0"/>
              </a:rPr>
              <a:t>;</a:t>
            </a:r>
          </a:p>
          <a:p>
            <a:pPr algn="just"/>
            <a:endParaRPr lang="ru-RU" sz="2000" dirty="0">
              <a:solidFill>
                <a:schemeClr val="tx1"/>
              </a:solidFill>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solidFill>
                  <a:schemeClr val="tx1"/>
                </a:solidFill>
                <a:latin typeface="Arial" panose="020B0604020202020204" pitchFamily="34" charset="0"/>
                <a:cs typeface="Arial" panose="020B0604020202020204" pitchFamily="34" charset="0"/>
              </a:rPr>
              <a:t>При рассмотрении жалобы не требуется предоставление документов и информации, размещенных в ЕИС;</a:t>
            </a:r>
          </a:p>
          <a:p>
            <a:pPr algn="just"/>
            <a:endParaRPr lang="ru-RU" sz="2000" dirty="0" smtClean="0">
              <a:solidFill>
                <a:schemeClr val="tx1"/>
              </a:solidFill>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solidFill>
                  <a:schemeClr val="tx1"/>
                </a:solidFill>
                <a:latin typeface="Arial" panose="020B0604020202020204" pitchFamily="34" charset="0"/>
                <a:cs typeface="Arial" panose="020B0604020202020204" pitchFamily="34" charset="0"/>
              </a:rPr>
              <a:t>Срок начала работы ГИС «Независимый регистратор» перенесен на 01.01.2020.</a:t>
            </a:r>
            <a:endParaRPr lang="ru-RU" sz="2000" dirty="0">
              <a:solidFill>
                <a:schemeClr val="tx1"/>
              </a:solidFill>
              <a:latin typeface="Arial" panose="020B0604020202020204" pitchFamily="34" charset="0"/>
              <a:cs typeface="Arial" panose="020B0604020202020204" pitchFamily="34" charset="0"/>
            </a:endParaRPr>
          </a:p>
          <a:p>
            <a:pPr algn="ctr"/>
            <a:endParaRPr lang="ru-RU" sz="2000" dirty="0">
              <a:latin typeface="Arial" panose="020B0604020202020204" pitchFamily="34" charset="0"/>
              <a:cs typeface="Arial" panose="020B0604020202020204" pitchFamily="34" charset="0"/>
            </a:endParaRPr>
          </a:p>
        </p:txBody>
      </p:sp>
      <p:sp>
        <p:nvSpPr>
          <p:cNvPr id="2" name="Стрелка влево 1"/>
          <p:cNvSpPr/>
          <p:nvPr/>
        </p:nvSpPr>
        <p:spPr>
          <a:xfrm>
            <a:off x="8356812" y="2215978"/>
            <a:ext cx="3599935" cy="32868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en-US" sz="2800" b="1" dirty="0">
                <a:solidFill>
                  <a:schemeClr val="tx1"/>
                </a:solidFill>
                <a:latin typeface="Arial" panose="020B0604020202020204" pitchFamily="34" charset="0"/>
                <a:cs typeface="Arial" panose="020B0604020202020204" pitchFamily="34" charset="0"/>
              </a:rPr>
              <a:t>Обжалование</a:t>
            </a:r>
            <a:endParaRPr lang="ru-RU" altLang="en-US" sz="3200" b="1" dirty="0">
              <a:solidFill>
                <a:srgbClr val="FF0000"/>
              </a:solidFill>
              <a:latin typeface="Arial" panose="020B0604020202020204" pitchFamily="34" charset="0"/>
              <a:cs typeface="Arial" panose="020B0604020202020204" pitchFamily="34" charset="0"/>
            </a:endParaRPr>
          </a:p>
          <a:p>
            <a:pPr algn="ctr"/>
            <a:endParaRPr lang="ru-RU" dirty="0"/>
          </a:p>
        </p:txBody>
      </p:sp>
      <p:sp>
        <p:nvSpPr>
          <p:cNvPr id="10"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4</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609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7" name="TextBox 6"/>
          <p:cNvSpPr txBox="1"/>
          <p:nvPr/>
        </p:nvSpPr>
        <p:spPr>
          <a:xfrm>
            <a:off x="155575" y="2174459"/>
            <a:ext cx="5508625" cy="2308324"/>
          </a:xfrm>
          <a:prstGeom prst="rect">
            <a:avLst/>
          </a:prstGeom>
          <a:noFill/>
        </p:spPr>
        <p:txBody>
          <a:bodyPr wrap="square" rtlCol="0">
            <a:spAutoFit/>
          </a:bodyPr>
          <a:lstStyle/>
          <a:p>
            <a:pPr marL="285750" indent="-285750">
              <a:buFont typeface="Wingdings" panose="05000000000000000000" pitchFamily="2" charset="2"/>
              <a:buChar char="ü"/>
            </a:pPr>
            <a:r>
              <a:rPr lang="ru-RU" sz="2400" dirty="0" smtClean="0"/>
              <a:t>технология </a:t>
            </a:r>
            <a:r>
              <a:rPr lang="ru-RU" sz="2400" dirty="0" err="1" smtClean="0"/>
              <a:t>блокчейн</a:t>
            </a:r>
            <a:r>
              <a:rPr lang="ru-RU" sz="2400" dirty="0" smtClean="0"/>
              <a:t> и расширение функциональных возможностей;</a:t>
            </a:r>
          </a:p>
          <a:p>
            <a:pPr marL="285750" indent="-285750">
              <a:buFont typeface="Wingdings" panose="05000000000000000000" pitchFamily="2" charset="2"/>
              <a:buChar char="ü"/>
            </a:pPr>
            <a:r>
              <a:rPr lang="ru-RU" sz="2400" dirty="0" smtClean="0"/>
              <a:t>данные «Независимого регистратора» признаются ФАС России доказательством при  рассмотрении жалоб</a:t>
            </a:r>
            <a:r>
              <a:rPr lang="en-US" sz="2400" dirty="0" smtClean="0"/>
              <a:t>.</a:t>
            </a:r>
            <a:endParaRPr lang="ru-RU" sz="2400" dirty="0"/>
          </a:p>
        </p:txBody>
      </p:sp>
      <p:sp>
        <p:nvSpPr>
          <p:cNvPr id="6" name="Скругленный прямоугольник 5"/>
          <p:cNvSpPr/>
          <p:nvPr/>
        </p:nvSpPr>
        <p:spPr>
          <a:xfrm>
            <a:off x="307975" y="1310239"/>
            <a:ext cx="4967890" cy="4284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2000" b="1" dirty="0" smtClean="0"/>
              <a:t>ИС «Независимый регистратор»</a:t>
            </a:r>
            <a:endParaRPr lang="ru-RU" sz="2000" b="1" dirty="0"/>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2" name="Скругленный прямоугольник 21"/>
          <p:cNvSpPr/>
          <p:nvPr/>
        </p:nvSpPr>
        <p:spPr>
          <a:xfrm>
            <a:off x="5664200" y="1306584"/>
            <a:ext cx="6166964" cy="42841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ru-RU" sz="2000" b="1" dirty="0" smtClean="0"/>
              <a:t>Предложения</a:t>
            </a:r>
            <a:r>
              <a:rPr lang="ru-RU" sz="2200" b="1" dirty="0" smtClean="0"/>
              <a:t> по развитию ЕИС в части контроля</a:t>
            </a:r>
            <a:endParaRPr lang="ru-RU" sz="2200" b="1" dirty="0"/>
          </a:p>
        </p:txBody>
      </p:sp>
      <p:sp>
        <p:nvSpPr>
          <p:cNvPr id="30" name="Text Box 2"/>
          <p:cNvSpPr txBox="1">
            <a:spLocks noChangeArrowheads="1"/>
          </p:cNvSpPr>
          <p:nvPr/>
        </p:nvSpPr>
        <p:spPr bwMode="auto">
          <a:xfrm>
            <a:off x="-6350" y="-90614"/>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Перспективы развития контрольной деятельности</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23" name="TextBox 22"/>
          <p:cNvSpPr txBox="1"/>
          <p:nvPr/>
        </p:nvSpPr>
        <p:spPr>
          <a:xfrm>
            <a:off x="5664200" y="1811993"/>
            <a:ext cx="6379132" cy="4524315"/>
          </a:xfrm>
          <a:prstGeom prst="rect">
            <a:avLst/>
          </a:prstGeom>
          <a:noFill/>
        </p:spPr>
        <p:txBody>
          <a:bodyPr wrap="square" rtlCol="0">
            <a:spAutoFit/>
          </a:bodyPr>
          <a:lstStyle/>
          <a:p>
            <a:pPr marL="285750" indent="-285750">
              <a:buFont typeface="Wingdings" panose="05000000000000000000" pitchFamily="2" charset="2"/>
              <a:buChar char="ü"/>
            </a:pPr>
            <a:r>
              <a:rPr lang="ru-RU" sz="2400" dirty="0" smtClean="0"/>
              <a:t>жалобы </a:t>
            </a:r>
            <a:r>
              <a:rPr lang="ru-RU" sz="2400" dirty="0"/>
              <a:t>только через ЕИС;</a:t>
            </a:r>
          </a:p>
          <a:p>
            <a:pPr marL="285750" indent="-285750">
              <a:buFont typeface="Wingdings" panose="05000000000000000000" pitchFamily="2" charset="2"/>
              <a:buChar char="ü"/>
            </a:pPr>
            <a:r>
              <a:rPr lang="ru-RU" sz="2400" dirty="0" smtClean="0"/>
              <a:t>автоматическое уведомление о рассмотрении жалоб всем заинтересованным лицам в личные кабинеты в ЕИС</a:t>
            </a:r>
            <a:r>
              <a:rPr lang="en-US" sz="2400" dirty="0" smtClean="0"/>
              <a:t>;</a:t>
            </a:r>
          </a:p>
          <a:p>
            <a:pPr marL="285750" indent="-285750">
              <a:buFont typeface="Wingdings" panose="05000000000000000000" pitchFamily="2" charset="2"/>
              <a:buChar char="ü"/>
            </a:pPr>
            <a:r>
              <a:rPr lang="ru-RU" sz="2400" dirty="0" smtClean="0"/>
              <a:t>автоматическое </a:t>
            </a:r>
            <a:r>
              <a:rPr lang="ru-RU" sz="2400" dirty="0"/>
              <a:t>н</a:t>
            </a:r>
            <a:r>
              <a:rPr lang="ru-RU" sz="2400" dirty="0" smtClean="0"/>
              <a:t>аправление </a:t>
            </a:r>
            <a:r>
              <a:rPr lang="ru-RU" sz="2400" dirty="0"/>
              <a:t>в ФАС России сведений </a:t>
            </a:r>
            <a:r>
              <a:rPr lang="ru-RU" sz="2400" dirty="0" smtClean="0"/>
              <a:t>для включения </a:t>
            </a:r>
            <a:r>
              <a:rPr lang="ru-RU" sz="2400" dirty="0"/>
              <a:t>компаний в РНП </a:t>
            </a:r>
            <a:r>
              <a:rPr lang="ru-RU" sz="2400" dirty="0" smtClean="0"/>
              <a:t>при </a:t>
            </a:r>
            <a:r>
              <a:rPr lang="ru-RU" sz="2400" dirty="0"/>
              <a:t>размещении в ЕИС решения </a:t>
            </a:r>
            <a:r>
              <a:rPr lang="ru-RU" sz="2400" dirty="0" smtClean="0"/>
              <a:t>заказчика о расторжении контракта;</a:t>
            </a:r>
            <a:endParaRPr lang="ru-RU" sz="2400" dirty="0"/>
          </a:p>
          <a:p>
            <a:pPr marL="285750" indent="-285750">
              <a:buFont typeface="Wingdings" panose="05000000000000000000" pitchFamily="2" charset="2"/>
              <a:buChar char="ü"/>
            </a:pPr>
            <a:r>
              <a:rPr lang="ru-RU" sz="2400" dirty="0" smtClean="0"/>
              <a:t>вся претензионная и иная официальная переписка заказчика с исполнителем в ЕИС</a:t>
            </a:r>
            <a:r>
              <a:rPr lang="en-US" sz="2400" dirty="0" smtClean="0"/>
              <a:t>;</a:t>
            </a:r>
            <a:endParaRPr lang="ru-RU" sz="2400" dirty="0" smtClean="0"/>
          </a:p>
          <a:p>
            <a:pPr marL="285750" indent="-285750">
              <a:buFont typeface="Wingdings" panose="05000000000000000000" pitchFamily="2" charset="2"/>
              <a:buChar char="ü"/>
            </a:pPr>
            <a:r>
              <a:rPr lang="ru-RU" sz="2400" dirty="0" smtClean="0"/>
              <a:t>дистанционное рассмотрение жалоб</a:t>
            </a:r>
            <a:r>
              <a:rPr lang="en-US" sz="2400" dirty="0" smtClean="0"/>
              <a:t>.</a:t>
            </a:r>
            <a:r>
              <a:rPr lang="ru-RU" sz="2400" dirty="0" smtClean="0"/>
              <a:t> </a:t>
            </a:r>
            <a:endParaRPr lang="ru-RU" sz="2400" dirty="0"/>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5</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073629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6"/>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Изменения в сфере закупок строительных работ – </a:t>
            </a:r>
            <a:r>
              <a:rPr lang="ru-RU" altLang="en-US" b="1" dirty="0" smtClean="0">
                <a:solidFill>
                  <a:srgbClr val="FF0000"/>
                </a:solidFill>
                <a:effectLst>
                  <a:outerShdw dist="63500" dir="2400000" algn="tl">
                    <a:schemeClr val="tx1"/>
                  </a:outerShdw>
                </a:effectLst>
                <a:latin typeface="Arial" panose="020B0604020202020204" pitchFamily="34" charset="0"/>
                <a:cs typeface="Arial" panose="020B0604020202020204" pitchFamily="34" charset="0"/>
              </a:rPr>
              <a:t>апрель 2019</a:t>
            </a:r>
            <a:endParaRPr lang="ru-RU" altLang="en-US" b="1" dirty="0">
              <a:solidFill>
                <a:srgbClr val="FF0000"/>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329513" y="1303274"/>
            <a:ext cx="11532973" cy="3046988"/>
          </a:xfrm>
          <a:prstGeom prst="rect">
            <a:avLst/>
          </a:prstGeom>
        </p:spPr>
        <p:txBody>
          <a:bodyPr wrap="square">
            <a:spAutoFit/>
          </a:bodyPr>
          <a:lstStyle/>
          <a:p>
            <a:pPr algn="just"/>
            <a:r>
              <a:rPr lang="ru-RU" sz="2400" b="1" dirty="0"/>
              <a:t>Постановление </a:t>
            </a:r>
            <a:r>
              <a:rPr lang="ru-RU" sz="2400" b="1" dirty="0" smtClean="0"/>
              <a:t>№99 </a:t>
            </a:r>
            <a:r>
              <a:rPr lang="ru-RU" sz="2400" dirty="0" smtClean="0"/>
              <a:t>«Об </a:t>
            </a:r>
            <a:r>
              <a:rPr lang="ru-RU" sz="2400" dirty="0"/>
              <a:t>установлении дополнительных требований к участникам закупки отдельных видов товаров, работ, услуг, случаев отнесения товаров, работ, услуг к товарам, работам, услугам, которые по причине их технической и (или) технологической сложности, инновационного, высокотехнологичного или специализированного характера способны поставить, выполнить, оказать только поставщики (подрядчики, исполнители), имеющие необходимый уровень квалификации, а также документов, подтверждающих соответствие участников закупки указанным дополнительным </a:t>
            </a:r>
            <a:r>
              <a:rPr lang="ru-RU" sz="2400" dirty="0" smtClean="0"/>
              <a:t>требованиям».</a:t>
            </a:r>
            <a:endParaRPr lang="ru-RU" sz="2400" dirty="0"/>
          </a:p>
        </p:txBody>
      </p:sp>
      <p:sp>
        <p:nvSpPr>
          <p:cNvPr id="3" name="Прямоугольник 2"/>
          <p:cNvSpPr/>
          <p:nvPr/>
        </p:nvSpPr>
        <p:spPr>
          <a:xfrm>
            <a:off x="307975" y="4786150"/>
            <a:ext cx="11418587" cy="1200329"/>
          </a:xfrm>
          <a:prstGeom prst="rect">
            <a:avLst/>
          </a:prstGeom>
        </p:spPr>
        <p:txBody>
          <a:bodyPr wrap="square">
            <a:spAutoFit/>
          </a:bodyPr>
          <a:lstStyle/>
          <a:p>
            <a:pPr algn="just"/>
            <a:r>
              <a:rPr lang="ru-RU" sz="2400" b="1" dirty="0"/>
              <a:t>Постановление </a:t>
            </a:r>
            <a:r>
              <a:rPr lang="ru-RU" sz="2400" b="1" dirty="0" smtClean="0"/>
              <a:t>№1085 </a:t>
            </a:r>
            <a:r>
              <a:rPr lang="ru-RU" sz="2400" dirty="0" smtClean="0"/>
              <a:t>«Об </a:t>
            </a:r>
            <a:r>
              <a:rPr lang="ru-RU" sz="2400" dirty="0"/>
              <a:t>утверждении Правил оценки заявок, окончательных предложений участников закупки товаров, работ, услуг для обеспечения государственных и муниципальных </a:t>
            </a:r>
            <a:r>
              <a:rPr lang="ru-RU" sz="2400" dirty="0" smtClean="0"/>
              <a:t>нужд».</a:t>
            </a:r>
            <a:endParaRPr lang="ru-RU" sz="2400" dirty="0"/>
          </a:p>
        </p:txBody>
      </p:sp>
      <p:sp>
        <p:nvSpPr>
          <p:cNvPr id="7"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6</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7892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7"/>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Постановление №99</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Блок-схема: альтернативный процесс 4"/>
          <p:cNvSpPr/>
          <p:nvPr/>
        </p:nvSpPr>
        <p:spPr>
          <a:xfrm>
            <a:off x="840259" y="1079156"/>
            <a:ext cx="4076786" cy="379820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latin typeface="Arial" panose="020B0604020202020204" pitchFamily="34" charset="0"/>
                <a:cs typeface="Arial" panose="020B0604020202020204" pitchFamily="34" charset="0"/>
              </a:rPr>
              <a:t>Приложение № 1 </a:t>
            </a:r>
          </a:p>
          <a:p>
            <a:pPr algn="ctr"/>
            <a:endParaRPr lang="ru-RU" sz="2000" b="1" dirty="0">
              <a:latin typeface="Arial" panose="020B0604020202020204" pitchFamily="34" charset="0"/>
              <a:cs typeface="Arial" panose="020B0604020202020204" pitchFamily="34" charset="0"/>
            </a:endParaRPr>
          </a:p>
          <a:p>
            <a:pPr algn="ctr"/>
            <a:endParaRPr lang="ru-RU" sz="2000" b="1" dirty="0" smtClean="0">
              <a:latin typeface="Arial" panose="020B0604020202020204" pitchFamily="34" charset="0"/>
              <a:cs typeface="Arial" panose="020B0604020202020204" pitchFamily="34" charset="0"/>
            </a:endParaRPr>
          </a:p>
          <a:p>
            <a:pPr algn="ctr"/>
            <a:endParaRPr lang="ru-RU" sz="2000" dirty="0" smtClean="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устанавливает </a:t>
            </a:r>
            <a:r>
              <a:rPr lang="ru-RU" sz="2000" b="1" u="sng" dirty="0" smtClean="0">
                <a:latin typeface="Arial" panose="020B0604020202020204" pitchFamily="34" charset="0"/>
                <a:cs typeface="Arial" panose="020B0604020202020204" pitchFamily="34" charset="0"/>
              </a:rPr>
              <a:t>только </a:t>
            </a:r>
            <a:r>
              <a:rPr lang="ru-RU" sz="2000" dirty="0" smtClean="0">
                <a:latin typeface="Arial" panose="020B0604020202020204" pitchFamily="34" charset="0"/>
                <a:cs typeface="Arial" panose="020B0604020202020204" pitchFamily="34" charset="0"/>
              </a:rPr>
              <a:t>дополнительные требования к участникам закупки </a:t>
            </a:r>
          </a:p>
          <a:p>
            <a:pPr algn="ctr"/>
            <a:endParaRPr lang="ru-RU" sz="2000" dirty="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a:t>
            </a:r>
            <a:r>
              <a:rPr lang="ru-RU" sz="2000" u="sng" dirty="0" smtClean="0">
                <a:latin typeface="Arial" panose="020B0604020202020204" pitchFamily="34" charset="0"/>
                <a:cs typeface="Arial" panose="020B0604020202020204" pitchFamily="34" charset="0"/>
              </a:rPr>
              <a:t>НЕ способ закупки</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sp>
        <p:nvSpPr>
          <p:cNvPr id="9" name="Блок-схема: альтернативный процесс 8"/>
          <p:cNvSpPr/>
          <p:nvPr/>
        </p:nvSpPr>
        <p:spPr>
          <a:xfrm>
            <a:off x="6475884" y="1079156"/>
            <a:ext cx="4076786" cy="3798201"/>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latin typeface="Arial" panose="020B0604020202020204" pitchFamily="34" charset="0"/>
                <a:cs typeface="Arial" panose="020B0604020202020204" pitchFamily="34" charset="0"/>
              </a:rPr>
              <a:t>Приложение № </a:t>
            </a:r>
            <a:r>
              <a:rPr lang="ru-RU" sz="2000" b="1" dirty="0" smtClean="0">
                <a:latin typeface="Arial" panose="020B0604020202020204" pitchFamily="34" charset="0"/>
                <a:cs typeface="Arial" panose="020B0604020202020204" pitchFamily="34" charset="0"/>
              </a:rPr>
              <a:t>2 </a:t>
            </a:r>
          </a:p>
          <a:p>
            <a:pPr algn="ctr"/>
            <a:endParaRPr lang="ru-RU" sz="2000" dirty="0">
              <a:latin typeface="Arial" panose="020B0604020202020204" pitchFamily="34" charset="0"/>
              <a:cs typeface="Arial" panose="020B0604020202020204" pitchFamily="34" charset="0"/>
            </a:endParaRPr>
          </a:p>
          <a:p>
            <a:pPr algn="ctr"/>
            <a:r>
              <a:rPr lang="ru-RU" sz="2000" dirty="0" smtClean="0">
                <a:latin typeface="Arial" panose="020B0604020202020204" pitchFamily="34" charset="0"/>
                <a:cs typeface="Arial" panose="020B0604020202020204" pitchFamily="34" charset="0"/>
              </a:rPr>
              <a:t>устанавливает </a:t>
            </a:r>
            <a:r>
              <a:rPr lang="ru-RU" sz="2000" b="1" u="sng" dirty="0">
                <a:latin typeface="Arial" panose="020B0604020202020204" pitchFamily="34" charset="0"/>
                <a:cs typeface="Arial" panose="020B0604020202020204" pitchFamily="34" charset="0"/>
              </a:rPr>
              <a:t>случаи </a:t>
            </a:r>
            <a:r>
              <a:rPr lang="ru-RU" sz="2000" dirty="0">
                <a:latin typeface="Arial" panose="020B0604020202020204" pitchFamily="34" charset="0"/>
                <a:cs typeface="Arial" panose="020B0604020202020204" pitchFamily="34" charset="0"/>
              </a:rPr>
              <a:t>проведения конкурса с ограниченным участием, </a:t>
            </a:r>
            <a:r>
              <a:rPr lang="ru-RU" sz="2000" b="1" u="sng" dirty="0">
                <a:latin typeface="Arial" panose="020B0604020202020204" pitchFamily="34" charset="0"/>
                <a:cs typeface="Arial" panose="020B0604020202020204" pitchFamily="34" charset="0"/>
              </a:rPr>
              <a:t>а также </a:t>
            </a:r>
            <a:r>
              <a:rPr lang="ru-RU" sz="2000" dirty="0">
                <a:latin typeface="Arial" panose="020B0604020202020204" pitchFamily="34" charset="0"/>
                <a:cs typeface="Arial" panose="020B0604020202020204" pitchFamily="34" charset="0"/>
              </a:rPr>
              <a:t>дополнительные требования при проведении конкурса с ограниченным участием </a:t>
            </a:r>
          </a:p>
          <a:p>
            <a:pPr algn="ctr"/>
            <a:endParaRPr lang="ru-RU" sz="2000" dirty="0">
              <a:latin typeface="Arial" panose="020B0604020202020204" pitchFamily="34" charset="0"/>
              <a:cs typeface="Arial" panose="020B0604020202020204" pitchFamily="34" charset="0"/>
            </a:endParaRPr>
          </a:p>
        </p:txBody>
      </p:sp>
      <p:sp>
        <p:nvSpPr>
          <p:cNvPr id="10" name="Прямоугольник 9"/>
          <p:cNvSpPr/>
          <p:nvPr/>
        </p:nvSpPr>
        <p:spPr>
          <a:xfrm>
            <a:off x="460375" y="5288659"/>
            <a:ext cx="11418587" cy="830997"/>
          </a:xfrm>
          <a:prstGeom prst="rect">
            <a:avLst/>
          </a:prstGeom>
        </p:spPr>
        <p:txBody>
          <a:bodyPr wrap="square">
            <a:spAutoFit/>
          </a:bodyPr>
          <a:lstStyle/>
          <a:p>
            <a:r>
              <a:rPr lang="ru-RU" sz="2400" dirty="0" smtClean="0"/>
              <a:t>Таким образом, дополнительные требования к участникам аукциона в соответствии </a:t>
            </a:r>
            <a:br>
              <a:rPr lang="ru-RU" sz="2400" dirty="0" smtClean="0"/>
            </a:br>
            <a:r>
              <a:rPr lang="ru-RU" sz="2400" dirty="0" smtClean="0"/>
              <a:t>с Приложением № 1 устанавливаются всегда.</a:t>
            </a:r>
            <a:endParaRPr lang="ru-RU" sz="2400" dirty="0"/>
          </a:p>
        </p:txBody>
      </p:sp>
      <p:sp>
        <p:nvSpPr>
          <p:cNvPr id="11"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7</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94356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6"/>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rPr>
              <a:t>Постановление №99</a:t>
            </a: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21478" y="678101"/>
            <a:ext cx="11418587" cy="2554545"/>
          </a:xfrm>
          <a:prstGeom prst="rect">
            <a:avLst/>
          </a:prstGeom>
        </p:spPr>
        <p:txBody>
          <a:bodyPr wrap="square">
            <a:spAutoFit/>
          </a:bodyPr>
          <a:lstStyle/>
          <a:p>
            <a:r>
              <a:rPr lang="ru-RU" sz="2000" u="sng" dirty="0" smtClean="0">
                <a:latin typeface="Arial" panose="020B0604020202020204" pitchFamily="34" charset="0"/>
                <a:cs typeface="Arial" panose="020B0604020202020204" pitchFamily="34" charset="0"/>
              </a:rPr>
              <a:t>Со 2-го апреля 2019г. внесены следующие изменения:</a:t>
            </a:r>
          </a:p>
          <a:p>
            <a:endParaRPr lang="ru-RU" sz="2000" dirty="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установлены дифференцированные требования о наличии опыта;</a:t>
            </a:r>
          </a:p>
          <a:p>
            <a:pPr marL="342900" indent="-342900" algn="just">
              <a:buFont typeface="Courier New" panose="02070309020205020404" pitchFamily="49" charset="0"/>
              <a:buChar char="o"/>
            </a:pPr>
            <a:endParaRPr lang="ru-RU" sz="2000" dirty="0" smtClean="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в отдельную группу выделены линейные объекты, объекты некапитального строительства;</a:t>
            </a:r>
          </a:p>
          <a:p>
            <a:pPr marL="342900" indent="-342900" algn="just">
              <a:buFont typeface="Courier New" panose="02070309020205020404" pitchFamily="49" charset="0"/>
              <a:buChar char="o"/>
            </a:pPr>
            <a:endParaRPr lang="ru-RU" sz="2000" dirty="0" smtClean="0">
              <a:latin typeface="Arial" panose="020B0604020202020204" pitchFamily="34" charset="0"/>
              <a:cs typeface="Arial" panose="020B0604020202020204" pitchFamily="34" charset="0"/>
            </a:endParaRPr>
          </a:p>
          <a:p>
            <a:pPr marL="342900" indent="-342900" algn="just">
              <a:buFont typeface="Courier New" panose="02070309020205020404" pitchFamily="49" charset="0"/>
              <a:buChar char="o"/>
            </a:pPr>
            <a:r>
              <a:rPr lang="ru-RU" sz="2000" dirty="0" smtClean="0">
                <a:latin typeface="Arial" panose="020B0604020202020204" pitchFamily="34" charset="0"/>
                <a:cs typeface="Arial" panose="020B0604020202020204" pitchFamily="34" charset="0"/>
              </a:rPr>
              <a:t>появились новые виды работ, при которых устанавливается дополнительное требование о наличии опыта у участника закупки.  </a:t>
            </a:r>
            <a:endParaRPr lang="ru-RU" sz="2000" dirty="0">
              <a:latin typeface="Arial" panose="020B0604020202020204" pitchFamily="34" charset="0"/>
              <a:cs typeface="Arial" panose="020B0604020202020204" pitchFamily="34" charset="0"/>
            </a:endParaRPr>
          </a:p>
        </p:txBody>
      </p:sp>
      <p:sp>
        <p:nvSpPr>
          <p:cNvPr id="7" name="Прямоугольник 6"/>
          <p:cNvSpPr/>
          <p:nvPr/>
        </p:nvSpPr>
        <p:spPr>
          <a:xfrm>
            <a:off x="3616410" y="3512664"/>
            <a:ext cx="7566454" cy="273921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400" b="1" u="sng" dirty="0" smtClean="0">
                <a:latin typeface="Arial" panose="020B0604020202020204" pitchFamily="34" charset="0"/>
                <a:cs typeface="Arial" panose="020B0604020202020204" pitchFamily="34" charset="0"/>
              </a:rPr>
              <a:t>Позиция ФАС России</a:t>
            </a:r>
            <a:r>
              <a:rPr lang="ru-RU" sz="2400" b="1" dirty="0" smtClean="0">
                <a:latin typeface="Arial" panose="020B0604020202020204" pitchFamily="34" charset="0"/>
                <a:cs typeface="Arial" panose="020B0604020202020204" pitchFamily="34" charset="0"/>
              </a:rPr>
              <a:t>: опыт по строительству </a:t>
            </a:r>
            <a:br>
              <a:rPr lang="ru-RU" sz="2400" b="1" dirty="0" smtClean="0">
                <a:latin typeface="Arial" panose="020B0604020202020204" pitchFamily="34" charset="0"/>
                <a:cs typeface="Arial" panose="020B0604020202020204" pitchFamily="34" charset="0"/>
              </a:rPr>
            </a:br>
            <a:r>
              <a:rPr lang="ru-RU" sz="2400" b="1" dirty="0" smtClean="0">
                <a:latin typeface="Arial" panose="020B0604020202020204" pitchFamily="34" charset="0"/>
                <a:cs typeface="Arial" panose="020B0604020202020204" pitchFamily="34" charset="0"/>
              </a:rPr>
              <a:t>– только генподрядный подряд.</a:t>
            </a:r>
          </a:p>
          <a:p>
            <a:endParaRPr lang="ru-RU" sz="2000" dirty="0" smtClean="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постановление АС Московского округа от 19.10.2017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№Ф05-15295/2017 по делу №А40-7626/17.</a:t>
            </a:r>
          </a:p>
          <a:p>
            <a:endParaRPr lang="ru-RU" sz="2000" dirty="0">
              <a:latin typeface="Arial" panose="020B0604020202020204" pitchFamily="34" charset="0"/>
              <a:cs typeface="Arial" panose="020B0604020202020204" pitchFamily="34" charset="0"/>
            </a:endParaRPr>
          </a:p>
          <a:p>
            <a:r>
              <a:rPr lang="ru-RU" sz="2000" dirty="0" smtClean="0">
                <a:latin typeface="Arial" panose="020B0604020202020204" pitchFamily="34" charset="0"/>
                <a:cs typeface="Arial" panose="020B0604020202020204" pitchFamily="34" charset="0"/>
              </a:rPr>
              <a:t>определение Верховного суда РФ от 05.12.2018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№305-КГ18-19792 по делу № А40-223872/2017</a:t>
            </a:r>
            <a:r>
              <a:rPr lang="ru-RU" sz="2400" dirty="0" smtClean="0">
                <a:latin typeface="Arial" panose="020B0604020202020204" pitchFamily="34" charset="0"/>
                <a:cs typeface="Arial" panose="020B0604020202020204" pitchFamily="34" charset="0"/>
              </a:rPr>
              <a:t>  </a:t>
            </a:r>
            <a:endParaRPr lang="ru-RU" sz="2400" dirty="0">
              <a:latin typeface="Arial" panose="020B0604020202020204" pitchFamily="34" charset="0"/>
              <a:cs typeface="Arial" panose="020B0604020202020204" pitchFamily="34" charset="0"/>
            </a:endParaRPr>
          </a:p>
        </p:txBody>
      </p:sp>
      <p:sp>
        <p:nvSpPr>
          <p:cNvPr id="9"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8</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91565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6"/>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Постановление №1085</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21478" y="678101"/>
            <a:ext cx="11418587" cy="5262979"/>
          </a:xfrm>
          <a:prstGeom prst="rect">
            <a:avLst/>
          </a:prstGeom>
        </p:spPr>
        <p:txBody>
          <a:bodyPr wrap="square">
            <a:spAutoFit/>
          </a:bodyPr>
          <a:lstStyle/>
          <a:p>
            <a:r>
              <a:rPr lang="ru-RU" sz="2400" u="sng" dirty="0" smtClean="0">
                <a:latin typeface="Arial" panose="020B0604020202020204" pitchFamily="34" charset="0"/>
                <a:cs typeface="Arial" panose="020B0604020202020204" pitchFamily="34" charset="0"/>
              </a:rPr>
              <a:t>С 5-го апреля 2019г. внесены следующие изменения:</a:t>
            </a:r>
          </a:p>
          <a:p>
            <a:pPr algn="just"/>
            <a:endParaRPr lang="ru-RU" sz="2400" dirty="0" smtClean="0">
              <a:latin typeface="Arial" panose="020B0604020202020204" pitchFamily="34" charset="0"/>
              <a:cs typeface="Arial" panose="020B0604020202020204" pitchFamily="34" charset="0"/>
            </a:endParaRPr>
          </a:p>
          <a:p>
            <a:pPr algn="just"/>
            <a:r>
              <a:rPr lang="ru-RU" sz="2400" dirty="0" smtClean="0">
                <a:latin typeface="Arial" panose="020B0604020202020204" pitchFamily="34" charset="0"/>
                <a:cs typeface="Arial" panose="020B0604020202020204" pitchFamily="34" charset="0"/>
              </a:rPr>
              <a:t>При проведении закупки строительных работ в качестве </a:t>
            </a:r>
            <a:r>
              <a:rPr lang="ru-RU" sz="2400" dirty="0" err="1" smtClean="0">
                <a:latin typeface="Arial" panose="020B0604020202020204" pitchFamily="34" charset="0"/>
                <a:cs typeface="Arial" panose="020B0604020202020204" pitchFamily="34" charset="0"/>
              </a:rPr>
              <a:t>нестоимостных</a:t>
            </a:r>
            <a:r>
              <a:rPr lang="ru-RU" sz="2400" dirty="0" smtClean="0">
                <a:latin typeface="Arial" panose="020B0604020202020204" pitchFamily="34" charset="0"/>
                <a:cs typeface="Arial" panose="020B0604020202020204" pitchFamily="34" charset="0"/>
              </a:rPr>
              <a:t> критериев оценки может быть </a:t>
            </a:r>
            <a:r>
              <a:rPr lang="ru-RU" sz="2400" b="1" dirty="0" smtClean="0">
                <a:latin typeface="Arial" panose="020B0604020202020204" pitchFamily="34" charset="0"/>
                <a:cs typeface="Arial" panose="020B0604020202020204" pitchFamily="34" charset="0"/>
              </a:rPr>
              <a:t>только критерий «опыт»</a:t>
            </a:r>
            <a:r>
              <a:rPr lang="ru-RU" sz="2400" dirty="0" smtClean="0">
                <a:latin typeface="Arial" panose="020B0604020202020204" pitchFamily="34" charset="0"/>
                <a:cs typeface="Arial" panose="020B0604020202020204" pitchFamily="34" charset="0"/>
              </a:rPr>
              <a:t>, значимость 40%. </a:t>
            </a:r>
          </a:p>
          <a:p>
            <a:pPr algn="just"/>
            <a:endParaRPr lang="ru-RU" sz="2000" dirty="0">
              <a:latin typeface="Arial" panose="020B0604020202020204" pitchFamily="34" charset="0"/>
              <a:cs typeface="Arial" panose="020B0604020202020204" pitchFamily="34" charset="0"/>
            </a:endParaRP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В документации о закупке устанавливается </a:t>
            </a:r>
            <a:r>
              <a:rPr lang="ru-RU" sz="2000" i="1" dirty="0" smtClean="0">
                <a:latin typeface="Arial" panose="020B0604020202020204" pitchFamily="34" charset="0"/>
                <a:cs typeface="Arial" panose="020B0604020202020204" pitchFamily="34" charset="0"/>
              </a:rPr>
              <a:t>один или несколько </a:t>
            </a:r>
            <a:r>
              <a:rPr lang="ru-RU" sz="2000" dirty="0" smtClean="0">
                <a:latin typeface="Arial" panose="020B0604020202020204" pitchFamily="34" charset="0"/>
                <a:cs typeface="Arial" panose="020B0604020202020204" pitchFamily="34" charset="0"/>
              </a:rPr>
              <a:t>следующих показателей:</a:t>
            </a: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А) </a:t>
            </a:r>
            <a:r>
              <a:rPr lang="ru-RU" sz="2000" b="1" dirty="0" smtClean="0">
                <a:latin typeface="Arial" panose="020B0604020202020204" pitchFamily="34" charset="0"/>
                <a:cs typeface="Arial" panose="020B0604020202020204" pitchFamily="34" charset="0"/>
              </a:rPr>
              <a:t>общая стоимость </a:t>
            </a:r>
            <a:r>
              <a:rPr lang="ru-RU" sz="2000" dirty="0" smtClean="0">
                <a:latin typeface="Arial" panose="020B0604020202020204" pitchFamily="34" charset="0"/>
                <a:cs typeface="Arial" panose="020B0604020202020204" pitchFamily="34" charset="0"/>
              </a:rPr>
              <a:t>исполненных контрактов (договоров) на выполнение работ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по строительству, реконструкции, капитальному ремонту, сносу;</a:t>
            </a: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Б) </a:t>
            </a:r>
            <a:r>
              <a:rPr lang="ru-RU" sz="2000" b="1" dirty="0" smtClean="0">
                <a:latin typeface="Arial" panose="020B0604020202020204" pitchFamily="34" charset="0"/>
                <a:cs typeface="Arial" panose="020B0604020202020204" pitchFamily="34" charset="0"/>
              </a:rPr>
              <a:t>общее количество</a:t>
            </a:r>
            <a:r>
              <a:rPr lang="ru-RU" sz="2000" dirty="0" smtClean="0">
                <a:latin typeface="Arial" panose="020B0604020202020204" pitchFamily="34" charset="0"/>
                <a:cs typeface="Arial" panose="020B0604020202020204" pitchFamily="34" charset="0"/>
              </a:rPr>
              <a:t> исполненных контрактов (договоров) на выполнение работ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по строительству, реконструкции, капитальному ремонту, сносу;</a:t>
            </a:r>
          </a:p>
          <a:p>
            <a:pPr algn="just"/>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В) </a:t>
            </a:r>
            <a:r>
              <a:rPr lang="ru-RU" sz="2000" b="1" dirty="0" smtClean="0">
                <a:latin typeface="Arial" panose="020B0604020202020204" pitchFamily="34" charset="0"/>
                <a:cs typeface="Arial" panose="020B0604020202020204" pitchFamily="34" charset="0"/>
              </a:rPr>
              <a:t>наибольшая цена</a:t>
            </a:r>
            <a:r>
              <a:rPr lang="ru-RU" sz="2000" dirty="0" smtClean="0">
                <a:latin typeface="Arial" panose="020B0604020202020204" pitchFamily="34" charset="0"/>
                <a:cs typeface="Arial" panose="020B0604020202020204" pitchFamily="34" charset="0"/>
              </a:rPr>
              <a:t> одного из исполненных контрактов </a:t>
            </a:r>
            <a:r>
              <a:rPr lang="ru-RU" sz="2000" dirty="0">
                <a:latin typeface="Arial" panose="020B0604020202020204" pitchFamily="34" charset="0"/>
                <a:cs typeface="Arial" panose="020B0604020202020204" pitchFamily="34" charset="0"/>
              </a:rPr>
              <a:t>(договоров) на выполнение работ </a:t>
            </a:r>
            <a:r>
              <a:rPr lang="ru-RU" sz="2000" dirty="0" smtClean="0">
                <a:latin typeface="Arial" panose="020B0604020202020204" pitchFamily="34" charset="0"/>
                <a:cs typeface="Arial" panose="020B0604020202020204" pitchFamily="34" charset="0"/>
              </a:rPr>
              <a:t/>
            </a:r>
            <a:br>
              <a:rPr lang="ru-RU" sz="2000" dirty="0" smtClean="0">
                <a:latin typeface="Arial" panose="020B0604020202020204" pitchFamily="34" charset="0"/>
                <a:cs typeface="Arial" panose="020B0604020202020204" pitchFamily="34" charset="0"/>
              </a:rPr>
            </a:br>
            <a:r>
              <a:rPr lang="ru-RU" sz="2000" dirty="0" smtClean="0">
                <a:latin typeface="Arial" panose="020B0604020202020204" pitchFamily="34" charset="0"/>
                <a:cs typeface="Arial" panose="020B0604020202020204" pitchFamily="34" charset="0"/>
              </a:rPr>
              <a:t>по </a:t>
            </a:r>
            <a:r>
              <a:rPr lang="ru-RU" sz="2000" dirty="0">
                <a:latin typeface="Arial" panose="020B0604020202020204" pitchFamily="34" charset="0"/>
                <a:cs typeface="Arial" panose="020B0604020202020204" pitchFamily="34" charset="0"/>
              </a:rPr>
              <a:t>строительству, реконструкции, капитальному ремонту, </a:t>
            </a:r>
            <a:r>
              <a:rPr lang="ru-RU" sz="2000" dirty="0" smtClean="0">
                <a:latin typeface="Arial" panose="020B0604020202020204" pitchFamily="34" charset="0"/>
                <a:cs typeface="Arial" panose="020B0604020202020204" pitchFamily="34" charset="0"/>
              </a:rPr>
              <a:t>сносу.</a:t>
            </a:r>
            <a:endParaRPr lang="ru-RU" sz="2000" dirty="0">
              <a:latin typeface="Arial" panose="020B0604020202020204" pitchFamily="34" charset="0"/>
              <a:cs typeface="Arial" panose="020B0604020202020204" pitchFamily="34" charset="0"/>
            </a:endParaRPr>
          </a:p>
        </p:txBody>
      </p:sp>
      <p:sp>
        <p:nvSpPr>
          <p:cNvPr id="7"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9</a:t>
            </a:r>
            <a:endParaRPr lang="ru-RU" altLang="ru-RU" sz="2400" dirty="0">
              <a:solidFill>
                <a:schemeClr val="tx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81069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cstate="print"/>
          <a:srcRect l="13542" t="20884" r="3559" b="72932"/>
          <a:stretch/>
        </p:blipFill>
        <p:spPr>
          <a:xfrm>
            <a:off x="0" y="-3861"/>
            <a:ext cx="12192000" cy="518211"/>
          </a:xfrm>
          <a:prstGeom prst="rect">
            <a:avLst/>
          </a:prstGeom>
        </p:spPr>
      </p:pic>
      <p:sp>
        <p:nvSpPr>
          <p:cNvPr id="53" name="Text Box 2"/>
          <p:cNvSpPr txBox="1">
            <a:spLocks noChangeArrowheads="1"/>
          </p:cNvSpPr>
          <p:nvPr/>
        </p:nvSpPr>
        <p:spPr bwMode="auto">
          <a:xfrm>
            <a:off x="0" y="-85736"/>
            <a:ext cx="12198350" cy="681962"/>
          </a:xfrm>
          <a:prstGeom prst="rect">
            <a:avLst/>
          </a:prstGeom>
          <a:noFill/>
          <a:ln w="9525">
            <a:noFill/>
            <a:miter lim="800000"/>
            <a:headEnd/>
            <a:tailEnd/>
          </a:ln>
        </p:spPr>
        <p:txBody>
          <a:bodyPr anchor="ctr"/>
          <a:lstStyle/>
          <a:p>
            <a:pPr algn="ctr">
              <a:lnSpc>
                <a:spcPct val="75000"/>
              </a:lnSpc>
              <a:buFont typeface="Arial" panose="020B0604020202020204" pitchFamily="34" charset="0"/>
              <a:buNone/>
              <a:defRPr/>
            </a:pPr>
            <a:r>
              <a:rPr lang="ru-RU" altLang="en-US" sz="2400" b="1" dirty="0" smtClean="0">
                <a:solidFill>
                  <a:schemeClr val="bg1"/>
                </a:solidFill>
                <a:effectLst>
                  <a:outerShdw dist="63500" dir="2400000" algn="tl">
                    <a:schemeClr val="tx1"/>
                  </a:outerShdw>
                </a:effectLst>
                <a:latin typeface="Arial" panose="020B0604020202020204" pitchFamily="34" charset="0"/>
                <a:cs typeface="Arial" panose="020B0604020202020204" pitchFamily="34" charset="0"/>
              </a:rPr>
              <a:t>Постановление №1085</a:t>
            </a:r>
            <a:endParaRPr lang="ru-RU" altLang="en-US" sz="2400" b="1" dirty="0">
              <a:solidFill>
                <a:schemeClr val="bg1"/>
              </a:solidFill>
              <a:effectLst>
                <a:outerShdw dist="63500" dir="2400000" algn="tl">
                  <a:schemeClr val="tx1"/>
                </a:outerShdw>
              </a:effectLst>
              <a:latin typeface="Arial" panose="020B0604020202020204" pitchFamily="34" charset="0"/>
              <a:cs typeface="Arial" panose="020B0604020202020204" pitchFamily="34" charset="0"/>
            </a:endParaRPr>
          </a:p>
        </p:txBody>
      </p:sp>
      <p:sp>
        <p:nvSpPr>
          <p:cNvPr id="8" name="AutoShape 10" descr="http://zakupki.gov.ru/epz/main/public/img/header/emblem.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TextBox 2"/>
          <p:cNvSpPr txBox="1">
            <a:spLocks noChangeArrowheads="1"/>
          </p:cNvSpPr>
          <p:nvPr/>
        </p:nvSpPr>
        <p:spPr bwMode="auto">
          <a:xfrm>
            <a:off x="11556055" y="6257660"/>
            <a:ext cx="512377" cy="46166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rgbClr val="333399"/>
                </a:solidFill>
                <a:latin typeface="Arial" charset="0"/>
                <a:ea typeface="ＭＳ Ｐゴシック" pitchFamily="34" charset="-128"/>
              </a:defRPr>
            </a:lvl1pPr>
            <a:lvl2pPr marL="742950" indent="-285750">
              <a:spcBef>
                <a:spcPct val="20000"/>
              </a:spcBef>
              <a:buChar char="–"/>
              <a:defRPr sz="2800">
                <a:solidFill>
                  <a:srgbClr val="333399"/>
                </a:solidFill>
                <a:latin typeface="Arial" charset="0"/>
                <a:ea typeface="ＭＳ Ｐゴシック" pitchFamily="34" charset="-128"/>
              </a:defRPr>
            </a:lvl2pPr>
            <a:lvl3pPr marL="1143000" indent="-228600">
              <a:spcBef>
                <a:spcPct val="20000"/>
              </a:spcBef>
              <a:buChar char="•"/>
              <a:defRPr sz="2400">
                <a:solidFill>
                  <a:srgbClr val="333399"/>
                </a:solidFill>
                <a:latin typeface="Arial" charset="0"/>
                <a:ea typeface="ＭＳ Ｐゴシック" pitchFamily="34" charset="-128"/>
              </a:defRPr>
            </a:lvl3pPr>
            <a:lvl4pPr marL="1600200" indent="-228600">
              <a:spcBef>
                <a:spcPct val="20000"/>
              </a:spcBef>
              <a:buChar char="–"/>
              <a:defRPr sz="2000">
                <a:solidFill>
                  <a:srgbClr val="333399"/>
                </a:solidFill>
                <a:latin typeface="Arial" charset="0"/>
                <a:ea typeface="ＭＳ Ｐゴシック" pitchFamily="34" charset="-128"/>
              </a:defRPr>
            </a:lvl4pPr>
            <a:lvl5pPr marL="2057400" indent="-228600">
              <a:spcBef>
                <a:spcPct val="20000"/>
              </a:spcBef>
              <a:buChar char="»"/>
              <a:defRPr sz="2000">
                <a:solidFill>
                  <a:srgbClr val="33339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333399"/>
                </a:solidFill>
                <a:latin typeface="Arial" charset="0"/>
                <a:ea typeface="ＭＳ Ｐゴシック" pitchFamily="34" charset="-128"/>
              </a:defRPr>
            </a:lvl9pPr>
          </a:lstStyle>
          <a:p>
            <a:pPr algn="ctr">
              <a:spcBef>
                <a:spcPct val="0"/>
              </a:spcBef>
              <a:buFontTx/>
              <a:buNone/>
            </a:pPr>
            <a:r>
              <a:rPr lang="ru-RU" altLang="ru-RU" sz="2400" dirty="0" smtClean="0">
                <a:solidFill>
                  <a:schemeClr val="tx1"/>
                </a:solidFill>
                <a:effectLst>
                  <a:outerShdw blurRad="38100" dist="38100" dir="2700000" algn="tl">
                    <a:srgbClr val="000000">
                      <a:alpha val="43137"/>
                    </a:srgbClr>
                  </a:outerShdw>
                </a:effectLst>
                <a:latin typeface="+mn-lt"/>
              </a:rPr>
              <a:t>10</a:t>
            </a:r>
            <a:endParaRPr lang="ru-RU" altLang="ru-RU" sz="2400" dirty="0">
              <a:solidFill>
                <a:schemeClr val="tx1"/>
              </a:solidFill>
              <a:effectLst>
                <a:outerShdw blurRad="38100" dist="38100" dir="2700000" algn="tl">
                  <a:srgbClr val="000000">
                    <a:alpha val="43137"/>
                  </a:srgbClr>
                </a:outerShdw>
              </a:effectLst>
              <a:latin typeface="+mn-lt"/>
            </a:endParaRPr>
          </a:p>
        </p:txBody>
      </p:sp>
      <p:sp>
        <p:nvSpPr>
          <p:cNvPr id="9" name="Блок-схема: альтернативный процесс 8"/>
          <p:cNvSpPr/>
          <p:nvPr/>
        </p:nvSpPr>
        <p:spPr>
          <a:xfrm>
            <a:off x="8212308" y="910027"/>
            <a:ext cx="3599935" cy="8768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5000"/>
              </a:lnSpc>
              <a:buFont typeface="Arial" panose="020B0604020202020204" pitchFamily="34" charset="0"/>
              <a:buNone/>
              <a:defRPr/>
            </a:pPr>
            <a:r>
              <a:rPr lang="ru-RU" altLang="en-US" sz="2400" b="1" dirty="0" smtClean="0">
                <a:solidFill>
                  <a:schemeClr val="tx1"/>
                </a:solidFill>
                <a:latin typeface="Arial" panose="020B0604020202020204" pitchFamily="34" charset="0"/>
                <a:cs typeface="Arial" panose="020B0604020202020204" pitchFamily="34" charset="0"/>
              </a:rPr>
              <a:t>Практика </a:t>
            </a:r>
            <a:br>
              <a:rPr lang="ru-RU" altLang="en-US" sz="2400" b="1" dirty="0" smtClean="0">
                <a:solidFill>
                  <a:schemeClr val="tx1"/>
                </a:solidFill>
                <a:latin typeface="Arial" panose="020B0604020202020204" pitchFamily="34" charset="0"/>
                <a:cs typeface="Arial" panose="020B0604020202020204" pitchFamily="34" charset="0"/>
              </a:rPr>
            </a:br>
            <a:r>
              <a:rPr lang="ru-RU" altLang="en-US" sz="2400" b="1" dirty="0" smtClean="0">
                <a:solidFill>
                  <a:schemeClr val="tx1"/>
                </a:solidFill>
                <a:latin typeface="Arial" panose="020B0604020202020204" pitchFamily="34" charset="0"/>
                <a:cs typeface="Arial" panose="020B0604020202020204" pitchFamily="34" charset="0"/>
              </a:rPr>
              <a:t>ФАС России</a:t>
            </a:r>
            <a:endParaRPr lang="ru-RU" altLang="en-US" sz="2800" b="1" u="sng" dirty="0">
              <a:solidFill>
                <a:srgbClr val="FF0000"/>
              </a:solidFill>
              <a:latin typeface="Arial" panose="020B0604020202020204" pitchFamily="34" charset="0"/>
              <a:cs typeface="Arial" panose="020B0604020202020204" pitchFamily="34" charset="0"/>
            </a:endParaRPr>
          </a:p>
        </p:txBody>
      </p:sp>
      <p:sp>
        <p:nvSpPr>
          <p:cNvPr id="2" name="Прямоугольник 1"/>
          <p:cNvSpPr/>
          <p:nvPr/>
        </p:nvSpPr>
        <p:spPr>
          <a:xfrm>
            <a:off x="889686" y="621175"/>
            <a:ext cx="7191631" cy="1870512"/>
          </a:xfrm>
          <a:prstGeom prst="rect">
            <a:avLst/>
          </a:prstGeom>
          <a:solidFill>
            <a:schemeClr val="accent1">
              <a:lumMod val="40000"/>
              <a:lumOff val="60000"/>
            </a:schemeClr>
          </a:solidFill>
        </p:spPr>
        <p:txBody>
          <a:bodyPr wrap="square">
            <a:spAutoFit/>
          </a:bodyPr>
          <a:lstStyle/>
          <a:p>
            <a:pPr algn="ctr">
              <a:lnSpc>
                <a:spcPct val="107000"/>
              </a:lnSpc>
              <a:spcAft>
                <a:spcPts val="0"/>
              </a:spcAft>
            </a:pPr>
            <a:r>
              <a:rPr lang="ru-RU"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Решение от 02.08.2019</a:t>
            </a:r>
            <a:r>
              <a:rPr lang="ru-RU" sz="1400" dirty="0" smtClean="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ru-RU"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делу № 19/44/99/384 </a:t>
            </a:r>
            <a:r>
              <a:rPr lang="ru-RU"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о </a:t>
            </a:r>
            <a:r>
              <a:rPr lang="ru-RU" dirty="0">
                <a:latin typeface="Times New Roman" panose="02020603050405020304" pitchFamily="18" charset="0"/>
                <a:ea typeface="Times New Roman" panose="02020603050405020304" pitchFamily="18" charset="0"/>
                <a:cs typeface="Times New Roman" panose="02020603050405020304" pitchFamily="18" charset="0"/>
              </a:rPr>
              <a:t>результатах внеплановой проверки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540385" algn="ctr">
              <a:lnSpc>
                <a:spcPct val="107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соблюдения законодательства Российской Федерации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indent="540385" algn="ctr">
              <a:lnSpc>
                <a:spcPct val="107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о контрактной системе в сфере закупок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при </a:t>
            </a:r>
            <a:r>
              <a:rPr lang="ru-RU" dirty="0">
                <a:latin typeface="Times New Roman" panose="02020603050405020304" pitchFamily="18" charset="0"/>
                <a:ea typeface="Times New Roman" panose="02020603050405020304" pitchFamily="18" charset="0"/>
                <a:cs typeface="Times New Roman" panose="02020603050405020304" pitchFamily="18" charset="0"/>
              </a:rPr>
              <a:t>проведении </a:t>
            </a:r>
            <a:r>
              <a:rPr lang="ru-RU" b="1" dirty="0">
                <a:latin typeface="Times New Roman" panose="02020603050405020304" pitchFamily="18" charset="0"/>
                <a:ea typeface="Times New Roman" panose="02020603050405020304" pitchFamily="18" charset="0"/>
                <a:cs typeface="Times New Roman" panose="02020603050405020304" pitchFamily="18" charset="0"/>
              </a:rPr>
              <a:t>конкурса с ограниченным участием в электронной форме</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на реконструкцию здания </a:t>
            </a:r>
            <a:r>
              <a:rPr lang="ru-RU"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аэропорта </a:t>
            </a:r>
            <a:endParaRPr lang="ru-RU"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03040" y="2389987"/>
            <a:ext cx="11509203" cy="4435317"/>
          </a:xfrm>
          <a:prstGeom prst="rect">
            <a:avLst/>
          </a:prstGeom>
        </p:spPr>
        <p:txBody>
          <a:bodyPr wrap="square">
            <a:spAutoFit/>
          </a:bodyPr>
          <a:lstStyle/>
          <a:p>
            <a:pPr marR="22225" indent="540385" algn="just">
              <a:lnSpc>
                <a:spcPct val="112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документации установлены следующие показатели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нестоимостного</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критерия «Квалификация» со значимостью 40%: </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Наличие у участников финансовых ресурсов</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«Обеспеченность участника закупки материально-техническими ресурсами в части наличия у участника закупки собственных или арендованных производственных мощностей, технологического оборудования, необходимых для выполнения работ, оказания услуг</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«Квалификация трудовых ресурсов (руководителей и ключевых специалистов), предлагаемых для выполнения работ, оказания услуг</a:t>
            </a:r>
            <a:r>
              <a:rPr lang="ru-RU"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«Общее количество исполненных контрактов (договоров) на выполнение работ по строительству, реконструкции, капитальному ремонту, сносу</a:t>
            </a:r>
            <a:r>
              <a:rPr lang="ru-RU"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R="21590" indent="540385" algn="just">
              <a:lnSpc>
                <a:spcPct val="112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Таким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образом,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заказчиком неправомерно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установлены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вышеуказанные показатели (</a:t>
            </a:r>
            <a:r>
              <a:rPr lang="ru-RU"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кроме опыта</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поскольку не соответствуют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пункту 27(1)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Правил №1085.</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R="21590" indent="540385" algn="just">
              <a:lnSpc>
                <a:spcPct val="112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Вышеуказанные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действия </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заказчика не </a:t>
            </a: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соответствуют пункту 8 части 1 статьи 54.3 Закона о контрактной системе, нарушают часть 4 статьи 56.1 Закона о контрактной системе и содержат признаки состава административного правонарушения, предусмотренного частью 4.2 статьи 7.30 Кодекса Российской Федерации об административных правонарушениях.</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2604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1780</Words>
  <Application>Microsoft Office PowerPoint</Application>
  <PresentationFormat>Произвольный</PresentationFormat>
  <Paragraphs>217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Карданов Сосланбек Казбекович</dc:creator>
  <cp:lastModifiedBy>Салават Фаритович Исламгулов</cp:lastModifiedBy>
  <cp:revision>179</cp:revision>
  <cp:lastPrinted>2019-09-26T07:18:33Z</cp:lastPrinted>
  <dcterms:created xsi:type="dcterms:W3CDTF">2019-01-15T11:09:52Z</dcterms:created>
  <dcterms:modified xsi:type="dcterms:W3CDTF">2019-09-26T07:22:59Z</dcterms:modified>
</cp:coreProperties>
</file>