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25"/>
  </p:notesMasterIdLst>
  <p:handoutMasterIdLst>
    <p:handoutMasterId r:id="rId26"/>
  </p:handoutMasterIdLst>
  <p:sldIdLst>
    <p:sldId id="264" r:id="rId2"/>
    <p:sldId id="419" r:id="rId3"/>
    <p:sldId id="421" r:id="rId4"/>
    <p:sldId id="422" r:id="rId5"/>
    <p:sldId id="362" r:id="rId6"/>
    <p:sldId id="408" r:id="rId7"/>
    <p:sldId id="407" r:id="rId8"/>
    <p:sldId id="417" r:id="rId9"/>
    <p:sldId id="410" r:id="rId10"/>
    <p:sldId id="386" r:id="rId11"/>
    <p:sldId id="385" r:id="rId12"/>
    <p:sldId id="388" r:id="rId13"/>
    <p:sldId id="395" r:id="rId14"/>
    <p:sldId id="396" r:id="rId15"/>
    <p:sldId id="397" r:id="rId16"/>
    <p:sldId id="399" r:id="rId17"/>
    <p:sldId id="398" r:id="rId18"/>
    <p:sldId id="412" r:id="rId19"/>
    <p:sldId id="413" r:id="rId20"/>
    <p:sldId id="415" r:id="rId21"/>
    <p:sldId id="416" r:id="rId22"/>
    <p:sldId id="414" r:id="rId23"/>
    <p:sldId id="303" r:id="rId24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ндарчук Наталья Сергеевна" initials="БНС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43C8"/>
    <a:srgbClr val="3366FF"/>
    <a:srgbClr val="FF5050"/>
    <a:srgbClr val="EFFD3D"/>
    <a:srgbClr val="99CCFF"/>
    <a:srgbClr val="CCECFF"/>
    <a:srgbClr val="2C8394"/>
    <a:srgbClr val="CA6DD9"/>
    <a:srgbClr val="37D5F5"/>
    <a:srgbClr val="F2FAF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08" autoAdjust="0"/>
    <p:restoredTop sz="94660"/>
  </p:normalViewPr>
  <p:slideViewPr>
    <p:cSldViewPr snapToGrid="0">
      <p:cViewPr>
        <p:scale>
          <a:sx n="80" d="100"/>
          <a:sy n="80" d="100"/>
        </p:scale>
        <p:origin x="-2718" y="-8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80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ЖАЛОБЫ В 2019 ГОДУ</a:t>
            </a:r>
            <a:endParaRPr lang="ru-RU" sz="1800" dirty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6085926201992707E-2"/>
          <c:y val="0.16925549847124266"/>
          <c:w val="0.69026098012918269"/>
          <c:h val="0.708736455950292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Жалобы в 2018 году</c:v>
                </c:pt>
              </c:strCache>
            </c:strRef>
          </c:tx>
          <c:explosion val="10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cat>
            <c:strRef>
              <c:f>Лист1!$A$2:$A$4</c:f>
              <c:strCache>
                <c:ptCount val="3"/>
                <c:pt idx="0">
                  <c:v>ФЕД</c:v>
                </c:pt>
                <c:pt idx="1">
                  <c:v>СУБ</c:v>
                </c:pt>
                <c:pt idx="2">
                  <c:v>МУН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137</c:v>
                </c:pt>
                <c:pt idx="1">
                  <c:v>505</c:v>
                </c:pt>
                <c:pt idx="2">
                  <c:v>298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83685347358906004"/>
          <c:y val="0.27357857611548586"/>
          <c:w val="0.12792261399294938"/>
          <c:h val="0.20241326279527574"/>
        </c:manualLayout>
      </c:layout>
      <c:txPr>
        <a:bodyPr/>
        <a:lstStyle/>
        <a:p>
          <a:pPr>
            <a:defRPr sz="1700" b="1">
              <a:solidFill>
                <a:srgbClr val="0043C8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62226" cy="501025"/>
          </a:xfrm>
          <a:prstGeom prst="rect">
            <a:avLst/>
          </a:prstGeom>
        </p:spPr>
        <p:txBody>
          <a:bodyPr vert="horz" lIns="91925" tIns="45962" rIns="91925" bIns="4596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70366" y="3"/>
            <a:ext cx="2962226" cy="501025"/>
          </a:xfrm>
          <a:prstGeom prst="rect">
            <a:avLst/>
          </a:prstGeom>
        </p:spPr>
        <p:txBody>
          <a:bodyPr vert="horz" lIns="91925" tIns="45962" rIns="91925" bIns="45962" rtlCol="0"/>
          <a:lstStyle>
            <a:lvl1pPr algn="r">
              <a:defRPr sz="1200"/>
            </a:lvl1pPr>
          </a:lstStyle>
          <a:p>
            <a:fld id="{2ADB7B6F-DAD2-44D5-BE57-42A7356CB6D8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78001"/>
            <a:ext cx="2962226" cy="501025"/>
          </a:xfrm>
          <a:prstGeom prst="rect">
            <a:avLst/>
          </a:prstGeom>
        </p:spPr>
        <p:txBody>
          <a:bodyPr vert="horz" lIns="91925" tIns="45962" rIns="91925" bIns="4596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70366" y="9478001"/>
            <a:ext cx="2962226" cy="501025"/>
          </a:xfrm>
          <a:prstGeom prst="rect">
            <a:avLst/>
          </a:prstGeom>
        </p:spPr>
        <p:txBody>
          <a:bodyPr vert="horz" lIns="91925" tIns="45962" rIns="91925" bIns="45962" rtlCol="0" anchor="b"/>
          <a:lstStyle>
            <a:lvl1pPr algn="r">
              <a:defRPr sz="1200"/>
            </a:lvl1pPr>
          </a:lstStyle>
          <a:p>
            <a:fld id="{F67F685B-CFEE-490A-94C8-E0B2BE7A3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2420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62226" cy="499511"/>
          </a:xfrm>
          <a:prstGeom prst="rect">
            <a:avLst/>
          </a:prstGeom>
        </p:spPr>
        <p:txBody>
          <a:bodyPr vert="horz" lIns="91820" tIns="45910" rIns="91820" bIns="4591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0370" y="2"/>
            <a:ext cx="2962226" cy="499511"/>
          </a:xfrm>
          <a:prstGeom prst="rect">
            <a:avLst/>
          </a:prstGeom>
        </p:spPr>
        <p:txBody>
          <a:bodyPr vert="horz" lIns="91820" tIns="45910" rIns="91820" bIns="45910" rtlCol="0"/>
          <a:lstStyle>
            <a:lvl1pPr algn="r">
              <a:defRPr sz="1200"/>
            </a:lvl1pPr>
          </a:lstStyle>
          <a:p>
            <a:fld id="{7821C3FA-3763-4840-8C2A-B4C2FBAA8983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9300"/>
            <a:ext cx="4986338" cy="3741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0" tIns="45910" rIns="91820" bIns="4591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3105" y="4739762"/>
            <a:ext cx="5467989" cy="4490801"/>
          </a:xfrm>
          <a:prstGeom prst="rect">
            <a:avLst/>
          </a:prstGeom>
        </p:spPr>
        <p:txBody>
          <a:bodyPr vert="horz" lIns="91820" tIns="45910" rIns="91820" bIns="4591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77921"/>
            <a:ext cx="2962226" cy="499510"/>
          </a:xfrm>
          <a:prstGeom prst="rect">
            <a:avLst/>
          </a:prstGeom>
        </p:spPr>
        <p:txBody>
          <a:bodyPr vert="horz" lIns="91820" tIns="45910" rIns="91820" bIns="4591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0370" y="9477921"/>
            <a:ext cx="2962226" cy="499510"/>
          </a:xfrm>
          <a:prstGeom prst="rect">
            <a:avLst/>
          </a:prstGeom>
        </p:spPr>
        <p:txBody>
          <a:bodyPr vert="horz" lIns="91820" tIns="45910" rIns="91820" bIns="45910" rtlCol="0" anchor="b"/>
          <a:lstStyle>
            <a:lvl1pPr algn="r">
              <a:defRPr sz="1200"/>
            </a:lvl1pPr>
          </a:lstStyle>
          <a:p>
            <a:fld id="{02E018F3-525C-47C8-801F-613771B23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999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anose="020B0600070205080204" pitchFamily="34" charset="-128"/>
            </a:endParaRPr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20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6888" indent="-287264" defTabSz="93520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9058" indent="-229812" defTabSz="93520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8681" indent="-229812" defTabSz="93520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68304" indent="-229812" defTabSz="93520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7927" indent="-229812" defTabSz="93520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87551" indent="-229812" defTabSz="93520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47174" indent="-229812" defTabSz="93520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06797" indent="-229812" defTabSz="93520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2CC0916-71C4-4127-BDC7-C2B661D253A1}" type="slidenum">
              <a:rPr lang="ru-RU" altLang="ru-RU" sz="1200"/>
              <a:pPr/>
              <a:t>23</a:t>
            </a:fld>
            <a:endParaRPr lang="ru-RU" altLang="ru-RU" sz="1200"/>
          </a:p>
        </p:txBody>
      </p:sp>
    </p:spTree>
    <p:extLst>
      <p:ext uri="{BB962C8B-B14F-4D97-AF65-F5344CB8AC3E}">
        <p14:creationId xmlns="" xmlns:p14="http://schemas.microsoft.com/office/powerpoint/2010/main" val="329460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0155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F0A90-E9F6-4EDB-8C6E-4EFF2E52AA0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640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51168-4204-4870-A14D-AE54AD30139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2779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E63BE-CDE5-4A50-901B-68944D6DF08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7956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F3D84-F5EB-47A5-9643-691D921F5F3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5604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D8AC4-6D48-4C64-8B13-0F565F6A27A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5968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6525" y="1009650"/>
            <a:ext cx="7313613" cy="117951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2209800"/>
            <a:ext cx="7923213" cy="1827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4189413"/>
            <a:ext cx="7923213" cy="1828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xfrm>
            <a:off x="0" y="6467475"/>
            <a:ext cx="938213" cy="388938"/>
          </a:xfrm>
          <a:prstGeom prst="rect">
            <a:avLst/>
          </a:prstGeom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+mn-cs"/>
              </a:defRPr>
            </a:lvl1pPr>
          </a:lstStyle>
          <a:p>
            <a:pPr>
              <a:defRPr/>
            </a:pPr>
            <a:fld id="{0E9EA31C-FF93-4433-96DB-35D010C68C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E1BF3-5556-4600-AFBC-2C069EAB867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240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06FBD-C86D-4290-B5B3-8536ED69465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14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0E8D2-A31C-4871-A789-660CF0F381E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873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0AE34-E668-4286-9CC2-70221E115C9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787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88F18-9483-4EE9-8330-33B806EA009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269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D6941-CE76-4EA1-9EF1-7CC0AFB012F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681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3C0EE-7001-46AB-98DB-1C38A7837CC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102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3152-2444-4604-96E4-73A737D244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651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CE22EC-F280-4136-8D82-D2750EACE0F1}" type="slidenum">
              <a:rPr lang="ru-RU">
                <a:solidFill>
                  <a:srgbClr val="FFFFFF"/>
                </a:solidFill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261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main?base=ASK;n=146978;dst=100031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2975" y="143219"/>
            <a:ext cx="669102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Управление Федеральной антимонопольной службы по Республике </a:t>
            </a:r>
            <a:r>
              <a:rPr lang="ru-RU" sz="34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Башкортостан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6297" y="2556961"/>
            <a:ext cx="79356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0043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соблюдением</a:t>
            </a:r>
          </a:p>
          <a:p>
            <a:pPr algn="ctr"/>
            <a:r>
              <a:rPr lang="ru-RU" sz="3000" b="1" dirty="0" smtClean="0">
                <a:solidFill>
                  <a:srgbClr val="0043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 о контрактной системе. </a:t>
            </a:r>
          </a:p>
          <a:p>
            <a:pPr algn="ctr"/>
            <a:r>
              <a:rPr lang="ru-RU" sz="3000" b="1" dirty="0" smtClean="0">
                <a:solidFill>
                  <a:srgbClr val="0043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Правоприменительная практика Башкортостанского УФАС России</a:t>
            </a:r>
            <a:endParaRPr lang="ru-RU" sz="3000" dirty="0" smtClean="0">
              <a:solidFill>
                <a:srgbClr val="0043C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5029" y="4902506"/>
            <a:ext cx="7955752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8"/>
            <a:r>
              <a:rPr lang="ru-RU" sz="1900" b="1" i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заместитель руководителя</a:t>
            </a:r>
          </a:p>
          <a:p>
            <a:pPr lvl="8"/>
            <a:r>
              <a:rPr lang="ru-RU" sz="1900" b="1" i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Башкортостанского УФАС России</a:t>
            </a:r>
          </a:p>
          <a:p>
            <a:pPr lvl="8"/>
            <a:r>
              <a:rPr lang="ru-RU" sz="1900" b="1" i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Алиев Вадим </a:t>
            </a:r>
            <a:r>
              <a:rPr lang="ru-RU" sz="1900" b="1" i="1" dirty="0" err="1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Алиевич</a:t>
            </a:r>
            <a:endParaRPr lang="ru-RU" sz="1900" b="1" i="1" dirty="0" smtClean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  <a:p>
            <a:pPr lvl="8"/>
            <a:endParaRPr lang="ru-RU" b="1" i="1" dirty="0" smtClean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  <a:p>
            <a:pPr lvl="8"/>
            <a:endParaRPr lang="ru-RU" b="1" i="1" dirty="0" smtClean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  <a:p>
            <a:pPr lvl="8" indent="-693738"/>
            <a:r>
              <a:rPr lang="ru-RU" sz="1900" b="1" i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</a:p>
        </p:txBody>
      </p:sp>
    </p:spTree>
    <p:extLst>
      <p:ext uri="{BB962C8B-B14F-4D97-AF65-F5344CB8AC3E}">
        <p14:creationId xmlns="" xmlns:p14="http://schemas.microsoft.com/office/powerpoint/2010/main" val="28314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4405" y="1245823"/>
            <a:ext cx="8670275" cy="5011757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33400" algn="ctr"/>
            <a:r>
              <a:rPr lang="ru-RU" sz="1900" b="1" dirty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2.	Судебное дело: А07-27764-17, дело в УФАС по РБ ГЗ-587/17, </a:t>
            </a:r>
            <a:r>
              <a:rPr lang="ru-RU" sz="19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err="1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изв</a:t>
            </a:r>
            <a:r>
              <a:rPr lang="ru-RU" sz="1900" b="1" dirty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. № </a:t>
            </a:r>
            <a:r>
              <a:rPr lang="ru-RU" sz="19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0101200009517001932</a:t>
            </a:r>
            <a:endParaRPr lang="ru-RU" sz="1900" b="1" dirty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3400" algn="just"/>
            <a:r>
              <a:rPr lang="ru-RU" dirty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Представление в составе заявки договоров (контрактов) в которых участник закупки являлся субподрядчиком в качестве подтверждения опыта исполнения работ в соответствии с постановлением Правительства № 99 недопустимо</a:t>
            </a:r>
            <a:r>
              <a:rPr lang="ru-RU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533400" algn="just"/>
            <a:endParaRPr lang="ru-RU" sz="1900" dirty="0" smtClean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3400" algn="just"/>
            <a:r>
              <a:rPr lang="ru-RU" sz="1900" b="1" dirty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9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аналогичному </a:t>
            </a:r>
            <a:r>
              <a:rPr lang="ru-RU" sz="1900" b="1" dirty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делу (закупка №0101200009518000161) общество обратилось в Арбитражный суд РБ с требованием о признании незаконными действий аукционной комиссии уполномоченного органа в части не признания опыт выполненных работ (А07-8742/18) и о признании незаконным решения антимонопольного органа (А07-18172-18).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32203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СУДЕБНАЯ ПРАКТИКА </a:t>
            </a:r>
          </a:p>
          <a:p>
            <a:pPr algn="ctr"/>
            <a:endParaRPr lang="ru-RU" sz="2000" i="1" dirty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208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4405" y="969484"/>
            <a:ext cx="8703325" cy="5739788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indent="533400" algn="just" fontAlgn="base"/>
            <a:r>
              <a:rPr lang="ru-RU" b="1" dirty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b="1" dirty="0">
                <a:solidFill>
                  <a:srgbClr val="0043C8"/>
                </a:solidFill>
              </a:rPr>
              <a:t> </a:t>
            </a:r>
            <a:r>
              <a:rPr lang="ru-RU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Отклонение заявки участника закупки на основания непредставления документа, не предусмотренного аукционной документацией является нарушением требований Закона о контрактной системе.</a:t>
            </a:r>
          </a:p>
          <a:p>
            <a:pPr indent="539750" algn="just"/>
            <a:r>
              <a:rPr lang="ru-RU" sz="165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Судом установлено, что подтверждением соответствия, закупаемого по рассматриваемому электронному аукциону товару является акт экспертизы, выдаваемый Торгово-промышленной палатой Российской Федерации, который, в свою очередь, оформляется на основании первичного акта экспертизы, выданного экспертами уполномоченной ТПП, которая расположена в месте нахождения непосредственного производителя товара.</a:t>
            </a:r>
          </a:p>
          <a:p>
            <a:pPr algn="just"/>
            <a:r>
              <a:rPr lang="ru-RU" sz="165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Согласно материалам дела, предоставленный в заявке акт экспертизы подтверждает, что предлагаемый товар соответствует законодательству Российской Федерации, а именно Постановлению Правительства РФ от 14.07.2014 № 656 «Об установлении запрета на допуск отдельных видов товаров машиностроения, происходящих из иностранных государств, для целей осуществления закупок для обеспечения государственных и муниципальных нужд» из чего следует, что заявка общества была отклонена неправомерно.</a:t>
            </a:r>
          </a:p>
          <a:p>
            <a:pPr algn="just"/>
            <a:r>
              <a:rPr lang="ru-RU" sz="165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Суд отметил, что в аукционной документации отсутствовало конкретное указание на то, какой именно из актов экспертизы (выданный производителю или конкретному участнику закупки) должен быть представлен во второй части заявки</a:t>
            </a: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50" dirty="0" smtClean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solidFill>
                <a:srgbClr val="0043C8"/>
              </a:solidFill>
            </a:endParaRPr>
          </a:p>
          <a:p>
            <a:pPr algn="just"/>
            <a:endParaRPr lang="ru-RU" sz="1600" dirty="0" smtClean="0">
              <a:solidFill>
                <a:srgbClr val="0043C8"/>
              </a:solidFill>
            </a:endParaRPr>
          </a:p>
          <a:p>
            <a:pPr algn="just"/>
            <a:endParaRPr lang="ru-RU" sz="1600" dirty="0" smtClean="0">
              <a:solidFill>
                <a:srgbClr val="0043C8"/>
              </a:solidFill>
            </a:endParaRPr>
          </a:p>
          <a:p>
            <a:endParaRPr lang="ru-RU" dirty="0">
              <a:solidFill>
                <a:srgbClr val="0043C8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СУДЕБНАЯ ПРАКТИКА </a:t>
            </a:r>
          </a:p>
          <a:p>
            <a:pPr algn="ctr"/>
            <a:endParaRPr lang="ru-RU" sz="2000" i="1" dirty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0607" y="1099851"/>
            <a:ext cx="8414657" cy="535577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indent="533400" algn="ctr"/>
            <a:endParaRPr lang="ru-RU" sz="1900" b="1" dirty="0" smtClean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3400" algn="ctr"/>
            <a:r>
              <a:rPr lang="ru-RU" sz="19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900" b="1" dirty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. Различия по стоимости в актах КС-2 и контракте (договоре) не свидетельствуют о представлении недостоверной информации и не свидетельствуют об отсутствии опыта выполняемых работ</a:t>
            </a:r>
            <a:r>
              <a:rPr lang="ru-RU" sz="19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533400" algn="just"/>
            <a:endParaRPr lang="ru-RU" dirty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3400" algn="just"/>
            <a:r>
              <a:rPr lang="ru-RU" dirty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К указанному выводу пришли суды в своих решениях в рамках дел </a:t>
            </a:r>
            <a:r>
              <a:rPr lang="ru-RU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А07-32270/17</a:t>
            </a:r>
            <a:r>
              <a:rPr lang="ru-RU" dirty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, А07-26720/17, в которых подход судов сводится к тому, что.</a:t>
            </a:r>
          </a:p>
          <a:p>
            <a:pPr indent="533400" algn="just"/>
            <a:r>
              <a:rPr lang="ru-RU" dirty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Обществами, требования постановления Правительства Российской Федерации от 04.02.2015г. № 99 </a:t>
            </a:r>
            <a:r>
              <a:rPr lang="ru-RU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были </a:t>
            </a:r>
            <a:r>
              <a:rPr lang="ru-RU" dirty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исполнены, а именно: сумма, превышающая 20% от начальной (максимальной) цены контракта данной закупки, подтверждена приложенным контрактом, разрешение на ввод объекта в эксплуатацию, свидетельствует о том, что контракт исполнен, а акты подписаны не ранее, чем за три года до даты окончания срока подачи заявок на участие в данной закупке. Подход аукционной комиссии в указанных случаях являлся излишне формальным.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4566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СУДЕБНАЯ ПРАКТИКА </a:t>
            </a:r>
          </a:p>
          <a:p>
            <a:pPr algn="ctr"/>
            <a:endParaRPr lang="ru-RU" sz="2000" i="1" dirty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354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3657" y="1068636"/>
            <a:ext cx="8414657" cy="5288097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indent="533400" algn="just"/>
            <a:r>
              <a:rPr lang="ru-RU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5. Факт обжалования решения и предписания в судебном порядке сам по себе не приостанавливает действие указанных актов.</a:t>
            </a:r>
          </a:p>
          <a:p>
            <a:pPr indent="533400" algn="just"/>
            <a:endParaRPr lang="ru-RU" b="1" dirty="0" smtClean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3400" algn="just"/>
            <a:r>
              <a:rPr lang="ru-RU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Статья 52 Закона о защите конкуренции структурно включена в главу 9 данного Закона, положения которой регулируют вопросы, связанные с рассмотрением дел о нарушении </a:t>
            </a:r>
            <a:r>
              <a:rPr lang="ru-RU" u="sng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антимонопольного законодательства.</a:t>
            </a:r>
            <a:r>
              <a:rPr lang="ru-RU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533400" algn="just"/>
            <a:r>
              <a:rPr lang="ru-RU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Отношения, направленные на обеспечение государственных и муниципальных нужд в целях повышения эффективности, результативности осуществления закупок товаров, работ, услуг, обеспечения гласности и прозрачности осуществления таких закупок, предотвращения коррупции и других злоупотреблений в сфере таких закупок, в части, касающейся контроля за соблюдением законодательства Российской Федерации и иных нормативных правовых актов о контрактной системе в сфере закупок товаров, работ,  услуг для обеспечения государственных и муниципальных нужд, </a:t>
            </a:r>
            <a:r>
              <a:rPr lang="ru-RU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регулируются НЕ Законом о защите конкуренции, а Законом о контрактной системе (</a:t>
            </a:r>
            <a:r>
              <a:rPr lang="ru-RU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Постановление Четвертого арбитражного апелляционного суда по делу №А19-21775/2016 от 15 февраля 2017 года)</a:t>
            </a:r>
            <a:endParaRPr lang="ru-RU" b="1" dirty="0" smtClean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3400" algn="just"/>
            <a:endParaRPr lang="ru-RU" b="1" dirty="0" smtClean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3400" algn="just"/>
            <a:endParaRPr lang="ru-RU" b="1" dirty="0" smtClean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3400" algn="just"/>
            <a:endParaRPr lang="ru-RU" dirty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СУДЕБНАЯ ПРАКТИКА </a:t>
            </a:r>
          </a:p>
          <a:p>
            <a:pPr algn="ctr"/>
            <a:endParaRPr lang="ru-RU" sz="2000" i="1" dirty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354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641" y="1009403"/>
            <a:ext cx="8414657" cy="5118265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indent="533400" algn="just"/>
            <a:r>
              <a:rPr lang="ru-RU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Закупка у единственного поставщика (п. 9 ч. 1 ст. 93) определенных товаров, работ, услуг вследствие аварии, иных чрезвычайных ситуаций природного или техногенного характера, непреодолимой силы и применение иных способов определения требующих затрат времени, нецелесообразно.</a:t>
            </a:r>
          </a:p>
          <a:p>
            <a:pPr indent="533400" algn="just"/>
            <a:r>
              <a:rPr lang="ru-RU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Заключение </a:t>
            </a:r>
            <a:r>
              <a:rPr lang="ru-RU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контракта с единственным поставщиком по обстоятельствам, которые могут служить обоснованием причин заключения такого контракта в случае, если возникла потребность в определенных товарах, работах, услугах вследствие непреодолимой силы, должны обладать свойствами внезапности, чрезвычайности и </a:t>
            </a:r>
            <a:r>
              <a:rPr lang="ru-RU" b="1" dirty="0" err="1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непредотвратимости</a:t>
            </a:r>
            <a:r>
              <a:rPr lang="ru-RU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 smtClean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3400" algn="just"/>
            <a:endParaRPr lang="ru-RU" b="1" dirty="0" smtClean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3400" algn="just"/>
            <a:r>
              <a:rPr lang="ru-RU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Определением ВАС РФ от 30 июля 2013 г. N ВАС-9962/13 также установлено, что наличие возможности у заказчика прогнозировать и контролировать сложившуюся ситуацию в течение определенного периода времени является основанием признать контракт, заключенный с единственным исполнителем в указанном случае, недействительным.</a:t>
            </a:r>
          </a:p>
          <a:p>
            <a:pPr indent="533400" algn="just"/>
            <a:endParaRPr lang="ru-RU" b="1" dirty="0" smtClean="0">
              <a:solidFill>
                <a:srgbClr val="0043C8"/>
              </a:solidFill>
            </a:endParaRPr>
          </a:p>
          <a:p>
            <a:pPr indent="533400" algn="just"/>
            <a:endParaRPr lang="ru-RU" b="1" dirty="0" smtClean="0">
              <a:solidFill>
                <a:srgbClr val="0043C8"/>
              </a:solidFill>
            </a:endParaRPr>
          </a:p>
          <a:p>
            <a:pPr indent="533400" algn="just"/>
            <a:endParaRPr lang="ru-RU" dirty="0">
              <a:solidFill>
                <a:srgbClr val="0043C8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СУДЕБНАЯ ПРАКТИКА </a:t>
            </a:r>
          </a:p>
          <a:p>
            <a:pPr algn="ctr"/>
            <a:endParaRPr lang="ru-RU" sz="2000" i="1" dirty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354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3657" y="1024569"/>
            <a:ext cx="8414657" cy="5549225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indent="533400" algn="just"/>
            <a:r>
              <a:rPr lang="ru-RU" sz="17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7. Не использование, при составлении описания объекта закупки, показателей и требований касающихся технических характеристик, функциональных качественных характеристик объекта закупки, которые предусмотрены ГОСТ без отсутствия обоснования необходимости использования других показателей является нарушением ч 1. ст. 33 Закона о контрактной системе.</a:t>
            </a:r>
          </a:p>
          <a:p>
            <a:pPr algn="just"/>
            <a:r>
              <a:rPr lang="ru-RU" sz="170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Антимонопольным органом при проверке обоснованности жалоб установлено, что в Документации об аукционе в электронной форме, в частности при установлении требований к тем или иным показателям содержится отсылка к определенным </a:t>
            </a:r>
            <a:r>
              <a:rPr lang="ru-RU" sz="1700" dirty="0" err="1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ГОСТам</a:t>
            </a:r>
            <a:r>
              <a:rPr lang="ru-RU" sz="170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, в которых значения показателей в ряде случаев сопровождаются словами "не более", "не менее", "более", "менее", "не должно превышать", "от", "до", "выше", "свыше", "ниже" и так далее, также отражены диапазонные значения.</a:t>
            </a:r>
          </a:p>
          <a:p>
            <a:pPr algn="just"/>
            <a:r>
              <a:rPr lang="ru-RU" sz="170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Вместе с тем в Инструкции по заполнению заявки участником закупки заказчик запретил использование в заявке слов: "или", "не более", "от" и "до", "более" или "менее", или аналогичные по смыслу слова, не позволяющие однозначно трактовать конкретные показатели товаров, в сведениях о конкретных показателях используемого товара в первой части заявки, предоставляемых участником размещения заказа (Постановление Семнадцатого арбитражного апелляционного суда от 18.12.2017 N 17АП-15103/2017-АК по делу N А60-19990/2017)</a:t>
            </a:r>
          </a:p>
          <a:p>
            <a:pPr indent="533400" algn="just"/>
            <a:endParaRPr lang="ru-RU" sz="1700" b="1" dirty="0" smtClean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3400" algn="just"/>
            <a:endParaRPr lang="ru-RU" sz="1700" b="1" dirty="0" smtClean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3400" algn="just"/>
            <a:endParaRPr lang="ru-RU" sz="1700" b="1" dirty="0" smtClean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3400" algn="just"/>
            <a:endParaRPr lang="ru-RU" sz="1700" dirty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СУДЕБНАЯ ПРАКТИКА </a:t>
            </a:r>
          </a:p>
          <a:p>
            <a:pPr algn="ctr"/>
            <a:endParaRPr lang="ru-RU" sz="2000" i="1" dirty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354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9321" y="958467"/>
            <a:ext cx="8769426" cy="573428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indent="533400" algn="just"/>
            <a:r>
              <a:rPr lang="ru-RU" sz="165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8. Дробление закупок как умышленный уход от конкурентных процедур (Решение ВС РБ от 27.02.2019 г. по делу № 33А-21-148/2019)</a:t>
            </a:r>
          </a:p>
          <a:p>
            <a:pPr indent="533400" algn="just"/>
            <a:endParaRPr lang="ru-RU" sz="1600" b="1" dirty="0" smtClean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Пункт 4 ч. 1 ст. 93 Закона № 44-ФЗ не содержит каких-либо ограничений в количестве договоров, стоимость услуг по которым не превышает </a:t>
            </a:r>
            <a:r>
              <a:rPr lang="ru-RU" sz="160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300 </a:t>
            </a:r>
            <a:r>
              <a:rPr lang="ru-RU" sz="160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000 рублей, в том числе и по одной и той же услуге у одного и того же поставщика (исполнителя). Вместе с тем, в силу ч. 2 ст. 8 Закона № 4-ФЗ запрещается совершение заказчиками, их должностными лицами, комиссиями по осуществлению закупок, членами таких комиссий, участниками закупок любых действий, которые противоречат требованиям данного Закона, в том числе приводят к ограничению конкуренции, в частности к необоснованному ограничению числа участников закупок. Согласно ч. 5 ст. 24 Закона № 44-ФЗ заказчик не вправе совершать действия, влекущие за собой необоснованное сокращение числа участников закупки.</a:t>
            </a:r>
          </a:p>
          <a:p>
            <a:pPr algn="just"/>
            <a:r>
              <a:rPr lang="ru-RU" sz="160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Исходя из содержания договоров следует, что услуги, которые по ним приобретаются заказчиком являются идентичными, договоры имеют фактическую направленность на достижение единой хозяйственной цели, заказчик и исполнитель по ним совпадают. Данные договоры образуют одну сделку, искусственно раздробленную и оформленную двумя договорами. Дробление единой закупки на группу однородных (идентичных) закупок, сумма по каждому из которых не превышает предусмотренного законом ограничения, свидетельствует о намерении сторон уйти от соблюдения процедуры торгов.  Указанные факты </a:t>
            </a:r>
            <a:r>
              <a:rPr lang="ru-RU" sz="160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sz="160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основанием для привлечения должностного лица - к административной ответственности по ч. </a:t>
            </a:r>
            <a:r>
              <a:rPr lang="ru-RU" sz="160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1, 2 </a:t>
            </a:r>
            <a:r>
              <a:rPr lang="ru-RU" sz="160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ст. 7.29 </a:t>
            </a:r>
            <a:r>
              <a:rPr lang="ru-RU" sz="1600" dirty="0" err="1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160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 РФ.</a:t>
            </a:r>
          </a:p>
          <a:p>
            <a:pPr indent="533400" algn="just"/>
            <a:endParaRPr lang="ru-RU" sz="1700" b="1" dirty="0" smtClean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3400" algn="just"/>
            <a:endParaRPr lang="ru-RU" sz="1700" b="1" dirty="0" smtClean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3400" algn="just"/>
            <a:endParaRPr lang="ru-RU" sz="1700" b="1" dirty="0" smtClean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3400" algn="just"/>
            <a:endParaRPr lang="ru-RU" sz="1700" dirty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СУДЕБНАЯ ПРАКТИКА </a:t>
            </a:r>
          </a:p>
          <a:p>
            <a:pPr algn="ctr"/>
            <a:endParaRPr lang="ru-RU" sz="2000" i="1" dirty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354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1849" y="1002535"/>
            <a:ext cx="8717915" cy="5354199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indent="533400" algn="just"/>
            <a:r>
              <a:rPr lang="ru-RU" sz="165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9. В соответствии с положениями Закона о контрактной системе, Постановления № 1289 и Приказа № 126н победитель электронного аукциона определяется после стадии проведения аукциона при подведении итогов электронного аукциона с учетом применения указанных документов.</a:t>
            </a:r>
          </a:p>
          <a:p>
            <a:pPr indent="539750" algn="just"/>
            <a:r>
              <a:rPr lang="ru-RU" sz="160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Если после отклонения заявок, предлагающих иностранные лекарственные препараты, в соответствии с механизмом, установленным пунктом 1 Постановления № 1289, имеется хотя бы одна заявка, которая содержит предложение о поставке всех лекарственных препаратов, все стадии производства которых, в том числе синтез молекулы действующего вещества при производстве фармацевтических субстанций, осуществляются на территориях государств - членов Евразийского экономического союза, и при этом сведения о таких фармацевтических субстанциях в установленном порядке включены в регистрационное досье на эти лекарственные препараты, а также в составе заявки имеются сведения о двух документах, поименованных в пункте 1(2) Постановления № 1289, в отношении таких лекарственных препаратов применяются условия допуска, утвержденные подпунктом 1.4 пункта 1 Приказа № 126н.</a:t>
            </a:r>
          </a:p>
          <a:p>
            <a:pPr indent="539750" algn="just"/>
            <a:r>
              <a:rPr lang="ru-RU" sz="16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С учетом положений Закона о контрактной системе, Постановления № 1289 и Приказа № 126н, заказчикам целесообразно указывать информацию о применении указанных документов </a:t>
            </a:r>
            <a:r>
              <a:rPr lang="ru-RU" sz="16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протоколе подведения итогов электронного аукциона (Письмо ФАС № МЕ/28972/19 от 09.04.2019г.).</a:t>
            </a:r>
          </a:p>
          <a:p>
            <a:pPr indent="533400" algn="just"/>
            <a:endParaRPr lang="ru-RU" sz="1600" b="1" dirty="0" smtClean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3400" algn="just"/>
            <a:endParaRPr lang="ru-RU" sz="1600" b="1" dirty="0" smtClean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3400" algn="just"/>
            <a:endParaRPr lang="ru-RU" sz="1600" dirty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СУДЕБНАЯ ПРАКТИКА </a:t>
            </a:r>
          </a:p>
          <a:p>
            <a:pPr algn="ctr"/>
            <a:endParaRPr lang="ru-RU" sz="2000" i="1" dirty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354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D6941-CE76-4EA1-9EF1-7CC0AFB012F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76270" y="1056411"/>
            <a:ext cx="8780444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63538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По делу № А07-11342/19</a:t>
            </a:r>
            <a:endParaRPr lang="ru-RU" sz="1600" b="1" dirty="0" smtClean="0">
              <a:solidFill>
                <a:srgbClr val="0043C8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indent="3635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43C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пункт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 части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статьи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93 Закона о контрактной системе:</a:t>
            </a:r>
          </a:p>
          <a:p>
            <a:pPr marR="0" lvl="0" indent="3635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закупка у </a:t>
            </a:r>
            <a:r>
              <a:rPr lang="ru-RU" sz="1600" dirty="0" smtClean="0">
                <a:solidFill>
                  <a:srgbClr val="0043C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динственного поставщика (подрядчика, исполнителя) может осуществляться заказчиком в случаях, если производство товара, выполнение </a:t>
            </a:r>
            <a:r>
              <a:rPr kumimoji="0" lang="ru-RU" sz="1600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работы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оказание услуги осуществляются учреждением и предприятием уголовно-исполнительной системы в соответствии с перечнем товаров, работ, услуг, утвержденным Правительством Российской Федерации.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rgbClr val="0043C8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0043C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ормой установлено, что закупка определенных товаров, работ, услуг у единственного поставщика (подрядчика, исполнителя) может осуществляться заказчиком в случае, если производство такого товара, выполнение работы, оказание услуги осуществляются учреждением и предприятием уголовно-исполнительной системы. </a:t>
            </a:r>
            <a:endParaRPr lang="ru-RU" sz="1600" dirty="0" smtClean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0043C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бязательным условием для осуществления закупки и заключения контракта с единственным поставщиком (подрядчиком, исполнителем) имеет значение его непосредственное исполнение собственными силами. </a:t>
            </a: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0043C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Исходя из системного понимания указанных норм в их совокупности и системной взаимосвязи следует, что законодатель предусмотрел возможность осуществления закупки у исправительного учреждения как у единственного поставщика (подрядчика, исполнителя), которое выполняет работы самостоятельно, однако в ином случае закупка должна осуществляться конкурентным способом в соответствии с общими положениями, предусмотренными Законом о контрактной системе.</a:t>
            </a: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Решением по делу № А07-11342/2019 от 30.08.2019 в удовлетворении требований государственного заказчика </a:t>
            </a:r>
            <a:r>
              <a:rPr lang="ru-RU" sz="16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отказано.</a:t>
            </a:r>
            <a:r>
              <a:rPr lang="ru-RU" sz="160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rgbClr val="0043C8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43C8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43C8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СУДЕБНАЯ ПРАКТИКА </a:t>
            </a:r>
          </a:p>
          <a:p>
            <a:pPr algn="ctr"/>
            <a:endParaRPr lang="ru-RU" sz="2000" i="1" dirty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3218" y="991518"/>
            <a:ext cx="8868579" cy="5728771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D6941-CE76-4EA1-9EF1-7CC0AFB012F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346421" y="1634461"/>
            <a:ext cx="851182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Постановление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АС </a:t>
            </a:r>
            <a:r>
              <a:rPr kumimoji="0" lang="ru-RU" b="1" i="0" u="none" strike="noStrike" cap="none" normalizeH="0" dirty="0" err="1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Северо-Кавказского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округа от 19.08.2019 по делу </a:t>
            </a:r>
            <a:b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 А53-25881/2018: </a:t>
            </a:r>
          </a:p>
          <a:p>
            <a:pPr algn="ctr"/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43C8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indent="3635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Изменение почтового адреса не повод для разногласий при подписании контракта</a:t>
            </a:r>
            <a:endParaRPr kumimoji="0" lang="ru-RU" u="none" strike="noStrike" cap="none" normalizeH="0" baseline="0" dirty="0" smtClean="0">
              <a:ln>
                <a:noFill/>
              </a:ln>
              <a:solidFill>
                <a:srgbClr val="0043C8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Заказчик направил единственному участнику аукциона проект контракта. Участник контракт не подписал, а прислал протокол разногласий с требованием изменить почтовый адрес. Заказчик признал участника уклонившимся от заключения контракта.</a:t>
            </a:r>
            <a:endParaRPr kumimoji="0" lang="ru-RU" u="none" strike="noStrike" cap="none" normalizeH="0" baseline="0" dirty="0" smtClean="0">
              <a:ln>
                <a:noFill/>
              </a:ln>
              <a:solidFill>
                <a:srgbClr val="0043C8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635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Суд поддержал заказчика и </a:t>
            </a: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указал</a:t>
            </a: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что изменение почтового адреса не является основанием для составления протокола разногласий. Суд также учел, что обеспечение исполнения контракта участник перечислил уже после окончания срока подписания контракта.</a:t>
            </a:r>
            <a:endParaRPr kumimoji="0" lang="ru-RU" u="none" strike="noStrike" cap="none" normalizeH="0" baseline="0" dirty="0" smtClean="0">
              <a:ln>
                <a:noFill/>
              </a:ln>
              <a:solidFill>
                <a:srgbClr val="0043C8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43C8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" y="1016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СУДЕБНАЯ ПРАКТИКА </a:t>
            </a:r>
          </a:p>
          <a:p>
            <a:pPr algn="ctr"/>
            <a:endParaRPr lang="ru-RU" sz="2000" i="1" dirty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3388" y="1156772"/>
            <a:ext cx="8692309" cy="5067758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91263572"/>
              </p:ext>
            </p:extLst>
          </p:nvPr>
        </p:nvGraphicFramePr>
        <p:xfrm>
          <a:off x="251520" y="1212112"/>
          <a:ext cx="8640960" cy="499235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617113"/>
                <a:gridCol w="2023847"/>
              </a:tblGrid>
              <a:tr h="5107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43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800" b="1" i="0" u="none" strike="noStrike" dirty="0">
                        <a:solidFill>
                          <a:srgbClr val="0043C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43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800" b="1" i="0" u="none" strike="noStrike" dirty="0">
                        <a:solidFill>
                          <a:srgbClr val="0043C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102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u="none" strike="noStrike" dirty="0">
                          <a:solidFill>
                            <a:srgbClr val="0043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Поступило жалоб</a:t>
                      </a:r>
                      <a:endParaRPr lang="ru-RU" sz="1700" b="1" i="0" u="none" strike="noStrike" dirty="0">
                        <a:solidFill>
                          <a:srgbClr val="0043C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u="none" strike="noStrike" kern="1200" dirty="0" smtClean="0">
                          <a:solidFill>
                            <a:srgbClr val="0043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657</a:t>
                      </a:r>
                      <a:endParaRPr lang="ru-RU" sz="1700" b="1" i="0" u="none" strike="noStrike" kern="1200" dirty="0">
                        <a:solidFill>
                          <a:srgbClr val="0043C8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10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u="none" strike="noStrike" dirty="0" smtClean="0">
                          <a:solidFill>
                            <a:srgbClr val="0043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Рассмотрено</a:t>
                      </a:r>
                      <a:endParaRPr lang="ru-RU" sz="1700" b="1" i="0" u="none" strike="noStrike" dirty="0">
                        <a:solidFill>
                          <a:srgbClr val="0043C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u="none" strike="noStrike" kern="1200" dirty="0" smtClean="0">
                          <a:solidFill>
                            <a:srgbClr val="0043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344</a:t>
                      </a:r>
                      <a:endParaRPr lang="ru-RU" sz="1700" b="1" i="0" u="none" strike="noStrike" kern="1200" dirty="0">
                        <a:solidFill>
                          <a:srgbClr val="0043C8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3034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u="none" strike="noStrike" dirty="0" smtClean="0">
                          <a:solidFill>
                            <a:srgbClr val="0043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Возвращено</a:t>
                      </a:r>
                      <a:endParaRPr lang="ru-RU" sz="1700" b="1" i="0" u="none" strike="noStrike" dirty="0" smtClean="0">
                        <a:solidFill>
                          <a:srgbClr val="0043C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u="none" strike="noStrike" kern="1200" dirty="0" smtClean="0">
                          <a:solidFill>
                            <a:srgbClr val="0043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  <a:endParaRPr lang="ru-RU" sz="1700" b="1" i="0" u="none" strike="noStrike" kern="1200" dirty="0">
                        <a:solidFill>
                          <a:srgbClr val="0043C8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102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u="none" strike="noStrike" dirty="0">
                          <a:solidFill>
                            <a:srgbClr val="0043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Отозвано заявителями</a:t>
                      </a:r>
                      <a:endParaRPr lang="ru-RU" sz="1700" b="1" i="0" u="none" strike="noStrike" dirty="0">
                        <a:solidFill>
                          <a:srgbClr val="0043C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u="none" strike="noStrike" kern="1200" dirty="0" smtClean="0">
                          <a:solidFill>
                            <a:srgbClr val="0043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700" b="1" i="0" u="none" strike="noStrike" kern="1200" dirty="0">
                        <a:solidFill>
                          <a:srgbClr val="0043C8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773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u="none" strike="noStrike" dirty="0">
                          <a:solidFill>
                            <a:srgbClr val="0043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Признано необоснованными</a:t>
                      </a:r>
                      <a:endParaRPr lang="ru-RU" sz="1700" b="1" i="0" u="none" strike="noStrike" dirty="0">
                        <a:solidFill>
                          <a:srgbClr val="0043C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u="none" strike="noStrike" kern="1200" dirty="0" smtClean="0">
                          <a:solidFill>
                            <a:srgbClr val="0043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</a:t>
                      </a:r>
                      <a:endParaRPr lang="ru-RU" sz="1700" b="1" i="0" u="none" strike="noStrike" kern="1200" dirty="0">
                        <a:solidFill>
                          <a:srgbClr val="0043C8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6498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u="none" strike="noStrike" dirty="0">
                          <a:solidFill>
                            <a:srgbClr val="0043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Признано обоснованными (в том числе частично обоснованными)</a:t>
                      </a:r>
                      <a:endParaRPr lang="ru-RU" sz="1700" b="1" i="0" u="none" strike="noStrike" dirty="0">
                        <a:solidFill>
                          <a:srgbClr val="0043C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u="none" strike="noStrike" kern="1200" dirty="0" smtClean="0">
                          <a:solidFill>
                            <a:srgbClr val="0043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lang="ru-RU" sz="1700" b="1" i="0" u="none" strike="noStrike" kern="1200" dirty="0">
                        <a:solidFill>
                          <a:srgbClr val="0043C8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6978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u="none" strike="noStrike" dirty="0" smtClean="0">
                          <a:solidFill>
                            <a:srgbClr val="0043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 рассмотрения</a:t>
                      </a:r>
                      <a:endParaRPr lang="ru-RU" sz="1700" b="1" i="0" u="none" strike="noStrike" dirty="0">
                        <a:solidFill>
                          <a:srgbClr val="0043C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u="none" strike="noStrike" kern="1200" dirty="0" smtClean="0">
                          <a:solidFill>
                            <a:srgbClr val="0043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700" b="1" i="0" u="none" strike="noStrike" kern="1200" dirty="0">
                        <a:solidFill>
                          <a:srgbClr val="0043C8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7947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u="none" strike="noStrike" dirty="0" smtClean="0">
                          <a:solidFill>
                            <a:srgbClr val="0043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Перенаправлено</a:t>
                      </a:r>
                      <a:endParaRPr lang="ru-RU" sz="1700" b="1" i="0" u="none" strike="noStrike" dirty="0">
                        <a:solidFill>
                          <a:srgbClr val="0043C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u="none" strike="noStrike" kern="1200" dirty="0" smtClean="0">
                          <a:solidFill>
                            <a:srgbClr val="0043C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700" b="1" i="0" u="none" strike="noStrike" kern="1200" dirty="0">
                        <a:solidFill>
                          <a:srgbClr val="0043C8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028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046913" y="6580188"/>
            <a:ext cx="21336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F2664C1-A376-45EA-9E6C-76640322BD34}" type="slidenum">
              <a:rPr lang="ru-RU" sz="1600" smtClean="0">
                <a:solidFill>
                  <a:schemeClr val="bg1"/>
                </a:solidFill>
              </a:rPr>
              <a:pPr eaLnBrk="1" hangingPunct="1"/>
              <a:t>2</a:t>
            </a:fld>
            <a:endParaRPr lang="ru-RU" sz="1600" smtClean="0">
              <a:solidFill>
                <a:schemeClr val="bg1"/>
              </a:solidFill>
            </a:endParaRPr>
          </a:p>
        </p:txBody>
      </p:sp>
      <p:sp>
        <p:nvSpPr>
          <p:cNvPr id="10287" name="Заголовок 7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61011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43C8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СТАТИСТИКА ПО РЕЗУЛЬТАТАМ РАССМОТРЕНИЯ ЖАЛОБ  </a:t>
            </a:r>
            <a:br>
              <a:rPr lang="ru-RU" sz="2000" b="1" dirty="0" smtClean="0">
                <a:solidFill>
                  <a:srgbClr val="0043C8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43C8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В СООТВЕТСТВИИ С 44-ФЗ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D6941-CE76-4EA1-9EF1-7CC0AFB012F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142504" y="1690328"/>
            <a:ext cx="8835241" cy="392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43C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Постановление Арбитражного суда Северо-Западного округа от 07.02.2019 N Ф07-16340/2018  по делу № А56-117350/2017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043C8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sng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Заявку участника не отклонят из-за отсутствия товарного знака, даже если его наличие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sng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предусмотрено </a:t>
            </a:r>
            <a:r>
              <a:rPr kumimoji="0" lang="ru-RU" i="0" u="sng" strike="noStrike" cap="none" normalizeH="0" baseline="0" dirty="0" err="1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ГОСТом</a:t>
            </a:r>
            <a:r>
              <a:rPr kumimoji="0" lang="ru-RU" i="0" u="sng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i="0" u="sng" strike="noStrike" cap="none" normalizeH="0" baseline="0" dirty="0" smtClean="0">
              <a:ln>
                <a:noFill/>
              </a:ln>
              <a:solidFill>
                <a:srgbClr val="0043C8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заказчик потребовал товар с характеристиками, соответствующими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участник должен предложить товар именно с ними. Требования 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соответствии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товара ГОСТ касается только требований к функциональным, техническим и качественным характеристикам товара. Наличие или отсутствие товарного знака к ним не относится. Кроме того,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ГОСТы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могут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обязывать зарегистрировать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товарный знак, так как по ГК РФ это право, а не обязанность производителя.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Таким образом, заявку участника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нельзя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отклонить, если он не указал товарный знак или тот отсутствует.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4379" y="1116282"/>
            <a:ext cx="8847117" cy="5189516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СУДЕБНАЯ ПРАКТИКА </a:t>
            </a:r>
          </a:p>
          <a:p>
            <a:pPr algn="ctr"/>
            <a:endParaRPr lang="ru-RU" sz="2000" i="1" dirty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D6941-CE76-4EA1-9EF1-7CC0AFB012F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3761" y="2081243"/>
            <a:ext cx="843148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b="1" dirty="0" smtClean="0">
                <a:solidFill>
                  <a:srgbClr val="0043C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Постановление АС </a:t>
            </a:r>
            <a:r>
              <a:rPr lang="ru-RU" sz="1900" b="1" dirty="0" err="1" smtClean="0">
                <a:solidFill>
                  <a:srgbClr val="0043C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Северо-Кавказского</a:t>
            </a:r>
            <a:r>
              <a:rPr lang="ru-RU" sz="1900" b="1" dirty="0" smtClean="0">
                <a:solidFill>
                  <a:srgbClr val="0043C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округа от 29.05.2019 по делу </a:t>
            </a:r>
            <a:br>
              <a:rPr lang="ru-RU" sz="1900" b="1" dirty="0" smtClean="0">
                <a:solidFill>
                  <a:srgbClr val="0043C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solidFill>
                  <a:srgbClr val="0043C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 А15-1948/2018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900" dirty="0" smtClean="0">
              <a:solidFill>
                <a:srgbClr val="0043C8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u="sng" dirty="0" smtClean="0">
                <a:solidFill>
                  <a:srgbClr val="0043C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Право на односторонний отказ должно быть прямо указано в контракте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900" u="sng" dirty="0" smtClean="0">
              <a:solidFill>
                <a:srgbClr val="0043C8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355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dirty="0" smtClean="0">
                <a:solidFill>
                  <a:srgbClr val="0043C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контракте было установлено, что его расторжение возможно по соглашению сторон и в судебном порядке на основании и в порядке, предусмотренном ГК РФ и ст. 95 Закона № 44-ФЗ.</a:t>
            </a:r>
          </a:p>
          <a:p>
            <a:pPr lvl="0" indent="355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dirty="0" smtClean="0">
                <a:solidFill>
                  <a:srgbClr val="0043C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Исполнитель нарушил контракт, и заказчик посчитал, что вправе отказаться от его исполнения в одностороннем порядке.</a:t>
            </a:r>
          </a:p>
          <a:p>
            <a:pPr lvl="0" indent="355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dirty="0" smtClean="0">
                <a:solidFill>
                  <a:srgbClr val="0043C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Суд признал решение заказчика </a:t>
            </a:r>
            <a:r>
              <a:rPr lang="ru-RU" sz="1900" b="1" dirty="0" smtClean="0">
                <a:solidFill>
                  <a:srgbClr val="0043C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незаконным</a:t>
            </a:r>
            <a:r>
              <a:rPr lang="ru-RU" sz="1900" dirty="0" smtClean="0">
                <a:solidFill>
                  <a:srgbClr val="0043C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поскольку указанное условие контракта </a:t>
            </a:r>
            <a:r>
              <a:rPr lang="ru-RU" sz="1900" b="1" dirty="0" smtClean="0">
                <a:solidFill>
                  <a:srgbClr val="0043C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дает права на односторонний отказ</a:t>
            </a:r>
            <a:r>
              <a:rPr lang="ru-RU" sz="1900" dirty="0" smtClean="0">
                <a:solidFill>
                  <a:srgbClr val="0043C8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5631" y="1638795"/>
            <a:ext cx="8763990" cy="4322618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СУДЕБНАЯ ПРАКТИКА </a:t>
            </a:r>
          </a:p>
          <a:p>
            <a:pPr algn="ctr"/>
            <a:endParaRPr lang="ru-RU" sz="2000" i="1" dirty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D6941-CE76-4EA1-9EF1-7CC0AFB012F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76270" y="1540988"/>
            <a:ext cx="8824511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исполнении контракта нельзя заменять страну происхождения товара в следующих</a:t>
            </a:r>
            <a:r>
              <a:rPr kumimoji="0" lang="ru-RU" sz="1900" b="1" i="0" u="none" strike="noStrike" cap="none" normalizeH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случаях:</a:t>
            </a: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43C8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43C8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участник получил преференции за то, что предложил товар определенной страны происхождения;</a:t>
            </a:r>
            <a:endParaRPr lang="ru-RU" dirty="0" smtClean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применен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нацрежим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rgbClr val="0043C8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указание страны происхождения повлияло на присвоение баллов при определении победителя;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rgbClr val="0043C8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технические и функциональные характеристики предлагаемого товара другой страны происхождения хуже, чем характеристики, указанные в контракте.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rgbClr val="0043C8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43219"/>
            <a:ext cx="89787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43C8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ТРЕБОВАНИЯ ПРИ ИСПОЛНЕНИИ КОНТРАКТА</a:t>
            </a:r>
            <a:endParaRPr lang="ru-RU" sz="2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8130" y="1080655"/>
            <a:ext cx="8775865" cy="5082639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1066800" y="877325"/>
            <a:ext cx="7345974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b="1" dirty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r>
              <a:rPr lang="en-US" altLang="ru-RU" b="1" dirty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ru-RU" b="1" dirty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b="1" dirty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b="1" dirty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4275" name="Group 11"/>
          <p:cNvGrpSpPr>
            <a:grpSpLocks/>
          </p:cNvGrpSpPr>
          <p:nvPr/>
        </p:nvGrpSpPr>
        <p:grpSpPr bwMode="auto">
          <a:xfrm>
            <a:off x="2702828" y="2284990"/>
            <a:ext cx="4191000" cy="1954161"/>
            <a:chOff x="1828800" y="2743200"/>
            <a:chExt cx="4191000" cy="2117008"/>
          </a:xfrm>
        </p:grpSpPr>
        <p:pic>
          <p:nvPicPr>
            <p:cNvPr id="54276" name="Picture 5" descr="FAS-logo-color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7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79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330827" cy="516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500" b="1" dirty="0">
                  <a:solidFill>
                    <a:srgbClr val="0043C8"/>
                  </a:solidFill>
                  <a:latin typeface="Times New Roman" pitchFamily="18" charset="0"/>
                  <a:cs typeface="Times New Roman" pitchFamily="18" charset="0"/>
                </a:rPr>
                <a:t>www.fas.gov.ru</a:t>
              </a:r>
            </a:p>
          </p:txBody>
        </p:sp>
        <p:sp>
          <p:nvSpPr>
            <p:cNvPr id="54280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3330827" cy="516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500" b="1" dirty="0">
                  <a:solidFill>
                    <a:srgbClr val="0043C8"/>
                  </a:solidFill>
                  <a:latin typeface="Times New Roman" pitchFamily="18" charset="0"/>
                  <a:cs typeface="Times New Roman" pitchFamily="18" charset="0"/>
                </a:rPr>
                <a:t>FAS-book</a:t>
              </a:r>
            </a:p>
          </p:txBody>
        </p:sp>
        <p:sp>
          <p:nvSpPr>
            <p:cNvPr id="54281" name="TextBox 10"/>
            <p:cNvSpPr txBox="1">
              <a:spLocks noChangeArrowheads="1"/>
            </p:cNvSpPr>
            <p:nvPr/>
          </p:nvSpPr>
          <p:spPr bwMode="auto">
            <a:xfrm>
              <a:off x="2536573" y="4343399"/>
              <a:ext cx="3483227" cy="516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500" b="1" dirty="0" err="1">
                  <a:solidFill>
                    <a:srgbClr val="0043C8"/>
                  </a:solidFill>
                  <a:latin typeface="Times New Roman" pitchFamily="18" charset="0"/>
                  <a:cs typeface="Times New Roman" pitchFamily="18" charset="0"/>
                </a:rPr>
                <a:t>rus_fas</a:t>
              </a:r>
              <a:endParaRPr lang="en-US" altLang="ru-RU" sz="2500" b="1" dirty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" name="Picture 5" descr="FAS-logo-colo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083" y="5359266"/>
            <a:ext cx="533399" cy="537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to02-pyanova\Desktop\вк логотпип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24805" y="5993524"/>
            <a:ext cx="522890" cy="522890"/>
          </a:xfrm>
          <a:prstGeom prst="rect">
            <a:avLst/>
          </a:prstGeom>
          <a:noFill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26176" y="4586561"/>
            <a:ext cx="8229600" cy="714705"/>
          </a:xfrm>
        </p:spPr>
        <p:txBody>
          <a:bodyPr/>
          <a:lstStyle/>
          <a:p>
            <a:r>
              <a:rPr lang="ru-RU" sz="2300" b="1" u="sng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Башкортостанское УФАС России</a:t>
            </a:r>
            <a:endParaRPr lang="ru-RU" sz="2300" b="1" u="sng" dirty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3563000" y="5366542"/>
            <a:ext cx="36681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www.bash.fas.gov.ru</a:t>
            </a:r>
            <a:endParaRPr lang="en-US" altLang="ru-RU" sz="2400" b="1" dirty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3620806" y="5991907"/>
            <a:ext cx="51448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ru-RU" sz="24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https://vk.com/public61109738</a:t>
            </a:r>
            <a:endParaRPr lang="en-US" altLang="ru-RU" sz="2400" b="1" dirty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УПРАВЛЕНИЕ ФЕДЕРАЛЬНОЙ АНТИМОНОПОЛЬНОЙ СЛУЖБЫ ПО РЕСПУБЛИКЕ БАШКОРТОСТАН</a:t>
            </a:r>
          </a:p>
        </p:txBody>
      </p:sp>
    </p:spTree>
    <p:extLst>
      <p:ext uri="{BB962C8B-B14F-4D97-AF65-F5344CB8AC3E}">
        <p14:creationId xmlns="" xmlns:p14="http://schemas.microsoft.com/office/powerpoint/2010/main" val="27710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046913" y="6580188"/>
            <a:ext cx="21336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75196AE1-F574-4953-914A-1B3E287B25CA}" type="slidenum">
              <a:rPr lang="ru-RU" sz="1600" smtClean="0">
                <a:solidFill>
                  <a:schemeClr val="bg1"/>
                </a:solidFill>
              </a:rPr>
              <a:pPr eaLnBrk="1" hangingPunct="1"/>
              <a:t>3</a:t>
            </a:fld>
            <a:endParaRPr lang="ru-RU" sz="1600" smtClean="0">
              <a:solidFill>
                <a:schemeClr val="bg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06058704"/>
              </p:ext>
            </p:extLst>
          </p:nvPr>
        </p:nvGraphicFramePr>
        <p:xfrm>
          <a:off x="262152" y="1329069"/>
          <a:ext cx="8754257" cy="48259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8396"/>
                <a:gridCol w="4401879"/>
                <a:gridCol w="2083982"/>
              </a:tblGrid>
              <a:tr h="659219"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0043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1" marB="45721" anchor="ctr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0043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1" marB="45721" anchor="ctr"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1800" b="1" dirty="0" smtClean="0">
                          <a:solidFill>
                            <a:srgbClr val="0043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квартал</a:t>
                      </a:r>
                      <a:r>
                        <a:rPr lang="ru-RU" sz="1800" b="1" baseline="0" dirty="0" smtClean="0">
                          <a:solidFill>
                            <a:srgbClr val="0043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0043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800" b="1" dirty="0">
                        <a:solidFill>
                          <a:srgbClr val="0043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1" marB="45721" anchor="ctr"/>
                </a:tc>
              </a:tr>
              <a:tr h="78919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43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РНП</a:t>
                      </a:r>
                      <a:endParaRPr lang="ru-RU" sz="1800" b="1" dirty="0">
                        <a:solidFill>
                          <a:srgbClr val="0043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43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заявлений</a:t>
                      </a:r>
                      <a:endParaRPr lang="ru-RU" sz="1800" b="1" dirty="0">
                        <a:solidFill>
                          <a:srgbClr val="0043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43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239</a:t>
                      </a:r>
                      <a:endParaRPr lang="ru-RU" sz="1800" b="1" dirty="0">
                        <a:solidFill>
                          <a:srgbClr val="0043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1" marB="45721" anchor="ctr"/>
                </a:tc>
              </a:tr>
              <a:tr h="1024794"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0043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43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Включено в РНП</a:t>
                      </a:r>
                      <a:endParaRPr lang="ru-RU" sz="1800" b="1" dirty="0">
                        <a:solidFill>
                          <a:srgbClr val="0043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43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800" b="1" dirty="0">
                        <a:solidFill>
                          <a:srgbClr val="0043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1" marB="45721" anchor="ctr"/>
                </a:tc>
              </a:tr>
              <a:tr h="99669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43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ВНЕПЛАНОВЫЕ  ПРОВЕРКИ</a:t>
                      </a:r>
                      <a:endParaRPr lang="ru-RU" sz="1800" b="1" dirty="0">
                        <a:solidFill>
                          <a:srgbClr val="0043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43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Проведено пров</a:t>
                      </a:r>
                      <a:r>
                        <a:rPr lang="ru-RU" sz="1800" b="1" kern="1200" dirty="0" smtClean="0">
                          <a:solidFill>
                            <a:srgbClr val="0043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lang="ru-RU" sz="1800" b="1" dirty="0" smtClean="0">
                          <a:solidFill>
                            <a:srgbClr val="0043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рок</a:t>
                      </a:r>
                      <a:endParaRPr lang="ru-RU" sz="1800" b="1" dirty="0">
                        <a:solidFill>
                          <a:srgbClr val="0043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43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1800" b="1" dirty="0">
                        <a:solidFill>
                          <a:srgbClr val="0043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1" marB="45721" anchor="ctr"/>
                </a:tc>
              </a:tr>
              <a:tr h="712061">
                <a:tc rowSpan="2">
                  <a:txBody>
                    <a:bodyPr/>
                    <a:lstStyle/>
                    <a:p>
                      <a:endParaRPr lang="ru-RU" sz="1800" b="1" kern="1200" dirty="0">
                        <a:solidFill>
                          <a:srgbClr val="0043C8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3" marR="91423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43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Выявлено нарушений</a:t>
                      </a:r>
                      <a:endParaRPr lang="ru-RU" sz="1800" b="1" kern="1200" dirty="0" smtClean="0">
                        <a:solidFill>
                          <a:srgbClr val="0043C8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3" marR="91423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43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800" b="1" dirty="0">
                        <a:solidFill>
                          <a:srgbClr val="0043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1" marB="45721" anchor="ctr"/>
                </a:tc>
              </a:tr>
              <a:tr h="6439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43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Выдано предписаний</a:t>
                      </a:r>
                      <a:endParaRPr lang="ru-RU" sz="1800" b="1" dirty="0">
                        <a:solidFill>
                          <a:srgbClr val="0043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43C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800" b="1" dirty="0">
                        <a:solidFill>
                          <a:srgbClr val="0043C8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21" marB="45721" anchor="ctr"/>
                </a:tc>
              </a:tr>
            </a:tbl>
          </a:graphicData>
        </a:graphic>
      </p:graphicFrame>
      <p:sp>
        <p:nvSpPr>
          <p:cNvPr id="12341" name="Заголовок 7"/>
          <p:cNvSpPr>
            <a:spLocks noGrp="1"/>
          </p:cNvSpPr>
          <p:nvPr>
            <p:ph type="title"/>
          </p:nvPr>
        </p:nvSpPr>
        <p:spPr>
          <a:xfrm>
            <a:off x="1382295" y="132203"/>
            <a:ext cx="6876256" cy="341522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43C8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43C8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43C8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КОНТРОЛЬ В СФЕРЕ ЗАКУПОК</a:t>
            </a:r>
            <a:br>
              <a:rPr lang="ru-RU" sz="2000" b="1" dirty="0" smtClean="0">
                <a:solidFill>
                  <a:srgbClr val="0043C8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endParaRPr lang="ru-RU" sz="2000" b="1" dirty="0" smtClean="0">
              <a:solidFill>
                <a:srgbClr val="0043C8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35" y="1340"/>
            <a:ext cx="984352" cy="105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10160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НАРУШЕНИЯ ЗАКОНОДАТЕЛЬСТВА В СФЕРЕ ЗАКУПОК</a:t>
            </a:r>
            <a:endParaRPr lang="ru-RU" sz="2000" i="1" dirty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531974" y="1389264"/>
          <a:ext cx="8292662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264406" y="1035586"/>
            <a:ext cx="8626206" cy="5475383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39750" algn="just"/>
            <a:endParaRPr lang="ru-RU" sz="1900" dirty="0" smtClean="0">
              <a:solidFill>
                <a:schemeClr val="tx1"/>
              </a:solidFill>
            </a:endParaRPr>
          </a:p>
          <a:p>
            <a:pPr indent="539750" algn="just"/>
            <a:endParaRPr lang="ru-RU" sz="1900" dirty="0">
              <a:solidFill>
                <a:schemeClr val="tx1"/>
              </a:solidFill>
            </a:endParaRPr>
          </a:p>
          <a:p>
            <a:pPr indent="533400" algn="just"/>
            <a:r>
              <a:rPr lang="ru-RU" sz="190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Более </a:t>
            </a:r>
            <a:r>
              <a:rPr lang="ru-RU" sz="19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30%</a:t>
            </a:r>
            <a:r>
              <a:rPr lang="ru-RU" sz="190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 из рассмотренных жалоб признаны обоснованными или частично обоснованными, либо при проведении внеплановых проверок в данных закупках выявлены нарушения.</a:t>
            </a:r>
          </a:p>
          <a:p>
            <a:pPr indent="533400" algn="just"/>
            <a:r>
              <a:rPr lang="ru-RU" sz="190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Наиболее часто встречающимися </a:t>
            </a:r>
            <a:r>
              <a:rPr lang="ru-RU" sz="1900" u="sng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нарушениями</a:t>
            </a:r>
            <a:r>
              <a:rPr lang="ru-RU" sz="190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 при рассмотрении жалоб являются:</a:t>
            </a:r>
          </a:p>
          <a:p>
            <a:pPr marL="363538" indent="-363538" algn="just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«Заточка» технических требований под «определенного» производителя;</a:t>
            </a:r>
          </a:p>
          <a:p>
            <a:pPr marL="363538" indent="-363538" algn="just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предоставление участниками закупок недостоверной информации;</a:t>
            </a:r>
          </a:p>
          <a:p>
            <a:pPr marL="363538" indent="-363538" algn="just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неправомерное отклонение заявок;</a:t>
            </a:r>
          </a:p>
          <a:p>
            <a:pPr marL="363538" indent="-363538" algn="just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установление показателей отличных от ГОСТ (без обоснования)</a:t>
            </a:r>
          </a:p>
          <a:p>
            <a:pPr marL="363538" indent="-363538" algn="just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разработка документации о закупке не соответствующей действующей редакции ГОСТ </a:t>
            </a:r>
          </a:p>
          <a:p>
            <a:pPr marL="363538" indent="-363538" algn="just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0043C8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сокращение сроков подачи заявок</a:t>
            </a:r>
          </a:p>
          <a:p>
            <a:pPr marL="363538" indent="-363538" algn="just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0043C8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установление требований к участникам закупки с нарушением требований ч. 1, 2 ст. 31 Закона № 44-ФЗ </a:t>
            </a:r>
          </a:p>
          <a:p>
            <a:pPr marL="363538" indent="-363538" algn="just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0043C8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нарушение порядка заключения, расторжения контрактов, направления сведений для включения в РНП</a:t>
            </a:r>
            <a:r>
              <a:rPr lang="ru-RU" sz="1900" dirty="0" smtClean="0">
                <a:solidFill>
                  <a:srgbClr val="0043C8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.</a:t>
            </a:r>
            <a:endParaRPr lang="en-US" sz="1900" dirty="0" smtClean="0">
              <a:solidFill>
                <a:srgbClr val="0043C8"/>
              </a:solidFill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  <a:p>
            <a:pPr marL="363538" indent="-363538" algn="just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0043C8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Несоблюдения требований законодательства о контрактной системе с учетом изменений</a:t>
            </a:r>
            <a:endParaRPr lang="ru-RU" sz="1900" dirty="0" smtClean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/>
            <a:endParaRPr lang="ru-RU" sz="19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25144" y="6579034"/>
            <a:ext cx="2155369" cy="305954"/>
          </a:xfrm>
        </p:spPr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93295" y="99852"/>
            <a:ext cx="9237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НАРУШЕНИЯ ЗАКОНОДАТЕЛЬСТВА В СФЕРЕ ЗАКУПОК</a:t>
            </a:r>
            <a:endParaRPr lang="ru-RU" sz="2000" i="1" dirty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D6941-CE76-4EA1-9EF1-7CC0AFB012F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2202" y="1056870"/>
            <a:ext cx="8725359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Определение Верховного Суда РФ от 30.08.2018 по делу N 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А56-55217/2017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«сознательное установление потенциальным участникам закупки «формализованных ловушек», которые призваны «сработать избирательно» и по формальным основаниям не допустить неугодного участника к торгам либо в принципе создать условия, при которых добросовестный участник соответствующего рынка (здраво оценив требования документации) по объективным причинам откажется от участия в торгах, заведомо понимая обреченность намерения стать победителем». 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0043C8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ТРЕБОВАНИЯ К СОСТАВУ, ИНСТРУКЦИИ ПО ЗАПОЛНЕНИЮ ЗАЯВКИ НА УЧАСТИЕ В ЗАКУПКЕ</a:t>
            </a:r>
            <a:endParaRPr lang="ru-RU" sz="2000" b="1" dirty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4405" y="2864387"/>
            <a:ext cx="870332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u="sng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Участнику закупки необходимо: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 соотнести все показатели товаров с типами и подтипами, указанными в инструкции по заполнению первой части заявки, для чего необходимо структурировать по порядку соотношение </a:t>
            </a:r>
            <a:r>
              <a:rPr lang="en-US" sz="16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показатель товара - позиция товара</a:t>
            </a:r>
            <a:r>
              <a:rPr lang="en-US" sz="16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6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 представить показатели товара, соответствующие требованиям </a:t>
            </a:r>
            <a:r>
              <a:rPr lang="ru-RU" sz="1600" b="1" dirty="0" err="1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ГОСТов</a:t>
            </a:r>
            <a:r>
              <a:rPr lang="ru-RU" sz="16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. При этом соотношение позиций товаров из разных таблиц не упорядочено, носит бессистемный и хаотичный характер;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сопоставить (найти) требования к одному товару, содержащиеся в </a:t>
            </a:r>
            <a:r>
              <a:rPr lang="ru-RU" sz="16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различных</a:t>
            </a:r>
            <a:r>
              <a:rPr lang="ru-RU" sz="16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таблицах;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 сопоставить (найти) в инструкции, к какому из типов (подтипов), бессистемно перечисленных на </a:t>
            </a:r>
            <a:r>
              <a:rPr lang="en-US" sz="16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16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количестве страниц </a:t>
            </a:r>
            <a:r>
              <a:rPr lang="ru-RU" sz="16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инструкции, относится данный показатель, чтобы определить порядок его заполнения;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 сопоставить (найти) в инструкции все требования о соответствии </a:t>
            </a:r>
            <a:r>
              <a:rPr lang="ru-RU" sz="1600" b="1" dirty="0" err="1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ГОСТам</a:t>
            </a:r>
            <a:r>
              <a:rPr lang="ru-RU" sz="16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, что создает избыточную сложность при заполнении первой части заявки и имеет целью спровоцировать ошибки участников закупки при формировании заявки</a:t>
            </a:r>
            <a:r>
              <a:rPr lang="ru-RU" sz="16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16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Выход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разработка типовой формы инструкции по заполнению заявки.</a:t>
            </a:r>
            <a:endParaRPr lang="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sz="1600" dirty="0" smtClean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3219" y="1024569"/>
            <a:ext cx="8868579" cy="5662670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D6941-CE76-4EA1-9EF1-7CC0AFB012F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ТРЕБОВАНИЯ</a:t>
            </a:r>
            <a:endParaRPr lang="ru-RU" sz="2000" b="1" dirty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1879" y="1306284"/>
            <a:ext cx="87164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ctr"/>
            <a:r>
              <a:rPr lang="ru-RU" sz="19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900" b="1" dirty="0" err="1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19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 от 16.02.2017 № 58 «Об утверждении формы выписки из реестра членов </a:t>
            </a:r>
            <a:r>
              <a:rPr lang="ru-RU" sz="1900" b="1" dirty="0" err="1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саморегулируемой</a:t>
            </a:r>
            <a:r>
              <a:rPr lang="ru-RU" sz="19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 организации»</a:t>
            </a:r>
          </a:p>
          <a:p>
            <a:pPr indent="355600" algn="ctr"/>
            <a:endParaRPr lang="ru-RU" b="1" dirty="0" smtClean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55600" algn="just"/>
            <a:r>
              <a:rPr lang="ru-RU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Утверждена форма  выписки из реестра членов </a:t>
            </a:r>
            <a:r>
              <a:rPr lang="ru-RU" dirty="0" err="1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саморегулируемой</a:t>
            </a:r>
            <a:r>
              <a:rPr lang="ru-RU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 организации.</a:t>
            </a:r>
          </a:p>
          <a:p>
            <a:pPr indent="355600" algn="just"/>
            <a:r>
              <a:rPr lang="ru-RU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Следовательно, условием допуска к участию в закупке на выполнение работ по строительству, реконструкции, капитальному ремонту объекта капитального строительства, устанавливаемым в документации о закупках в соответствии с положениями пункта 1 части 1 статьи 31 Закона о контрактной системе, должно являться членство в </a:t>
            </a:r>
            <a:r>
              <a:rPr lang="ru-RU" dirty="0" err="1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саморегулируемой</a:t>
            </a:r>
            <a:r>
              <a:rPr lang="ru-RU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 организации, что подтверждается выпиской из реестра членов </a:t>
            </a:r>
            <a:r>
              <a:rPr lang="ru-RU" dirty="0" err="1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саморегулируемой</a:t>
            </a:r>
            <a:r>
              <a:rPr lang="ru-RU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 организации, предусмотренной формой,  утвержденной Приказом </a:t>
            </a:r>
            <a:r>
              <a:rPr lang="ru-RU" dirty="0" err="1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 № 58.</a:t>
            </a:r>
          </a:p>
          <a:p>
            <a:pPr algn="just"/>
            <a:endParaRPr lang="ru-RU" dirty="0" smtClean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55600" algn="just"/>
            <a:r>
              <a:rPr lang="ru-RU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Действие Приказа </a:t>
            </a:r>
            <a:r>
              <a:rPr lang="ru-RU" dirty="0" err="1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 от 16.02.2017 № 58 "Об утверждении формы выписки из реестра членов </a:t>
            </a:r>
            <a:r>
              <a:rPr lang="ru-RU" dirty="0" err="1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саморегулируемой</a:t>
            </a:r>
            <a:r>
              <a:rPr lang="ru-RU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 организации« прекращено 19.04.2019, в связи с вступлением в силу с 20.04.2019 Приказа </a:t>
            </a:r>
            <a:r>
              <a:rPr lang="ru-RU" dirty="0" err="1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 от 04.03.2019 № 86 «Об утверждении формы выписки из реестра членом </a:t>
            </a:r>
            <a:r>
              <a:rPr lang="ru-RU" dirty="0" err="1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саморегулируемой</a:t>
            </a:r>
            <a:r>
              <a:rPr lang="ru-RU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 организации».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6256" y="1092529"/>
            <a:ext cx="8823366" cy="5118265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D6941-CE76-4EA1-9EF1-7CC0AFB012F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451693" y="2321279"/>
            <a:ext cx="816349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Письмо ФАС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19.06.2019 № МЕ/51304/19</a:t>
            </a:r>
            <a:r>
              <a:rPr lang="ru-RU" b="1" dirty="0" smtClean="0">
                <a:solidFill>
                  <a:srgbClr val="0043C8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dirty="0" smtClean="0">
              <a:ln>
                <a:noFill/>
              </a:ln>
              <a:solidFill>
                <a:srgbClr val="0043C8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43C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качестве подтверждения опыта выполнения строительных работ может быть представлен опыт выполнения работ только в качестве генерального подрядчика (данная позиция нашла свое отражение в Определении Верховного суда Российской Федерации от 05.12.2018 № 305-КГ18-19792 по делу № А40-223872/2017).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rgbClr val="0043C8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4405" y="1883884"/>
            <a:ext cx="8538072" cy="2974556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43C8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ТРЕБОВАНИЯ К УЧАСТНИКАМ ЗАКУПОК НА ВЫПОЛНЕНИЕ РАБОТ ПО СТРОИТЕЛЬСТВУ, РЕКОНСТРУКЦИИ, КАПИТАЛЬНОМУ РЕМОНТУ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1120" y="1187532"/>
            <a:ext cx="8670274" cy="3301340"/>
          </a:xfrm>
        </p:spPr>
        <p:txBody>
          <a:bodyPr/>
          <a:lstStyle/>
          <a:p>
            <a:pPr algn="ctr">
              <a:buNone/>
            </a:pPr>
            <a:r>
              <a:rPr lang="ru-RU" sz="180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НАРУШЕНИЕ </a:t>
            </a:r>
            <a:r>
              <a:rPr lang="ru-RU" sz="18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ЧАСТИ 3 СТАТЬИ 68 </a:t>
            </a:r>
            <a:r>
              <a:rPr lang="ru-RU" sz="180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ЗАКОНА </a:t>
            </a:r>
          </a:p>
          <a:p>
            <a:pPr algn="ctr">
              <a:buNone/>
            </a:pPr>
            <a:r>
              <a:rPr lang="ru-RU" sz="180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О КОНТРАКТНОЙ СИСТЕМЕ: </a:t>
            </a:r>
          </a:p>
          <a:p>
            <a:pPr algn="ctr">
              <a:buNone/>
            </a:pPr>
            <a:r>
              <a:rPr lang="ru-RU" sz="19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Пункт 8 части 1 статьи 33</a:t>
            </a:r>
          </a:p>
          <a:p>
            <a:pPr marL="82550" indent="368300" algn="just">
              <a:buNone/>
            </a:pPr>
            <a:endParaRPr lang="ru-RU" sz="1900" dirty="0" smtClean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550" indent="368300" algn="just">
              <a:buNone/>
            </a:pPr>
            <a:r>
              <a:rPr lang="ru-RU" sz="190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Документация о закупке при осуществлении закупки работ по строительству, реконструкции, капитальному ремонту, сносу объекта капитального строительства должна содержать проектную документацию, утвержденную в порядке, установленном законодательством о градостроительной деятельности.  Включение проектной документации в документацию о закупке в соответствии с настоящим пунктом является надлежащим исполнением требований пунктов 1-3 настоящей части.</a:t>
            </a:r>
          </a:p>
          <a:p>
            <a:pPr marL="0" indent="450850" algn="just">
              <a:buNone/>
            </a:pPr>
            <a:r>
              <a:rPr lang="ru-RU" sz="190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«… При этом электронный аукцион в случае включения в документацию о закупке в соответствии с 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пунктом 8 части 1 статьи 33</a:t>
            </a:r>
            <a:r>
              <a:rPr lang="ru-RU" sz="1900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 настоящего Федерального закона проектной документации проводится через четыре часа после окончания срока подачи заявок на участие в указанном электронном аукционе.»</a:t>
            </a:r>
            <a:endParaRPr lang="ru-RU" sz="1900" dirty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9EA31C-FF93-4433-96DB-35D010C68CDA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93295" y="99852"/>
            <a:ext cx="9237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43C8"/>
                </a:solidFill>
                <a:latin typeface="Times New Roman" pitchFamily="18" charset="0"/>
                <a:cs typeface="Times New Roman" pitchFamily="18" charset="0"/>
              </a:rPr>
              <a:t>НАРУШЕНИЯ ЗАКОНОДАТЕЛЬСТВА В СФЕРЕ ЗАКУПОК</a:t>
            </a:r>
            <a:endParaRPr lang="ru-RU" sz="2000" i="1" dirty="0">
              <a:solidFill>
                <a:srgbClr val="0043C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8130" y="1056904"/>
            <a:ext cx="8787740" cy="5343896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16402</TotalTime>
  <Words>1764</Words>
  <Application>Microsoft Office PowerPoint</Application>
  <PresentationFormat>Экран (4:3)</PresentationFormat>
  <Paragraphs>204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1_Оформление по умолчанию</vt:lpstr>
      <vt:lpstr>Слайд 1</vt:lpstr>
      <vt:lpstr>СТАТИСТИКА ПО РЕЗУЛЬТАТАМ РАССМОТРЕНИЯ ЖАЛОБ   В СООТВЕТСТВИИ С 44-ФЗ</vt:lpstr>
      <vt:lpstr> КОНТРОЛЬ В СФЕРЕ ЗАКУПОК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Башкортостанское УФАС России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Triumph Sparville</dc:creator>
  <cp:lastModifiedBy>to02-aliev</cp:lastModifiedBy>
  <cp:revision>1024</cp:revision>
  <cp:lastPrinted>2018-12-03T07:10:21Z</cp:lastPrinted>
  <dcterms:created xsi:type="dcterms:W3CDTF">2014-09-15T17:52:41Z</dcterms:created>
  <dcterms:modified xsi:type="dcterms:W3CDTF">2019-09-26T08:32:43Z</dcterms:modified>
</cp:coreProperties>
</file>