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22"/>
  </p:notesMasterIdLst>
  <p:handoutMasterIdLst>
    <p:handoutMasterId r:id="rId23"/>
  </p:handoutMasterIdLst>
  <p:sldIdLst>
    <p:sldId id="1004" r:id="rId2"/>
    <p:sldId id="1005" r:id="rId3"/>
    <p:sldId id="1007" r:id="rId4"/>
    <p:sldId id="1043" r:id="rId5"/>
    <p:sldId id="1044" r:id="rId6"/>
    <p:sldId id="1041" r:id="rId7"/>
    <p:sldId id="1009" r:id="rId8"/>
    <p:sldId id="1037" r:id="rId9"/>
    <p:sldId id="1027" r:id="rId10"/>
    <p:sldId id="1045" r:id="rId11"/>
    <p:sldId id="1026" r:id="rId12"/>
    <p:sldId id="1018" r:id="rId13"/>
    <p:sldId id="1019" r:id="rId14"/>
    <p:sldId id="1039" r:id="rId15"/>
    <p:sldId id="1002" r:id="rId16"/>
    <p:sldId id="1025" r:id="rId17"/>
    <p:sldId id="1031" r:id="rId18"/>
    <p:sldId id="1046" r:id="rId19"/>
    <p:sldId id="1035" r:id="rId20"/>
    <p:sldId id="1036" r:id="rId21"/>
  </p:sldIdLst>
  <p:sldSz cx="6858000" cy="5143500"/>
  <p:notesSz cx="987425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8080"/>
    <a:srgbClr val="353535"/>
    <a:srgbClr val="48A8B0"/>
    <a:srgbClr val="F78609"/>
    <a:srgbClr val="6F933F"/>
    <a:srgbClr val="96BC64"/>
    <a:srgbClr val="FFFFFF"/>
    <a:srgbClr val="EAEAEA"/>
    <a:srgbClr val="48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86441" autoAdjust="0"/>
  </p:normalViewPr>
  <p:slideViewPr>
    <p:cSldViewPr>
      <p:cViewPr>
        <p:scale>
          <a:sx n="133" d="100"/>
          <a:sy n="133" d="100"/>
        </p:scale>
        <p:origin x="-1386" y="-24"/>
      </p:cViewPr>
      <p:guideLst>
        <p:guide orient="horz" pos="2160"/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2188463129341695E-2"/>
          <c:w val="0.62136566635049084"/>
          <c:h val="0.894622623398831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6BC6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0750241234120055"/>
                  <c:y val="0.10926874140219119"/>
                </c:manualLayout>
              </c:layout>
              <c:tx>
                <c:rich>
                  <a:bodyPr/>
                  <a:lstStyle/>
                  <a:p>
                    <a:fld id="{1DF300DE-6F6E-43E8-ADD0-E8DE45E2E40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6299494184493772E-2"/>
                  <c:y val="-0.17241534074344231"/>
                </c:manualLayout>
              </c:layout>
              <c:tx>
                <c:rich>
                  <a:bodyPr/>
                  <a:lstStyle/>
                  <a:p>
                    <a:fld id="{6FCF34AD-0C85-4ADF-8773-81E9DEC37B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1068228784982563E-2"/>
                  <c:y val="-0.18622038052773926"/>
                </c:manualLayout>
              </c:layout>
              <c:tx>
                <c:rich>
                  <a:bodyPr/>
                  <a:lstStyle/>
                  <a:p>
                    <a:fld id="{FD66D6D7-722F-45BD-A405-2235048C290A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3845596933826209E-2"/>
                  <c:y val="-0.18204564115193991"/>
                </c:manualLayout>
              </c:layout>
              <c:tx>
                <c:rich>
                  <a:bodyPr/>
                  <a:lstStyle/>
                  <a:p>
                    <a:fld id="{7B6D12C7-1CEF-41D8-AAEC-FA2CE673D9E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7870596345250144E-2"/>
                  <c:y val="-0.16380411575218298"/>
                </c:manualLayout>
              </c:layout>
              <c:tx>
                <c:rich>
                  <a:bodyPr/>
                  <a:lstStyle/>
                  <a:p>
                    <a:fld id="{CBABC1CA-7389-441D-8279-BD2CD709028D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9.7505863892775935E-2"/>
                  <c:y val="0.10728157663435543"/>
                </c:manualLayout>
              </c:layout>
              <c:tx>
                <c:rich>
                  <a:bodyPr/>
                  <a:lstStyle/>
                  <a:p>
                    <a:fld id="{DD2377F6-4AEA-47B9-8088-1587CBD29D0A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C33B779-CF7C-46C2-8DD2-D942B6EDDD9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A87319-C6F0-45E6-BC4C-BF828385880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DA522D-A74E-4010-BA7B-F76937AE8BD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Строительный комплекс (включая дорожное строительство)</c:v>
                </c:pt>
                <c:pt idx="1">
                  <c:v>Лекарственные препараты и медицинские изделия</c:v>
                </c:pt>
                <c:pt idx="2">
                  <c:v>Продукты питания</c:v>
                </c:pt>
                <c:pt idx="3">
                  <c:v>Транспорт и пассажирские перевозки</c:v>
                </c:pt>
                <c:pt idx="4">
                  <c:v>Сделки с недвижимостью</c:v>
                </c:pt>
                <c:pt idx="5">
                  <c:v>Прочее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72872359456584"/>
          <c:y val="7.0454014405737897E-2"/>
          <c:w val="0.41666220548516891"/>
          <c:h val="0.86984309934702986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2065-2079-4B21-8E20-97A186FBA38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729AB-41CE-4CFC-922E-9F0FF13A17F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008080"/>
              </a:solidFill>
              <a:latin typeface="+mn-lt"/>
            </a:rPr>
            <a:t>1. Выявление картеля в автоматическом режиме</a:t>
          </a:r>
          <a:endParaRPr lang="ru-RU" sz="1400" b="1" dirty="0">
            <a:solidFill>
              <a:srgbClr val="008080"/>
            </a:solidFill>
            <a:latin typeface="+mn-lt"/>
          </a:endParaRPr>
        </a:p>
      </dgm:t>
    </dgm:pt>
    <dgm:pt modelId="{E366B337-6E11-4810-8D53-6B175EB2F276}" type="parTrans" cxnId="{1541DEFE-605F-4967-8135-B3377ABE025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F19A933C-3CA8-42C8-80FB-026FDA542EEE}" type="sibTrans" cxnId="{1541DEFE-605F-4967-8135-B3377ABE0250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58748B01-2E5B-4A09-92BC-3610C32C5BC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008080"/>
              </a:solidFill>
              <a:latin typeface="+mn-lt"/>
            </a:rPr>
            <a:t>2. Сбор и оцифровка доказательственной базы</a:t>
          </a:r>
          <a:endParaRPr lang="ru-RU" sz="1200" b="1" dirty="0">
            <a:solidFill>
              <a:srgbClr val="008080"/>
            </a:solidFill>
            <a:latin typeface="+mn-lt"/>
          </a:endParaRPr>
        </a:p>
      </dgm:t>
    </dgm:pt>
    <dgm:pt modelId="{19DC63F7-C38E-4392-B3DB-2D05F6BF1686}" type="parTrans" cxnId="{4EAADB49-1CDA-4BAF-8498-19AD30513F4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213D47C4-AB31-485C-B0AD-EAF1DA30BCA1}" type="sibTrans" cxnId="{4EAADB49-1CDA-4BAF-8498-19AD30513F41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C07DB8E0-5F96-4F7B-B6A9-3E711D9BB028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008080"/>
              </a:solidFill>
              <a:latin typeface="+mn-lt"/>
            </a:rPr>
            <a:t>3. Автоматическое формирование итогового документа (докладная, анализ рынка, решение по делу)</a:t>
          </a:r>
          <a:endParaRPr lang="ru-RU" sz="1200" b="1" dirty="0">
            <a:solidFill>
              <a:srgbClr val="008080"/>
            </a:solidFill>
            <a:latin typeface="+mn-lt"/>
          </a:endParaRPr>
        </a:p>
      </dgm:t>
    </dgm:pt>
    <dgm:pt modelId="{2B1A2F3C-0B06-495B-9C48-55250EDAF668}" type="parTrans" cxnId="{1903B719-6126-4A81-953A-D66D8769C02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E3F473E3-AAAF-4268-9987-D12018CA687E}" type="sibTrans" cxnId="{1903B719-6126-4A81-953A-D66D8769C028}">
      <dgm:prSet/>
      <dgm:spPr/>
      <dgm:t>
        <a:bodyPr/>
        <a:lstStyle/>
        <a:p>
          <a:endParaRPr lang="ru-RU">
            <a:latin typeface="Georgia" panose="02040502050405020303" pitchFamily="18" charset="0"/>
          </a:endParaRPr>
        </a:p>
      </dgm:t>
    </dgm:pt>
    <dgm:pt modelId="{ADEA2943-5BFA-43A1-983D-BECDA9E5673C}" type="pres">
      <dgm:prSet presAssocID="{30642065-2079-4B21-8E20-97A186FBA3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F3C30D-8E90-4D01-823C-D77D5499A3EE}" type="pres">
      <dgm:prSet presAssocID="{D4F729AB-41CE-4CFC-922E-9F0FF13A17F3}" presName="composite" presStyleCnt="0"/>
      <dgm:spPr/>
    </dgm:pt>
    <dgm:pt modelId="{23366175-7340-473F-9044-0EE41562B264}" type="pres">
      <dgm:prSet presAssocID="{D4F729AB-41CE-4CFC-922E-9F0FF13A17F3}" presName="LShape" presStyleLbl="alignNode1" presStyleIdx="0" presStyleCnt="5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A338FDE-77CB-45AE-93A8-65FC717C4DB3}" type="pres">
      <dgm:prSet presAssocID="{D4F729AB-41CE-4CFC-922E-9F0FF13A17F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163C9-BB2C-4815-9E90-340A28CF017E}" type="pres">
      <dgm:prSet presAssocID="{D4F729AB-41CE-4CFC-922E-9F0FF13A17F3}" presName="Triangle" presStyleLbl="alignNode1" presStyleIdx="1" presStyleCnt="5"/>
      <dgm:spPr>
        <a:solidFill>
          <a:srgbClr val="009999"/>
        </a:solidFill>
        <a:ln>
          <a:noFill/>
        </a:ln>
      </dgm:spPr>
      <dgm:t>
        <a:bodyPr/>
        <a:lstStyle/>
        <a:p>
          <a:endParaRPr lang="ru-RU"/>
        </a:p>
      </dgm:t>
    </dgm:pt>
    <dgm:pt modelId="{E61D03AD-9895-4E60-9595-207CBB09B5A4}" type="pres">
      <dgm:prSet presAssocID="{F19A933C-3CA8-42C8-80FB-026FDA542EEE}" presName="sibTrans" presStyleCnt="0"/>
      <dgm:spPr/>
    </dgm:pt>
    <dgm:pt modelId="{0EE4E0FE-CDE2-4D8B-ACB7-2DC8121CDB31}" type="pres">
      <dgm:prSet presAssocID="{F19A933C-3CA8-42C8-80FB-026FDA542EEE}" presName="space" presStyleCnt="0"/>
      <dgm:spPr/>
    </dgm:pt>
    <dgm:pt modelId="{A90AF6D6-086A-4F67-9AC2-FFDDF409C5DC}" type="pres">
      <dgm:prSet presAssocID="{58748B01-2E5B-4A09-92BC-3610C32C5BC6}" presName="composite" presStyleCnt="0"/>
      <dgm:spPr/>
    </dgm:pt>
    <dgm:pt modelId="{FCE5FF4F-821F-4B8D-9BE6-D5D85E3CF422}" type="pres">
      <dgm:prSet presAssocID="{58748B01-2E5B-4A09-92BC-3610C32C5BC6}" presName="LShape" presStyleLbl="alignNode1" presStyleIdx="2" presStyleCnt="5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3FE4953-9D58-48BD-AD0D-B0A05C2324FB}" type="pres">
      <dgm:prSet presAssocID="{58748B01-2E5B-4A09-92BC-3610C32C5BC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71B53-95E8-4C4C-ABF3-3354CEA43257}" type="pres">
      <dgm:prSet presAssocID="{58748B01-2E5B-4A09-92BC-3610C32C5BC6}" presName="Triangle" presStyleLbl="alignNode1" presStyleIdx="3" presStyleCnt="5"/>
      <dgm:spPr>
        <a:solidFill>
          <a:srgbClr val="009999"/>
        </a:solidFill>
        <a:ln>
          <a:noFill/>
        </a:ln>
      </dgm:spPr>
      <dgm:t>
        <a:bodyPr/>
        <a:lstStyle/>
        <a:p>
          <a:endParaRPr lang="ru-RU"/>
        </a:p>
      </dgm:t>
    </dgm:pt>
    <dgm:pt modelId="{89721671-13CB-478E-8825-C91E2B78FC9D}" type="pres">
      <dgm:prSet presAssocID="{213D47C4-AB31-485C-B0AD-EAF1DA30BCA1}" presName="sibTrans" presStyleCnt="0"/>
      <dgm:spPr/>
    </dgm:pt>
    <dgm:pt modelId="{F328B423-3E64-4FCB-A295-264651033C52}" type="pres">
      <dgm:prSet presAssocID="{213D47C4-AB31-485C-B0AD-EAF1DA30BCA1}" presName="space" presStyleCnt="0"/>
      <dgm:spPr/>
    </dgm:pt>
    <dgm:pt modelId="{5EB6A4AD-42DE-4A4A-8A3C-375C6DDA1C2A}" type="pres">
      <dgm:prSet presAssocID="{C07DB8E0-5F96-4F7B-B6A9-3E711D9BB028}" presName="composite" presStyleCnt="0"/>
      <dgm:spPr/>
    </dgm:pt>
    <dgm:pt modelId="{F1B66280-D0E7-44B9-A73B-56A42DED4887}" type="pres">
      <dgm:prSet presAssocID="{C07DB8E0-5F96-4F7B-B6A9-3E711D9BB028}" presName="LShape" presStyleLbl="alignNode1" presStyleIdx="4" presStyleCnt="5"/>
      <dgm:spPr>
        <a:solidFill>
          <a:schemeClr val="accent5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8103F48-DE18-4151-BE43-9A04F3CC4AB8}" type="pres">
      <dgm:prSet presAssocID="{C07DB8E0-5F96-4F7B-B6A9-3E711D9BB02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5FB67-D2BC-472E-B59F-3E7F7B0D2085}" type="presOf" srcId="{58748B01-2E5B-4A09-92BC-3610C32C5BC6}" destId="{63FE4953-9D58-48BD-AD0D-B0A05C2324FB}" srcOrd="0" destOrd="0" presId="urn:microsoft.com/office/officeart/2009/3/layout/StepUpProcess"/>
    <dgm:cxn modelId="{32238A48-4192-4713-A3C4-C5FC2029FCC2}" type="presOf" srcId="{C07DB8E0-5F96-4F7B-B6A9-3E711D9BB028}" destId="{08103F48-DE18-4151-BE43-9A04F3CC4AB8}" srcOrd="0" destOrd="0" presId="urn:microsoft.com/office/officeart/2009/3/layout/StepUpProcess"/>
    <dgm:cxn modelId="{4ADF3043-676F-47F2-A73C-35F1B7188E0B}" type="presOf" srcId="{D4F729AB-41CE-4CFC-922E-9F0FF13A17F3}" destId="{0A338FDE-77CB-45AE-93A8-65FC717C4DB3}" srcOrd="0" destOrd="0" presId="urn:microsoft.com/office/officeart/2009/3/layout/StepUpProcess"/>
    <dgm:cxn modelId="{8825DEF4-01DF-48A3-B4F1-5C41918F2405}" type="presOf" srcId="{30642065-2079-4B21-8E20-97A186FBA387}" destId="{ADEA2943-5BFA-43A1-983D-BECDA9E5673C}" srcOrd="0" destOrd="0" presId="urn:microsoft.com/office/officeart/2009/3/layout/StepUpProcess"/>
    <dgm:cxn modelId="{1903B719-6126-4A81-953A-D66D8769C028}" srcId="{30642065-2079-4B21-8E20-97A186FBA387}" destId="{C07DB8E0-5F96-4F7B-B6A9-3E711D9BB028}" srcOrd="2" destOrd="0" parTransId="{2B1A2F3C-0B06-495B-9C48-55250EDAF668}" sibTransId="{E3F473E3-AAAF-4268-9987-D12018CA687E}"/>
    <dgm:cxn modelId="{1541DEFE-605F-4967-8135-B3377ABE0250}" srcId="{30642065-2079-4B21-8E20-97A186FBA387}" destId="{D4F729AB-41CE-4CFC-922E-9F0FF13A17F3}" srcOrd="0" destOrd="0" parTransId="{E366B337-6E11-4810-8D53-6B175EB2F276}" sibTransId="{F19A933C-3CA8-42C8-80FB-026FDA542EEE}"/>
    <dgm:cxn modelId="{4EAADB49-1CDA-4BAF-8498-19AD30513F41}" srcId="{30642065-2079-4B21-8E20-97A186FBA387}" destId="{58748B01-2E5B-4A09-92BC-3610C32C5BC6}" srcOrd="1" destOrd="0" parTransId="{19DC63F7-C38E-4392-B3DB-2D05F6BF1686}" sibTransId="{213D47C4-AB31-485C-B0AD-EAF1DA30BCA1}"/>
    <dgm:cxn modelId="{21DC2F7D-D523-43FB-9557-C5C8DB8E4919}" type="presParOf" srcId="{ADEA2943-5BFA-43A1-983D-BECDA9E5673C}" destId="{15F3C30D-8E90-4D01-823C-D77D5499A3EE}" srcOrd="0" destOrd="0" presId="urn:microsoft.com/office/officeart/2009/3/layout/StepUpProcess"/>
    <dgm:cxn modelId="{06654F1D-4C4B-48D7-BB30-4BD722A62D49}" type="presParOf" srcId="{15F3C30D-8E90-4D01-823C-D77D5499A3EE}" destId="{23366175-7340-473F-9044-0EE41562B264}" srcOrd="0" destOrd="0" presId="urn:microsoft.com/office/officeart/2009/3/layout/StepUpProcess"/>
    <dgm:cxn modelId="{6535786A-77E5-44EE-BCE2-E2097E8CEEEC}" type="presParOf" srcId="{15F3C30D-8E90-4D01-823C-D77D5499A3EE}" destId="{0A338FDE-77CB-45AE-93A8-65FC717C4DB3}" srcOrd="1" destOrd="0" presId="urn:microsoft.com/office/officeart/2009/3/layout/StepUpProcess"/>
    <dgm:cxn modelId="{5B489A79-9C85-4F85-9D11-52150ADD0C9B}" type="presParOf" srcId="{15F3C30D-8E90-4D01-823C-D77D5499A3EE}" destId="{0D2163C9-BB2C-4815-9E90-340A28CF017E}" srcOrd="2" destOrd="0" presId="urn:microsoft.com/office/officeart/2009/3/layout/StepUpProcess"/>
    <dgm:cxn modelId="{47A09B26-8E62-4580-BF02-AC06C8C0D7AE}" type="presParOf" srcId="{ADEA2943-5BFA-43A1-983D-BECDA9E5673C}" destId="{E61D03AD-9895-4E60-9595-207CBB09B5A4}" srcOrd="1" destOrd="0" presId="urn:microsoft.com/office/officeart/2009/3/layout/StepUpProcess"/>
    <dgm:cxn modelId="{5627B811-A45B-487A-8DF2-F94469158266}" type="presParOf" srcId="{E61D03AD-9895-4E60-9595-207CBB09B5A4}" destId="{0EE4E0FE-CDE2-4D8B-ACB7-2DC8121CDB31}" srcOrd="0" destOrd="0" presId="urn:microsoft.com/office/officeart/2009/3/layout/StepUpProcess"/>
    <dgm:cxn modelId="{A29AB4A0-6E44-4FEA-9C06-99F85F382548}" type="presParOf" srcId="{ADEA2943-5BFA-43A1-983D-BECDA9E5673C}" destId="{A90AF6D6-086A-4F67-9AC2-FFDDF409C5DC}" srcOrd="2" destOrd="0" presId="urn:microsoft.com/office/officeart/2009/3/layout/StepUpProcess"/>
    <dgm:cxn modelId="{15B961A9-EB98-43F8-9C96-66F5F524EDD6}" type="presParOf" srcId="{A90AF6D6-086A-4F67-9AC2-FFDDF409C5DC}" destId="{FCE5FF4F-821F-4B8D-9BE6-D5D85E3CF422}" srcOrd="0" destOrd="0" presId="urn:microsoft.com/office/officeart/2009/3/layout/StepUpProcess"/>
    <dgm:cxn modelId="{50E22F6D-EDD7-487C-955D-7CCBC9485972}" type="presParOf" srcId="{A90AF6D6-086A-4F67-9AC2-FFDDF409C5DC}" destId="{63FE4953-9D58-48BD-AD0D-B0A05C2324FB}" srcOrd="1" destOrd="0" presId="urn:microsoft.com/office/officeart/2009/3/layout/StepUpProcess"/>
    <dgm:cxn modelId="{CDB33E20-052F-4300-A782-2F35D31A1DEE}" type="presParOf" srcId="{A90AF6D6-086A-4F67-9AC2-FFDDF409C5DC}" destId="{30371B53-95E8-4C4C-ABF3-3354CEA43257}" srcOrd="2" destOrd="0" presId="urn:microsoft.com/office/officeart/2009/3/layout/StepUpProcess"/>
    <dgm:cxn modelId="{FAB3CFBB-1B7F-456F-80A5-AAB04AFCCE28}" type="presParOf" srcId="{ADEA2943-5BFA-43A1-983D-BECDA9E5673C}" destId="{89721671-13CB-478E-8825-C91E2B78FC9D}" srcOrd="3" destOrd="0" presId="urn:microsoft.com/office/officeart/2009/3/layout/StepUpProcess"/>
    <dgm:cxn modelId="{F1B3D584-5700-434E-BB8F-6BEDBB7C1BBE}" type="presParOf" srcId="{89721671-13CB-478E-8825-C91E2B78FC9D}" destId="{F328B423-3E64-4FCB-A295-264651033C52}" srcOrd="0" destOrd="0" presId="urn:microsoft.com/office/officeart/2009/3/layout/StepUpProcess"/>
    <dgm:cxn modelId="{ADFEBD45-5CD9-4906-883B-F9CEA9D8E6B4}" type="presParOf" srcId="{ADEA2943-5BFA-43A1-983D-BECDA9E5673C}" destId="{5EB6A4AD-42DE-4A4A-8A3C-375C6DDA1C2A}" srcOrd="4" destOrd="0" presId="urn:microsoft.com/office/officeart/2009/3/layout/StepUpProcess"/>
    <dgm:cxn modelId="{89C35F79-BDBF-4C7B-B3BF-31CBFEB50091}" type="presParOf" srcId="{5EB6A4AD-42DE-4A4A-8A3C-375C6DDA1C2A}" destId="{F1B66280-D0E7-44B9-A73B-56A42DED4887}" srcOrd="0" destOrd="0" presId="urn:microsoft.com/office/officeart/2009/3/layout/StepUpProcess"/>
    <dgm:cxn modelId="{061493F7-DB7B-417F-A45D-E593637EFD75}" type="presParOf" srcId="{5EB6A4AD-42DE-4A4A-8A3C-375C6DDA1C2A}" destId="{08103F48-DE18-4151-BE43-9A04F3CC4AB8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44453-E7CE-475A-9AD5-98DEDF9E6209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39AC0-054D-4F1E-A622-00B7206EA4AF}">
      <dgm:prSet phldrT="[Текст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r>
            <a:rPr lang="ru-RU" altLang="ru-RU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Государственные закупки (Закон № 44-ФЗ) </a:t>
          </a:r>
          <a:endParaRPr lang="ru-RU" dirty="0">
            <a:latin typeface="+mn-lt"/>
          </a:endParaRPr>
        </a:p>
      </dgm:t>
    </dgm:pt>
    <dgm:pt modelId="{08EF6E7B-4284-4296-BBF8-5CE4DD6E2CB6}" type="parTrans" cxnId="{0AB3A860-DF53-4099-A5D9-0FC600FA695C}">
      <dgm:prSet/>
      <dgm:spPr/>
      <dgm:t>
        <a:bodyPr/>
        <a:lstStyle/>
        <a:p>
          <a:endParaRPr lang="ru-RU"/>
        </a:p>
      </dgm:t>
    </dgm:pt>
    <dgm:pt modelId="{7EE09C2B-0BBE-45C9-B7E8-AC25BF4A9815}" type="sibTrans" cxnId="{0AB3A860-DF53-4099-A5D9-0FC600FA695C}">
      <dgm:prSet/>
      <dgm:spPr/>
      <dgm:t>
        <a:bodyPr/>
        <a:lstStyle/>
        <a:p>
          <a:endParaRPr lang="ru-RU"/>
        </a:p>
      </dgm:t>
    </dgm:pt>
    <dgm:pt modelId="{5FD0EA12-05C7-483E-BB2A-1EE1B93CDEE4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Общий объем закупок</a:t>
          </a:r>
        </a:p>
        <a:p>
          <a:pPr algn="ctr"/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9,47 трлн рублей </a:t>
          </a:r>
        </a:p>
        <a:p>
          <a:pPr algn="ctr"/>
          <a:r>
            <a:rPr lang="fr-FR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(≈ </a:t>
          </a:r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129 млрд евро</a:t>
          </a:r>
          <a:r>
            <a:rPr lang="fr-FR" alt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)</a:t>
          </a:r>
          <a:endParaRPr lang="ru-RU" dirty="0">
            <a:latin typeface="+mn-lt"/>
          </a:endParaRPr>
        </a:p>
      </dgm:t>
    </dgm:pt>
    <dgm:pt modelId="{28A73B15-50D8-478E-9DB8-595F1D44172B}" type="parTrans" cxnId="{D9FD8184-DB17-4EEF-9046-A841E10B340E}">
      <dgm:prSet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endParaRPr lang="ru-RU"/>
        </a:p>
      </dgm:t>
    </dgm:pt>
    <dgm:pt modelId="{6664E17C-606C-4CFB-A9A3-E8AB269E955B}" type="sibTrans" cxnId="{D9FD8184-DB17-4EEF-9046-A841E10B340E}">
      <dgm:prSet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endParaRPr lang="ru-RU"/>
        </a:p>
      </dgm:t>
    </dgm:pt>
    <dgm:pt modelId="{1885283F-3C15-4667-8058-575ED3D9EE10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Количество заказчиков        </a:t>
          </a:r>
        </a:p>
        <a:p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289 687 организаций</a:t>
          </a:r>
          <a:endParaRPr lang="ru-RU" dirty="0">
            <a:latin typeface="+mn-lt"/>
          </a:endParaRPr>
        </a:p>
      </dgm:t>
    </dgm:pt>
    <dgm:pt modelId="{0FCDB696-9A0A-4C68-AA75-4E6688D81F28}" type="parTrans" cxnId="{F625EAAD-DAC2-4C9C-AAB2-F59EBF9264D1}">
      <dgm:prSet/>
      <dgm:spPr/>
      <dgm:t>
        <a:bodyPr/>
        <a:lstStyle/>
        <a:p>
          <a:endParaRPr lang="ru-RU"/>
        </a:p>
      </dgm:t>
    </dgm:pt>
    <dgm:pt modelId="{0C543DA8-FE72-4A2F-A1A5-59D4A5D40294}" type="sibTrans" cxnId="{F625EAAD-DAC2-4C9C-AAB2-F59EBF9264D1}">
      <dgm:prSet/>
      <dgm:spPr/>
      <dgm:t>
        <a:bodyPr/>
        <a:lstStyle/>
        <a:p>
          <a:endParaRPr lang="ru-RU"/>
        </a:p>
      </dgm:t>
    </dgm:pt>
    <dgm:pt modelId="{289227FC-8715-457E-A173-73ED98E79F23}">
      <dgm:prSet phldrT="[Текст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r>
            <a:rPr lang="ru-RU" altLang="ru-RU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Закупки госкомпаний (Закон № 223-ФЗ)</a:t>
          </a:r>
          <a:endParaRPr lang="ru-RU" dirty="0">
            <a:latin typeface="+mn-lt"/>
          </a:endParaRPr>
        </a:p>
      </dgm:t>
    </dgm:pt>
    <dgm:pt modelId="{7145FEDA-6DC3-4BE2-A37B-BA041B3376BC}" type="parTrans" cxnId="{0ABAC382-738A-4F79-8BEA-033EC13B46C1}">
      <dgm:prSet/>
      <dgm:spPr/>
      <dgm:t>
        <a:bodyPr/>
        <a:lstStyle/>
        <a:p>
          <a:endParaRPr lang="ru-RU"/>
        </a:p>
      </dgm:t>
    </dgm:pt>
    <dgm:pt modelId="{A8E4BDBA-ACA0-4464-8E35-E2BA067B984D}" type="sibTrans" cxnId="{0ABAC382-738A-4F79-8BEA-033EC13B46C1}">
      <dgm:prSet/>
      <dgm:spPr/>
      <dgm:t>
        <a:bodyPr/>
        <a:lstStyle/>
        <a:p>
          <a:endParaRPr lang="ru-RU"/>
        </a:p>
      </dgm:t>
    </dgm:pt>
    <dgm:pt modelId="{EAC8049D-5FB4-4A73-84CA-E83544DAD37D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Общий объем закупок</a:t>
          </a:r>
          <a:r>
            <a:rPr lang="en-US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</a:t>
          </a:r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      </a:t>
          </a:r>
        </a:p>
        <a:p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 </a:t>
          </a:r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16,9 трлн рублей </a:t>
          </a:r>
        </a:p>
        <a:p>
          <a:r>
            <a:rPr lang="fr-FR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(≈ </a:t>
          </a:r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230 млрд евро</a:t>
          </a:r>
          <a:r>
            <a:rPr lang="fr-FR" alt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)</a:t>
          </a:r>
          <a:endParaRPr lang="ru-RU" dirty="0">
            <a:latin typeface="+mn-lt"/>
          </a:endParaRPr>
        </a:p>
      </dgm:t>
    </dgm:pt>
    <dgm:pt modelId="{B1253372-E37F-41FD-8480-4B304C98610E}" type="parTrans" cxnId="{C170C9BF-FF59-4E74-A860-328D9457D0BE}">
      <dgm:prSet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endParaRPr lang="ru-RU"/>
        </a:p>
      </dgm:t>
    </dgm:pt>
    <dgm:pt modelId="{FB2DEEEE-CC74-40AC-900D-F1BEC1A4A9EB}" type="sibTrans" cxnId="{C170C9BF-FF59-4E74-A860-328D9457D0BE}">
      <dgm:prSet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gm:spPr>
      <dgm:t>
        <a:bodyPr/>
        <a:lstStyle/>
        <a:p>
          <a:endParaRPr lang="ru-RU"/>
        </a:p>
      </dgm:t>
    </dgm:pt>
    <dgm:pt modelId="{A42139FD-6FBC-47A9-8ACF-8201C17F6F7F}">
      <dgm:prSet phldrT="[Текст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altLang="ru-RU" b="1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Количество заказчиков        </a:t>
          </a:r>
        </a:p>
        <a:p>
          <a:r>
            <a: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90 342 организации</a:t>
          </a:r>
          <a:endParaRPr lang="ru-RU" dirty="0">
            <a:latin typeface="+mn-lt"/>
          </a:endParaRPr>
        </a:p>
      </dgm:t>
    </dgm:pt>
    <dgm:pt modelId="{A5168EA6-B456-4E7F-A1C5-65142FD8C0F9}" type="parTrans" cxnId="{35161CE8-3273-468C-962A-94FA8ABC791A}">
      <dgm:prSet/>
      <dgm:spPr/>
      <dgm:t>
        <a:bodyPr/>
        <a:lstStyle/>
        <a:p>
          <a:endParaRPr lang="ru-RU"/>
        </a:p>
      </dgm:t>
    </dgm:pt>
    <dgm:pt modelId="{DBB3FFD4-D680-4933-8FCA-3678856AA2BD}" type="sibTrans" cxnId="{35161CE8-3273-468C-962A-94FA8ABC791A}">
      <dgm:prSet/>
      <dgm:spPr/>
      <dgm:t>
        <a:bodyPr/>
        <a:lstStyle/>
        <a:p>
          <a:endParaRPr lang="ru-RU"/>
        </a:p>
      </dgm:t>
    </dgm:pt>
    <dgm:pt modelId="{35DF703A-1536-4F8F-A44B-5B99DE98A2CE}" type="pres">
      <dgm:prSet presAssocID="{F9E44453-E7CE-475A-9AD5-98DEDF9E62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B8D80-6FA6-4693-81D7-5A5B3EE3731A}" type="pres">
      <dgm:prSet presAssocID="{91C39AC0-054D-4F1E-A622-00B7206EA4AF}" presName="vertFlow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8B1DC69-1BAD-4A77-9286-3481636F0AD4}" type="pres">
      <dgm:prSet presAssocID="{91C39AC0-054D-4F1E-A622-00B7206EA4AF}" presName="header" presStyleLbl="node1" presStyleIdx="0" presStyleCnt="2" custLinFactNeighborX="-19" custLinFactNeighborY="-58346"/>
      <dgm:spPr/>
      <dgm:t>
        <a:bodyPr/>
        <a:lstStyle/>
        <a:p>
          <a:endParaRPr lang="ru-RU"/>
        </a:p>
      </dgm:t>
    </dgm:pt>
    <dgm:pt modelId="{0ACFC5BE-B186-473D-A769-DA4332D40C4E}" type="pres">
      <dgm:prSet presAssocID="{28A73B15-50D8-478E-9DB8-595F1D44172B}" presName="parTrans" presStyleLbl="sibTrans2D1" presStyleIdx="0" presStyleCnt="4" custLinFactNeighborX="-81333" custLinFactNeighborY="-64759"/>
      <dgm:spPr/>
      <dgm:t>
        <a:bodyPr/>
        <a:lstStyle/>
        <a:p>
          <a:endParaRPr lang="ru-RU"/>
        </a:p>
      </dgm:t>
    </dgm:pt>
    <dgm:pt modelId="{6905C3DE-384D-452C-8B57-4F173A9BE692}" type="pres">
      <dgm:prSet presAssocID="{5FD0EA12-05C7-483E-BB2A-1EE1B93CDEE4}" presName="child" presStyleLbl="alignAccFollowNode1" presStyleIdx="0" presStyleCnt="4" custLinFactNeighborX="-19" custLinFactNeighborY="-69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65B0-27B8-4A4D-AF19-4927F928A83B}" type="pres">
      <dgm:prSet presAssocID="{6664E17C-606C-4CFB-A9A3-E8AB269E955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4ECF44E-9282-4C5B-B7B5-5277A1B9D773}" type="pres">
      <dgm:prSet presAssocID="{1885283F-3C15-4667-8058-575ED3D9EE10}" presName="child" presStyleLbl="alignAccFollowNode1" presStyleIdx="1" presStyleCnt="4" custLinFactNeighborX="-19" custLinFactNeighborY="-65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2779-CE6C-4E25-93AA-66662C89B212}" type="pres">
      <dgm:prSet presAssocID="{91C39AC0-054D-4F1E-A622-00B7206EA4AF}" presName="hSp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8F2622B-F6BF-4E8E-AE74-DEADFDE4456F}" type="pres">
      <dgm:prSet presAssocID="{289227FC-8715-457E-A173-73ED98E79F23}" presName="vertFlow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7617470-AC4F-4DD5-AE4B-2D5933089A66}" type="pres">
      <dgm:prSet presAssocID="{289227FC-8715-457E-A173-73ED98E79F23}" presName="header" presStyleLbl="node1" presStyleIdx="1" presStyleCnt="2" custLinFactNeighborX="-594" custLinFactNeighborY="-65493"/>
      <dgm:spPr/>
      <dgm:t>
        <a:bodyPr/>
        <a:lstStyle/>
        <a:p>
          <a:endParaRPr lang="ru-RU"/>
        </a:p>
      </dgm:t>
    </dgm:pt>
    <dgm:pt modelId="{73490DD2-E78A-4F02-90D0-1A210FCFF0CF}" type="pres">
      <dgm:prSet presAssocID="{B1253372-E37F-41FD-8480-4B304C98610E}" presName="parTrans" presStyleLbl="sibTrans2D1" presStyleIdx="2" presStyleCnt="4" custLinFactNeighborX="35499" custLinFactNeighborY="-47741"/>
      <dgm:spPr/>
      <dgm:t>
        <a:bodyPr/>
        <a:lstStyle/>
        <a:p>
          <a:endParaRPr lang="ru-RU"/>
        </a:p>
      </dgm:t>
    </dgm:pt>
    <dgm:pt modelId="{4155A358-6AF4-4156-BAA4-F48BBF05181C}" type="pres">
      <dgm:prSet presAssocID="{EAC8049D-5FB4-4A73-84CA-E83544DAD37D}" presName="child" presStyleLbl="alignAccFollowNode1" presStyleIdx="2" presStyleCnt="4" custLinFactNeighborX="1247" custLinFactNeighborY="-72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87BD9-3FBF-42B5-B8C2-641C24A24563}" type="pres">
      <dgm:prSet presAssocID="{FB2DEEEE-CC74-40AC-900D-F1BEC1A4A9E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397715B-219D-42DB-8725-716373342143}" type="pres">
      <dgm:prSet presAssocID="{A42139FD-6FBC-47A9-8ACF-8201C17F6F7F}" presName="child" presStyleLbl="alignAccFollowNode1" presStyleIdx="3" presStyleCnt="4" custLinFactNeighborX="442" custLinFactNeighborY="-73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94B28-14A2-47E5-8B3E-09ACB1630F83}" type="presOf" srcId="{A42139FD-6FBC-47A9-8ACF-8201C17F6F7F}" destId="{3397715B-219D-42DB-8725-716373342143}" srcOrd="0" destOrd="0" presId="urn:microsoft.com/office/officeart/2005/8/layout/lProcess1"/>
    <dgm:cxn modelId="{9D4EC360-1ABB-4C86-9571-4ACF07FDBCA2}" type="presOf" srcId="{91C39AC0-054D-4F1E-A622-00B7206EA4AF}" destId="{A8B1DC69-1BAD-4A77-9286-3481636F0AD4}" srcOrd="0" destOrd="0" presId="urn:microsoft.com/office/officeart/2005/8/layout/lProcess1"/>
    <dgm:cxn modelId="{0AB3A860-DF53-4099-A5D9-0FC600FA695C}" srcId="{F9E44453-E7CE-475A-9AD5-98DEDF9E6209}" destId="{91C39AC0-054D-4F1E-A622-00B7206EA4AF}" srcOrd="0" destOrd="0" parTransId="{08EF6E7B-4284-4296-BBF8-5CE4DD6E2CB6}" sibTransId="{7EE09C2B-0BBE-45C9-B7E8-AC25BF4A9815}"/>
    <dgm:cxn modelId="{D9FD8184-DB17-4EEF-9046-A841E10B340E}" srcId="{91C39AC0-054D-4F1E-A622-00B7206EA4AF}" destId="{5FD0EA12-05C7-483E-BB2A-1EE1B93CDEE4}" srcOrd="0" destOrd="0" parTransId="{28A73B15-50D8-478E-9DB8-595F1D44172B}" sibTransId="{6664E17C-606C-4CFB-A9A3-E8AB269E955B}"/>
    <dgm:cxn modelId="{35161CE8-3273-468C-962A-94FA8ABC791A}" srcId="{289227FC-8715-457E-A173-73ED98E79F23}" destId="{A42139FD-6FBC-47A9-8ACF-8201C17F6F7F}" srcOrd="1" destOrd="0" parTransId="{A5168EA6-B456-4E7F-A1C5-65142FD8C0F9}" sibTransId="{DBB3FFD4-D680-4933-8FCA-3678856AA2BD}"/>
    <dgm:cxn modelId="{0D933E55-386B-4B3F-95CF-53BB7C16A735}" type="presOf" srcId="{1885283F-3C15-4667-8058-575ED3D9EE10}" destId="{84ECF44E-9282-4C5B-B7B5-5277A1B9D773}" srcOrd="0" destOrd="0" presId="urn:microsoft.com/office/officeart/2005/8/layout/lProcess1"/>
    <dgm:cxn modelId="{0ABAC382-738A-4F79-8BEA-033EC13B46C1}" srcId="{F9E44453-E7CE-475A-9AD5-98DEDF9E6209}" destId="{289227FC-8715-457E-A173-73ED98E79F23}" srcOrd="1" destOrd="0" parTransId="{7145FEDA-6DC3-4BE2-A37B-BA041B3376BC}" sibTransId="{A8E4BDBA-ACA0-4464-8E35-E2BA067B984D}"/>
    <dgm:cxn modelId="{1AA2170B-63F0-4D0A-9E30-C54D73C11290}" type="presOf" srcId="{289227FC-8715-457E-A173-73ED98E79F23}" destId="{87617470-AC4F-4DD5-AE4B-2D5933089A66}" srcOrd="0" destOrd="0" presId="urn:microsoft.com/office/officeart/2005/8/layout/lProcess1"/>
    <dgm:cxn modelId="{C9DE9B99-16DF-46A8-8C2E-C6958386DC39}" type="presOf" srcId="{5FD0EA12-05C7-483E-BB2A-1EE1B93CDEE4}" destId="{6905C3DE-384D-452C-8B57-4F173A9BE692}" srcOrd="0" destOrd="0" presId="urn:microsoft.com/office/officeart/2005/8/layout/lProcess1"/>
    <dgm:cxn modelId="{C170C9BF-FF59-4E74-A860-328D9457D0BE}" srcId="{289227FC-8715-457E-A173-73ED98E79F23}" destId="{EAC8049D-5FB4-4A73-84CA-E83544DAD37D}" srcOrd="0" destOrd="0" parTransId="{B1253372-E37F-41FD-8480-4B304C98610E}" sibTransId="{FB2DEEEE-CC74-40AC-900D-F1BEC1A4A9EB}"/>
    <dgm:cxn modelId="{439DD5BE-39D1-48C3-B5E2-BAF1BA369BA3}" type="presOf" srcId="{B1253372-E37F-41FD-8480-4B304C98610E}" destId="{73490DD2-E78A-4F02-90D0-1A210FCFF0CF}" srcOrd="0" destOrd="0" presId="urn:microsoft.com/office/officeart/2005/8/layout/lProcess1"/>
    <dgm:cxn modelId="{A606D1A1-06F3-4910-9643-D65950245A53}" type="presOf" srcId="{F9E44453-E7CE-475A-9AD5-98DEDF9E6209}" destId="{35DF703A-1536-4F8F-A44B-5B99DE98A2CE}" srcOrd="0" destOrd="0" presId="urn:microsoft.com/office/officeart/2005/8/layout/lProcess1"/>
    <dgm:cxn modelId="{F625EAAD-DAC2-4C9C-AAB2-F59EBF9264D1}" srcId="{91C39AC0-054D-4F1E-A622-00B7206EA4AF}" destId="{1885283F-3C15-4667-8058-575ED3D9EE10}" srcOrd="1" destOrd="0" parTransId="{0FCDB696-9A0A-4C68-AA75-4E6688D81F28}" sibTransId="{0C543DA8-FE72-4A2F-A1A5-59D4A5D40294}"/>
    <dgm:cxn modelId="{55622912-558E-4911-9278-E79880EA7C56}" type="presOf" srcId="{6664E17C-606C-4CFB-A9A3-E8AB269E955B}" destId="{5E4165B0-27B8-4A4D-AF19-4927F928A83B}" srcOrd="0" destOrd="0" presId="urn:microsoft.com/office/officeart/2005/8/layout/lProcess1"/>
    <dgm:cxn modelId="{B4BB68CE-2D05-4168-A6E5-333DD794D931}" type="presOf" srcId="{28A73B15-50D8-478E-9DB8-595F1D44172B}" destId="{0ACFC5BE-B186-473D-A769-DA4332D40C4E}" srcOrd="0" destOrd="0" presId="urn:microsoft.com/office/officeart/2005/8/layout/lProcess1"/>
    <dgm:cxn modelId="{6BBF4080-22C1-4164-8A8A-3C2F6062B0E1}" type="presOf" srcId="{FB2DEEEE-CC74-40AC-900D-F1BEC1A4A9EB}" destId="{D9487BD9-3FBF-42B5-B8C2-641C24A24563}" srcOrd="0" destOrd="0" presId="urn:microsoft.com/office/officeart/2005/8/layout/lProcess1"/>
    <dgm:cxn modelId="{74BBD52C-DE82-4142-9C9C-A7D0D969AA9A}" type="presOf" srcId="{EAC8049D-5FB4-4A73-84CA-E83544DAD37D}" destId="{4155A358-6AF4-4156-BAA4-F48BBF05181C}" srcOrd="0" destOrd="0" presId="urn:microsoft.com/office/officeart/2005/8/layout/lProcess1"/>
    <dgm:cxn modelId="{70C438DF-D206-41C3-B50E-D5DB09A4BC10}" type="presParOf" srcId="{35DF703A-1536-4F8F-A44B-5B99DE98A2CE}" destId="{E7DB8D80-6FA6-4693-81D7-5A5B3EE3731A}" srcOrd="0" destOrd="0" presId="urn:microsoft.com/office/officeart/2005/8/layout/lProcess1"/>
    <dgm:cxn modelId="{D6A5EA17-B035-46B2-82F5-A1AA795AE7F4}" type="presParOf" srcId="{E7DB8D80-6FA6-4693-81D7-5A5B3EE3731A}" destId="{A8B1DC69-1BAD-4A77-9286-3481636F0AD4}" srcOrd="0" destOrd="0" presId="urn:microsoft.com/office/officeart/2005/8/layout/lProcess1"/>
    <dgm:cxn modelId="{256B6E0F-B153-4043-A1F5-E662723A7C1E}" type="presParOf" srcId="{E7DB8D80-6FA6-4693-81D7-5A5B3EE3731A}" destId="{0ACFC5BE-B186-473D-A769-DA4332D40C4E}" srcOrd="1" destOrd="0" presId="urn:microsoft.com/office/officeart/2005/8/layout/lProcess1"/>
    <dgm:cxn modelId="{EC3F2E84-11B9-4B3F-B557-1FE4055A5769}" type="presParOf" srcId="{E7DB8D80-6FA6-4693-81D7-5A5B3EE3731A}" destId="{6905C3DE-384D-452C-8B57-4F173A9BE692}" srcOrd="2" destOrd="0" presId="urn:microsoft.com/office/officeart/2005/8/layout/lProcess1"/>
    <dgm:cxn modelId="{FB467989-B91C-4EB6-9B92-2E80A80E4EC5}" type="presParOf" srcId="{E7DB8D80-6FA6-4693-81D7-5A5B3EE3731A}" destId="{5E4165B0-27B8-4A4D-AF19-4927F928A83B}" srcOrd="3" destOrd="0" presId="urn:microsoft.com/office/officeart/2005/8/layout/lProcess1"/>
    <dgm:cxn modelId="{9044F4B1-C542-493C-88E5-F3A46807CEA2}" type="presParOf" srcId="{E7DB8D80-6FA6-4693-81D7-5A5B3EE3731A}" destId="{84ECF44E-9282-4C5B-B7B5-5277A1B9D773}" srcOrd="4" destOrd="0" presId="urn:microsoft.com/office/officeart/2005/8/layout/lProcess1"/>
    <dgm:cxn modelId="{6C061547-DA2F-4D53-A297-D81771EFD07D}" type="presParOf" srcId="{35DF703A-1536-4F8F-A44B-5B99DE98A2CE}" destId="{CB502779-CE6C-4E25-93AA-66662C89B212}" srcOrd="1" destOrd="0" presId="urn:microsoft.com/office/officeart/2005/8/layout/lProcess1"/>
    <dgm:cxn modelId="{0811E01B-7F7A-4BC8-8FD7-7278D3433734}" type="presParOf" srcId="{35DF703A-1536-4F8F-A44B-5B99DE98A2CE}" destId="{E8F2622B-F6BF-4E8E-AE74-DEADFDE4456F}" srcOrd="2" destOrd="0" presId="urn:microsoft.com/office/officeart/2005/8/layout/lProcess1"/>
    <dgm:cxn modelId="{DC3E78E2-FCA8-4C7E-B66C-CD61B249B57A}" type="presParOf" srcId="{E8F2622B-F6BF-4E8E-AE74-DEADFDE4456F}" destId="{87617470-AC4F-4DD5-AE4B-2D5933089A66}" srcOrd="0" destOrd="0" presId="urn:microsoft.com/office/officeart/2005/8/layout/lProcess1"/>
    <dgm:cxn modelId="{638F70F8-DFFB-49C1-BAD1-2F06F26F1854}" type="presParOf" srcId="{E8F2622B-F6BF-4E8E-AE74-DEADFDE4456F}" destId="{73490DD2-E78A-4F02-90D0-1A210FCFF0CF}" srcOrd="1" destOrd="0" presId="urn:microsoft.com/office/officeart/2005/8/layout/lProcess1"/>
    <dgm:cxn modelId="{CB675A5D-555E-4FCC-B0EB-18E9E9EAE134}" type="presParOf" srcId="{E8F2622B-F6BF-4E8E-AE74-DEADFDE4456F}" destId="{4155A358-6AF4-4156-BAA4-F48BBF05181C}" srcOrd="2" destOrd="0" presId="urn:microsoft.com/office/officeart/2005/8/layout/lProcess1"/>
    <dgm:cxn modelId="{1CABBA4D-CC4A-4E34-8761-DDF2375499F6}" type="presParOf" srcId="{E8F2622B-F6BF-4E8E-AE74-DEADFDE4456F}" destId="{D9487BD9-3FBF-42B5-B8C2-641C24A24563}" srcOrd="3" destOrd="0" presId="urn:microsoft.com/office/officeart/2005/8/layout/lProcess1"/>
    <dgm:cxn modelId="{B0EF743C-6531-495A-A52F-5FE36EECD340}" type="presParOf" srcId="{E8F2622B-F6BF-4E8E-AE74-DEADFDE4456F}" destId="{3397715B-219D-42DB-8725-716373342143}" srcOrd="4" destOrd="0" presId="urn:microsoft.com/office/officeart/2005/8/layout/l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66175-7340-473F-9044-0EE41562B264}">
      <dsp:nvSpPr>
        <dsp:cNvPr id="0" name=""/>
        <dsp:cNvSpPr/>
      </dsp:nvSpPr>
      <dsp:spPr>
        <a:xfrm rot="5400000">
          <a:off x="683884" y="614434"/>
          <a:ext cx="1060231" cy="17642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38FDE-77CB-45AE-93A8-65FC717C4DB3}">
      <dsp:nvSpPr>
        <dsp:cNvPr id="0" name=""/>
        <dsp:cNvSpPr/>
      </dsp:nvSpPr>
      <dsp:spPr>
        <a:xfrm>
          <a:off x="506905" y="1141550"/>
          <a:ext cx="1592731" cy="139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8080"/>
              </a:solidFill>
              <a:latin typeface="+mn-lt"/>
            </a:rPr>
            <a:t>1. Выявление картеля в автоматическом режиме</a:t>
          </a:r>
          <a:endParaRPr lang="ru-RU" sz="1400" b="1" kern="1200" dirty="0">
            <a:solidFill>
              <a:srgbClr val="008080"/>
            </a:solidFill>
            <a:latin typeface="+mn-lt"/>
          </a:endParaRPr>
        </a:p>
      </dsp:txBody>
      <dsp:txXfrm>
        <a:off x="506905" y="1141550"/>
        <a:ext cx="1592731" cy="1396122"/>
      </dsp:txXfrm>
    </dsp:sp>
    <dsp:sp modelId="{0D2163C9-BB2C-4815-9E90-340A28CF017E}">
      <dsp:nvSpPr>
        <dsp:cNvPr id="0" name=""/>
        <dsp:cNvSpPr/>
      </dsp:nvSpPr>
      <dsp:spPr>
        <a:xfrm>
          <a:off x="1799121" y="484552"/>
          <a:ext cx="300515" cy="300515"/>
        </a:xfrm>
        <a:prstGeom prst="triangle">
          <a:avLst>
            <a:gd name="adj" fmla="val 100000"/>
          </a:avLst>
        </a:prstGeom>
        <a:solidFill>
          <a:srgbClr val="0099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5FF4F-821F-4B8D-9BE6-D5D85E3CF422}">
      <dsp:nvSpPr>
        <dsp:cNvPr id="0" name=""/>
        <dsp:cNvSpPr/>
      </dsp:nvSpPr>
      <dsp:spPr>
        <a:xfrm rot="5400000">
          <a:off x="2633698" y="131951"/>
          <a:ext cx="1060231" cy="17642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E4953-9D58-48BD-AD0D-B0A05C2324FB}">
      <dsp:nvSpPr>
        <dsp:cNvPr id="0" name=""/>
        <dsp:cNvSpPr/>
      </dsp:nvSpPr>
      <dsp:spPr>
        <a:xfrm>
          <a:off x="2456719" y="659067"/>
          <a:ext cx="1592731" cy="139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8080"/>
              </a:solidFill>
              <a:latin typeface="+mn-lt"/>
            </a:rPr>
            <a:t>2. Сбор и оцифровка доказательственной базы</a:t>
          </a:r>
          <a:endParaRPr lang="ru-RU" sz="1200" b="1" kern="1200" dirty="0">
            <a:solidFill>
              <a:srgbClr val="008080"/>
            </a:solidFill>
            <a:latin typeface="+mn-lt"/>
          </a:endParaRPr>
        </a:p>
      </dsp:txBody>
      <dsp:txXfrm>
        <a:off x="2456719" y="659067"/>
        <a:ext cx="1592731" cy="1396122"/>
      </dsp:txXfrm>
    </dsp:sp>
    <dsp:sp modelId="{30371B53-95E8-4C4C-ABF3-3354CEA43257}">
      <dsp:nvSpPr>
        <dsp:cNvPr id="0" name=""/>
        <dsp:cNvSpPr/>
      </dsp:nvSpPr>
      <dsp:spPr>
        <a:xfrm>
          <a:off x="3748935" y="2068"/>
          <a:ext cx="300515" cy="300515"/>
        </a:xfrm>
        <a:prstGeom prst="triangle">
          <a:avLst>
            <a:gd name="adj" fmla="val 100000"/>
          </a:avLst>
        </a:prstGeom>
        <a:solidFill>
          <a:srgbClr val="0099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66280-D0E7-44B9-A73B-56A42DED4887}">
      <dsp:nvSpPr>
        <dsp:cNvPr id="0" name=""/>
        <dsp:cNvSpPr/>
      </dsp:nvSpPr>
      <dsp:spPr>
        <a:xfrm rot="5400000">
          <a:off x="4583513" y="-350532"/>
          <a:ext cx="1060231" cy="176420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3F48-DE18-4151-BE43-9A04F3CC4AB8}">
      <dsp:nvSpPr>
        <dsp:cNvPr id="0" name=""/>
        <dsp:cNvSpPr/>
      </dsp:nvSpPr>
      <dsp:spPr>
        <a:xfrm>
          <a:off x="4406534" y="176583"/>
          <a:ext cx="1592731" cy="1396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8080"/>
              </a:solidFill>
              <a:latin typeface="+mn-lt"/>
            </a:rPr>
            <a:t>3. Автоматическое формирование итогового документа (докладная, анализ рынка, решение по делу)</a:t>
          </a:r>
          <a:endParaRPr lang="ru-RU" sz="1200" b="1" kern="1200" dirty="0">
            <a:solidFill>
              <a:srgbClr val="008080"/>
            </a:solidFill>
            <a:latin typeface="+mn-lt"/>
          </a:endParaRPr>
        </a:p>
      </dsp:txBody>
      <dsp:txXfrm>
        <a:off x="4406534" y="176583"/>
        <a:ext cx="1592731" cy="1396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DC69-1BAD-4A77-9286-3481636F0AD4}">
      <dsp:nvSpPr>
        <dsp:cNvPr id="0" name=""/>
        <dsp:cNvSpPr/>
      </dsp:nvSpPr>
      <dsp:spPr>
        <a:xfrm>
          <a:off x="655" y="0"/>
          <a:ext cx="2383808" cy="5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Государственные закупки (Закон № 44-ФЗ) </a:t>
          </a:r>
          <a:endParaRPr lang="ru-RU" sz="1500" kern="1200" dirty="0">
            <a:latin typeface="+mn-lt"/>
          </a:endParaRPr>
        </a:p>
      </dsp:txBody>
      <dsp:txXfrm>
        <a:off x="18110" y="17455"/>
        <a:ext cx="2348898" cy="561042"/>
      </dsp:txXfrm>
    </dsp:sp>
    <dsp:sp modelId="{0ACFC5BE-B186-473D-A769-DA4332D40C4E}">
      <dsp:nvSpPr>
        <dsp:cNvPr id="0" name=""/>
        <dsp:cNvSpPr/>
      </dsp:nvSpPr>
      <dsp:spPr>
        <a:xfrm rot="5400000">
          <a:off x="1117985" y="533050"/>
          <a:ext cx="56782" cy="1042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05C3DE-384D-452C-8B57-4F173A9BE692}">
      <dsp:nvSpPr>
        <dsp:cNvPr id="0" name=""/>
        <dsp:cNvSpPr/>
      </dsp:nvSpPr>
      <dsp:spPr>
        <a:xfrm>
          <a:off x="655" y="709517"/>
          <a:ext cx="2383808" cy="595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Общий объем закупок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9,47 трлн рублей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(≈ </a:t>
          </a: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129 млрд евро</a:t>
          </a:r>
          <a:r>
            <a:rPr lang="fr-FR" altLang="ru-RU" sz="1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)</a:t>
          </a:r>
          <a:endParaRPr lang="ru-RU" sz="1000" kern="1200" dirty="0">
            <a:latin typeface="+mn-lt"/>
          </a:endParaRPr>
        </a:p>
      </dsp:txBody>
      <dsp:txXfrm>
        <a:off x="18110" y="726972"/>
        <a:ext cx="2348898" cy="561042"/>
      </dsp:txXfrm>
    </dsp:sp>
    <dsp:sp modelId="{5E4165B0-27B8-4A4D-AF19-4927F928A83B}">
      <dsp:nvSpPr>
        <dsp:cNvPr id="0" name=""/>
        <dsp:cNvSpPr/>
      </dsp:nvSpPr>
      <dsp:spPr>
        <a:xfrm rot="5400000">
          <a:off x="1137165" y="1360864"/>
          <a:ext cx="110788" cy="1042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CF44E-9282-4C5B-B7B5-5277A1B9D773}">
      <dsp:nvSpPr>
        <dsp:cNvPr id="0" name=""/>
        <dsp:cNvSpPr/>
      </dsp:nvSpPr>
      <dsp:spPr>
        <a:xfrm>
          <a:off x="655" y="1520550"/>
          <a:ext cx="2383808" cy="595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Количество заказчиков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289 687 организаций</a:t>
          </a:r>
          <a:endParaRPr lang="ru-RU" sz="1000" kern="1200" dirty="0">
            <a:latin typeface="+mn-lt"/>
          </a:endParaRPr>
        </a:p>
      </dsp:txBody>
      <dsp:txXfrm>
        <a:off x="18110" y="1538005"/>
        <a:ext cx="2348898" cy="561042"/>
      </dsp:txXfrm>
    </dsp:sp>
    <dsp:sp modelId="{87617470-AC4F-4DD5-AE4B-2D5933089A66}">
      <dsp:nvSpPr>
        <dsp:cNvPr id="0" name=""/>
        <dsp:cNvSpPr/>
      </dsp:nvSpPr>
      <dsp:spPr>
        <a:xfrm>
          <a:off x="2704490" y="0"/>
          <a:ext cx="2383808" cy="595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Закупки госкомпаний (Закон № 223-ФЗ)</a:t>
          </a:r>
          <a:endParaRPr lang="ru-RU" sz="1500" kern="1200" dirty="0">
            <a:latin typeface="+mn-lt"/>
          </a:endParaRPr>
        </a:p>
      </dsp:txBody>
      <dsp:txXfrm>
        <a:off x="2721945" y="17455"/>
        <a:ext cx="2348898" cy="561042"/>
      </dsp:txXfrm>
    </dsp:sp>
    <dsp:sp modelId="{73490DD2-E78A-4F02-90D0-1A210FCFF0CF}">
      <dsp:nvSpPr>
        <dsp:cNvPr id="0" name=""/>
        <dsp:cNvSpPr/>
      </dsp:nvSpPr>
      <dsp:spPr>
        <a:xfrm rot="5325286">
          <a:off x="3896308" y="547244"/>
          <a:ext cx="53241" cy="1042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5A358-6AF4-4156-BAA4-F48BBF05181C}">
      <dsp:nvSpPr>
        <dsp:cNvPr id="0" name=""/>
        <dsp:cNvSpPr/>
      </dsp:nvSpPr>
      <dsp:spPr>
        <a:xfrm>
          <a:off x="2719758" y="702409"/>
          <a:ext cx="2383808" cy="595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Общий объем закупок</a:t>
          </a:r>
          <a:r>
            <a:rPr lang="en-US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</a:t>
          </a: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  </a:t>
          </a: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16,9 трлн рублей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(≈ </a:t>
          </a: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230 млрд евро</a:t>
          </a:r>
          <a:r>
            <a:rPr lang="fr-FR" altLang="ru-RU" sz="1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)</a:t>
          </a:r>
          <a:endParaRPr lang="ru-RU" sz="1000" kern="1200" dirty="0">
            <a:latin typeface="+mn-lt"/>
          </a:endParaRPr>
        </a:p>
      </dsp:txBody>
      <dsp:txXfrm>
        <a:off x="2737213" y="719864"/>
        <a:ext cx="2348898" cy="561042"/>
      </dsp:txXfrm>
    </dsp:sp>
    <dsp:sp modelId="{D9487BD9-3FBF-42B5-B8C2-641C24A24563}">
      <dsp:nvSpPr>
        <dsp:cNvPr id="0" name=""/>
        <dsp:cNvSpPr/>
      </dsp:nvSpPr>
      <dsp:spPr>
        <a:xfrm rot="5400000">
          <a:off x="3860131" y="1349892"/>
          <a:ext cx="103063" cy="10429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97715B-219D-42DB-8725-716373342143}">
      <dsp:nvSpPr>
        <dsp:cNvPr id="0" name=""/>
        <dsp:cNvSpPr/>
      </dsp:nvSpPr>
      <dsp:spPr>
        <a:xfrm>
          <a:off x="2719758" y="1505715"/>
          <a:ext cx="2383808" cy="595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Количество заказчиков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90 342 организации</a:t>
          </a:r>
          <a:endParaRPr lang="ru-RU" sz="1000" kern="1200" dirty="0">
            <a:latin typeface="+mn-lt"/>
          </a:endParaRPr>
        </a:p>
      </dsp:txBody>
      <dsp:txXfrm>
        <a:off x="2737213" y="1523170"/>
        <a:ext cx="2348898" cy="56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4279695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9" y="3"/>
            <a:ext cx="4279694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6456540"/>
            <a:ext cx="4279695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9" y="6456540"/>
            <a:ext cx="4279694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7368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556" y="1"/>
            <a:ext cx="4277368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729" y="3228816"/>
            <a:ext cx="7900795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541"/>
            <a:ext cx="4277368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556" y="6456541"/>
            <a:ext cx="4277368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6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8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9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6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6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9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B5033-5591-45EF-8CBD-5CA150BF91E6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2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2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80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01208" y="4876006"/>
            <a:ext cx="1600200" cy="432048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7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2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2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4" Type="http://schemas.openxmlformats.org/officeDocument/2006/relationships/oleObject" Target="../embeddings/_____Microsoft_Excel_97-20031.xls"/><Relationship Id="rId9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-27384" y="2517744"/>
            <a:ext cx="6858000" cy="16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050" b="1" dirty="0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r>
              <a:rPr lang="ru-RU" altLang="ru-RU" sz="2400" b="1" dirty="0">
                <a:solidFill>
                  <a:srgbClr val="333399"/>
                </a:solidFill>
                <a:latin typeface="+mj-lt"/>
                <a:ea typeface="MS PGothic" pitchFamily="34" charset="-128"/>
              </a:rPr>
              <a:t>Развитие конкуренции в Российской Федерации: проблемы и задачи</a:t>
            </a:r>
          </a:p>
          <a:p>
            <a:pPr algn="r"/>
            <a:endParaRPr lang="en-US" sz="1050" b="1" dirty="0">
              <a:solidFill>
                <a:srgbClr val="008080"/>
              </a:solidFill>
            </a:endParaRPr>
          </a:p>
          <a:p>
            <a:pPr algn="r"/>
            <a:endParaRPr lang="en-US" sz="1050" b="1" dirty="0">
              <a:solidFill>
                <a:srgbClr val="008080"/>
              </a:solidFill>
            </a:endParaRPr>
          </a:p>
          <a:p>
            <a:pPr algn="r"/>
            <a:r>
              <a:rPr lang="ru-RU" b="1" dirty="0">
                <a:solidFill>
                  <a:srgbClr val="333399"/>
                </a:solidFill>
                <a:latin typeface="+mn-lt"/>
              </a:rPr>
              <a:t>Игорь Артемьев </a:t>
            </a:r>
          </a:p>
          <a:p>
            <a:pPr algn="r"/>
            <a:r>
              <a:rPr lang="ru-RU" b="1" dirty="0">
                <a:solidFill>
                  <a:srgbClr val="333399"/>
                </a:solidFill>
                <a:latin typeface="+mn-lt"/>
              </a:rPr>
              <a:t>Руководитель ФАС России </a:t>
            </a:r>
          </a:p>
          <a:p>
            <a:pPr algn="r"/>
            <a:endParaRPr lang="ru-RU" sz="1200" b="1" i="1" dirty="0">
              <a:solidFill>
                <a:srgbClr val="333399"/>
              </a:solidFill>
            </a:endParaRPr>
          </a:p>
          <a:p>
            <a:pPr algn="r"/>
            <a:r>
              <a:rPr lang="ru-RU" sz="1050" b="1" dirty="0">
                <a:solidFill>
                  <a:srgbClr val="008080"/>
                </a:solidFill>
                <a:latin typeface="+mn-lt"/>
              </a:rPr>
              <a:t>6-я Международная конференция по конкуренции под эгидой </a:t>
            </a:r>
            <a:r>
              <a:rPr lang="ru-RU" sz="1050" b="1" dirty="0" smtClean="0">
                <a:solidFill>
                  <a:srgbClr val="008080"/>
                </a:solidFill>
                <a:latin typeface="+mn-lt"/>
              </a:rPr>
              <a:t>БРИКС</a:t>
            </a:r>
          </a:p>
          <a:p>
            <a:pPr algn="r"/>
            <a:r>
              <a:rPr lang="ru-RU" sz="1050" b="1" dirty="0" smtClean="0">
                <a:solidFill>
                  <a:srgbClr val="008080"/>
                </a:solidFill>
                <a:latin typeface="+mn-lt"/>
              </a:rPr>
              <a:t>18 </a:t>
            </a:r>
            <a:r>
              <a:rPr lang="ru-RU" sz="1050" b="1" dirty="0">
                <a:solidFill>
                  <a:srgbClr val="008080"/>
                </a:solidFill>
                <a:latin typeface="+mn-lt"/>
              </a:rPr>
              <a:t>сентября 2019 г., г. Москва</a:t>
            </a:r>
          </a:p>
          <a:p>
            <a:pPr algn="ctr"/>
            <a:endParaRPr lang="ru-RU" altLang="ru-RU" sz="1200" b="1" dirty="0">
              <a:solidFill>
                <a:srgbClr val="00808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945357" y="1491854"/>
            <a:ext cx="5912644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600" b="1" dirty="0">
                <a:solidFill>
                  <a:srgbClr val="008080"/>
                </a:solidFill>
                <a:latin typeface="+mn-lt"/>
                <a:ea typeface="MS PGothic" pitchFamily="34" charset="-128"/>
              </a:rPr>
              <a:t>ФЕДЕРАЛЬНАЯ АНТИМОНОПОЛЬНАЯ СЛУЖБА</a:t>
            </a:r>
            <a:endParaRPr lang="en-US" altLang="ru-RU" sz="1600" b="1" dirty="0">
              <a:solidFill>
                <a:srgbClr val="008080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4183436"/>
            <a:ext cx="2060848" cy="8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72" y="236874"/>
            <a:ext cx="6460543" cy="283216"/>
          </a:xfrm>
        </p:spPr>
        <p:txBody>
          <a:bodyPr/>
          <a:lstStyle/>
          <a:p>
            <a:pPr algn="r">
              <a:defRPr/>
            </a:pPr>
            <a:r>
              <a:rPr lang="ru-RU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 «Большой цифровой кот»</a:t>
            </a:r>
            <a:br>
              <a:rPr lang="ru-RU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213565" y="771550"/>
            <a:ext cx="6527802" cy="12571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en-US" sz="969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100" dirty="0">
                <a:latin typeface="+mn-lt"/>
                <a:cs typeface="Times New Roman" panose="02020603050405020304" pitchFamily="18" charset="0"/>
              </a:rPr>
              <a:t>Программное обеспечение (веб-сервис), установленное на ПК сотрудников Управления по борьбе с картелями, позволяющее в автоматическом режиме по закрытым каналам связи получать объем данных (ЭТП, ФНС, интернет) и анализировать его на предмет соответствия заданным критериям, посредством чего выявлять картели (или иные </a:t>
            </a:r>
            <a:r>
              <a:rPr lang="ru-RU" altLang="en-US" sz="1100" dirty="0" err="1">
                <a:latin typeface="+mn-lt"/>
                <a:cs typeface="Times New Roman" panose="02020603050405020304" pitchFamily="18" charset="0"/>
              </a:rPr>
              <a:t>антиконкурентные</a:t>
            </a:r>
            <a:r>
              <a:rPr lang="ru-RU" altLang="en-US" sz="1100" dirty="0">
                <a:latin typeface="+mn-lt"/>
                <a:cs typeface="Times New Roman" panose="02020603050405020304" pitchFamily="18" charset="0"/>
              </a:rPr>
              <a:t> соглашения), формировать доказательственную базу и в автоматическом режиме формировать шаблон итогового документа.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8731545"/>
              </p:ext>
            </p:extLst>
          </p:nvPr>
        </p:nvGraphicFramePr>
        <p:xfrm>
          <a:off x="191845" y="2336880"/>
          <a:ext cx="6331165" cy="253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90" y="1062474"/>
            <a:ext cx="671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В 2018 году возбуждено 768 </a:t>
            </a:r>
            <a:r>
              <a:rPr lang="ru-RU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дел </a:t>
            </a:r>
            <a:r>
              <a:rPr lang="ru-RU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по факту заключения </a:t>
            </a:r>
            <a:r>
              <a:rPr lang="ru-RU" b="1" dirty="0" err="1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антиконкурентных</a:t>
            </a:r>
            <a:r>
              <a:rPr lang="ru-RU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соглашений, </a:t>
            </a:r>
            <a:r>
              <a:rPr lang="ru-RU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из них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384 дела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картелям </a:t>
            </a:r>
            <a:r>
              <a:rPr lang="ru-RU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(снижение </a:t>
            </a:r>
            <a:r>
              <a:rPr lang="ru-RU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%)</a:t>
            </a:r>
            <a:endParaRPr lang="ru-RU" b="1" dirty="0">
              <a:solidFill>
                <a:srgbClr val="3333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2" y="685177"/>
            <a:ext cx="662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8080"/>
                </a:solidFill>
                <a:latin typeface="+mj-lt"/>
              </a:rPr>
              <a:t>Более 85 % дел по картелям – сговоры на </a:t>
            </a:r>
            <a:r>
              <a:rPr lang="ru-RU" sz="1800" b="1" dirty="0" smtClean="0">
                <a:solidFill>
                  <a:srgbClr val="008080"/>
                </a:solidFill>
                <a:latin typeface="+mj-lt"/>
              </a:rPr>
              <a:t>торгах</a:t>
            </a:r>
            <a:endParaRPr lang="ru-RU" sz="1800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2" y="1665130"/>
            <a:ext cx="671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  <a:cs typeface="Mangal" pitchFamily="18" charset="0"/>
              </a:rPr>
              <a:t>Самые </a:t>
            </a:r>
            <a:r>
              <a:rPr lang="ru-RU" sz="1600" b="1" dirty="0" err="1" smtClean="0">
                <a:solidFill>
                  <a:srgbClr val="333399"/>
                </a:solidFill>
                <a:latin typeface="+mn-lt"/>
                <a:cs typeface="Mangal" pitchFamily="18" charset="0"/>
              </a:rPr>
              <a:t>картелизированные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cs typeface="Mangal" pitchFamily="18" charset="0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  <a:cs typeface="Mangal" pitchFamily="18" charset="0"/>
              </a:rPr>
              <a:t>рынки</a:t>
            </a:r>
            <a:r>
              <a:rPr lang="ru-RU" sz="1600" dirty="0">
                <a:solidFill>
                  <a:srgbClr val="333399"/>
                </a:solidFill>
                <a:latin typeface="+mn-lt"/>
                <a:cs typeface="Mangal" pitchFamily="18" charset="0"/>
              </a:rPr>
              <a:t>: 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cs typeface="Mangal" pitchFamily="18" charset="0"/>
              </a:rPr>
              <a:t>стройка (прежде всего дорожное строительство), </a:t>
            </a:r>
            <a:r>
              <a:rPr lang="ru-RU" sz="1600" b="1" dirty="0">
                <a:solidFill>
                  <a:srgbClr val="333399"/>
                </a:solidFill>
                <a:latin typeface="+mn-lt"/>
                <a:cs typeface="Mangal" pitchFamily="18" charset="0"/>
              </a:rPr>
              <a:t>рынки лекарств и медицинских изделий, продуктов 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cs typeface="Mangal" pitchFamily="18" charset="0"/>
              </a:rPr>
              <a:t>питания</a:t>
            </a:r>
            <a:endParaRPr lang="ru-RU" sz="1600" b="1" dirty="0">
              <a:solidFill>
                <a:srgbClr val="333399"/>
              </a:solidFill>
              <a:latin typeface="+mn-lt"/>
              <a:cs typeface="Mangal" pitchFamily="18" charset="0"/>
            </a:endParaRPr>
          </a:p>
        </p:txBody>
      </p:sp>
      <p:sp>
        <p:nvSpPr>
          <p:cNvPr id="10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96" y="0"/>
            <a:ext cx="6318404" cy="4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  <a:t>Картелизация</a:t>
            </a:r>
            <a:r>
              <a:rPr lang="ru-RU" alt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  <a:t> экономики</a:t>
            </a:r>
            <a:endParaRPr lang="ru-RU" alt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02993" y="2419731"/>
          <a:ext cx="6621162" cy="251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85" y="2419689"/>
            <a:ext cx="6858000" cy="2381300"/>
          </a:xfrm>
        </p:spPr>
        <p:txBody>
          <a:bodyPr/>
          <a:lstStyle/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600" dirty="0" smtClean="0"/>
              <a:t>Состоялась </a:t>
            </a:r>
            <a:r>
              <a:rPr lang="ru-RU" sz="1600" b="1" dirty="0" smtClean="0"/>
              <a:t>либерализация рынка дальней связи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600" dirty="0" smtClean="0"/>
              <a:t>Разработаны и приняты бизнес-сообществом </a:t>
            </a:r>
            <a:r>
              <a:rPr lang="ru-RU" sz="1600" b="1" dirty="0" smtClean="0"/>
              <a:t>принципы сетевой нейтральности</a:t>
            </a: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600" dirty="0" smtClean="0"/>
              <a:t>Снижены </a:t>
            </a:r>
            <a:r>
              <a:rPr lang="ru-RU" sz="1600" b="1" dirty="0"/>
              <a:t>цены на роуминг в странах </a:t>
            </a:r>
            <a:r>
              <a:rPr lang="ru-RU" sz="1600" b="1" dirty="0" smtClean="0"/>
              <a:t>СНГ</a:t>
            </a:r>
            <a:endParaRPr lang="ru-RU" sz="1600" b="1" dirty="0"/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Обеспечено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недискриминационное выделение радиочастотного ресурса участникам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рынка</a:t>
            </a:r>
            <a:endParaRPr lang="en-US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N.B. 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Может нам подумать об отмене роуминга на пространстве БРИКС</a:t>
            </a:r>
            <a:r>
              <a:rPr lang="en-US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7" y="1151084"/>
            <a:ext cx="1134454" cy="1134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4662" y="693063"/>
            <a:ext cx="5505928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kern="0" dirty="0">
                <a:solidFill>
                  <a:srgbClr val="008080"/>
                </a:solidFill>
                <a:latin typeface="+mj-lt"/>
                <a:ea typeface="ＭＳ Ｐゴシック" charset="-128"/>
              </a:rPr>
              <a:t>Отменен национальный и внутрисетевой </a:t>
            </a:r>
            <a:r>
              <a:rPr lang="ru-RU" sz="16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роуминг</a:t>
            </a:r>
            <a:endParaRPr lang="ru-RU" sz="1600" b="1" kern="0" dirty="0">
              <a:solidFill>
                <a:srgbClr val="008080"/>
              </a:solidFill>
              <a:latin typeface="+mj-lt"/>
              <a:ea typeface="ＭＳ Ｐゴシック" charset="-128"/>
            </a:endParaRPr>
          </a:p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ru-RU" sz="1600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Устранены</a:t>
            </a:r>
            <a:r>
              <a:rPr lang="ru-RU" sz="1600" b="1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 </a:t>
            </a:r>
            <a:r>
              <a:rPr lang="ru-RU" sz="1600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необоснованно завышенные тарифы</a:t>
            </a:r>
            <a:r>
              <a:rPr lang="ru-RU" sz="1600" b="1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 </a:t>
            </a:r>
            <a:r>
              <a:rPr lang="ru-RU" sz="1600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на услуги связи при поездках по территории Российской Федерации, тарифы на услуги связи в роуминге существенно </a:t>
            </a:r>
            <a:r>
              <a:rPr lang="ru-RU" sz="1800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снижены </a:t>
            </a:r>
            <a:r>
              <a:rPr lang="ru-RU" sz="1800" b="1" kern="0" dirty="0">
                <a:solidFill>
                  <a:srgbClr val="333399"/>
                </a:solidFill>
                <a:latin typeface="+mj-lt"/>
                <a:ea typeface="ＭＳ Ｐゴシック" charset="-128"/>
              </a:rPr>
              <a:t>(до 10 раз)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4143" y="-15631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857" y="1195371"/>
            <a:ext cx="5433097" cy="531975"/>
          </a:xfrm>
        </p:spPr>
        <p:txBody>
          <a:bodyPr/>
          <a:lstStyle/>
          <a:p>
            <a:pPr>
              <a:spcBef>
                <a:spcPts val="359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700" dirty="0" smtClean="0"/>
              <a:t>Новые </a:t>
            </a:r>
            <a:r>
              <a:rPr lang="ru-RU" sz="1700" b="1" dirty="0">
                <a:solidFill>
                  <a:srgbClr val="008080"/>
                </a:solidFill>
              </a:rPr>
              <a:t>правила и методика регистрации и </a:t>
            </a:r>
            <a:r>
              <a:rPr lang="ru-RU" sz="1700" b="1" dirty="0" smtClean="0">
                <a:solidFill>
                  <a:srgbClr val="008080"/>
                </a:solidFill>
              </a:rPr>
              <a:t>перерегистрации цен </a:t>
            </a:r>
            <a:r>
              <a:rPr lang="ru-RU" sz="1700" b="1" dirty="0">
                <a:solidFill>
                  <a:srgbClr val="008080"/>
                </a:solidFill>
              </a:rPr>
              <a:t>на препараты</a:t>
            </a:r>
            <a:r>
              <a:rPr lang="ru-RU" sz="1700" dirty="0"/>
              <a:t>, которые входят в перечень </a:t>
            </a:r>
            <a:r>
              <a:rPr lang="ru-RU" sz="1700" dirty="0" smtClean="0"/>
              <a:t>ЖНВЛП;</a:t>
            </a:r>
            <a:endParaRPr lang="ru-RU" sz="1700" dirty="0"/>
          </a:p>
          <a:p>
            <a:pPr marL="0" indent="0" algn="just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60" y="2211710"/>
            <a:ext cx="6824967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7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В результате проведённого международного сравнительного исследования цен на ЖНВЛП и предпринятого комплекса мер ФАС России,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  <a:ea typeface="ＭＳ Ｐゴシック" pitchFamily="2"/>
                <a:cs typeface="Mangal" pitchFamily="2"/>
              </a:rPr>
              <a:t>удалось </a:t>
            </a:r>
            <a:r>
              <a:rPr lang="ru-RU" sz="1600" b="1" dirty="0">
                <a:solidFill>
                  <a:srgbClr val="008080"/>
                </a:solidFill>
                <a:latin typeface="+mn-lt"/>
                <a:ea typeface="ＭＳ Ｐゴシック" pitchFamily="2"/>
                <a:cs typeface="Mangal" pitchFamily="2"/>
              </a:rPr>
              <a:t>добиться существенного снижения 1072 зарегистрированных предельных отпускных цен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  <a:ea typeface="ＭＳ Ｐゴシック" pitchFamily="2"/>
                <a:cs typeface="Mangal" pitchFamily="2"/>
              </a:rPr>
              <a:t>производителей</a:t>
            </a:r>
            <a:endParaRPr lang="ru-RU" sz="1600" b="1" dirty="0">
              <a:solidFill>
                <a:srgbClr val="008080"/>
              </a:solidFill>
              <a:latin typeface="+mn-lt"/>
              <a:ea typeface="ＭＳ Ｐゴシック" pitchFamily="2"/>
              <a:cs typeface="Mangal" pitchFamily="2"/>
            </a:endParaRPr>
          </a:p>
          <a:p>
            <a:pPr marL="285750" indent="-285750" algn="just">
              <a:spcBef>
                <a:spcPts val="27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Средний размер снижения цен составил 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41%, </a:t>
            </a:r>
            <a:r>
              <a:rPr lang="ru-RU" sz="1600" b="1" dirty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а в рублях наибольшее снижение составило до 240 тыс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. руб</a:t>
            </a:r>
            <a:r>
              <a:rPr lang="ru-RU" sz="1600" b="1" dirty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. с одной потребительской </a:t>
            </a:r>
            <a:r>
              <a:rPr lang="ru-RU" sz="1600" b="1" dirty="0" smtClean="0">
                <a:solidFill>
                  <a:srgbClr val="333399"/>
                </a:solidFill>
                <a:latin typeface="+mn-lt"/>
                <a:ea typeface="ＭＳ Ｐゴシック" pitchFamily="2"/>
                <a:cs typeface="Mangal" pitchFamily="2"/>
              </a:rPr>
              <a:t>упаковки</a:t>
            </a:r>
            <a:endParaRPr lang="ru-RU" sz="1600" b="1" dirty="0">
              <a:solidFill>
                <a:srgbClr val="333399"/>
              </a:solidFill>
              <a:latin typeface="+mn-lt"/>
              <a:ea typeface="ＭＳ Ｐゴシック" pitchFamily="2"/>
              <a:cs typeface="Mangal" pitchFamily="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6086" y="-48388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Здравоохранение</a:t>
            </a:r>
            <a:endParaRPr lang="ru-RU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2" y="97277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0" y="122409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Тарифное </a:t>
            </a: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9" y="1333910"/>
            <a:ext cx="1116228" cy="9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153" y="1395706"/>
            <a:ext cx="5059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Принцип долгосрочного тарифного регулирования распространен на все сферы регулирования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916" y="3147814"/>
            <a:ext cx="4989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33399"/>
                </a:solidFill>
                <a:latin typeface="+mn-lt"/>
              </a:rPr>
              <a:t>Внедрен принцип ценового и тарифного регулирования, стимулирующий организации к сокращению издержек </a:t>
            </a:r>
            <a:endParaRPr lang="ru-RU" sz="20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85" y="3181276"/>
            <a:ext cx="1204741" cy="9875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5285185" y="4876006"/>
            <a:ext cx="1600200" cy="287735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z="1800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99392" y="96618"/>
            <a:ext cx="6989705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1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Тарифное </a:t>
            </a:r>
            <a:r>
              <a:rPr lang="ru-RU" sz="21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(в отраслях)</a:t>
            </a:r>
            <a:endParaRPr lang="ru-RU" sz="21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699" y="786200"/>
            <a:ext cx="5605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ЭЛЕКТРОЭНЕРГЕТИКА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Внедрен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принцип эталонных затрат при расчете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сбытовых надбавок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гарантирующих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поставщиков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Разрабатывается база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для внедрения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эталонов, до 2021г. планируется внедрение эталонов во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всех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регионах</a:t>
            </a:r>
            <a:endParaRPr lang="ru-RU" sz="1600" dirty="0">
              <a:solidFill>
                <a:srgbClr val="33339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760" y="3161120"/>
            <a:ext cx="5686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,</a:t>
            </a:r>
            <a:endParaRPr lang="ru-RU" sz="1300" dirty="0">
              <a:solidFill>
                <a:srgbClr val="3333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662" y="3992116"/>
            <a:ext cx="6212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ТРАНСПОРТИРОВКА НЕФТИ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Ограничен рост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тарифных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ставок вследствие отказа </a:t>
            </a:r>
            <a:r>
              <a:rPr lang="ru-RU" sz="1600" dirty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от принципа «затраты плюс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0374" y="2407067"/>
            <a:ext cx="6416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2563" algn="l"/>
              </a:tabLst>
            </a:pPr>
            <a:r>
              <a:rPr lang="ru-RU" sz="16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ЖКХ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Ограничение роста стоимости услуг ЖКХ путем установления предельных значений индексов изменения тарифов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333399"/>
                </a:solidFill>
                <a:latin typeface="+mj-lt"/>
                <a:cs typeface="Arial" panose="020B0604020202020204" pitchFamily="34" charset="0"/>
              </a:rPr>
              <a:t>Разработка программного обеспечения для автоматического выявления и анализа нарушений</a:t>
            </a:r>
            <a:endParaRPr lang="ru-RU" sz="1600" dirty="0">
              <a:solidFill>
                <a:srgbClr val="33339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-1175" b="5913"/>
          <a:stretch/>
        </p:blipFill>
        <p:spPr>
          <a:xfrm>
            <a:off x="136662" y="961376"/>
            <a:ext cx="804760" cy="10320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85185" y="4876006"/>
            <a:ext cx="1600200" cy="287735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z="1800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01" y="42722"/>
            <a:ext cx="6164299" cy="310215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эталонного принципа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76815"/>
            <a:ext cx="6634829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411004" algn="l"/>
              </a:tabLst>
            </a:pPr>
            <a:r>
              <a:rPr lang="ru-RU" sz="2000" b="1" dirty="0">
                <a:solidFill>
                  <a:srgbClr val="00808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2018 года запущен первый пилот по масштабному внедрению эталонов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2" y="1924026"/>
            <a:ext cx="2338866" cy="9550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632" y="2312268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333399"/>
                </a:solidFill>
                <a:latin typeface="+mn-lt"/>
                <a:ea typeface="ＭＳ Ｐゴシック" charset="-128"/>
              </a:rPr>
              <a:t>Основная задача - </a:t>
            </a:r>
            <a:r>
              <a:rPr lang="ru-RU" sz="2000" kern="0" dirty="0">
                <a:solidFill>
                  <a:srgbClr val="333399"/>
                </a:solidFill>
                <a:latin typeface="+mn-lt"/>
                <a:ea typeface="ＭＳ Ｐゴシック" charset="-128"/>
              </a:rPr>
              <a:t>стимулирование </a:t>
            </a:r>
            <a:r>
              <a:rPr lang="ru-RU" sz="2000" kern="0" dirty="0" err="1">
                <a:solidFill>
                  <a:srgbClr val="333399"/>
                </a:solidFill>
                <a:latin typeface="+mn-lt"/>
                <a:ea typeface="ＭＳ Ｐゴシック" charset="-128"/>
              </a:rPr>
              <a:t>энергосбытовых</a:t>
            </a:r>
            <a:r>
              <a:rPr lang="ru-RU" sz="2000" kern="0" dirty="0">
                <a:solidFill>
                  <a:srgbClr val="333399"/>
                </a:solidFill>
                <a:latin typeface="+mn-lt"/>
                <a:ea typeface="ＭＳ Ｐゴシック" charset="-128"/>
              </a:rPr>
              <a:t> компаний к повышению эффективности деятельности и сокращение разброса в дифференциации уровня сбытовых надбавок.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97929" y="2583930"/>
            <a:ext cx="67985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ru-RU" sz="1600" b="1" dirty="0">
              <a:solidFill>
                <a:srgbClr val="333399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ru-RU" sz="1300" kern="0" dirty="0">
              <a:solidFill>
                <a:srgbClr val="333399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56" y="143962"/>
            <a:ext cx="6172200" cy="268313"/>
          </a:xfrm>
        </p:spPr>
        <p:txBody>
          <a:bodyPr/>
          <a:lstStyle/>
          <a:p>
            <a:pPr algn="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Госзакупки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816" y="1235537"/>
            <a:ext cx="4901516" cy="36404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сведения о закупках государственных и муниципальных органов власти размещаются в электронной форме и появился общероссийский портал;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появились электронные аукционы на ограниченном количестве площадок;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появилась процедура обжалования, и предприниматели могут защитить свои права всего за пять рабочих дней;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минимизированы траты бюджетных средств недобросовестными заказчиками (борьба с коррупцией);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достигнута значительная экономия бюджетных средств;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появился общественный контроль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22" y="679525"/>
            <a:ext cx="6729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8080"/>
                </a:solidFill>
                <a:latin typeface="+mn-lt"/>
              </a:rPr>
              <a:t>Создана современная система государственных закупок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1491630"/>
            <a:ext cx="1368152" cy="77083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87901" y="-69058"/>
            <a:ext cx="6515100" cy="564357"/>
          </a:xfrm>
        </p:spPr>
        <p:txBody>
          <a:bodyPr/>
          <a:lstStyle/>
          <a:p>
            <a:pPr algn="r"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3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2850852"/>
              </p:ext>
            </p:extLst>
          </p:nvPr>
        </p:nvGraphicFramePr>
        <p:xfrm>
          <a:off x="88021" y="2902216"/>
          <a:ext cx="34290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иаграмма" r:id="rId4" imgW="4572396" imgH="1950889" progId="Excel.Chart.8">
                  <p:embed/>
                </p:oleObj>
              </mc:Choice>
              <mc:Fallback>
                <p:oleObj name="Диаграмма" r:id="rId4" imgW="4572396" imgH="195088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21" y="2902216"/>
                        <a:ext cx="3429000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Группа 4"/>
          <p:cNvGrpSpPr>
            <a:grpSpLocks/>
          </p:cNvGrpSpPr>
          <p:nvPr/>
        </p:nvGrpSpPr>
        <p:grpSpPr bwMode="auto">
          <a:xfrm>
            <a:off x="82154" y="853679"/>
            <a:ext cx="6803231" cy="1516707"/>
            <a:chOff x="419358" y="762151"/>
            <a:chExt cx="9732316" cy="1434494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451718" y="762151"/>
              <a:ext cx="9699956" cy="24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05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419358" y="1978325"/>
              <a:ext cx="4942804" cy="21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33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ru-RU" sz="9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graphicFrame>
        <p:nvGraphicFramePr>
          <p:cNvPr id="5126" name="Объект 18"/>
          <p:cNvGraphicFramePr>
            <a:graphicFrameLocks noGrp="1"/>
          </p:cNvGraphicFramePr>
          <p:nvPr>
            <p:ph sz="quarter" idx="4"/>
          </p:nvPr>
        </p:nvGraphicFramePr>
        <p:xfrm>
          <a:off x="3239692" y="2842022"/>
          <a:ext cx="3536156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Диаграмма" r:id="rId7" imgW="4724809" imgH="2133785" progId="Excel.Chart.8">
                  <p:embed/>
                </p:oleObj>
              </mc:Choice>
              <mc:Fallback>
                <p:oleObj name="Диаграмма" r:id="rId7" imgW="4724809" imgH="213378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692" y="2842022"/>
                        <a:ext cx="3536156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53452397"/>
              </p:ext>
            </p:extLst>
          </p:nvPr>
        </p:nvGraphicFramePr>
        <p:xfrm>
          <a:off x="782706" y="710802"/>
          <a:ext cx="5103567" cy="230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758764" y="4412877"/>
            <a:ext cx="1836204" cy="4658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rgbClr val="FF0000"/>
                </a:solidFill>
              </a:rPr>
              <a:t>Более 1 трлн. рублей </a:t>
            </a:r>
            <a:r>
              <a:rPr lang="ru-RU" sz="1050" dirty="0">
                <a:solidFill>
                  <a:srgbClr val="FF0000"/>
                </a:solidFill>
              </a:rPr>
              <a:t>(около 14 млрд. евро)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42900" y="4336256"/>
            <a:ext cx="2160985" cy="619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/>
              <a:t>Общая экономия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285185" y="4878758"/>
            <a:ext cx="1600200" cy="228600"/>
          </a:xfrm>
        </p:spPr>
        <p:txBody>
          <a:bodyPr/>
          <a:lstStyle/>
          <a:p>
            <a:pPr>
              <a:defRPr/>
            </a:pPr>
            <a:fld id="{07B96D7D-B978-4365-85C9-85207FD9B93F}" type="slidenum">
              <a:rPr lang="ru-RU" sz="1800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9" y="2243062"/>
            <a:ext cx="1431556" cy="970090"/>
          </a:xfrm>
          <a:prstGeom prst="rect">
            <a:avLst/>
          </a:prstGeom>
        </p:spPr>
      </p:pic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657850" y="4329113"/>
            <a:ext cx="1200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3FB4B0F-23E6-4608-AB7C-33CD32A57991}" type="slidenum">
              <a:rPr lang="ru-RU" sz="900">
                <a:solidFill>
                  <a:srgbClr val="FFFFFF"/>
                </a:solidFill>
                <a:ea typeface="MS PGothic" panose="020B0600070205080204" pitchFamily="34" charset="-128"/>
              </a:rPr>
              <a:pPr algn="r" eaLnBrk="1" hangingPunct="1"/>
              <a:t>19</a:t>
            </a:fld>
            <a:endParaRPr lang="ru-RU" sz="9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878735" y="835281"/>
            <a:ext cx="47906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ru-RU" dirty="0">
                <a:solidFill>
                  <a:srgbClr val="333399"/>
                </a:solidFill>
                <a:ea typeface="MS PGothic" panose="020B0600070205080204" pitchFamily="34" charset="-128"/>
              </a:rPr>
              <a:t>Синергия полномочий антимонопольного ведомства стала основой эффективности конкурентной политики в России.</a:t>
            </a:r>
          </a:p>
          <a:p>
            <a:pPr marL="0" indent="0" algn="ctr"/>
            <a:endParaRPr lang="ru-RU" dirty="0">
              <a:solidFill>
                <a:srgbClr val="333399"/>
              </a:solidFill>
              <a:ea typeface="MS PGothic" panose="020B0600070205080204" pitchFamily="34" charset="-128"/>
            </a:endParaRPr>
          </a:p>
          <a:p>
            <a:pPr marL="0" indent="0" algn="ctr"/>
            <a:r>
              <a:rPr lang="ru-RU" dirty="0">
                <a:solidFill>
                  <a:srgbClr val="333399"/>
                </a:solidFill>
                <a:ea typeface="MS PGothic" panose="020B0600070205080204" pitchFamily="34" charset="-128"/>
              </a:rPr>
              <a:t>Новый этап – активное развитие конкуренции в отраслях экономики и на региональных рынках России.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630382" y="154028"/>
            <a:ext cx="5143500" cy="308074"/>
          </a:xfrm>
        </p:spPr>
        <p:txBody>
          <a:bodyPr vert="horz" wrap="square" lIns="50625" tIns="25313" rIns="50625" bIns="25313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ts val="1238"/>
              </a:lnSpc>
              <a:buSzPct val="45000"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Развитие конкуренции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6172200" cy="397271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Калининграда до Владивостока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71550"/>
            <a:ext cx="5886742" cy="3394075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788303" y="4301779"/>
            <a:ext cx="5119464" cy="476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84 территориальных Управлений ФАС России по всей стране + ЦА ФАС России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0378" y="1203598"/>
            <a:ext cx="3691783" cy="954107"/>
          </a:xfrm>
          <a:prstGeom prst="rect">
            <a:avLst/>
          </a:prstGeom>
          <a:ln cmpd="sng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125"/>
              </a:spcAft>
              <a:defRPr/>
            </a:pPr>
            <a:r>
              <a:rPr lang="ru-RU" sz="2800" b="1" dirty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Нашим лозунгом было и </a:t>
            </a:r>
            <a:r>
              <a:rPr lang="ru-RU" sz="2800" b="1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остается</a:t>
            </a:r>
            <a:r>
              <a:rPr lang="ru-RU" sz="2800" b="1" dirty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4541" y="139304"/>
            <a:ext cx="6723459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1650"/>
              </a:lnSpc>
              <a:buSzPct val="45000"/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-128"/>
              </a:rPr>
              <a:t>Миссия ФАС России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ＭＳ Ｐゴシック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326" y="2571750"/>
            <a:ext cx="6229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defRPr/>
            </a:pPr>
            <a:r>
              <a:rPr lang="ru-RU" sz="2700" b="1" dirty="0">
                <a:solidFill>
                  <a:srgbClr val="008080"/>
                </a:solidFill>
                <a:latin typeface="+mn-lt"/>
                <a:ea typeface="Calibri" pitchFamily="34" charset="0"/>
                <a:cs typeface="Times New Roman" pitchFamily="18" charset="0"/>
              </a:rPr>
              <a:t>Свобода конкуренции и эффективная защита предпринимательства ради будущего России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3" y="1653607"/>
            <a:ext cx="882460" cy="709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375" y="1187726"/>
            <a:ext cx="5760640" cy="1640775"/>
          </a:xfrm>
        </p:spPr>
        <p:txBody>
          <a:bodyPr/>
          <a:lstStyle/>
          <a:p>
            <a:pPr algn="just"/>
            <a:r>
              <a:rPr lang="ru-RU" sz="1400" b="1" dirty="0"/>
              <a:t>В </a:t>
            </a:r>
            <a:r>
              <a:rPr lang="ru-RU" sz="1400" b="1" dirty="0" smtClean="0"/>
              <a:t>2018 г. </a:t>
            </a:r>
            <a:r>
              <a:rPr lang="ru-RU" sz="1400" b="1" dirty="0"/>
              <a:t>создан фундамент развития конкуренции в России как одной из национальных задач:</a:t>
            </a:r>
            <a:br>
              <a:rPr lang="ru-RU" sz="1400" b="1" dirty="0"/>
            </a:br>
            <a:r>
              <a:rPr lang="ru-RU" sz="1400" dirty="0" smtClean="0"/>
              <a:t>принят </a:t>
            </a:r>
            <a:r>
              <a:rPr lang="ru-RU" sz="1400" b="1" dirty="0"/>
              <a:t>Указ Президента №618 </a:t>
            </a:r>
            <a:r>
              <a:rPr lang="ru-RU" altLang="ru-RU" sz="1400" dirty="0"/>
              <a:t>«Об основных направлениях государственной политики по развитию конкуренции</a:t>
            </a:r>
            <a:r>
              <a:rPr lang="ru-RU" altLang="ru-RU" sz="1400" dirty="0" smtClean="0"/>
              <a:t>».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9" y="2601491"/>
            <a:ext cx="6793907" cy="26918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400" dirty="0"/>
              <a:t>Утвержден </a:t>
            </a:r>
            <a:r>
              <a:rPr lang="ru-RU" sz="1400" b="1" dirty="0"/>
              <a:t>Национальный план </a:t>
            </a:r>
            <a:r>
              <a:rPr lang="ru-RU" sz="1400" dirty="0"/>
              <a:t>развития конкуренции в стране на 2018-2020 </a:t>
            </a:r>
            <a:r>
              <a:rPr lang="ru-RU" sz="1400" dirty="0" smtClean="0"/>
              <a:t>гг.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Приняты </a:t>
            </a:r>
            <a:r>
              <a:rPr lang="ru-RU" sz="1400" b="1" dirty="0" smtClean="0"/>
              <a:t>дорожные </a:t>
            </a:r>
            <a:r>
              <a:rPr lang="ru-RU" sz="1400" b="1" dirty="0"/>
              <a:t>карта </a:t>
            </a:r>
            <a:r>
              <a:rPr lang="ru-RU" sz="1400" dirty="0"/>
              <a:t>развития конкуренции в различных отраслях </a:t>
            </a:r>
            <a:r>
              <a:rPr lang="ru-RU" sz="1400" dirty="0" smtClean="0"/>
              <a:t>экономики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Состоялся </a:t>
            </a:r>
            <a:r>
              <a:rPr lang="ru-RU" sz="1400" b="1" dirty="0"/>
              <a:t>Госсовет</a:t>
            </a:r>
            <a:r>
              <a:rPr lang="ru-RU" sz="1400" dirty="0"/>
              <a:t> по вопросам развития конкуренции в регионах, по итогам которого главам регионов даны конкретные </a:t>
            </a:r>
            <a:r>
              <a:rPr lang="ru-RU" sz="1400" dirty="0" smtClean="0"/>
              <a:t>поручения по развитию конкуренции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Все регионы разработали и утвердили </a:t>
            </a:r>
            <a:r>
              <a:rPr lang="ru-RU" sz="1400" b="1" dirty="0" smtClean="0"/>
              <a:t>ключевые показатели развития конкуренции</a:t>
            </a:r>
          </a:p>
          <a:p>
            <a:pPr marL="0" indent="0" algn="ctr">
              <a:buNone/>
            </a:pPr>
            <a:r>
              <a:rPr lang="ru-RU" altLang="ru-RU" sz="1400" b="1" dirty="0" smtClean="0">
                <a:solidFill>
                  <a:srgbClr val="008080"/>
                </a:solidFill>
              </a:rPr>
              <a:t>Создана </a:t>
            </a:r>
            <a:r>
              <a:rPr lang="ru-RU" altLang="ru-RU" sz="1400" b="1" dirty="0">
                <a:solidFill>
                  <a:srgbClr val="008080"/>
                </a:solidFill>
              </a:rPr>
              <a:t>правовая основа для развития конкуренции</a:t>
            </a:r>
            <a:endParaRPr lang="ru-RU" sz="1400" dirty="0">
              <a:solidFill>
                <a:srgbClr val="008080"/>
              </a:solidFill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ru-RU" sz="1400" b="1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120957" y="148538"/>
            <a:ext cx="6506765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вектор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223" y="760531"/>
            <a:ext cx="65926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ФАС выходит за </a:t>
            </a:r>
            <a:r>
              <a:rPr lang="ru-RU" sz="1600" b="1" dirty="0">
                <a:solidFill>
                  <a:srgbClr val="008080"/>
                </a:solidFill>
                <a:latin typeface="+mn-lt"/>
              </a:rPr>
              <a:t>пределы охранительной функции и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переходит </a:t>
            </a:r>
            <a:r>
              <a:rPr lang="ru-RU" sz="1600" b="1" dirty="0">
                <a:solidFill>
                  <a:srgbClr val="008080"/>
                </a:solidFill>
                <a:latin typeface="+mn-lt"/>
              </a:rPr>
              <a:t>к мероприятиям системного макроэкономического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характера</a:t>
            </a:r>
            <a:endParaRPr lang="ru-RU" sz="1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250" b="1" kern="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758" y="799697"/>
            <a:ext cx="6519267" cy="390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pitchFamily="34" charset="-128"/>
              </a:rPr>
              <a:t>ФАС России разработаны законопроекты: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500" b="1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Внесен в Государственную Думу и </a:t>
            </a:r>
            <a:r>
              <a:rPr lang="ru-RU" sz="1500" b="1" u="sng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принят в первом чтении</a:t>
            </a:r>
            <a:r>
              <a:rPr lang="ru-RU" sz="1500" b="1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: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 запрете на создание унитарных предприятий на конкурентных рынках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500" b="1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Внесены в Правительство Российской Федерации законопроекты: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Пятый «цифровой» антимонопольный пакет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 реформировании естественных монополий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Об основах государственного регулирования цен (тарифов)»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Об использовании результатов интеллектуальной деятельности без согласия патентообладателя в интересах жизни и здоровья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Об антимонопольном </a:t>
            </a:r>
            <a:r>
              <a:rPr lang="ru-RU" sz="1500" dirty="0" err="1">
                <a:solidFill>
                  <a:srgbClr val="333399"/>
                </a:solidFill>
                <a:latin typeface="+mn-lt"/>
                <a:cs typeface="MS PGothic" pitchFamily="34" charset="-128"/>
              </a:rPr>
              <a:t>комплаенсе</a:t>
            </a: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 </a:t>
            </a:r>
          </a:p>
          <a:p>
            <a:pPr marL="526500" indent="-25717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rgbClr val="333399"/>
                </a:solidFill>
                <a:latin typeface="+mn-lt"/>
                <a:cs typeface="MS PGothic" pitchFamily="34" charset="-128"/>
              </a:rPr>
              <a:t>О повышении эффективности выявления и пресечения картелей</a:t>
            </a:r>
          </a:p>
        </p:txBody>
      </p:sp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>
              <a:lnSpc>
                <a:spcPts val="1650"/>
              </a:lnSpc>
              <a:buSzPct val="45000"/>
            </a:pPr>
            <a:r>
              <a:rPr lang="ru-RU" alt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Национального плана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152" y="4392989"/>
            <a:ext cx="620247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  <a:spcBef>
                <a:spcPct val="20000"/>
              </a:spcBef>
              <a:defRPr/>
            </a:pPr>
            <a:endParaRPr lang="ru-RU" sz="1800" kern="0" dirty="0">
              <a:solidFill>
                <a:srgbClr val="00808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136377"/>
            <a:ext cx="6858000" cy="476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Запрет </a:t>
            </a:r>
            <a:r>
              <a:rPr lang="ru-RU" alt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ГУПов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на конкурентных рынках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72" y="767189"/>
            <a:ext cx="662225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Введение общего запрета деятельности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ГУПов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МУПов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) на конкурентных рынках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Исключения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7560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федеральные законы, акты Президента РФ, Правительства РФ;</a:t>
            </a:r>
          </a:p>
          <a:p>
            <a:pPr marL="7560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для обеспечения обороны и безопасности Российской Федерации;</a:t>
            </a:r>
          </a:p>
          <a:p>
            <a:pPr marL="7560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в сферах естественных монополий</a:t>
            </a:r>
          </a:p>
          <a:p>
            <a:pPr marL="12960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в районах Крайнего </a:t>
            </a:r>
            <a:r>
              <a:rPr lang="ru-RU" sz="1500" dirty="0" smtClean="0">
                <a:solidFill>
                  <a:srgbClr val="333399"/>
                </a:solidFill>
                <a:latin typeface="+mn-lt"/>
              </a:rPr>
              <a:t>Севера;</a:t>
            </a:r>
            <a:endParaRPr lang="ru-RU" sz="1500" dirty="0">
              <a:solidFill>
                <a:srgbClr val="333399"/>
              </a:solidFill>
              <a:latin typeface="+mn-lt"/>
            </a:endParaRPr>
          </a:p>
          <a:p>
            <a:pPr marL="12960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для развития культуры, искусства и сохранения культурных </a:t>
            </a:r>
            <a:r>
              <a:rPr lang="ru-RU" sz="1500" dirty="0" smtClean="0">
                <a:solidFill>
                  <a:srgbClr val="333399"/>
                </a:solidFill>
                <a:latin typeface="+mn-lt"/>
              </a:rPr>
              <a:t>ценностей.</a:t>
            </a:r>
            <a:endParaRPr lang="ru-RU" sz="1500" dirty="0">
              <a:solidFill>
                <a:srgbClr val="333399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+mn-lt"/>
              </a:rPr>
              <a:t>Антимонопольный </a:t>
            </a:r>
            <a:r>
              <a:rPr lang="ru-RU" sz="1800" b="1" dirty="0">
                <a:solidFill>
                  <a:srgbClr val="008080"/>
                </a:solidFill>
                <a:latin typeface="+mn-lt"/>
              </a:rPr>
              <a:t>контроль: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Ликвидация в судебном порядке по иску антимонопольного органа в случае нарушения </a:t>
            </a:r>
            <a:r>
              <a:rPr lang="ru-RU" sz="1500" dirty="0" smtClean="0">
                <a:solidFill>
                  <a:srgbClr val="333399"/>
                </a:solidFill>
                <a:latin typeface="+mn-lt"/>
              </a:rPr>
              <a:t>запрета;</a:t>
            </a:r>
            <a:endParaRPr lang="ru-RU" sz="1500" dirty="0">
              <a:solidFill>
                <a:srgbClr val="333399"/>
              </a:solidFill>
              <a:latin typeface="+mn-lt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333399"/>
                </a:solidFill>
                <a:latin typeface="+mn-lt"/>
              </a:rPr>
              <a:t>Переходный период – </a:t>
            </a:r>
            <a:r>
              <a:rPr lang="ru-RU" sz="1500" b="1" dirty="0">
                <a:solidFill>
                  <a:srgbClr val="333399"/>
                </a:solidFill>
                <a:latin typeface="+mn-lt"/>
              </a:rPr>
              <a:t>до 1 </a:t>
            </a:r>
            <a:r>
              <a:rPr lang="ru-RU" sz="1500" b="1" dirty="0" smtClean="0">
                <a:solidFill>
                  <a:srgbClr val="333399"/>
                </a:solidFill>
                <a:latin typeface="+mn-lt"/>
              </a:rPr>
              <a:t>января, </a:t>
            </a:r>
            <a:r>
              <a:rPr lang="ru-RU" sz="1500" b="1" dirty="0">
                <a:solidFill>
                  <a:srgbClr val="333399"/>
                </a:solidFill>
                <a:latin typeface="+mn-lt"/>
              </a:rPr>
              <a:t>2023 </a:t>
            </a:r>
            <a:r>
              <a:rPr lang="ru-RU" sz="1500" b="1" dirty="0" smtClean="0">
                <a:solidFill>
                  <a:srgbClr val="333399"/>
                </a:solidFill>
                <a:latin typeface="+mn-lt"/>
              </a:rPr>
              <a:t>года.</a:t>
            </a:r>
            <a:endParaRPr lang="ru-RU" sz="15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5285185" y="4876006"/>
            <a:ext cx="1600200" cy="287735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z="180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4568" y="1647448"/>
            <a:ext cx="6622394" cy="2883848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/>
              <a:t>Количество нарушений антимонопольного законодательства со стороны органов власти снизилось на </a:t>
            </a:r>
            <a:r>
              <a:rPr lang="ru-RU" sz="1700" b="1" dirty="0" smtClean="0"/>
              <a:t>14%</a:t>
            </a:r>
            <a:r>
              <a:rPr lang="en-US" sz="1700" b="1" dirty="0" smtClean="0"/>
              <a:t>, </a:t>
            </a:r>
            <a:r>
              <a:rPr lang="ru-RU" sz="1700" dirty="0" smtClean="0"/>
              <a:t>а за последние 3 года </a:t>
            </a:r>
            <a:r>
              <a:rPr lang="ru-RU" sz="1700" b="1" dirty="0" smtClean="0"/>
              <a:t>на 40%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/>
              <a:t> доля Госзакупок, участниками которых являются только субъекты малого предпринимательства и социально ориентированные некоммерческие организации, составила </a:t>
            </a:r>
            <a:r>
              <a:rPr lang="ru-RU" sz="1700" b="1" dirty="0" smtClean="0"/>
              <a:t>29,7%</a:t>
            </a:r>
            <a:endParaRPr lang="ru-RU" sz="1700" dirty="0" smtClean="0"/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 smtClean="0"/>
              <a:t>Доля закупок отдельными видами юридических лиц и субъектов малого и среднего предпринимательства составила </a:t>
            </a:r>
            <a:r>
              <a:rPr lang="ru-RU" sz="1700" b="1" dirty="0" smtClean="0"/>
              <a:t>12,1%</a:t>
            </a:r>
            <a:endParaRPr lang="ru-RU" sz="1700" dirty="0" smtClean="0"/>
          </a:p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6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0648" y="-8726"/>
            <a:ext cx="6597352" cy="635000"/>
          </a:xfrm>
        </p:spPr>
        <p:txBody>
          <a:bodyPr/>
          <a:lstStyle/>
          <a:p>
            <a:pPr algn="r">
              <a:lnSpc>
                <a:spcPts val="1650"/>
              </a:lnSpc>
              <a:buSzPct val="45000"/>
            </a:pPr>
            <a:r>
              <a:rPr lang="ru-RU" altLang="ru-RU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план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0307" y="988178"/>
            <a:ext cx="6646655" cy="6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17910" indent="-16073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6429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900113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15728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41446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6pPr>
            <a:lvl7pPr marL="167163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7pPr>
            <a:lvl8pPr marL="192881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8pPr>
            <a:lvl9pPr marL="218598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800" b="1" kern="0" dirty="0" smtClean="0">
                <a:solidFill>
                  <a:srgbClr val="008080"/>
                </a:solidFill>
              </a:rPr>
              <a:t>Итоги 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31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5657850" y="4329113"/>
            <a:ext cx="1200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3FB4B0F-23E6-4608-AB7C-33CD32A57991}" type="slidenum">
              <a:rPr lang="ru-RU" sz="900">
                <a:solidFill>
                  <a:srgbClr val="FFFFFF"/>
                </a:solidFill>
                <a:ea typeface="MS PGothic" panose="020B0600070205080204" pitchFamily="34" charset="-128"/>
              </a:rPr>
              <a:pPr algn="r" eaLnBrk="1" hangingPunct="1"/>
              <a:t>7</a:t>
            </a:fld>
            <a:endParaRPr lang="ru-RU" sz="9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116631" y="3996467"/>
            <a:ext cx="6696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/>
            <a:r>
              <a:rPr lang="ru-RU" sz="2000" b="1" dirty="0">
                <a:solidFill>
                  <a:srgbClr val="008080"/>
                </a:solidFill>
                <a:ea typeface="MS PGothic" panose="020B0600070205080204" pitchFamily="34" charset="-128"/>
              </a:rPr>
              <a:t>Синергия полномочий антимонопольного ведомства стала основой эффективности конкурентной политики в </a:t>
            </a:r>
            <a:r>
              <a:rPr lang="ru-RU" sz="2000" b="1" dirty="0" smtClean="0">
                <a:solidFill>
                  <a:srgbClr val="008080"/>
                </a:solidFill>
                <a:ea typeface="MS PGothic" panose="020B0600070205080204" pitchFamily="34" charset="-128"/>
              </a:rPr>
              <a:t>России</a:t>
            </a:r>
            <a:endParaRPr lang="ru-RU" sz="2000" b="1" dirty="0">
              <a:solidFill>
                <a:srgbClr val="008080"/>
              </a:solidFill>
              <a:ea typeface="MS PGothic" panose="020B0600070205080204" pitchFamily="34" charset="-128"/>
            </a:endParaRPr>
          </a:p>
          <a:p>
            <a:pPr marL="0" indent="0" algn="just"/>
            <a:endParaRPr lang="ru-RU" sz="2000" b="1" dirty="0">
              <a:solidFill>
                <a:srgbClr val="008080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2777" y="103074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+mj-lt"/>
              </a:rPr>
              <a:t>Три «</a:t>
            </a:r>
            <a:r>
              <a:rPr lang="ru-RU" sz="2400" b="1" dirty="0">
                <a:solidFill>
                  <a:srgbClr val="333399"/>
                </a:solidFill>
                <a:latin typeface="+mj-lt"/>
              </a:rPr>
              <a:t>кита» конкурентной политики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7099" y="2049664"/>
            <a:ext cx="5515809" cy="370430"/>
          </a:xfrm>
          <a:prstGeom prst="triangle">
            <a:avLst/>
          </a:prstGeom>
          <a:solidFill>
            <a:srgbClr val="00808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36712" y="2484988"/>
            <a:ext cx="1152130" cy="1426727"/>
          </a:xfrm>
          <a:prstGeom prst="rect">
            <a:avLst/>
          </a:prstGeom>
          <a:solidFill>
            <a:srgbClr val="00808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 smtClean="0"/>
              <a:t>Антимонопольное регулирование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2852936" y="2465131"/>
            <a:ext cx="1151403" cy="1439965"/>
          </a:xfrm>
          <a:prstGeom prst="rect">
            <a:avLst/>
          </a:prstGeom>
          <a:solidFill>
            <a:srgbClr val="00808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Контроль </a:t>
            </a:r>
            <a:r>
              <a:rPr lang="ru-RU" sz="1050" dirty="0" err="1" smtClean="0"/>
              <a:t>госзакупок</a:t>
            </a:r>
            <a:r>
              <a:rPr lang="ru-RU" sz="1050" dirty="0" smtClean="0"/>
              <a:t> и закупок госкомпаний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949972" y="2465131"/>
            <a:ext cx="1151403" cy="1466442"/>
          </a:xfrm>
          <a:prstGeom prst="rect">
            <a:avLst/>
          </a:prstGeom>
          <a:solidFill>
            <a:srgbClr val="00808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Тарифная политика</a:t>
            </a:r>
            <a:endParaRPr lang="ru-RU" sz="1050" dirty="0"/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351235" y="123478"/>
            <a:ext cx="6506765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Основы защиты конкуренции</a:t>
            </a:r>
            <a:endParaRPr lang="ru-RU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34081" y="1540002"/>
            <a:ext cx="345244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Нефть </a:t>
            </a:r>
            <a:endParaRPr lang="ru-RU" altLang="ru-RU" sz="18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>
                <a:latin typeface="+mn-lt"/>
                <a:ea typeface="ＭＳ Ｐゴシック" charset="-128"/>
                <a:cs typeface="ＭＳ Ｐゴシック" charset="-128"/>
              </a:rPr>
              <a:t>Н</a:t>
            </a: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ефтепродукты </a:t>
            </a:r>
            <a:endParaRPr lang="ru-RU" altLang="ru-RU" sz="1800" dirty="0" smtClean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Природный газ </a:t>
            </a:r>
            <a:endParaRPr lang="ru-RU" altLang="ru-RU" sz="18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Лес и                   лесоматериалы </a:t>
            </a:r>
            <a:endParaRPr lang="ru-RU" altLang="ru-RU" sz="18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 defTabSz="62865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Минеральные  удобрения  и </a:t>
            </a:r>
            <a:r>
              <a:rPr lang="ru-RU" altLang="ru-RU" sz="1800" dirty="0" err="1" smtClean="0">
                <a:latin typeface="+mn-lt"/>
                <a:ea typeface="ＭＳ Ｐゴシック" charset="-128"/>
                <a:cs typeface="ＭＳ Ｐゴシック" charset="-128"/>
              </a:rPr>
              <a:t>химпродукция</a:t>
            </a: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ru-RU" altLang="ru-RU" sz="18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800" dirty="0" smtClean="0">
                <a:latin typeface="+mn-lt"/>
                <a:ea typeface="ＭＳ Ｐゴシック" charset="-128"/>
                <a:cs typeface="ＭＳ Ｐゴシック" charset="-128"/>
              </a:rPr>
              <a:t>Сельхозпродукция</a:t>
            </a:r>
            <a:endParaRPr lang="ru-RU" altLang="ru-RU" sz="18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37022" y="0"/>
            <a:ext cx="594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биржевой торговли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486530" y="1426488"/>
            <a:ext cx="334563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500" dirty="0">
                <a:latin typeface="Arial"/>
                <a:ea typeface="ＭＳ Ｐゴシック" charset="-128"/>
                <a:cs typeface="ＭＳ Ｐゴシック" charset="-128"/>
              </a:rPr>
              <a:t>покупателей газа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500" dirty="0">
                <a:latin typeface="Arial"/>
                <a:ea typeface="ＭＳ Ｐゴシック" charset="-128"/>
                <a:cs typeface="ＭＳ Ｐゴシック" charset="-128"/>
              </a:rPr>
              <a:t>наименований товаров химической и </a:t>
            </a:r>
            <a:r>
              <a:rPr lang="ru-RU" altLang="ru-RU" sz="1500" dirty="0" err="1" smtClean="0">
                <a:latin typeface="Arial"/>
                <a:ea typeface="ＭＳ Ｐゴシック" charset="-128"/>
                <a:cs typeface="ＭＳ Ｐゴシック" charset="-128"/>
              </a:rPr>
              <a:t>нефтепродукции</a:t>
            </a:r>
            <a:endParaRPr lang="ru-RU" altLang="ru-RU" sz="1500" dirty="0"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latin typeface="Arial"/>
                <a:ea typeface="ＭＳ Ｐゴシック" charset="-128"/>
                <a:cs typeface="ＭＳ Ｐゴシック" charset="-128"/>
              </a:rPr>
              <a:t>Аккредитованы </a:t>
            </a:r>
            <a:r>
              <a:rPr lang="ru-RU" altLang="ru-RU" sz="1500" dirty="0">
                <a:latin typeface="Arial"/>
                <a:ea typeface="ＭＳ Ｐゴシック" charset="-128"/>
                <a:cs typeface="ＭＳ Ｐゴシック" charset="-128"/>
              </a:rPr>
              <a:t>на бирже все основные производители минеральных удобрений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latin typeface="Arial"/>
                <a:ea typeface="ＭＳ Ｐゴシック" charset="-128"/>
                <a:cs typeface="ＭＳ Ｐゴシック" charset="-128"/>
              </a:rPr>
              <a:t>Расширилась география поставок </a:t>
            </a:r>
            <a:r>
              <a:rPr lang="ru-RU" altLang="ru-RU" sz="1500" dirty="0">
                <a:latin typeface="Arial"/>
                <a:ea typeface="ＭＳ Ｐゴシック" charset="-128"/>
                <a:cs typeface="ＭＳ Ｐゴシック" charset="-128"/>
              </a:rPr>
              <a:t>и номенклатуры </a:t>
            </a:r>
            <a:r>
              <a:rPr lang="ru-RU" altLang="ru-RU" sz="1500" dirty="0" err="1">
                <a:latin typeface="Arial"/>
                <a:ea typeface="ＭＳ Ｐゴシック" charset="-128"/>
                <a:cs typeface="ＭＳ Ｐゴシック" charset="-128"/>
              </a:rPr>
              <a:t>сельскохозтоваров</a:t>
            </a:r>
            <a:endParaRPr lang="ru-RU" altLang="ru-RU" sz="1500" dirty="0"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latin typeface="Arial"/>
                <a:ea typeface="ＭＳ Ｐゴシック" charset="-128"/>
                <a:cs typeface="ＭＳ Ｐゴシック" charset="-128"/>
              </a:rPr>
              <a:t>Запущены </a:t>
            </a:r>
            <a:r>
              <a:rPr lang="ru-RU" altLang="ru-RU" sz="1500" dirty="0">
                <a:latin typeface="Arial"/>
                <a:ea typeface="ＭＳ Ｐゴシック" charset="-128"/>
                <a:cs typeface="ＭＳ Ｐゴシック" charset="-128"/>
              </a:rPr>
              <a:t>биржевые торги лесоматериалами в отдельных субъектах РФ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29814" y="1274525"/>
            <a:ext cx="6694" cy="366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5011" y="706502"/>
            <a:ext cx="644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Биржевая торговля как инструмент </a:t>
            </a:r>
            <a:r>
              <a:rPr lang="ru-RU" sz="1800" b="1" kern="0" dirty="0">
                <a:solidFill>
                  <a:srgbClr val="008080"/>
                </a:solidFill>
                <a:latin typeface="+mj-lt"/>
                <a:ea typeface="ＭＳ Ｐゴシック" charset="-128"/>
              </a:rPr>
              <a:t>развития конкуренции и снижения цен</a:t>
            </a:r>
            <a:endParaRPr lang="ru-RU" sz="1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71" y="690250"/>
            <a:ext cx="66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900"/>
              </a:spcBef>
              <a:spcAft>
                <a:spcPts val="450"/>
              </a:spcAft>
              <a:buSzPct val="100000"/>
              <a:defRPr/>
            </a:pPr>
            <a:r>
              <a:rPr lang="ru-RU" sz="1800" b="1" dirty="0">
                <a:solidFill>
                  <a:srgbClr val="008080"/>
                </a:solidFill>
                <a:latin typeface="+mn-lt"/>
              </a:rPr>
              <a:t>Создана </a:t>
            </a:r>
            <a:r>
              <a:rPr lang="ru-RU" sz="1800" b="1" dirty="0" smtClean="0">
                <a:solidFill>
                  <a:srgbClr val="008080"/>
                </a:solidFill>
                <a:latin typeface="+mn-lt"/>
              </a:rPr>
              <a:t>современная </a:t>
            </a:r>
            <a:r>
              <a:rPr lang="ru-RU" sz="1800" b="1" dirty="0">
                <a:solidFill>
                  <a:srgbClr val="008080"/>
                </a:solidFill>
                <a:latin typeface="+mn-lt"/>
              </a:rPr>
              <a:t>система борьбы с картелями</a:t>
            </a:r>
            <a:endParaRPr lang="ru-RU" sz="1800" b="1" dirty="0">
              <a:solidFill>
                <a:srgbClr val="00808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1059582"/>
            <a:ext cx="6762956" cy="2843369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300" kern="0" dirty="0"/>
              <a:t>Правительством утверждена межведомственная программа по выявлению и пресечению картелей и иных ограничивающих конкуренцию соглашений на 2019-2023 гг.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300" b="1" kern="0" dirty="0">
                <a:solidFill>
                  <a:srgbClr val="FF0000"/>
                </a:solidFill>
              </a:rPr>
              <a:t> МВД и Следственным комитетом возбуждено и расследуется 46 уголовных дел об ограничении конкуренции</a:t>
            </a:r>
            <a:r>
              <a:rPr lang="en-US" sz="1300" b="1" kern="0" dirty="0">
                <a:solidFill>
                  <a:srgbClr val="FF0000"/>
                </a:solidFill>
              </a:rPr>
              <a:t>, </a:t>
            </a:r>
            <a:r>
              <a:rPr lang="ru-RU" sz="1300" b="1" kern="0" dirty="0">
                <a:solidFill>
                  <a:srgbClr val="FF0000"/>
                </a:solidFill>
              </a:rPr>
              <a:t>из них 23 по ст.178 УК РФ. 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300" kern="0" dirty="0"/>
              <a:t>За всю новейшую историю было вынесено два приговора суда по делам о картеле в 2014 и в 2019гг. по которым подсудимые получили условный и реальный сроки соответственно.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300" kern="0" dirty="0"/>
              <a:t>Ежегодно в ФАС России поступает порядка 100 заявлений по программе смягчения ответственности.</a:t>
            </a:r>
            <a:endParaRPr lang="en-US" sz="13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300" b="1" dirty="0"/>
              <a:t>ФАС России использует цифровые инструменты для выявления картелей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300" kern="0" dirty="0"/>
              <a:t>Доказаны десятки дел о сговорах на торгах, в том числе подтверждены судебными актами, дела о сговорах на торгах </a:t>
            </a:r>
            <a:r>
              <a:rPr lang="ru-RU" sz="1300" b="1" kern="0" dirty="0"/>
              <a:t>(картелях) </a:t>
            </a:r>
            <a:r>
              <a:rPr lang="ru-RU" sz="1300" kern="0" dirty="0"/>
              <a:t>с использованием </a:t>
            </a:r>
            <a:r>
              <a:rPr lang="ru-RU" sz="1300" b="1" kern="0" dirty="0">
                <a:solidFill>
                  <a:srgbClr val="008080"/>
                </a:solidFill>
              </a:rPr>
              <a:t>различных компьютерных программ</a:t>
            </a:r>
            <a:r>
              <a:rPr lang="ru-RU" sz="1300" kern="0" dirty="0"/>
              <a:t> (ООО «</a:t>
            </a:r>
            <a:r>
              <a:rPr lang="ru-RU" sz="1300" kern="0" dirty="0" err="1"/>
              <a:t>Валирия</a:t>
            </a:r>
            <a:r>
              <a:rPr lang="ru-RU" sz="1300" kern="0" dirty="0"/>
              <a:t>», ООО «</a:t>
            </a:r>
            <a:r>
              <a:rPr lang="ru-RU" sz="1300" kern="0" dirty="0" err="1"/>
              <a:t>Эгамед</a:t>
            </a:r>
            <a:r>
              <a:rPr lang="ru-RU" sz="1300" kern="0" dirty="0"/>
              <a:t>», ООО «</a:t>
            </a:r>
            <a:r>
              <a:rPr lang="ru-RU" sz="1300" kern="0" dirty="0" err="1"/>
              <a:t>МикроТех</a:t>
            </a:r>
            <a:r>
              <a:rPr lang="ru-RU" sz="1300" kern="0" dirty="0"/>
              <a:t>» и т.д.)</a:t>
            </a:r>
            <a:r>
              <a:rPr lang="en-US" sz="1300" kern="0" dirty="0"/>
              <a:t>.</a:t>
            </a:r>
            <a:endParaRPr lang="ru-RU" sz="1300" kern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3185" y="0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картелями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5285185" y="4876006"/>
            <a:ext cx="1600200" cy="287735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z="1800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30095</TotalTime>
  <Words>1217</Words>
  <Application>Microsoft Office PowerPoint</Application>
  <PresentationFormat>Произвольный</PresentationFormat>
  <Paragraphs>179</Paragraphs>
  <Slides>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2_Оформление по умолчанию</vt:lpstr>
      <vt:lpstr>Диаграмма</vt:lpstr>
      <vt:lpstr>Презентация PowerPoint</vt:lpstr>
      <vt:lpstr>От Калининграда до Владивостока</vt:lpstr>
      <vt:lpstr>В 2018 г. создан фундамент развития конкуренции в России как одной из национальных задач: принят Указ Президента №618 «Об основных направлениях государственной политики по развитию конкуренции».</vt:lpstr>
      <vt:lpstr>Реализация Национального плана</vt:lpstr>
      <vt:lpstr>Презентация PowerPoint</vt:lpstr>
      <vt:lpstr>Национальный план</vt:lpstr>
      <vt:lpstr>Презентация PowerPoint</vt:lpstr>
      <vt:lpstr>Презентация PowerPoint</vt:lpstr>
      <vt:lpstr>Презентация PowerPoint</vt:lpstr>
      <vt:lpstr>Проект «Большой цифровой кот»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эталонного принципа</vt:lpstr>
      <vt:lpstr>Госзакупки</vt:lpstr>
      <vt:lpstr>Результаты </vt:lpstr>
      <vt:lpstr>Развитие конкуренции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Григорьев Илья Николаевич</cp:lastModifiedBy>
  <cp:revision>1684</cp:revision>
  <cp:lastPrinted>2019-09-09T10:44:39Z</cp:lastPrinted>
  <dcterms:created xsi:type="dcterms:W3CDTF">2012-02-14T15:20:51Z</dcterms:created>
  <dcterms:modified xsi:type="dcterms:W3CDTF">2019-09-18T10:53:09Z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