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850" r:id="rId2"/>
    <p:sldId id="909" r:id="rId3"/>
    <p:sldId id="908" r:id="rId4"/>
    <p:sldId id="907" r:id="rId5"/>
    <p:sldId id="894" r:id="rId6"/>
    <p:sldId id="895" r:id="rId7"/>
    <p:sldId id="896" r:id="rId8"/>
    <p:sldId id="897" r:id="rId9"/>
    <p:sldId id="898" r:id="rId10"/>
    <p:sldId id="900" r:id="rId11"/>
    <p:sldId id="904" r:id="rId12"/>
    <p:sldId id="901" r:id="rId13"/>
    <p:sldId id="902" r:id="rId14"/>
    <p:sldId id="903" r:id="rId15"/>
    <p:sldId id="905" r:id="rId16"/>
    <p:sldId id="882" r:id="rId17"/>
    <p:sldId id="880" r:id="rId18"/>
    <p:sldId id="911" r:id="rId19"/>
    <p:sldId id="906" r:id="rId20"/>
    <p:sldId id="893" r:id="rId21"/>
    <p:sldId id="910" r:id="rId22"/>
  </p:sldIdLst>
  <p:sldSz cx="6858000" cy="5143500"/>
  <p:notesSz cx="9872663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F78609"/>
    <a:srgbClr val="6F933F"/>
    <a:srgbClr val="96BC64"/>
    <a:srgbClr val="48A8B0"/>
    <a:srgbClr val="FFFFFF"/>
    <a:srgbClr val="EAEAEA"/>
    <a:srgbClr val="48B3BA"/>
    <a:srgbClr val="C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86441" autoAdjust="0"/>
  </p:normalViewPr>
  <p:slideViewPr>
    <p:cSldViewPr>
      <p:cViewPr>
        <p:scale>
          <a:sx n="133" d="100"/>
          <a:sy n="133" d="100"/>
        </p:scale>
        <p:origin x="-1242" y="270"/>
      </p:cViewPr>
      <p:guideLst>
        <p:guide orient="horz" pos="2160"/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2188463129341695E-2"/>
          <c:w val="0.62136566635049084"/>
          <c:h val="0.8946226233988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96BC6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0.10750241234120055"/>
                  <c:y val="0.10926874140219119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29%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299494184493772E-2"/>
                  <c:y val="-0.1724153407434423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068228784982563E-2"/>
                  <c:y val="-0.1862203805277392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845596933826209E-2"/>
                  <c:y val="-0.1820456411519399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870596345250144E-2"/>
                  <c:y val="-0.1638041157521829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7505863892775935E-2"/>
                  <c:y val="0.1072815766343554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33%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C33B779-CF7C-46C2-8DD2-D942B6EDDD96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BA87319-C6F0-45E6-BC4C-BF8283858800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3DA522D-A74E-4010-BA7B-F76937AE8BD4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Строительный комплекс (включая дорожное строительство)</c:v>
                </c:pt>
                <c:pt idx="1">
                  <c:v>Лекарственные препараты и медицинские изделия</c:v>
                </c:pt>
                <c:pt idx="2">
                  <c:v>Продукты питания</c:v>
                </c:pt>
                <c:pt idx="3">
                  <c:v>Транспорт и пассажирские перевозки</c:v>
                </c:pt>
                <c:pt idx="4">
                  <c:v>Сделки с недвижимостью</c:v>
                </c:pt>
                <c:pt idx="5">
                  <c:v>Прочее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</c:v>
                </c:pt>
                <c:pt idx="1">
                  <c:v>16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33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172872359456584"/>
          <c:y val="3.0063091106420022E-2"/>
          <c:w val="0.41666220548516891"/>
          <c:h val="0.91023411690340739"/>
        </c:manualLayout>
      </c:layout>
      <c:overlay val="0"/>
      <c:spPr>
        <a:solidFill>
          <a:schemeClr val="bg1"/>
        </a:solidFill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333399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609525887380149E-2"/>
          <c:y val="3.6875458221122086E-2"/>
          <c:w val="0.82570217503255572"/>
          <c:h val="0.8994220840560296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1.956786998136258E-2"/>
                  <c:y val="-5.7563098409564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2569949260152513E-2"/>
                  <c:y val="-6.2676664658357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10011</c:v>
                </c:pt>
                <c:pt idx="1">
                  <c:v>10028</c:v>
                </c:pt>
                <c:pt idx="2">
                  <c:v>9755</c:v>
                </c:pt>
                <c:pt idx="3">
                  <c:v>9092</c:v>
                </c:pt>
                <c:pt idx="4">
                  <c:v>4040</c:v>
                </c:pt>
                <c:pt idx="5">
                  <c:v>3534</c:v>
                </c:pt>
                <c:pt idx="6">
                  <c:v>3223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ст.10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622578972706736E-2"/>
                  <c:y val="-3.483476891428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723431964349644E-2"/>
                  <c:y val="-3.4834768914288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320019997778027E-2"/>
                  <c:y val="-2.9554757871997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631149008134899"/>
                  <c:y val="-3.394174027500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5461538829962482E-2"/>
                  <c:y val="-6.9710101794654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918301003705315E-2"/>
                      <c:h val="6.9648158767720902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4.3659732103991074E-3"/>
                  <c:y val="-2.0137224296483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414941779980427E-3"/>
                  <c:y val="-4.996202679967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2582</c:v>
                </c:pt>
                <c:pt idx="1">
                  <c:v>2634</c:v>
                </c:pt>
                <c:pt idx="2">
                  <c:v>3091</c:v>
                </c:pt>
                <c:pt idx="3">
                  <c:v>3059</c:v>
                </c:pt>
                <c:pt idx="4">
                  <c:v>1340</c:v>
                </c:pt>
                <c:pt idx="5">
                  <c:v>847</c:v>
                </c:pt>
                <c:pt idx="6">
                  <c:v>685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ст.11+ст.11.1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611417240809524E-2"/>
                  <c:y val="1.8389820050667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114755468268785E-2"/>
                  <c:y val="1.8799950639150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321649568735872E-2"/>
                  <c:y val="2.2999252328307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771296348462773E-2"/>
                  <c:y val="2.7198554017465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20859336922191E-3"/>
                  <c:y val="2.5147538127626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370237916531645E-2"/>
                  <c:y val="2.9697447027823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414941779980427E-3"/>
                  <c:y val="1.2502079484779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6F933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294</c:v>
                </c:pt>
                <c:pt idx="1">
                  <c:v>272</c:v>
                </c:pt>
                <c:pt idx="2">
                  <c:v>319</c:v>
                </c:pt>
                <c:pt idx="3">
                  <c:v>375</c:v>
                </c:pt>
                <c:pt idx="4">
                  <c:v>360</c:v>
                </c:pt>
                <c:pt idx="5">
                  <c:v>420</c:v>
                </c:pt>
                <c:pt idx="6">
                  <c:v>437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ст.14.1-ст.14.8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778416715601632E-2"/>
                  <c:y val="-5.3457800103077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778416715601625E-2"/>
                  <c:y val="-5.3457800103077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778416715601667E-2"/>
                  <c:y val="-4.8848367825436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179475147532843E-2"/>
                  <c:y val="-5.3457800103077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927131851274139E-2"/>
                  <c:y val="-2.8097853682387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519164882162341E-2"/>
                  <c:y val="-1.7620866888381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090472105284447E-2"/>
                      <c:h val="2.643715905490852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5.414941779980427E-3"/>
                  <c:y val="-2.424151244725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1132</c:v>
                </c:pt>
                <c:pt idx="1">
                  <c:v>1175</c:v>
                </c:pt>
                <c:pt idx="2">
                  <c:v>1136</c:v>
                </c:pt>
                <c:pt idx="3">
                  <c:v>1113</c:v>
                </c:pt>
                <c:pt idx="4">
                  <c:v>453</c:v>
                </c:pt>
                <c:pt idx="5">
                  <c:v>409</c:v>
                </c:pt>
                <c:pt idx="6">
                  <c:v>517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органы власти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2.3025990939278443E-2"/>
                  <c:y val="-8.4580372161786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978438495281257E-3"/>
                  <c:y val="-9.3225949288985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6681990587095595E-3"/>
                  <c:y val="-8.1684221223713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60221179928159E-2"/>
                  <c:y val="-6.0985104379286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808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5386</c:v>
                </c:pt>
                <c:pt idx="1">
                  <c:v>5210</c:v>
                </c:pt>
                <c:pt idx="2">
                  <c:v>4477</c:v>
                </c:pt>
                <c:pt idx="3">
                  <c:v>3955</c:v>
                </c:pt>
                <c:pt idx="4">
                  <c:v>1284</c:v>
                </c:pt>
                <c:pt idx="5">
                  <c:v>1260</c:v>
                </c:pt>
                <c:pt idx="6">
                  <c:v>1092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054464"/>
        <c:axId val="49056000"/>
      </c:lineChart>
      <c:catAx>
        <c:axId val="490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56000"/>
        <c:crosses val="autoZero"/>
        <c:auto val="1"/>
        <c:lblAlgn val="ctr"/>
        <c:lblOffset val="100"/>
        <c:noMultiLvlLbl val="0"/>
      </c:catAx>
      <c:valAx>
        <c:axId val="49056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905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619095514399089"/>
          <c:y val="0.26723093636848905"/>
          <c:w val="0.15995533054131605"/>
          <c:h val="0.490121780958810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0">
      <a:solidFill>
        <a:schemeClr val="bg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Предупреждения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1928</c:v>
                </c:pt>
                <c:pt idx="1">
                  <c:v>2362</c:v>
                </c:pt>
                <c:pt idx="2">
                  <c:v>5486</c:v>
                </c:pt>
                <c:pt idx="3">
                  <c:v>4477</c:v>
                </c:pt>
                <c:pt idx="4">
                  <c:v>3978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Предостережения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333399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91</c:v>
                </c:pt>
                <c:pt idx="1">
                  <c:v>49</c:v>
                </c:pt>
                <c:pt idx="2">
                  <c:v>90</c:v>
                </c:pt>
                <c:pt idx="3">
                  <c:v>95</c:v>
                </c:pt>
                <c:pt idx="4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302400"/>
        <c:axId val="55304192"/>
      </c:barChart>
      <c:catAx>
        <c:axId val="5530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304192"/>
        <c:crosses val="autoZero"/>
        <c:auto val="1"/>
        <c:lblAlgn val="ctr"/>
        <c:lblOffset val="100"/>
        <c:noMultiLvlLbl val="0"/>
      </c:catAx>
      <c:valAx>
        <c:axId val="55304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30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8080"/>
            </a:solidFill>
            <a:ln>
              <a:solidFill>
                <a:srgbClr val="00808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080"/>
              </a:solidFill>
              <a:ln>
                <a:solidFill>
                  <a:srgbClr val="00808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808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>
                  <c:v>0.75</c:v>
                </c:pt>
                <c:pt idx="1">
                  <c:v>0.83</c:v>
                </c:pt>
                <c:pt idx="2">
                  <c:v>0.77</c:v>
                </c:pt>
                <c:pt idx="3">
                  <c:v>0.76</c:v>
                </c:pt>
                <c:pt idx="4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79296"/>
        <c:axId val="55080832"/>
      </c:barChart>
      <c:catAx>
        <c:axId val="5507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80832"/>
        <c:crosses val="autoZero"/>
        <c:auto val="1"/>
        <c:lblAlgn val="ctr"/>
        <c:lblOffset val="100"/>
        <c:noMultiLvlLbl val="0"/>
      </c:catAx>
      <c:valAx>
        <c:axId val="550808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50792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502515737016434E-3"/>
          <c:w val="1"/>
          <c:h val="0.61843370302222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обжалованных решений в числе принятых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0.36599999999999999</c:v>
                </c:pt>
                <c:pt idx="1">
                  <c:v>0.33200000000000002</c:v>
                </c:pt>
                <c:pt idx="2">
                  <c:v>0.69799999999999995</c:v>
                </c:pt>
                <c:pt idx="3">
                  <c:v>0.54</c:v>
                </c:pt>
                <c:pt idx="4">
                  <c:v>0.48799999999999999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отмененных решений в числе обжалованных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288208717549895E-2"/>
                  <c:y val="6.1005031474032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487205125356177E-3"/>
                  <c:y val="3.05025157370153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1846461504271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184646150426659E-3"/>
                  <c:y val="-3.05025157370164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8184646150427735E-3"/>
                  <c:y val="-9.15075472110493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757952820057031E-2"/>
                  <c:y val="-1.25140135944491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0.191</c:v>
                </c:pt>
                <c:pt idx="1">
                  <c:v>0.16</c:v>
                </c:pt>
                <c:pt idx="2">
                  <c:v>0.154</c:v>
                </c:pt>
                <c:pt idx="3">
                  <c:v>0.155</c:v>
                </c:pt>
                <c:pt idx="4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омененных решений в количестве принятых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8464615042759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81846461504277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184646150427735E-3"/>
                  <c:y val="-3.05025157370164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1846461504277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227696922564052E-2"/>
                  <c:y val="3.05025157370169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40923230752127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808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Лист1!$D$2:$D$6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5.2999999999999999E-2</c:v>
                </c:pt>
                <c:pt idx="2">
                  <c:v>0.107</c:v>
                </c:pt>
                <c:pt idx="3">
                  <c:v>8.4000000000000005E-2</c:v>
                </c:pt>
                <c:pt idx="4">
                  <c:v>5.5E-2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958912"/>
        <c:axId val="55579776"/>
      </c:barChart>
      <c:catAx>
        <c:axId val="5595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579776"/>
        <c:crosses val="autoZero"/>
        <c:auto val="1"/>
        <c:lblAlgn val="ctr"/>
        <c:lblOffset val="100"/>
        <c:noMultiLvlLbl val="0"/>
      </c:catAx>
      <c:valAx>
        <c:axId val="555797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5595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84210396375712"/>
          <c:y val="0.69315050852935534"/>
          <c:w val="0.6336703329259713"/>
          <c:h val="0.252335346577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9007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1330" y="0"/>
            <a:ext cx="4279006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405F2A4C-40CA-4F38-A0DA-0C3014054F6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535"/>
            <a:ext cx="4279007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1330" y="6456535"/>
            <a:ext cx="4279006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78BC19CD-C0D0-4297-BBB8-C9E5B75C9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2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6680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658" y="1"/>
            <a:ext cx="4276680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algn="r"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5663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569" y="3228815"/>
            <a:ext cx="7899526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535"/>
            <a:ext cx="4276680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658" y="6456535"/>
            <a:ext cx="4276680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algn="r" defTabSz="93048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48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5513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5513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5513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5513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0978882-34DF-470A-85C9-B3B48C429377}" type="slidenum">
              <a:rPr lang="ru-RU" altLang="ru-RU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20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7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D06154C-4F7F-488F-B1E3-16EA00B28956}" type="slidenum">
              <a:rPr lang="ru-RU" altLang="ru-RU" sz="1200"/>
              <a:pPr/>
              <a:t>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58805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6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A42AC4-76FB-4A7A-A9CD-54D7AA1E06A1}" type="slidenum">
              <a:rPr lang="ru-RU" altLang="ru-RU" smtClean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mtClean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252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5B5033-5591-45EF-8CBD-5CA150BF91E6}" type="slidenum">
              <a:rPr lang="ru-RU" altLang="ru-RU" smtClean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 smtClean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79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3660C7-BF31-4110-8192-C25EB08EF617}" type="slidenum">
              <a:rPr lang="ru-RU" altLang="ru-RU" smtClean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 smtClean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70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4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4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55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33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58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9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1200151"/>
            <a:ext cx="61722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42900" y="205979"/>
            <a:ext cx="61722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8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9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858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85185" y="4935141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44" y="642938"/>
            <a:ext cx="1189180" cy="1296165"/>
          </a:xfrm>
          <a:prstGeom prst="rect">
            <a:avLst/>
          </a:prstGeom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800136" y="1101158"/>
            <a:ext cx="5978465" cy="67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890" b="1" dirty="0">
                <a:solidFill>
                  <a:srgbClr val="008080"/>
                </a:solidFill>
                <a:latin typeface="Trebuchet MS" panose="020B0603020202020204" pitchFamily="34" charset="0"/>
              </a:rPr>
              <a:t>ФЕДЕРАЛЬНАЯ АНТИМОНОПОЛЬНАЯ СЛУЖБА</a:t>
            </a:r>
            <a:endParaRPr lang="en-US" altLang="ru-RU" sz="1890" b="1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3079"/>
          <p:cNvSpPr>
            <a:spLocks noChangeArrowheads="1"/>
          </p:cNvSpPr>
          <p:nvPr/>
        </p:nvSpPr>
        <p:spPr bwMode="auto">
          <a:xfrm>
            <a:off x="356420" y="2397323"/>
            <a:ext cx="6393229" cy="15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200" b="1" dirty="0">
              <a:solidFill>
                <a:srgbClr val="333399"/>
              </a:solidFill>
            </a:endParaRPr>
          </a:p>
          <a:p>
            <a:endParaRPr lang="ru-RU" altLang="ru-RU" sz="1200" b="1" dirty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1200" b="1" dirty="0">
              <a:solidFill>
                <a:srgbClr val="333399"/>
              </a:solidFill>
            </a:endParaRPr>
          </a:p>
          <a:p>
            <a:pPr algn="r">
              <a:spcAft>
                <a:spcPts val="375"/>
              </a:spcAft>
            </a:pP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Результаты </a:t>
            </a:r>
            <a:r>
              <a:rPr lang="ru-RU" altLang="ru-RU" sz="2400" b="1" dirty="0">
                <a:solidFill>
                  <a:srgbClr val="333399"/>
                </a:solidFill>
                <a:latin typeface="Arial" pitchFamily="34" charset="0"/>
              </a:rPr>
              <a:t>деятельности ФАС России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за 201</a:t>
            </a:r>
            <a:r>
              <a:rPr lang="en-US" altLang="ru-RU" sz="2400" b="1" dirty="0" smtClean="0">
                <a:solidFill>
                  <a:srgbClr val="333399"/>
                </a:solidFill>
                <a:latin typeface="Arial" pitchFamily="34" charset="0"/>
              </a:rPr>
              <a:t>8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 г.</a:t>
            </a:r>
            <a:r>
              <a:rPr lang="en-US" altLang="ru-RU" sz="2400" b="1" dirty="0" smtClean="0">
                <a:solidFill>
                  <a:srgbClr val="333399"/>
                </a:solidFill>
                <a:latin typeface="Arial" pitchFamily="34" charset="0"/>
              </a:rPr>
              <a:t> </a:t>
            </a:r>
            <a:r>
              <a:rPr lang="ru-RU" altLang="ru-RU" sz="2400" b="1" dirty="0" smtClean="0">
                <a:solidFill>
                  <a:srgbClr val="333399"/>
                </a:solidFill>
                <a:latin typeface="Arial" pitchFamily="34" charset="0"/>
              </a:rPr>
              <a:t>и новые задачи </a:t>
            </a:r>
          </a:p>
          <a:p>
            <a:pPr algn="r">
              <a:spcAft>
                <a:spcPts val="375"/>
              </a:spcAft>
            </a:pPr>
            <a:endParaRPr lang="ru-RU" altLang="ru-RU" sz="2400" b="1" dirty="0">
              <a:solidFill>
                <a:srgbClr val="333399"/>
              </a:solidFill>
              <a:latin typeface="Arial" pitchFamily="34" charset="0"/>
            </a:endParaRPr>
          </a:p>
          <a:p>
            <a:pPr algn="r">
              <a:spcAft>
                <a:spcPts val="375"/>
              </a:spcAft>
            </a:pPr>
            <a:endParaRPr lang="ru-RU" altLang="ru-RU" sz="24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>
              <a:spcAft>
                <a:spcPts val="375"/>
              </a:spcAft>
            </a:pPr>
            <a:endParaRPr lang="ru-RU" altLang="ru-RU" sz="1500" b="1" dirty="0">
              <a:solidFill>
                <a:srgbClr val="33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5924DD2-A5A4-4D82-AB15-23242A7C4DA0}" type="slidenum">
              <a:rPr lang="ru-RU" altLang="ru-RU" sz="12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135172" name="Прямоугольник 5"/>
          <p:cNvSpPr>
            <a:spLocks noChangeArrowheads="1"/>
          </p:cNvSpPr>
          <p:nvPr/>
        </p:nvSpPr>
        <p:spPr bwMode="auto">
          <a:xfrm>
            <a:off x="59921" y="1352586"/>
            <a:ext cx="345244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Нефть 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(180 </a:t>
            </a:r>
            <a:r>
              <a:rPr lang="ru-RU" altLang="ru-RU" sz="17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тыс. 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тонн)*.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endParaRPr lang="ru-RU" altLang="ru-RU" sz="1700" dirty="0">
              <a:latin typeface="+mn-lt"/>
              <a:ea typeface="ＭＳ Ｐゴシック" charset="-128"/>
              <a:cs typeface="ＭＳ Ｐゴシック" charset="-128"/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-RU" altLang="ru-RU" sz="1700" dirty="0">
                <a:latin typeface="+mn-lt"/>
                <a:ea typeface="ＭＳ Ｐゴシック" charset="-128"/>
                <a:cs typeface="ＭＳ Ｐゴシック" charset="-128"/>
              </a:rPr>
              <a:t>Н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ефтепродукты </a:t>
            </a:r>
            <a:r>
              <a:rPr lang="en-US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(20 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млн тонн</a:t>
            </a:r>
            <a:r>
              <a:rPr lang="en-US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)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Природный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газ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altLang="ru-RU" sz="17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(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15,1 млрд </a:t>
            </a:r>
            <a:r>
              <a:rPr lang="ru-RU" altLang="ru-RU" sz="17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м</a:t>
            </a:r>
            <a:r>
              <a:rPr lang="ru-RU" altLang="ru-RU" sz="1700" baseline="300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3</a:t>
            </a:r>
            <a:r>
              <a:rPr lang="ru-RU" altLang="ru-RU" sz="17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). </a:t>
            </a:r>
            <a:endParaRPr lang="en-US" altLang="ru-RU" sz="1700" dirty="0" smtClean="0">
              <a:solidFill>
                <a:srgbClr val="008080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Лес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и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                 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лесоматериалы</a:t>
            </a:r>
            <a:r>
              <a:rPr lang="en-US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(1,4 млн </a:t>
            </a:r>
            <a:r>
              <a:rPr lang="ru-RU" altLang="ru-RU" sz="17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м</a:t>
            </a:r>
            <a:r>
              <a:rPr lang="ru-RU" altLang="ru-RU" sz="1700" baseline="300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3</a:t>
            </a:r>
            <a:r>
              <a:rPr lang="ru-RU" altLang="ru-RU" sz="1700" dirty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).</a:t>
            </a:r>
          </a:p>
          <a:p>
            <a:pPr marL="0" indent="0" defTabSz="62865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Минеральные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удобрения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 и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химическая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продукция                 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(70 тыс. тонн).</a:t>
            </a:r>
            <a:endParaRPr lang="ru-RU" altLang="ru-RU" sz="1700" dirty="0">
              <a:solidFill>
                <a:srgbClr val="008080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Сельскохозяйственная</a:t>
            </a:r>
            <a:r>
              <a:rPr lang="ru-RU" altLang="ru-RU" sz="17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altLang="ru-RU" sz="1700" dirty="0" smtClean="0">
                <a:latin typeface="+mn-lt"/>
                <a:ea typeface="ＭＳ Ｐゴシック" charset="-128"/>
                <a:cs typeface="ＭＳ Ｐゴシック" charset="-128"/>
              </a:rPr>
              <a:t>продукция </a:t>
            </a:r>
            <a:r>
              <a:rPr lang="ru-RU" altLang="ru-RU" sz="1700" dirty="0" smtClean="0">
                <a:solidFill>
                  <a:srgbClr val="008080"/>
                </a:solidFill>
                <a:latin typeface="+mn-lt"/>
                <a:ea typeface="ＭＳ Ｐゴシック" charset="-128"/>
                <a:cs typeface="ＭＳ Ｐゴシック" charset="-128"/>
              </a:rPr>
              <a:t>(5 млн тонн).</a:t>
            </a:r>
            <a:r>
              <a:rPr lang="ru-RU" altLang="ru-RU" sz="1100" dirty="0" smtClean="0">
                <a:solidFill>
                  <a:srgbClr val="002060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747712" y="0"/>
            <a:ext cx="61102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MS PGothic" panose="020B0600070205080204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anose="020B0600070205080204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anose="020B0600070205080204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anose="020B0600070205080204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anose="020B0600070205080204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altLang="ru-RU" sz="2000" b="1" kern="0" dirty="0">
                <a:solidFill>
                  <a:srgbClr val="FFFFFF"/>
                </a:solidFill>
              </a:rPr>
              <a:t>Развитие биржевой торговли</a:t>
            </a: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3563539" y="1287971"/>
            <a:ext cx="3228998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Увеличилось количество </a:t>
            </a:r>
            <a:r>
              <a:rPr lang="ru-RU" altLang="ru-RU" sz="1400" dirty="0">
                <a:latin typeface="Arial"/>
                <a:ea typeface="ＭＳ Ｐゴシック" charset="-128"/>
                <a:cs typeface="ＭＳ Ｐゴシック" charset="-128"/>
              </a:rPr>
              <a:t>покупателей </a:t>
            </a: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газа</a:t>
            </a:r>
            <a:endParaRPr lang="ru-RU" altLang="ru-RU" sz="1400" dirty="0">
              <a:latin typeface="Arial"/>
              <a:ea typeface="ＭＳ Ｐゴシック" charset="-128"/>
              <a:cs typeface="ＭＳ Ｐゴシック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Увеличилось количество </a:t>
            </a:r>
            <a:r>
              <a:rPr lang="ru-RU" altLang="ru-RU" sz="1400" dirty="0">
                <a:latin typeface="Arial"/>
                <a:ea typeface="ＭＳ Ｐゴシック" charset="-128"/>
                <a:cs typeface="ＭＳ Ｐゴシック" charset="-128"/>
              </a:rPr>
              <a:t>наименований товаров химической и </a:t>
            </a: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нефтяной продукции</a:t>
            </a:r>
            <a:endParaRPr lang="ru-RU" altLang="ru-RU" sz="1400" dirty="0">
              <a:latin typeface="Arial"/>
              <a:ea typeface="ＭＳ Ｐゴシック" charset="-128"/>
              <a:cs typeface="ＭＳ Ｐゴシック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Аккредитованы </a:t>
            </a:r>
            <a:r>
              <a:rPr lang="ru-RU" altLang="ru-RU" sz="1400" dirty="0">
                <a:latin typeface="Arial"/>
                <a:ea typeface="ＭＳ Ｐゴシック" charset="-128"/>
                <a:cs typeface="ＭＳ Ｐゴシック" charset="-128"/>
              </a:rPr>
              <a:t>на бирже все основные производители минеральных </a:t>
            </a: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удобрений</a:t>
            </a:r>
            <a:endParaRPr lang="ru-RU" altLang="ru-RU" sz="1400" dirty="0">
              <a:latin typeface="Arial"/>
              <a:ea typeface="ＭＳ Ｐゴシック" charset="-128"/>
              <a:cs typeface="ＭＳ Ｐゴシック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Расширилась география поставок </a:t>
            </a:r>
            <a:r>
              <a:rPr lang="ru-RU" altLang="ru-RU" sz="1400" dirty="0">
                <a:latin typeface="Arial"/>
                <a:ea typeface="ＭＳ Ｐゴシック" charset="-128"/>
                <a:cs typeface="ＭＳ Ｐゴシック" charset="-128"/>
              </a:rPr>
              <a:t>и номенклатуры </a:t>
            </a: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сельскохозяйственных товаров.</a:t>
            </a:r>
            <a:endParaRPr lang="ru-RU" altLang="ru-RU" sz="1400" dirty="0">
              <a:latin typeface="Arial"/>
              <a:ea typeface="ＭＳ Ｐゴシック" charset="-128"/>
              <a:cs typeface="ＭＳ Ｐゴシック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Запущены </a:t>
            </a:r>
            <a:r>
              <a:rPr lang="ru-RU" altLang="ru-RU" sz="1400" dirty="0">
                <a:latin typeface="Arial"/>
                <a:ea typeface="ＭＳ Ｐゴシック" charset="-128"/>
                <a:cs typeface="ＭＳ Ｐゴシック" charset="-128"/>
              </a:rPr>
              <a:t>биржевые торги лесоматериалами в отдельных субъектах </a:t>
            </a:r>
            <a:r>
              <a:rPr lang="ru-RU" altLang="ru-RU" sz="1400" dirty="0" smtClean="0">
                <a:latin typeface="Arial"/>
                <a:ea typeface="ＭＳ Ｐゴシック" charset="-128"/>
                <a:cs typeface="ＭＳ Ｐゴシック" charset="-128"/>
              </a:rPr>
              <a:t>Российской Федерации</a:t>
            </a:r>
            <a:endParaRPr lang="ru-RU" altLang="ru-RU" sz="1400" dirty="0">
              <a:latin typeface="Arial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429814" y="1274525"/>
            <a:ext cx="6694" cy="3660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900" y="667224"/>
            <a:ext cx="6813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kern="0" dirty="0" smtClean="0">
                <a:solidFill>
                  <a:srgbClr val="008080"/>
                </a:solidFill>
                <a:latin typeface="+mj-lt"/>
                <a:ea typeface="ＭＳ Ｐゴシック" charset="-128"/>
              </a:rPr>
              <a:t>Биржевая торговля как инструмент </a:t>
            </a:r>
            <a:r>
              <a:rPr lang="ru-RU" sz="1800" b="1" kern="0" dirty="0">
                <a:solidFill>
                  <a:srgbClr val="008080"/>
                </a:solidFill>
                <a:latin typeface="+mj-lt"/>
                <a:ea typeface="ＭＳ Ｐゴシック" charset="-128"/>
              </a:rPr>
              <a:t>развития конкуренции и снижения </a:t>
            </a:r>
            <a:r>
              <a:rPr lang="ru-RU" sz="1800" b="1" kern="0" dirty="0" smtClean="0">
                <a:solidFill>
                  <a:srgbClr val="008080"/>
                </a:solidFill>
                <a:latin typeface="+mj-lt"/>
                <a:ea typeface="ＭＳ Ｐゴシック" charset="-128"/>
              </a:rPr>
              <a:t>цен</a:t>
            </a:r>
            <a:endParaRPr lang="ru-RU" sz="1800" dirty="0">
              <a:solidFill>
                <a:srgbClr val="00808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93" y="4746774"/>
            <a:ext cx="3111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333399"/>
                </a:solidFill>
                <a:latin typeface="+mn-lt"/>
              </a:rPr>
              <a:t>*Объем </a:t>
            </a:r>
            <a:r>
              <a:rPr lang="ru-RU" sz="1000" dirty="0">
                <a:solidFill>
                  <a:srgbClr val="333399"/>
                </a:solidFill>
                <a:latin typeface="+mn-lt"/>
              </a:rPr>
              <a:t>реализации </a:t>
            </a:r>
            <a:r>
              <a:rPr lang="ru-RU" sz="1000" dirty="0" smtClean="0">
                <a:solidFill>
                  <a:srgbClr val="333399"/>
                </a:solidFill>
                <a:latin typeface="+mn-lt"/>
              </a:rPr>
              <a:t>по данным биржи за </a:t>
            </a:r>
            <a:r>
              <a:rPr lang="ru-RU" sz="1000" dirty="0">
                <a:solidFill>
                  <a:srgbClr val="333399"/>
                </a:solidFill>
                <a:latin typeface="+mn-lt"/>
              </a:rPr>
              <a:t>2018 г.</a:t>
            </a:r>
          </a:p>
        </p:txBody>
      </p:sp>
    </p:spTree>
    <p:extLst>
      <p:ext uri="{BB962C8B-B14F-4D97-AF65-F5344CB8AC3E}">
        <p14:creationId xmlns:p14="http://schemas.microsoft.com/office/powerpoint/2010/main" val="8766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23F74ED-D6D6-4BA3-A3F7-06D4C15F3D28}" type="slidenum">
              <a:rPr lang="ru-RU" altLang="ru-RU" sz="12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020" y="1081436"/>
            <a:ext cx="6695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В 2018 году возбуждено 768 </a:t>
            </a:r>
            <a:r>
              <a:rPr lang="ru-RU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дел </a:t>
            </a:r>
            <a:r>
              <a:rPr lang="ru-RU" dirty="0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по факту заключения </a:t>
            </a:r>
            <a:r>
              <a:rPr lang="ru-RU" dirty="0" err="1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антиконкурентных</a:t>
            </a:r>
            <a:r>
              <a:rPr lang="ru-RU" dirty="0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 соглашений, </a:t>
            </a:r>
            <a:r>
              <a:rPr lang="ru-RU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из них 384 дела </a:t>
            </a:r>
            <a:r>
              <a:rPr lang="ru-RU" dirty="0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по картелям (снижение на </a:t>
            </a:r>
            <a:r>
              <a:rPr lang="ru-RU" dirty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9</a:t>
            </a:r>
            <a:r>
              <a:rPr lang="ru-RU" dirty="0" smtClean="0">
                <a:solidFill>
                  <a:srgbClr val="008080"/>
                </a:solidFill>
                <a:latin typeface="+mn-lt"/>
                <a:cs typeface="Arial" panose="020B0604020202020204" pitchFamily="34" charset="0"/>
              </a:rPr>
              <a:t>%).</a:t>
            </a:r>
            <a:endParaRPr lang="ru-RU" dirty="0">
              <a:solidFill>
                <a:srgbClr val="00808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292" y="685177"/>
            <a:ext cx="6627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+mj-lt"/>
              </a:rPr>
              <a:t>Более 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85% </a:t>
            </a:r>
            <a:r>
              <a:rPr lang="ru-RU" sz="1800" b="1" dirty="0">
                <a:solidFill>
                  <a:srgbClr val="FF0000"/>
                </a:solidFill>
                <a:latin typeface="+mj-lt"/>
              </a:rPr>
              <a:t>дел по картелям – сговоры на 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</a:rPr>
              <a:t>торгах</a:t>
            </a:r>
            <a:endParaRPr lang="ru-RU" sz="1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292" y="1665130"/>
            <a:ext cx="6718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buSzPct val="100000"/>
              <a:defRPr/>
            </a:pPr>
            <a:r>
              <a:rPr lang="ru-RU" sz="1600" b="1" dirty="0">
                <a:solidFill>
                  <a:srgbClr val="FF0000"/>
                </a:solidFill>
                <a:latin typeface="+mn-lt"/>
                <a:cs typeface="Mangal" pitchFamily="18" charset="0"/>
              </a:rPr>
              <a:t>Самые </a:t>
            </a:r>
            <a:r>
              <a:rPr lang="ru-RU" sz="1600" b="1" dirty="0" err="1" smtClean="0">
                <a:solidFill>
                  <a:srgbClr val="FF0000"/>
                </a:solidFill>
                <a:latin typeface="+mn-lt"/>
                <a:cs typeface="Mangal" pitchFamily="18" charset="0"/>
              </a:rPr>
              <a:t>картелизированные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  <a:cs typeface="Mangal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+mn-lt"/>
                <a:cs typeface="Mangal" pitchFamily="18" charset="0"/>
              </a:rPr>
              <a:t>рынки</a:t>
            </a:r>
            <a:r>
              <a:rPr lang="ru-RU" sz="1600" dirty="0">
                <a:solidFill>
                  <a:srgbClr val="FF0000"/>
                </a:solidFill>
                <a:latin typeface="+mn-lt"/>
                <a:cs typeface="Mangal" pitchFamily="18" charset="0"/>
              </a:rPr>
              <a:t>: </a:t>
            </a:r>
            <a:r>
              <a:rPr lang="ru-RU" sz="1600" dirty="0" smtClean="0">
                <a:solidFill>
                  <a:srgbClr val="FF0000"/>
                </a:solidFill>
                <a:latin typeface="+mn-lt"/>
                <a:cs typeface="Mangal" pitchFamily="18" charset="0"/>
              </a:rPr>
              <a:t>стройка (прежде всего дорожное строительство), </a:t>
            </a:r>
            <a:r>
              <a:rPr lang="ru-RU" sz="1600" dirty="0">
                <a:solidFill>
                  <a:srgbClr val="FF0000"/>
                </a:solidFill>
                <a:latin typeface="+mn-lt"/>
                <a:cs typeface="Mangal" pitchFamily="18" charset="0"/>
              </a:rPr>
              <a:t>рынки лекарств и медицинских изделий, продуктов </a:t>
            </a:r>
            <a:r>
              <a:rPr lang="ru-RU" sz="1600" dirty="0" smtClean="0">
                <a:solidFill>
                  <a:srgbClr val="FF0000"/>
                </a:solidFill>
                <a:latin typeface="+mn-lt"/>
                <a:cs typeface="Mangal" pitchFamily="18" charset="0"/>
              </a:rPr>
              <a:t>питания.</a:t>
            </a:r>
            <a:endParaRPr lang="ru-RU" sz="1600" dirty="0">
              <a:solidFill>
                <a:srgbClr val="FF0000"/>
              </a:solidFill>
              <a:latin typeface="+mn-lt"/>
              <a:cs typeface="Mangal" pitchFamily="18" charset="0"/>
            </a:endParaRPr>
          </a:p>
        </p:txBody>
      </p:sp>
      <p:sp>
        <p:nvSpPr>
          <p:cNvPr id="10" name="Text Box 3077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539596" y="0"/>
            <a:ext cx="6318404" cy="49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000" b="1" kern="0" dirty="0" err="1">
                <a:solidFill>
                  <a:srgbClr val="FFFFFF"/>
                </a:solidFill>
                <a:latin typeface="+mj-lt"/>
                <a:cs typeface="MS PGothic" pitchFamily="34" charset="-128"/>
              </a:rPr>
              <a:t>Картелизация</a:t>
            </a:r>
            <a:r>
              <a:rPr lang="ru-RU" altLang="ru-RU" sz="2000" b="1" kern="0" dirty="0">
                <a:solidFill>
                  <a:srgbClr val="FFFFFF"/>
                </a:solidFill>
                <a:latin typeface="+mj-lt"/>
                <a:cs typeface="MS PGothic" pitchFamily="34" charset="-128"/>
              </a:rPr>
              <a:t> экономики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436757"/>
              </p:ext>
            </p:extLst>
          </p:nvPr>
        </p:nvGraphicFramePr>
        <p:xfrm>
          <a:off x="102992" y="2419731"/>
          <a:ext cx="6566367" cy="2515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38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264" y="733026"/>
            <a:ext cx="667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900"/>
              </a:spcBef>
              <a:spcAft>
                <a:spcPts val="450"/>
              </a:spcAft>
              <a:buSzPct val="100000"/>
              <a:defRPr/>
            </a:pPr>
            <a:r>
              <a:rPr lang="ru-RU" sz="1800" b="1" dirty="0">
                <a:solidFill>
                  <a:srgbClr val="333399"/>
                </a:solidFill>
                <a:latin typeface="+mn-lt"/>
              </a:rPr>
              <a:t>Создана </a:t>
            </a:r>
            <a:r>
              <a:rPr lang="ru-RU" sz="1800" b="1" dirty="0" smtClean="0">
                <a:solidFill>
                  <a:srgbClr val="333399"/>
                </a:solidFill>
                <a:latin typeface="+mn-lt"/>
              </a:rPr>
              <a:t>современная </a:t>
            </a:r>
            <a:r>
              <a:rPr lang="ru-RU" sz="1800" b="1" dirty="0">
                <a:solidFill>
                  <a:srgbClr val="333399"/>
                </a:solidFill>
                <a:latin typeface="+mn-lt"/>
              </a:rPr>
              <a:t>система борьбы с </a:t>
            </a:r>
            <a:r>
              <a:rPr lang="ru-RU" sz="1800" b="1" dirty="0" smtClean="0">
                <a:solidFill>
                  <a:srgbClr val="333399"/>
                </a:solidFill>
                <a:latin typeface="+mn-lt"/>
              </a:rPr>
              <a:t>картелями</a:t>
            </a:r>
            <a:endParaRPr lang="ru-RU" sz="1800" b="1" dirty="0">
              <a:solidFill>
                <a:srgbClr val="333399"/>
              </a:solidFill>
              <a:latin typeface="+mn-lt"/>
              <a:cs typeface="Mangal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264" y="1100134"/>
            <a:ext cx="6604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buSzPct val="100000"/>
              <a:defRPr/>
            </a:pPr>
            <a:r>
              <a:rPr lang="ru-RU" sz="1500" b="1" dirty="0" smtClean="0">
                <a:solidFill>
                  <a:srgbClr val="008080"/>
                </a:solidFill>
                <a:latin typeface="+mn-lt"/>
                <a:cs typeface="Mangal" pitchFamily="18" charset="0"/>
              </a:rPr>
              <a:t>Распоряжением </a:t>
            </a:r>
            <a:r>
              <a:rPr lang="ru-RU" sz="1500" b="1" dirty="0">
                <a:solidFill>
                  <a:srgbClr val="008080"/>
                </a:solidFill>
                <a:latin typeface="+mn-lt"/>
                <a:cs typeface="Mangal" pitchFamily="18" charset="0"/>
              </a:rPr>
              <a:t>Правительства </a:t>
            </a:r>
            <a:r>
              <a:rPr lang="ru-RU" sz="1500" b="1" dirty="0" smtClean="0">
                <a:solidFill>
                  <a:srgbClr val="008080"/>
                </a:solidFill>
                <a:latin typeface="+mn-lt"/>
                <a:cs typeface="Mangal" pitchFamily="18" charset="0"/>
              </a:rPr>
              <a:t>Российской Федерации                             от 17 июня 2019 г. № 1314-р утверждена межведомственная программа мер по выявлению и пресечению картелей и иных ограничивающих конкуренцию соглашений на 2019 - 2023 годы.</a:t>
            </a:r>
            <a:endParaRPr lang="ru-RU" sz="1500" dirty="0">
              <a:solidFill>
                <a:srgbClr val="008080"/>
              </a:solidFill>
              <a:latin typeface="+mn-lt"/>
              <a:cs typeface="Mangal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6375" y="2177352"/>
            <a:ext cx="6624993" cy="2557303"/>
          </a:xfrm>
          <a:prstGeom prst="rect">
            <a:avLst/>
          </a:prstGeom>
        </p:spPr>
        <p:txBody>
          <a:bodyPr/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400" kern="0" dirty="0" smtClean="0"/>
              <a:t>Доказаны, в том числе подтверждены судебными актами, дела </a:t>
            </a:r>
            <a:r>
              <a:rPr lang="ru-RU" sz="1400" kern="0" dirty="0"/>
              <a:t>о сговорах на торгах </a:t>
            </a:r>
            <a:r>
              <a:rPr lang="ru-RU" sz="1400" b="1" kern="0" dirty="0" smtClean="0"/>
              <a:t>(картелях) </a:t>
            </a:r>
            <a:r>
              <a:rPr lang="ru-RU" sz="1400" kern="0" dirty="0" smtClean="0"/>
              <a:t>с </a:t>
            </a:r>
            <a:r>
              <a:rPr lang="ru-RU" sz="1400" kern="0" dirty="0"/>
              <a:t>использованием</a:t>
            </a:r>
            <a:r>
              <a:rPr lang="ru-RU" sz="1400" kern="0" dirty="0">
                <a:solidFill>
                  <a:srgbClr val="002060"/>
                </a:solidFill>
              </a:rPr>
              <a:t> </a:t>
            </a:r>
            <a:r>
              <a:rPr lang="ru-RU" sz="1400" b="1" kern="0" dirty="0" smtClean="0">
                <a:solidFill>
                  <a:srgbClr val="008080"/>
                </a:solidFill>
              </a:rPr>
              <a:t>различных компьютерных программ.</a:t>
            </a:r>
            <a:endParaRPr lang="ru-RU" sz="1400" kern="0" dirty="0" smtClean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400" kern="0" dirty="0"/>
              <a:t>П</a:t>
            </a:r>
            <a:r>
              <a:rPr lang="ru-RU" sz="1400" kern="0" dirty="0" smtClean="0"/>
              <a:t>роект </a:t>
            </a:r>
            <a:r>
              <a:rPr lang="ru-RU" sz="1400" b="1" kern="0" dirty="0" smtClean="0">
                <a:solidFill>
                  <a:srgbClr val="008080"/>
                </a:solidFill>
              </a:rPr>
              <a:t>«Большой </a:t>
            </a:r>
            <a:r>
              <a:rPr lang="ru-RU" sz="1400" b="1" kern="0" dirty="0">
                <a:solidFill>
                  <a:srgbClr val="008080"/>
                </a:solidFill>
              </a:rPr>
              <a:t>цифровой кот</a:t>
            </a:r>
            <a:r>
              <a:rPr lang="ru-RU" sz="1400" b="1" kern="0" dirty="0" smtClean="0">
                <a:solidFill>
                  <a:srgbClr val="008080"/>
                </a:solidFill>
              </a:rPr>
              <a:t>» </a:t>
            </a:r>
            <a:r>
              <a:rPr lang="ru-RU" sz="1400" kern="0" dirty="0" smtClean="0"/>
              <a:t>(</a:t>
            </a:r>
            <a:r>
              <a:rPr lang="ru-RU" sz="1400" dirty="0" smtClean="0"/>
              <a:t>автоматизация </a:t>
            </a:r>
            <a:r>
              <a:rPr lang="ru-RU" sz="1400" dirty="0"/>
              <a:t>процесса выявления картелей и других антиконкурентных соглашений при осуществлении закупок для обеспечения государственных и муниципальных </a:t>
            </a:r>
            <a:r>
              <a:rPr lang="ru-RU" sz="1400" dirty="0" smtClean="0"/>
              <a:t>нужд).</a:t>
            </a:r>
            <a:endParaRPr lang="ru-RU" sz="1400" dirty="0"/>
          </a:p>
          <a:p>
            <a:pPr algn="just">
              <a:buFont typeface="Wingdings" panose="05000000000000000000" pitchFamily="2" charset="2"/>
              <a:buChar char="ü"/>
            </a:pPr>
            <a:endParaRPr lang="ru-RU" sz="1400" b="1" kern="0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88904" y="46576"/>
            <a:ext cx="6172200" cy="42877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sz="2000" b="1" kern="0" dirty="0" smtClean="0">
                <a:solidFill>
                  <a:schemeClr val="bg1"/>
                </a:solidFill>
              </a:rPr>
              <a:t>Борьба с картелями</a:t>
            </a:r>
            <a:endParaRPr lang="ru-RU" sz="2000" b="1" kern="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6819" y="3723878"/>
            <a:ext cx="660410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500" b="1" kern="0" dirty="0" smtClean="0">
                <a:solidFill>
                  <a:srgbClr val="FF0000"/>
                </a:solidFill>
                <a:latin typeface="+mn-lt"/>
              </a:rPr>
              <a:t>По материалам ФАС России </a:t>
            </a:r>
            <a:r>
              <a:rPr lang="ru-RU" sz="1500" b="1" kern="0" dirty="0">
                <a:solidFill>
                  <a:srgbClr val="FF0000"/>
                </a:solidFill>
                <a:latin typeface="+mn-lt"/>
              </a:rPr>
              <a:t>в</a:t>
            </a:r>
            <a:r>
              <a:rPr lang="ru-RU" sz="1500" b="1" kern="0" dirty="0" smtClean="0">
                <a:solidFill>
                  <a:srgbClr val="FF0000"/>
                </a:solidFill>
                <a:latin typeface="+mn-lt"/>
              </a:rPr>
              <a:t>озбуждено 34 уголовных дела, из них 15 дел по статье 178 Уголовного кодекса Российской Федерации, остальные случаи - различные коррупционные и  должностные преступления, связанные со сговорами с заказчиками на торгах.</a:t>
            </a:r>
            <a:endParaRPr lang="ru-RU" sz="1500" b="1" kern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27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B14A9C1-8A11-4BFC-8ED0-96F76F7E819B}" type="slidenum">
              <a:rPr lang="ru-RU" altLang="ru-RU" sz="12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19462" name="Заголовок 1"/>
          <p:cNvSpPr>
            <a:spLocks noGrp="1"/>
          </p:cNvSpPr>
          <p:nvPr>
            <p:ph type="title"/>
          </p:nvPr>
        </p:nvSpPr>
        <p:spPr>
          <a:xfrm>
            <a:off x="405335" y="124209"/>
            <a:ext cx="6480050" cy="476250"/>
          </a:xfrm>
        </p:spPr>
        <p:txBody>
          <a:bodyPr/>
          <a:lstStyle/>
          <a:p>
            <a:pPr algn="r"/>
            <a:r>
              <a:rPr lang="ru-RU" altLang="ru-RU" sz="2000" b="1" dirty="0">
                <a:solidFill>
                  <a:schemeClr val="bg1"/>
                </a:solidFill>
                <a:cs typeface="Arial" panose="020B0604020202020204" pitchFamily="34" charset="0"/>
              </a:rPr>
              <a:t>Инновационные подходы при анализе сделок</a:t>
            </a:r>
            <a:br>
              <a:rPr lang="ru-RU" altLang="ru-RU" sz="20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141776" y="1559534"/>
            <a:ext cx="6527584" cy="265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35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изменения, принятые «четвертым антимонопольным пакетом», позволили требовать передачи технологий российским производителям в качестве компенсации за ограничение конкуренции, к которой приводит глобальная сделка;</a:t>
            </a:r>
          </a:p>
          <a:p>
            <a:pPr algn="just">
              <a:spcBef>
                <a:spcPts val="35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апробирован институт трансфер-агента, предусматривающий передачу 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доступных и применимых в российских условиях современных 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технологий;</a:t>
            </a:r>
            <a:endParaRPr lang="ru-RU" sz="16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ts val="35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обеспечен недискриминационный 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доступ к платформенным пакетным решениям, данным и 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знаниям.</a:t>
            </a:r>
          </a:p>
        </p:txBody>
      </p:sp>
      <p:pic>
        <p:nvPicPr>
          <p:cNvPr id="1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546" y="4155926"/>
            <a:ext cx="1922671" cy="62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92481" y="843558"/>
            <a:ext cx="66247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Новая практика согласования сделок глобальной экономической концентрации</a:t>
            </a:r>
            <a:r>
              <a:rPr lang="ru-RU" altLang="ru-RU" sz="1800" dirty="0" smtClean="0">
                <a:solidFill>
                  <a:srgbClr val="008080"/>
                </a:solidFill>
                <a:cs typeface="Times New Roman" panose="02020603050405020304" pitchFamily="18" charset="0"/>
              </a:rPr>
              <a:t>:</a:t>
            </a:r>
            <a:endParaRPr lang="ru-RU" altLang="ru-RU" sz="1200" dirty="0">
              <a:cs typeface="Times New Roman" panose="02020603050405020304" pitchFamily="18" charset="0"/>
            </a:endParaRPr>
          </a:p>
        </p:txBody>
      </p:sp>
      <p:pic>
        <p:nvPicPr>
          <p:cNvPr id="11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4245404"/>
            <a:ext cx="648072" cy="64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9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±ÑÐ¸ÐºÑ Ð²ÐµÐºÑÐ¾Ñ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950" y="697745"/>
            <a:ext cx="1977487" cy="85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688" y="23128"/>
            <a:ext cx="6172200" cy="421555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Международное сотрудничество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89" y="1995685"/>
            <a:ext cx="6604248" cy="293945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008080"/>
                </a:solidFill>
              </a:rPr>
              <a:t>БРИКС – 48% от мирового объема потребления товаров, работ, услуг. Совокупный ВВП стран БРИКС – </a:t>
            </a:r>
            <a:r>
              <a:rPr lang="ru-RU" sz="1400" b="1" baseline="30000" dirty="0" smtClean="0">
                <a:solidFill>
                  <a:srgbClr val="008080"/>
                </a:solidFill>
              </a:rPr>
              <a:t>1</a:t>
            </a:r>
            <a:r>
              <a:rPr lang="ru-RU" sz="1400" b="1" dirty="0" smtClean="0">
                <a:solidFill>
                  <a:srgbClr val="008080"/>
                </a:solidFill>
              </a:rPr>
              <a:t>/</a:t>
            </a:r>
            <a:r>
              <a:rPr lang="ru-RU" sz="1400" b="1" baseline="-25000" dirty="0" smtClean="0">
                <a:solidFill>
                  <a:srgbClr val="008080"/>
                </a:solidFill>
              </a:rPr>
              <a:t>3</a:t>
            </a:r>
            <a:r>
              <a:rPr lang="ru-RU" sz="1400" b="1" dirty="0" smtClean="0">
                <a:solidFill>
                  <a:srgbClr val="008080"/>
                </a:solidFill>
              </a:rPr>
              <a:t> от мирового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600" b="1" dirty="0" smtClean="0"/>
              <a:t>Конференция ООН по торговле и развитию (ЮНКТАД)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400" b="1" dirty="0" smtClean="0"/>
              <a:t>По инициативе ФАС России: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разработан и одобрен </a:t>
            </a:r>
            <a:r>
              <a:rPr lang="ru-RU" sz="1400" dirty="0"/>
              <a:t>текст Руководящих принципов и процедур международного сотрудничества в соответствии с Секцией F Комплекса по конкуренции ООН, включая Инструментарий по международному сотрудничеству конкурентных ведомств по противодействию трансграничным нарушениям правил </a:t>
            </a:r>
            <a:r>
              <a:rPr lang="ru-RU" sz="1400" dirty="0" smtClean="0"/>
              <a:t>конкуренции;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400" dirty="0" smtClean="0"/>
              <a:t>в </a:t>
            </a:r>
            <a:r>
              <a:rPr lang="ru-RU" sz="1400" dirty="0"/>
              <a:t>повестку заседания </a:t>
            </a:r>
            <a:r>
              <a:rPr lang="ru-RU" sz="1400" dirty="0" smtClean="0"/>
              <a:t>Конференции ООН по конкуренции в 2020 году внесен вопрос </a:t>
            </a:r>
            <a:r>
              <a:rPr lang="ru-RU" sz="1400" dirty="0"/>
              <a:t>о борьбе с транснациональными </a:t>
            </a:r>
            <a:r>
              <a:rPr lang="ru-RU" sz="1400" dirty="0" smtClean="0"/>
              <a:t>картелями. 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89" y="718411"/>
            <a:ext cx="667469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687388">
              <a:buNone/>
              <a:tabLst>
                <a:tab pos="4033838" algn="l"/>
              </a:tabLst>
            </a:pPr>
            <a:r>
              <a:rPr lang="ru-RU" sz="1600" b="1" dirty="0" smtClean="0">
                <a:solidFill>
                  <a:srgbClr val="008080"/>
                </a:solidFill>
                <a:latin typeface="+mn-lt"/>
              </a:rPr>
              <a:t>Координация </a:t>
            </a:r>
            <a:r>
              <a:rPr lang="ru-RU" sz="1600" b="1" dirty="0">
                <a:solidFill>
                  <a:srgbClr val="008080"/>
                </a:solidFill>
                <a:latin typeface="+mn-lt"/>
              </a:rPr>
              <a:t>усилий в формате </a:t>
            </a:r>
            <a:r>
              <a:rPr lang="ru-RU" sz="1600" b="1" dirty="0" smtClean="0">
                <a:solidFill>
                  <a:srgbClr val="008080"/>
                </a:solidFill>
                <a:latin typeface="+mn-lt"/>
              </a:rPr>
              <a:t>БРИКС</a:t>
            </a:r>
            <a:endParaRPr lang="ru-RU" sz="1600" b="1" dirty="0">
              <a:solidFill>
                <a:srgbClr val="008080"/>
              </a:solidFill>
              <a:latin typeface="+mn-lt"/>
            </a:endParaRPr>
          </a:p>
          <a:p>
            <a:pPr marL="0" indent="0" defTabSz="687388">
              <a:spcBef>
                <a:spcPts val="0"/>
              </a:spcBef>
              <a:buNone/>
              <a:tabLst>
                <a:tab pos="4033838" algn="l"/>
              </a:tabLst>
            </a:pPr>
            <a:r>
              <a:rPr lang="ru-RU" dirty="0">
                <a:solidFill>
                  <a:srgbClr val="333399"/>
                </a:solidFill>
                <a:latin typeface="+mn-lt"/>
              </a:rPr>
              <a:t>Совместный ответ на вызовы </a:t>
            </a:r>
            <a:r>
              <a:rPr lang="ru-RU" dirty="0" err="1">
                <a:solidFill>
                  <a:srgbClr val="333399"/>
                </a:solidFill>
                <a:latin typeface="+mn-lt"/>
              </a:rPr>
              <a:t>цифровизации</a:t>
            </a:r>
            <a:r>
              <a:rPr lang="ru-RU" dirty="0">
                <a:solidFill>
                  <a:srgbClr val="333399"/>
                </a:solidFill>
                <a:latin typeface="+mn-lt"/>
              </a:rPr>
              <a:t> и </a:t>
            </a:r>
          </a:p>
          <a:p>
            <a:pPr marL="0" indent="0" defTabSz="687388">
              <a:spcBef>
                <a:spcPts val="0"/>
              </a:spcBef>
              <a:buNone/>
              <a:tabLst>
                <a:tab pos="4033838" algn="l"/>
              </a:tabLst>
            </a:pPr>
            <a:r>
              <a:rPr lang="ru-RU" dirty="0" smtClean="0">
                <a:solidFill>
                  <a:srgbClr val="333399"/>
                </a:solidFill>
                <a:latin typeface="+mn-lt"/>
              </a:rPr>
              <a:t>глобализации</a:t>
            </a:r>
            <a:r>
              <a:rPr lang="ru-RU" dirty="0">
                <a:solidFill>
                  <a:srgbClr val="333399"/>
                </a:solidFill>
                <a:latin typeface="+mn-lt"/>
              </a:rPr>
              <a:t>:  </a:t>
            </a:r>
          </a:p>
          <a:p>
            <a:pPr marL="285750" indent="-285750" defTabSz="687388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033838" algn="l"/>
              </a:tabLst>
            </a:pPr>
            <a:r>
              <a:rPr lang="ru-RU" dirty="0">
                <a:solidFill>
                  <a:srgbClr val="333399"/>
                </a:solidFill>
                <a:latin typeface="+mn-lt"/>
              </a:rPr>
              <a:t>анализ сделок глобальной экономической </a:t>
            </a:r>
            <a:r>
              <a:rPr lang="ru-RU" dirty="0" smtClean="0">
                <a:solidFill>
                  <a:srgbClr val="333399"/>
                </a:solidFill>
                <a:latin typeface="+mn-lt"/>
              </a:rPr>
              <a:t>концентрации</a:t>
            </a:r>
            <a:endParaRPr lang="ru-RU" dirty="0">
              <a:solidFill>
                <a:srgbClr val="333399"/>
              </a:solidFill>
              <a:latin typeface="+mn-lt"/>
            </a:endParaRPr>
          </a:p>
          <a:p>
            <a:pPr marL="285750" indent="-285750" defTabSz="687388">
              <a:buFont typeface="Wingdings" panose="05000000000000000000" pitchFamily="2" charset="2"/>
              <a:buChar char="ü"/>
              <a:tabLst>
                <a:tab pos="4033838" algn="l"/>
              </a:tabLst>
            </a:pPr>
            <a:r>
              <a:rPr lang="ru-RU" dirty="0">
                <a:solidFill>
                  <a:srgbClr val="333399"/>
                </a:solidFill>
                <a:latin typeface="+mn-lt"/>
              </a:rPr>
              <a:t>борьба с транснациональными </a:t>
            </a:r>
            <a:r>
              <a:rPr lang="ru-RU" dirty="0" smtClean="0">
                <a:solidFill>
                  <a:srgbClr val="333399"/>
                </a:solidFill>
                <a:latin typeface="+mn-lt"/>
              </a:rPr>
              <a:t>картелями</a:t>
            </a:r>
            <a:endParaRPr lang="ru-RU" dirty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204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32" y="771550"/>
            <a:ext cx="6624736" cy="19442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</a:rPr>
              <a:t>Общее количество малых и средних предприятий снизилось на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3,9</a:t>
            </a:r>
            <a:r>
              <a:rPr lang="ru-RU" sz="1600" b="1" dirty="0" smtClean="0">
                <a:solidFill>
                  <a:srgbClr val="FF0000"/>
                </a:solidFill>
              </a:rPr>
              <a:t>%.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1200" dirty="0" smtClean="0"/>
              <a:t>При этом количество </a:t>
            </a:r>
            <a:r>
              <a:rPr lang="ru-RU" sz="1200" dirty="0" err="1" smtClean="0"/>
              <a:t>микропредприятий</a:t>
            </a:r>
            <a:r>
              <a:rPr lang="ru-RU" sz="1200" dirty="0" smtClean="0"/>
              <a:t> сократилось на </a:t>
            </a:r>
            <a:r>
              <a:rPr lang="ru-RU" sz="1200" dirty="0"/>
              <a:t>3,5</a:t>
            </a:r>
            <a:r>
              <a:rPr lang="ru-RU" sz="1200" dirty="0" smtClean="0"/>
              <a:t>% от их общего числа, </a:t>
            </a:r>
            <a:r>
              <a:rPr lang="ru-RU" sz="1200" dirty="0"/>
              <a:t>малых </a:t>
            </a:r>
            <a:r>
              <a:rPr lang="ru-RU" sz="1200" dirty="0" smtClean="0"/>
              <a:t>предприятий </a:t>
            </a:r>
            <a:r>
              <a:rPr lang="ru-RU" sz="1200" dirty="0"/>
              <a:t>– на 12,3%, </a:t>
            </a:r>
            <a:r>
              <a:rPr lang="ru-RU" sz="1200" dirty="0" smtClean="0"/>
              <a:t>а средних </a:t>
            </a:r>
            <a:r>
              <a:rPr lang="ru-RU" sz="1200" dirty="0"/>
              <a:t>предприятий – на 14</a:t>
            </a:r>
            <a:r>
              <a:rPr lang="ru-RU" sz="1200" dirty="0" smtClean="0"/>
              <a:t>%.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</a:rPr>
              <a:t>Общее количество </a:t>
            </a:r>
            <a:r>
              <a:rPr lang="ru-RU" sz="1600" b="1" dirty="0">
                <a:solidFill>
                  <a:srgbClr val="FF0000"/>
                </a:solidFill>
              </a:rPr>
              <a:t>занятых в </a:t>
            </a:r>
            <a:r>
              <a:rPr lang="ru-RU" sz="1600" b="1" dirty="0" smtClean="0">
                <a:solidFill>
                  <a:srgbClr val="FF0000"/>
                </a:solidFill>
              </a:rPr>
              <a:t>сфере малого и среднего предпринимательства </a:t>
            </a:r>
            <a:r>
              <a:rPr lang="ru-RU" sz="1600" b="1" dirty="0">
                <a:solidFill>
                  <a:srgbClr val="FF0000"/>
                </a:solidFill>
              </a:rPr>
              <a:t>снизилось на 4,4</a:t>
            </a:r>
            <a:r>
              <a:rPr lang="ru-RU" sz="1600" b="1" dirty="0" smtClean="0">
                <a:solidFill>
                  <a:srgbClr val="FF0000"/>
                </a:solidFill>
              </a:rPr>
              <a:t>%.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1200" dirty="0" smtClean="0"/>
              <a:t>При этом количество занятых на </a:t>
            </a:r>
            <a:r>
              <a:rPr lang="ru-RU" sz="1200" dirty="0" err="1"/>
              <a:t>микропредприятиях</a:t>
            </a:r>
            <a:r>
              <a:rPr lang="ru-RU" sz="1200" dirty="0"/>
              <a:t> </a:t>
            </a:r>
            <a:r>
              <a:rPr lang="ru-RU" sz="1200" dirty="0" smtClean="0"/>
              <a:t>сократилось на </a:t>
            </a:r>
            <a:r>
              <a:rPr lang="ru-RU" sz="1200" dirty="0"/>
              <a:t>1,6</a:t>
            </a:r>
            <a:r>
              <a:rPr lang="ru-RU" sz="1200" dirty="0" smtClean="0"/>
              <a:t>% от общего числа занятых на таких предприятиях, на малых предприятиях </a:t>
            </a:r>
            <a:r>
              <a:rPr lang="ru-RU" sz="1200" dirty="0"/>
              <a:t>– на 7,1%, средних предприятиях – 11,9</a:t>
            </a:r>
            <a:r>
              <a:rPr lang="ru-RU" sz="1200" dirty="0" smtClean="0"/>
              <a:t>%</a:t>
            </a:r>
            <a:r>
              <a:rPr lang="en-US" sz="1200" dirty="0" smtClean="0"/>
              <a:t>*</a:t>
            </a:r>
            <a:r>
              <a:rPr lang="ru-RU" sz="1200" dirty="0" smtClean="0"/>
              <a:t>.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4629" y="0"/>
            <a:ext cx="6634723" cy="476250"/>
          </a:xfrm>
        </p:spPr>
        <p:txBody>
          <a:bodyPr/>
          <a:lstStyle/>
          <a:p>
            <a:pPr algn="r"/>
            <a:r>
              <a:rPr lang="ru-RU" altLang="ru-RU" sz="2000" b="1" dirty="0" smtClean="0">
                <a:solidFill>
                  <a:schemeClr val="bg1"/>
                </a:solidFill>
              </a:rPr>
              <a:t>Малое предпринимательство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632" y="3012536"/>
            <a:ext cx="66247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333399"/>
                </a:solidFill>
                <a:latin typeface="+mn-lt"/>
              </a:rPr>
              <a:t>Общий объем средств, направленных на закупки у субъектов </a:t>
            </a:r>
            <a:r>
              <a:rPr lang="ru-RU" sz="1600" b="1" dirty="0">
                <a:solidFill>
                  <a:srgbClr val="333399"/>
                </a:solidFill>
                <a:latin typeface="+mn-lt"/>
              </a:rPr>
              <a:t>малого предпринимательства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</a:rPr>
              <a:t>в </a:t>
            </a:r>
            <a:r>
              <a:rPr lang="ru-RU" sz="1600" b="1" dirty="0">
                <a:solidFill>
                  <a:srgbClr val="333399"/>
                </a:solidFill>
                <a:latin typeface="+mn-lt"/>
              </a:rPr>
              <a:t>2018 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</a:rPr>
              <a:t>году, составил*</a:t>
            </a:r>
            <a:r>
              <a:rPr lang="en-US" sz="1600" b="1" dirty="0" smtClean="0">
                <a:solidFill>
                  <a:srgbClr val="333399"/>
                </a:solidFill>
                <a:latin typeface="+mn-lt"/>
              </a:rPr>
              <a:t>*</a:t>
            </a:r>
            <a:r>
              <a:rPr lang="ru-RU" sz="1600" b="1" dirty="0" smtClean="0">
                <a:solidFill>
                  <a:srgbClr val="333399"/>
                </a:solidFill>
                <a:latin typeface="+mn-lt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008080"/>
                </a:solidFill>
                <a:latin typeface="+mn-lt"/>
              </a:rPr>
              <a:t>699,7 млрд рублей </a:t>
            </a:r>
            <a:r>
              <a:rPr lang="ru-RU" sz="800" b="1" i="1" dirty="0" smtClean="0">
                <a:solidFill>
                  <a:srgbClr val="333399"/>
                </a:solidFill>
                <a:latin typeface="+mn-lt"/>
              </a:rPr>
              <a:t>(в рамках реализации Федерального закона «О контрактной системе в сфере закупок товаров, работ, услуг для обеспечения государственных и муниципальных нужд»)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008080"/>
                </a:solidFill>
                <a:latin typeface="+mn-lt"/>
              </a:rPr>
              <a:t>2 трлн рублей </a:t>
            </a:r>
            <a:r>
              <a:rPr lang="ru-RU" sz="800" b="1" i="1" dirty="0">
                <a:solidFill>
                  <a:srgbClr val="333399"/>
                </a:solidFill>
                <a:latin typeface="+mn-lt"/>
              </a:rPr>
              <a:t>(в рамках реализации Федерального закона </a:t>
            </a:r>
            <a:r>
              <a:rPr lang="ru-RU" sz="800" b="1" i="1" dirty="0" smtClean="0">
                <a:solidFill>
                  <a:srgbClr val="333399"/>
                </a:solidFill>
                <a:latin typeface="+mn-lt"/>
              </a:rPr>
              <a:t>«О закупках </a:t>
            </a:r>
            <a:r>
              <a:rPr lang="ru-RU" sz="800" b="1" i="1" dirty="0">
                <a:solidFill>
                  <a:srgbClr val="333399"/>
                </a:solidFill>
                <a:latin typeface="+mn-lt"/>
              </a:rPr>
              <a:t>товаров, работ, услуг </a:t>
            </a:r>
            <a:r>
              <a:rPr lang="ru-RU" sz="800" b="1" i="1" dirty="0" smtClean="0">
                <a:solidFill>
                  <a:srgbClr val="333399"/>
                </a:solidFill>
                <a:latin typeface="+mn-lt"/>
              </a:rPr>
              <a:t>отдельными видами юридических лиц»)</a:t>
            </a:r>
            <a:endParaRPr lang="en-US" sz="1200" b="1" i="1" dirty="0" smtClean="0">
              <a:solidFill>
                <a:srgbClr val="333399"/>
              </a:solidFill>
              <a:latin typeface="+mn-lt"/>
            </a:endParaRPr>
          </a:p>
          <a:p>
            <a:pPr algn="r">
              <a:spcBef>
                <a:spcPts val="600"/>
              </a:spcBef>
            </a:pPr>
            <a:endParaRPr lang="ru-RU" sz="1100" dirty="0" smtClean="0">
              <a:solidFill>
                <a:srgbClr val="333399"/>
              </a:solidFill>
              <a:latin typeface="+mn-lt"/>
            </a:endParaRPr>
          </a:p>
          <a:p>
            <a:pPr algn="r">
              <a:spcBef>
                <a:spcPts val="600"/>
              </a:spcBef>
            </a:pPr>
            <a:r>
              <a:rPr lang="en-US" sz="1050" dirty="0" smtClean="0">
                <a:solidFill>
                  <a:srgbClr val="333399"/>
                </a:solidFill>
                <a:latin typeface="+mn-lt"/>
              </a:rPr>
              <a:t>*</a:t>
            </a:r>
            <a:r>
              <a:rPr lang="en-US" sz="1050" dirty="0">
                <a:solidFill>
                  <a:srgbClr val="333399"/>
                </a:solidFill>
                <a:latin typeface="+mn-lt"/>
              </a:rPr>
              <a:t>https://rmsp.nalog.ru/</a:t>
            </a:r>
            <a:endParaRPr lang="ru-RU" sz="1050" dirty="0" smtClean="0">
              <a:solidFill>
                <a:srgbClr val="333399"/>
              </a:solidFill>
              <a:latin typeface="+mn-lt"/>
            </a:endParaRPr>
          </a:p>
          <a:p>
            <a:pPr algn="r">
              <a:spcBef>
                <a:spcPts val="0"/>
              </a:spcBef>
            </a:pPr>
            <a:r>
              <a:rPr lang="en-US" sz="1050" dirty="0" smtClean="0">
                <a:solidFill>
                  <a:srgbClr val="333399"/>
                </a:solidFill>
                <a:latin typeface="+mn-lt"/>
              </a:rPr>
              <a:t>** </a:t>
            </a:r>
            <a:r>
              <a:rPr lang="ru-RU" sz="1050" dirty="0" smtClean="0">
                <a:solidFill>
                  <a:srgbClr val="333399"/>
                </a:solidFill>
                <a:latin typeface="+mn-lt"/>
              </a:rPr>
              <a:t>По отчетам Минфина России за 2018 год </a:t>
            </a:r>
            <a:endParaRPr lang="ru-RU" sz="1050" dirty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564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6D7D-B978-4365-85C9-85207FD9B93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-2115616" y="85932"/>
            <a:ext cx="8973616" cy="3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120504" algn="r">
              <a:lnSpc>
                <a:spcPts val="1650"/>
              </a:lnSpc>
              <a:buSzPct val="45000"/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+mj-lt"/>
                <a:ea typeface="ＭＳ Ｐゴシック" charset="-128"/>
                <a:cs typeface="ＭＳ Ｐゴシック" charset="-128"/>
              </a:rPr>
              <a:t>Статистика за 2018 год</a:t>
            </a:r>
            <a:endParaRPr lang="en-US" altLang="ru-RU" sz="2000" b="1" dirty="0">
              <a:solidFill>
                <a:srgbClr val="FFFFFF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632" y="771550"/>
            <a:ext cx="66975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95"/>
              </a:lnSpc>
              <a:spcBef>
                <a:spcPts val="0"/>
              </a:spcBef>
              <a:spcAft>
                <a:spcPts val="300"/>
              </a:spcAft>
              <a:tabLst>
                <a:tab pos="633730" algn="l"/>
              </a:tabLst>
            </a:pPr>
            <a:r>
              <a:rPr lang="ru-RU" sz="1600" dirty="0" smtClean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возбуждаемых дел </a:t>
            </a:r>
            <a:r>
              <a:rPr lang="ru-RU" sz="1600" dirty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 нарушении антимонопольного </a:t>
            </a:r>
            <a:r>
              <a:rPr lang="ru-RU" sz="1600" dirty="0" smtClean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ru-RU" sz="1600" dirty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продолжает снижаться</a:t>
            </a:r>
            <a:endParaRPr lang="ru-RU" sz="1600" dirty="0">
              <a:solidFill>
                <a:srgbClr val="00808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749238"/>
              </p:ext>
            </p:extLst>
          </p:nvPr>
        </p:nvGraphicFramePr>
        <p:xfrm>
          <a:off x="115812" y="1419622"/>
          <a:ext cx="6625556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48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6D7D-B978-4365-85C9-85207FD9B93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-2115616" y="85932"/>
            <a:ext cx="8973616" cy="31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120504" algn="r">
              <a:lnSpc>
                <a:spcPts val="1650"/>
              </a:lnSpc>
              <a:buSzPct val="45000"/>
              <a:defRPr/>
            </a:pPr>
            <a:r>
              <a:rPr lang="ru-RU" sz="2000" b="1" dirty="0">
                <a:solidFill>
                  <a:srgbClr val="FFFFFF"/>
                </a:solidFill>
                <a:latin typeface="+mj-lt"/>
                <a:ea typeface="ＭＳ Ｐゴシック" charset="-128"/>
                <a:cs typeface="ＭＳ Ｐゴシック" charset="-128"/>
              </a:rPr>
              <a:t>Статистика за 2018 год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624" y="77155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10" dirty="0" smtClean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В </a:t>
            </a:r>
            <a:r>
              <a:rPr lang="ru-RU" spc="-10" dirty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2016 году </a:t>
            </a:r>
            <a:r>
              <a:rPr lang="ru-RU" spc="-10" dirty="0" smtClean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со </a:t>
            </a:r>
            <a:r>
              <a:rPr lang="ru-RU" spc="-10" dirty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вступлением в силу «четвертого антимонопольного пакета» отмечался значительный рост </a:t>
            </a:r>
            <a:r>
              <a:rPr lang="ru-RU" spc="-10" dirty="0" smtClean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количества </a:t>
            </a:r>
            <a:r>
              <a:rPr lang="ru-RU" spc="-10" dirty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выданных предупреждений и </a:t>
            </a:r>
            <a:r>
              <a:rPr lang="ru-RU" spc="-10" dirty="0" smtClean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предостережений</a:t>
            </a:r>
            <a:r>
              <a:rPr lang="ru-RU" spc="-10" dirty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. </a:t>
            </a:r>
            <a:r>
              <a:rPr lang="ru-RU" spc="-10" dirty="0" smtClean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С тех пор их </a:t>
            </a:r>
            <a:r>
              <a:rPr lang="ru-RU" spc="-10" dirty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общее </a:t>
            </a:r>
            <a:r>
              <a:rPr lang="ru-RU" spc="-10" dirty="0" smtClean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число существенно </a:t>
            </a:r>
            <a:r>
              <a:rPr lang="ru-RU" spc="-10" dirty="0">
                <a:solidFill>
                  <a:srgbClr val="008080"/>
                </a:solidFill>
                <a:latin typeface="+mn-lt"/>
                <a:ea typeface="Cambria" panose="02040503050406030204" pitchFamily="18" charset="0"/>
              </a:rPr>
              <a:t>превышает количество возбужденных дел. </a:t>
            </a:r>
            <a:endParaRPr lang="ru-RU" dirty="0">
              <a:solidFill>
                <a:srgbClr val="008080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97847559"/>
              </p:ext>
            </p:extLst>
          </p:nvPr>
        </p:nvGraphicFramePr>
        <p:xfrm>
          <a:off x="255004" y="1928907"/>
          <a:ext cx="6414356" cy="1490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37898661"/>
              </p:ext>
            </p:extLst>
          </p:nvPr>
        </p:nvGraphicFramePr>
        <p:xfrm>
          <a:off x="1268760" y="3723878"/>
          <a:ext cx="5310336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2751" y="3507854"/>
            <a:ext cx="2538195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spc="-10" dirty="0">
                <a:solidFill>
                  <a:schemeClr val="bg2">
                    <a:lumMod val="50000"/>
                  </a:schemeClr>
                </a:solidFill>
                <a:latin typeface="+mn-lt"/>
                <a:ea typeface="Cambria" panose="02040503050406030204" pitchFamily="18" charset="0"/>
              </a:rPr>
              <a:t>Доля исполненных предупреждений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2751" y="1871075"/>
            <a:ext cx="4664109" cy="27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spc="-10" dirty="0">
                <a:solidFill>
                  <a:schemeClr val="bg2">
                    <a:lumMod val="50000"/>
                  </a:schemeClr>
                </a:solidFill>
                <a:latin typeface="+mn-lt"/>
                <a:ea typeface="Cambria" panose="02040503050406030204" pitchFamily="18" charset="0"/>
              </a:rPr>
              <a:t>Выдача </a:t>
            </a:r>
            <a:r>
              <a:rPr lang="ru-RU" sz="1100" spc="-1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Cambria" panose="02040503050406030204" pitchFamily="18" charset="0"/>
              </a:rPr>
              <a:t>предупреждений</a:t>
            </a:r>
            <a:r>
              <a:rPr lang="en-US" sz="1100" spc="-1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Cambria" panose="02040503050406030204" pitchFamily="18" charset="0"/>
              </a:rPr>
              <a:t> </a:t>
            </a:r>
            <a:r>
              <a:rPr lang="ru-RU" sz="1100" spc="-1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Cambria" panose="02040503050406030204" pitchFamily="18" charset="0"/>
              </a:rPr>
              <a:t>и предостережений</a:t>
            </a:r>
            <a:endParaRPr lang="ru-RU" sz="1100" spc="-10" dirty="0">
              <a:solidFill>
                <a:schemeClr val="bg2">
                  <a:lumMod val="50000"/>
                </a:schemeClr>
              </a:solidFill>
              <a:latin typeface="+mn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C92E-39BB-49EB-8567-906EA4F7A241}" type="slidenum">
              <a:rPr lang="ru-RU" smtClean="0">
                <a:solidFill>
                  <a:srgbClr val="FFFFFF"/>
                </a:solidFill>
              </a:rPr>
              <a:pPr/>
              <a:t>18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90392434"/>
              </p:ext>
            </p:extLst>
          </p:nvPr>
        </p:nvGraphicFramePr>
        <p:xfrm>
          <a:off x="188640" y="1059582"/>
          <a:ext cx="64807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-2115616" y="85932"/>
            <a:ext cx="8973616" cy="31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120504" algn="r">
              <a:lnSpc>
                <a:spcPts val="1650"/>
              </a:lnSpc>
              <a:buSzPct val="45000"/>
              <a:defRPr/>
            </a:pPr>
            <a:r>
              <a:rPr lang="ru-RU" sz="2100" b="1" dirty="0">
                <a:solidFill>
                  <a:srgbClr val="FFFFFF"/>
                </a:solidFill>
                <a:latin typeface="+mj-lt"/>
                <a:ea typeface="ＭＳ Ｐゴシック" charset="-128"/>
                <a:cs typeface="ＭＳ Ｐゴシック" charset="-128"/>
              </a:rPr>
              <a:t>Статистика за 2018 год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8640" y="771550"/>
            <a:ext cx="4663836" cy="288032"/>
          </a:xfrm>
        </p:spPr>
        <p:txBody>
          <a:bodyPr/>
          <a:lstStyle/>
          <a:p>
            <a:pPr algn="just">
              <a:lnSpc>
                <a:spcPts val="1795"/>
              </a:lnSpc>
              <a:spcBef>
                <a:spcPts val="0"/>
              </a:spcBef>
              <a:spcAft>
                <a:spcPts val="300"/>
              </a:spcAft>
              <a:buSzPct val="45000"/>
              <a:tabLst>
                <a:tab pos="633730" algn="l"/>
              </a:tabLst>
            </a:pPr>
            <a:r>
              <a:rPr lang="ru-RU" sz="1600" b="1" kern="1200" dirty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Судебная практика ФАС </a:t>
            </a:r>
            <a:r>
              <a:rPr lang="ru-RU" sz="1600" b="1" kern="1200" dirty="0" smtClean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en-US" sz="1600" b="1" kern="1200" dirty="0" smtClean="0">
                <a:solidFill>
                  <a:srgbClr val="00808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600" b="1" kern="1200" dirty="0">
              <a:solidFill>
                <a:srgbClr val="00808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751" y="4741749"/>
            <a:ext cx="6715297" cy="24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900" i="1" dirty="0" smtClean="0">
                <a:solidFill>
                  <a:srgbClr val="333399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*По антимонопольным делам</a:t>
            </a:r>
            <a:endParaRPr lang="ru-RU" sz="900" i="1" dirty="0">
              <a:solidFill>
                <a:srgbClr val="333399"/>
              </a:solidFill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800" y="51470"/>
            <a:ext cx="5229200" cy="418909"/>
          </a:xfrm>
        </p:spPr>
        <p:txBody>
          <a:bodyPr/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Основные проблемы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4624" y="1707654"/>
            <a:ext cx="671305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/>
              <a:t>Огосударствление финансового сектора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/>
              <a:t>Неконкурентное предоставление природных ресурсов хозяйствующим субъектам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/>
              <a:t>Отсутствие единых процедур по продаже государственного имущества (скрытые и неконкурентные продажи)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/>
              <a:t>Непрозрачность утверждения и исполнения инвестиционных программ субъектов естественных монополий и процедур закупок по Федеральному закону «</a:t>
            </a:r>
            <a:r>
              <a:rPr lang="ru-RU" sz="1600" dirty="0" smtClean="0"/>
              <a:t>О </a:t>
            </a:r>
            <a:r>
              <a:rPr lang="ru-RU" sz="1600" dirty="0"/>
              <a:t>закупках товаров, работ, услуг отдельными видами юридических лиц</a:t>
            </a:r>
            <a:r>
              <a:rPr lang="ru-RU" sz="1600" dirty="0" smtClean="0"/>
              <a:t>»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/>
              <a:t>Отсутствие прозрачного законодательного регулирования тарифов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ru-RU" sz="1600" b="1" kern="0" dirty="0" smtClean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600" b="1" kern="0" dirty="0">
              <a:solidFill>
                <a:srgbClr val="C00000"/>
              </a:solidFill>
            </a:endParaRPr>
          </a:p>
        </p:txBody>
      </p:sp>
      <p:pic>
        <p:nvPicPr>
          <p:cNvPr id="4100" name="Picture 4" descr="ÐÐ°ÑÑÐ¸Ð½ÐºÐ¸ Ð¿Ð¾ Ð·Ð°Ð¿ÑÐ¾ÑÑ Ð²Ð¾ÑÐºÐ»Ð¸ÑÐ°ÑÐµÐ»ÑÐ½ÑÐ¹ Ð·Ð½Ð°Ðº Ð²ÐµÐºÑÐ¾Ñ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843558"/>
            <a:ext cx="1032656" cy="10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624" y="843558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>
                <a:solidFill>
                  <a:srgbClr val="333399"/>
                </a:solidFill>
                <a:latin typeface="+mn-lt"/>
                <a:cs typeface="MS PGothic" pitchFamily="34" charset="-128"/>
              </a:rPr>
              <a:t>Медленное развертывание электронных систем сопоставления цен (фармацевтика, строительство, тарифы, государственный заказ)</a:t>
            </a:r>
          </a:p>
        </p:txBody>
      </p:sp>
    </p:spTree>
    <p:extLst>
      <p:ext uri="{BB962C8B-B14F-4D97-AF65-F5344CB8AC3E}">
        <p14:creationId xmlns:p14="http://schemas.microsoft.com/office/powerpoint/2010/main" val="229169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24" y="1967155"/>
            <a:ext cx="6735986" cy="3011091"/>
          </a:xfrm>
        </p:spPr>
        <p:txBody>
          <a:bodyPr/>
          <a:lstStyle/>
          <a:p>
            <a:pPr marL="257096" indent="-257096" algn="just">
              <a:buFont typeface="Wingdings" panose="05000000000000000000" pitchFamily="2" charset="2"/>
              <a:buChar char="ü"/>
              <a:defRPr/>
            </a:pPr>
            <a:r>
              <a:rPr lang="ru-RU" sz="1700" dirty="0"/>
              <a:t>Утвержден </a:t>
            </a:r>
            <a:r>
              <a:rPr lang="ru-RU" sz="1700" b="1" dirty="0"/>
              <a:t>Национальный план </a:t>
            </a:r>
            <a:r>
              <a:rPr lang="ru-RU" sz="1700" dirty="0"/>
              <a:t>развития конкуренции в </a:t>
            </a:r>
            <a:r>
              <a:rPr lang="ru-RU" sz="1700" dirty="0" smtClean="0"/>
              <a:t>Российской Федерации </a:t>
            </a:r>
            <a:r>
              <a:rPr lang="ru-RU" sz="1700" dirty="0"/>
              <a:t>на </a:t>
            </a:r>
            <a:r>
              <a:rPr lang="ru-RU" sz="1700" dirty="0" smtClean="0"/>
              <a:t>2018 - 2020 годы.</a:t>
            </a:r>
            <a:endParaRPr lang="ru-RU" sz="1700" dirty="0"/>
          </a:p>
          <a:p>
            <a:pPr marL="257096" indent="-257096" algn="just">
              <a:buFont typeface="Wingdings" panose="05000000000000000000" pitchFamily="2" charset="2"/>
              <a:buChar char="ü"/>
              <a:defRPr/>
            </a:pPr>
            <a:r>
              <a:rPr lang="ru-RU" sz="1700" dirty="0"/>
              <a:t>Правительством </a:t>
            </a:r>
            <a:r>
              <a:rPr lang="ru-RU" sz="1700" dirty="0" smtClean="0"/>
              <a:t>Российской Федерации приняты          </a:t>
            </a:r>
            <a:r>
              <a:rPr lang="ru-RU" sz="1700" b="1" dirty="0" smtClean="0"/>
              <a:t>«дорожные карты» по развитию </a:t>
            </a:r>
            <a:r>
              <a:rPr lang="ru-RU" sz="1700" b="1" dirty="0"/>
              <a:t>конкуренции в различных отраслях экономики</a:t>
            </a:r>
            <a:r>
              <a:rPr lang="ru-RU" sz="1700" dirty="0"/>
              <a:t>.</a:t>
            </a:r>
          </a:p>
          <a:p>
            <a:pPr marL="257096" indent="-257096" algn="just">
              <a:buFont typeface="Wingdings" panose="05000000000000000000" pitchFamily="2" charset="2"/>
              <a:buChar char="ü"/>
              <a:defRPr/>
            </a:pPr>
            <a:r>
              <a:rPr lang="ru-RU" sz="1700" dirty="0"/>
              <a:t>Состоялся </a:t>
            </a:r>
            <a:r>
              <a:rPr lang="ru-RU" sz="1700" b="1" dirty="0" smtClean="0"/>
              <a:t>Государственный совет Российской Федерации </a:t>
            </a:r>
            <a:r>
              <a:rPr lang="ru-RU" sz="1700" b="1" dirty="0"/>
              <a:t>по вопросам развития конкуренции</a:t>
            </a:r>
            <a:r>
              <a:rPr lang="ru-RU" sz="1700" dirty="0"/>
              <a:t>, по итогам которого главам </a:t>
            </a:r>
            <a:r>
              <a:rPr lang="ru-RU" sz="1700" dirty="0" smtClean="0"/>
              <a:t>субъектов Российской Федерации </a:t>
            </a:r>
            <a:r>
              <a:rPr lang="ru-RU" sz="1700" dirty="0"/>
              <a:t>даны конкретные поручения.</a:t>
            </a:r>
          </a:p>
          <a:p>
            <a:pPr marL="257096" indent="-257096" algn="just">
              <a:defRPr/>
            </a:pPr>
            <a:endParaRPr lang="ru-RU" sz="2000" dirty="0"/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BB2D0A-4BA2-4A19-869F-2CD521152E08}" type="slidenum">
              <a:rPr lang="ru-RU" altLang="ru-RU" sz="1200">
                <a:solidFill>
                  <a:srgbClr val="FFFFFF"/>
                </a:solidFill>
              </a:rPr>
              <a:pPr/>
              <a:t>2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28788" y="816769"/>
            <a:ext cx="5051822" cy="1077194"/>
          </a:xfrm>
          <a:prstGeom prst="rect">
            <a:avLst/>
          </a:prstGeom>
        </p:spPr>
        <p:txBody>
          <a:bodyPr wrap="square" lIns="91416" tIns="45708" rIns="91416" bIns="45708">
            <a:spAutoFit/>
          </a:bodyPr>
          <a:lstStyle/>
          <a:p>
            <a:pPr indent="358766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1600" kern="0" dirty="0">
                <a:solidFill>
                  <a:srgbClr val="008080"/>
                </a:solidFill>
                <a:latin typeface="Arial"/>
                <a:ea typeface="ＭＳ Ｐゴシック" charset="-128"/>
              </a:rPr>
              <a:t>Указ Президента </a:t>
            </a:r>
            <a:r>
              <a:rPr lang="ru-RU" sz="1600" kern="0" dirty="0" smtClean="0">
                <a:solidFill>
                  <a:srgbClr val="008080"/>
                </a:solidFill>
                <a:latin typeface="Arial"/>
                <a:ea typeface="ＭＳ Ｐゴシック" charset="-128"/>
              </a:rPr>
              <a:t>Российской Федерации                     от 21 декабря 2017 г. № 618 </a:t>
            </a:r>
            <a:r>
              <a:rPr lang="ru-RU" altLang="ru-RU" sz="1600" kern="0" dirty="0">
                <a:solidFill>
                  <a:srgbClr val="008080"/>
                </a:solidFill>
                <a:latin typeface="Arial"/>
                <a:ea typeface="ＭＳ Ｐゴシック" charset="-128"/>
              </a:rPr>
              <a:t>«Об основных направлениях государственной политики по развитию конкуренции</a:t>
            </a:r>
            <a:r>
              <a:rPr lang="ru-RU" altLang="ru-RU" sz="1600" kern="0" dirty="0" smtClean="0">
                <a:solidFill>
                  <a:srgbClr val="008080"/>
                </a:solidFill>
                <a:latin typeface="Arial"/>
                <a:ea typeface="ＭＳ Ｐゴシック" charset="-128"/>
              </a:rPr>
              <a:t>».</a:t>
            </a:r>
            <a:endParaRPr lang="ru-RU" altLang="ru-RU" sz="1600" kern="0" dirty="0">
              <a:solidFill>
                <a:srgbClr val="00808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55301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93"/>
            <a:ext cx="172878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Заголовок 1"/>
          <p:cNvSpPr>
            <a:spLocks noGrp="1"/>
          </p:cNvSpPr>
          <p:nvPr>
            <p:ph type="title"/>
          </p:nvPr>
        </p:nvSpPr>
        <p:spPr>
          <a:xfrm>
            <a:off x="-102084" y="0"/>
            <a:ext cx="7029401" cy="476251"/>
          </a:xfrm>
        </p:spPr>
        <p:txBody>
          <a:bodyPr/>
          <a:lstStyle/>
          <a:p>
            <a:pPr algn="r"/>
            <a:r>
              <a:rPr lang="ru-RU" altLang="ru-RU" sz="2000" b="1" dirty="0" smtClean="0">
                <a:solidFill>
                  <a:schemeClr val="bg1"/>
                </a:solidFill>
              </a:rPr>
              <a:t>Государственная политика по развитию конкуренции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977" y="4492617"/>
            <a:ext cx="660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800" b="1" kern="0" dirty="0" smtClean="0">
                <a:solidFill>
                  <a:srgbClr val="008080"/>
                </a:solidFill>
                <a:latin typeface="+mn-lt"/>
              </a:rPr>
              <a:t>Создана правовая основа для </a:t>
            </a:r>
            <a:r>
              <a:rPr lang="ru-RU" altLang="ru-RU" sz="1800" b="1" kern="0" dirty="0">
                <a:solidFill>
                  <a:srgbClr val="008080"/>
                </a:solidFill>
                <a:latin typeface="+mn-lt"/>
              </a:rPr>
              <a:t>развития </a:t>
            </a:r>
            <a:r>
              <a:rPr lang="ru-RU" altLang="ru-RU" sz="1800" b="1" kern="0" dirty="0" smtClean="0">
                <a:solidFill>
                  <a:srgbClr val="008080"/>
                </a:solidFill>
                <a:latin typeface="+mn-lt"/>
              </a:rPr>
              <a:t>конкуренции.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655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5249863" y="4948014"/>
            <a:ext cx="1600200" cy="235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42CAFB0-8E4B-461E-AFBD-D3D6A63F0CD2}" type="slidenum">
              <a:rPr lang="ru-RU" altLang="ru-RU" sz="12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/>
              <a:t>20</a:t>
            </a:fld>
            <a:endParaRPr lang="ru-RU" altLang="ru-RU" sz="1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16632" y="895350"/>
            <a:ext cx="6626225" cy="416718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Исполнить в установленные сроки Указ Президента </a:t>
            </a:r>
            <a:r>
              <a:rPr lang="ru-RU" sz="1600" dirty="0"/>
              <a:t>Российской </a:t>
            </a:r>
            <a:r>
              <a:rPr lang="ru-RU" sz="1600" dirty="0" smtClean="0"/>
              <a:t>Федерации от </a:t>
            </a:r>
            <a:r>
              <a:rPr lang="ru-RU" sz="1600" dirty="0"/>
              <a:t>21 декабря 2017 г</a:t>
            </a:r>
            <a:r>
              <a:rPr lang="ru-RU" sz="1600" dirty="0" smtClean="0"/>
              <a:t>. № </a:t>
            </a:r>
            <a:r>
              <a:rPr lang="ru-RU" sz="1600" dirty="0"/>
              <a:t>618 </a:t>
            </a:r>
            <a:r>
              <a:rPr lang="ru-RU" altLang="ru-RU" sz="1600" dirty="0"/>
              <a:t>«Об </a:t>
            </a:r>
            <a:r>
              <a:rPr lang="ru-RU" altLang="ru-RU" sz="1600" dirty="0" smtClean="0"/>
              <a:t>основных направлениях государственной </a:t>
            </a:r>
            <a:r>
              <a:rPr lang="ru-RU" altLang="ru-RU" sz="1600" dirty="0"/>
              <a:t>политики по развитию конкуренции</a:t>
            </a:r>
            <a:r>
              <a:rPr lang="ru-RU" altLang="ru-RU" sz="1600" dirty="0" smtClean="0"/>
              <a:t>» </a:t>
            </a:r>
            <a:r>
              <a:rPr lang="ru-RU" sz="1600" dirty="0" smtClean="0"/>
              <a:t>и «дорожные карты» по развитию конкуренции</a:t>
            </a:r>
            <a:endParaRPr lang="ru-RU" sz="16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Подготовить и принять новый Национальный план на 2021 - 2025 годы, который обеспечит развитие конкуренции в стране на федеральном, региональном и муниципальном уровнях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Обеспечить синергию </a:t>
            </a:r>
            <a:r>
              <a:rPr lang="ru-RU" sz="1600" dirty="0"/>
              <a:t>исполнения Национального плана и реализации </a:t>
            </a:r>
            <a:r>
              <a:rPr lang="ru-RU" sz="1600" dirty="0" smtClean="0"/>
              <a:t>Национальных проектов</a:t>
            </a:r>
            <a:endParaRPr lang="ru-RU" sz="16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Внести в </a:t>
            </a:r>
            <a:r>
              <a:rPr lang="ru-RU" sz="1600" dirty="0"/>
              <a:t>Государственную Думу </a:t>
            </a:r>
            <a:r>
              <a:rPr lang="ru-RU" sz="1600" dirty="0" smtClean="0"/>
              <a:t>законопроекты, разработанные в </a:t>
            </a:r>
            <a:r>
              <a:rPr lang="ru-RU" sz="1600" dirty="0"/>
              <a:t>целях исполнения Национального </a:t>
            </a:r>
            <a:r>
              <a:rPr lang="ru-RU" sz="1600" dirty="0" smtClean="0"/>
              <a:t>плана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Осуществить меры по декартелизации </a:t>
            </a:r>
            <a:r>
              <a:rPr lang="ru-RU" sz="1600" dirty="0"/>
              <a:t>экономики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Продолжить развитие биржевой </a:t>
            </a:r>
            <a:r>
              <a:rPr lang="ru-RU" sz="1600" dirty="0"/>
              <a:t>торговли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1600" dirty="0" smtClean="0"/>
              <a:t>Провести работу по </a:t>
            </a:r>
            <a:r>
              <a:rPr lang="ru-RU" sz="1600" dirty="0" err="1" smtClean="0"/>
              <a:t>цифровизации</a:t>
            </a:r>
            <a:r>
              <a:rPr lang="ru-RU" sz="1600" dirty="0" smtClean="0"/>
              <a:t> </a:t>
            </a:r>
            <a:r>
              <a:rPr lang="ru-RU" sz="1600" dirty="0"/>
              <a:t>тарифного регулирования </a:t>
            </a:r>
          </a:p>
          <a:p>
            <a:pPr algn="just">
              <a:spcBef>
                <a:spcPts val="120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ru-RU" sz="1600" dirty="0"/>
          </a:p>
        </p:txBody>
      </p:sp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260350" y="120649"/>
            <a:ext cx="6597650" cy="63500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7500" tIns="33750" rIns="67500" bIns="3375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ts val="1650"/>
              </a:lnSpc>
              <a:buSzPct val="45000"/>
            </a:pPr>
            <a:r>
              <a:rPr lang="ru-RU" sz="2000" b="1" dirty="0" smtClean="0">
                <a:solidFill>
                  <a:srgbClr val="FFFFFF"/>
                </a:solidFill>
                <a:ea typeface="ＭＳ Ｐゴシック" pitchFamily="34" charset="-128"/>
              </a:rPr>
              <a:t>Главные задачи</a:t>
            </a:r>
            <a:endParaRPr lang="ru-RU" sz="21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744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41723" y="1098948"/>
            <a:ext cx="6416278" cy="304479"/>
          </a:xfrm>
          <a:prstGeom prst="rect">
            <a:avLst/>
          </a:prstGeom>
        </p:spPr>
        <p:txBody>
          <a:bodyPr lIns="95792" tIns="47897" rIns="95792" bIns="47897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3375" b="1" dirty="0">
                <a:solidFill>
                  <a:srgbClr val="006876"/>
                </a:solidFill>
                <a:latin typeface="+mj-lt"/>
              </a:rPr>
              <a:t>C</a:t>
            </a:r>
            <a:r>
              <a:rPr lang="ru-RU" altLang="ru-RU" sz="3075" b="1" dirty="0">
                <a:solidFill>
                  <a:srgbClr val="006876"/>
                </a:solidFill>
                <a:latin typeface="+mj-lt"/>
              </a:rPr>
              <a:t>пасибо</a:t>
            </a:r>
            <a:r>
              <a:rPr lang="ru-RU" altLang="ru-RU" sz="3375" b="1" dirty="0">
                <a:solidFill>
                  <a:srgbClr val="006876"/>
                </a:solidFill>
                <a:latin typeface="+mj-lt"/>
              </a:rPr>
              <a:t> за внимание</a:t>
            </a:r>
            <a:r>
              <a:rPr lang="ru-RU" altLang="ru-RU" sz="3375" b="1" dirty="0">
                <a:solidFill>
                  <a:srgbClr val="006876"/>
                </a:solidFill>
                <a:latin typeface="Trebuchet MS" panose="020B0603020202020204" pitchFamily="34" charset="0"/>
              </a:rPr>
              <a:t>!</a:t>
            </a:r>
          </a:p>
        </p:txBody>
      </p: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1593056" y="1869281"/>
            <a:ext cx="2471738" cy="51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350" dirty="0">
                <a:solidFill>
                  <a:srgbClr val="006876"/>
                </a:solidFill>
                <a:latin typeface="+mn-lt"/>
              </a:rPr>
              <a:t>www.fas.gov.ru</a:t>
            </a:r>
          </a:p>
          <a:p>
            <a:pPr>
              <a:defRPr/>
            </a:pPr>
            <a:r>
              <a:rPr lang="en-US" sz="1350" dirty="0">
                <a:solidFill>
                  <a:srgbClr val="006876"/>
                </a:solidFill>
                <a:latin typeface="+mn-lt"/>
              </a:rPr>
              <a:t>en.fas.gov.ru</a:t>
            </a: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1593056" y="2742010"/>
            <a:ext cx="1466850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350" dirty="0" err="1">
                <a:solidFill>
                  <a:srgbClr val="006876"/>
                </a:solidFill>
                <a:latin typeface="+mn-lt"/>
              </a:rPr>
              <a:t>rus.fas</a:t>
            </a:r>
            <a:endParaRPr lang="en-US" sz="1350" dirty="0">
              <a:solidFill>
                <a:srgbClr val="006876"/>
              </a:solidFill>
              <a:latin typeface="+mn-lt"/>
            </a:endParaRPr>
          </a:p>
        </p:txBody>
      </p:sp>
      <p:sp>
        <p:nvSpPr>
          <p:cNvPr id="11269" name="TextBox 10"/>
          <p:cNvSpPr txBox="1">
            <a:spLocks noChangeArrowheads="1"/>
          </p:cNvSpPr>
          <p:nvPr/>
        </p:nvSpPr>
        <p:spPr bwMode="auto">
          <a:xfrm>
            <a:off x="1595438" y="3743325"/>
            <a:ext cx="1789510" cy="51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350" dirty="0" err="1">
                <a:solidFill>
                  <a:srgbClr val="006876"/>
                </a:solidFill>
                <a:latin typeface="+mn-lt"/>
              </a:rPr>
              <a:t>rus_fas</a:t>
            </a:r>
            <a:endParaRPr lang="en-US" sz="1350" dirty="0">
              <a:solidFill>
                <a:srgbClr val="006876"/>
              </a:solidFill>
              <a:latin typeface="+mn-lt"/>
            </a:endParaRPr>
          </a:p>
          <a:p>
            <a:pPr>
              <a:defRPr/>
            </a:pPr>
            <a:r>
              <a:rPr lang="en-US" sz="1350" dirty="0" err="1">
                <a:solidFill>
                  <a:srgbClr val="006876"/>
                </a:solidFill>
                <a:latin typeface="+mn-lt"/>
              </a:rPr>
              <a:t>fas_rf</a:t>
            </a:r>
            <a:r>
              <a:rPr lang="en-US" sz="1350" dirty="0">
                <a:solidFill>
                  <a:srgbClr val="006876"/>
                </a:solidFill>
                <a:latin typeface="+mn-lt"/>
              </a:rPr>
              <a:t> (</a:t>
            </a:r>
            <a:r>
              <a:rPr lang="en-US" sz="1350" dirty="0" err="1">
                <a:solidFill>
                  <a:srgbClr val="006876"/>
                </a:solidFill>
                <a:latin typeface="+mn-lt"/>
              </a:rPr>
              <a:t>english</a:t>
            </a:r>
            <a:r>
              <a:rPr lang="en-US" sz="1350" dirty="0">
                <a:solidFill>
                  <a:srgbClr val="006876"/>
                </a:solidFill>
                <a:latin typeface="+mn-lt"/>
              </a:rPr>
              <a:t>)</a:t>
            </a:r>
          </a:p>
        </p:txBody>
      </p:sp>
      <p:sp>
        <p:nvSpPr>
          <p:cNvPr id="11270" name="Прямоугольник 17"/>
          <p:cNvSpPr>
            <a:spLocks noChangeArrowheads="1"/>
          </p:cNvSpPr>
          <p:nvPr/>
        </p:nvSpPr>
        <p:spPr bwMode="auto">
          <a:xfrm>
            <a:off x="1595438" y="3306367"/>
            <a:ext cx="944166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350" dirty="0" err="1">
                <a:solidFill>
                  <a:srgbClr val="006876"/>
                </a:solidFill>
                <a:latin typeface="+mn-lt"/>
              </a:rPr>
              <a:t>fas_rus</a:t>
            </a:r>
            <a:endParaRPr lang="ru-RU" sz="1350" dirty="0">
              <a:solidFill>
                <a:srgbClr val="006876"/>
              </a:solidFill>
              <a:latin typeface="+mn-lt"/>
            </a:endParaRPr>
          </a:p>
        </p:txBody>
      </p:sp>
      <p:pic>
        <p:nvPicPr>
          <p:cNvPr id="21511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9" y="3274219"/>
            <a:ext cx="661988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3889773"/>
            <a:ext cx="395288" cy="39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4957762" y="2719388"/>
            <a:ext cx="1119188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350" dirty="0" err="1">
                <a:solidFill>
                  <a:srgbClr val="006876"/>
                </a:solidFill>
                <a:latin typeface="+mn-lt"/>
              </a:rPr>
              <a:t>fas_time</a:t>
            </a:r>
            <a:endParaRPr lang="en-US" sz="1350" dirty="0">
              <a:solidFill>
                <a:srgbClr val="006876"/>
              </a:solidFill>
              <a:latin typeface="+mn-lt"/>
            </a:endParaRPr>
          </a:p>
        </p:txBody>
      </p:sp>
      <p:sp>
        <p:nvSpPr>
          <p:cNvPr id="11274" name="Прямоугольник 21"/>
          <p:cNvSpPr>
            <a:spLocks noChangeArrowheads="1"/>
          </p:cNvSpPr>
          <p:nvPr/>
        </p:nvSpPr>
        <p:spPr bwMode="auto">
          <a:xfrm>
            <a:off x="4957762" y="2095501"/>
            <a:ext cx="1387079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350" dirty="0" err="1">
                <a:solidFill>
                  <a:srgbClr val="006876"/>
                </a:solidFill>
                <a:latin typeface="+mn-lt"/>
              </a:rPr>
              <a:t>FASvideoTube</a:t>
            </a:r>
            <a:endParaRPr lang="ru-RU" sz="1350" dirty="0">
              <a:solidFill>
                <a:srgbClr val="006876"/>
              </a:solidFill>
              <a:latin typeface="+mn-lt"/>
            </a:endParaRPr>
          </a:p>
        </p:txBody>
      </p:sp>
      <p:pic>
        <p:nvPicPr>
          <p:cNvPr id="21515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397" y="2695575"/>
            <a:ext cx="3952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Рисунок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398" y="2052638"/>
            <a:ext cx="39171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10" y="1949054"/>
            <a:ext cx="56435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91" y="2734866"/>
            <a:ext cx="406003" cy="42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7" y="3295651"/>
            <a:ext cx="3964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57763" y="3325416"/>
            <a:ext cx="648891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350" dirty="0" err="1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ok.fas</a:t>
            </a:r>
            <a:r>
              <a:rPr lang="en-US" sz="1350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 </a:t>
            </a:r>
            <a:endParaRPr lang="ru-RU" sz="105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1521" name="TextBox 10"/>
          <p:cNvSpPr txBox="1">
            <a:spLocks noChangeArrowheads="1"/>
          </p:cNvSpPr>
          <p:nvPr/>
        </p:nvSpPr>
        <p:spPr bwMode="auto">
          <a:xfrm>
            <a:off x="4957762" y="3904060"/>
            <a:ext cx="1252538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350">
                <a:solidFill>
                  <a:srgbClr val="008080"/>
                </a:solidFill>
                <a:cs typeface="Times New Roman" panose="02020603050405020304" pitchFamily="18" charset="0"/>
              </a:rPr>
              <a:t>fas.tunes</a:t>
            </a:r>
          </a:p>
        </p:txBody>
      </p:sp>
      <p:pic>
        <p:nvPicPr>
          <p:cNvPr id="21522" name="Picture 4" descr="ÐÐ°ÑÑÐ¸Ð½ÐºÐ¸ Ð¿Ð¾ Ð·Ð°Ð¿ÑÐ¾ÑÑ itune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16" y="3829051"/>
            <a:ext cx="517922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144386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8E178E-071C-4C29-9F17-6E1B2EDBB070}" type="slidenum">
              <a:rPr lang="ru-RU" altLang="ru-RU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dirty="0">
              <a:solidFill>
                <a:schemeClr val="bg1"/>
              </a:solidFill>
            </a:endParaRPr>
          </a:p>
        </p:txBody>
      </p:sp>
      <p:sp>
        <p:nvSpPr>
          <p:cNvPr id="15365" name="Заголовок 1"/>
          <p:cNvSpPr>
            <a:spLocks noGrp="1"/>
          </p:cNvSpPr>
          <p:nvPr>
            <p:ph type="title"/>
          </p:nvPr>
        </p:nvSpPr>
        <p:spPr>
          <a:xfrm>
            <a:off x="137439" y="0"/>
            <a:ext cx="6751355" cy="476250"/>
          </a:xfrm>
        </p:spPr>
        <p:txBody>
          <a:bodyPr/>
          <a:lstStyle/>
          <a:p>
            <a:pPr algn="r"/>
            <a:r>
              <a:rPr lang="ru-RU" altLang="ru-RU" sz="2000" b="1" dirty="0" smtClean="0">
                <a:solidFill>
                  <a:schemeClr val="bg1"/>
                </a:solidFill>
              </a:rPr>
              <a:t>Выполнение «дорожных карт»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48" y="712676"/>
            <a:ext cx="66967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333399"/>
                </a:solidFill>
                <a:latin typeface="+mn-lt"/>
              </a:rPr>
              <a:t>«Дорожная </a:t>
            </a:r>
            <a:r>
              <a:rPr lang="ru-RU" sz="1600" dirty="0">
                <a:solidFill>
                  <a:srgbClr val="333399"/>
                </a:solidFill>
                <a:latin typeface="+mn-lt"/>
              </a:rPr>
              <a:t>карта» по развитию конкуренции </a:t>
            </a:r>
            <a:r>
              <a:rPr lang="ru-RU" sz="1600" dirty="0" smtClean="0">
                <a:solidFill>
                  <a:srgbClr val="333399"/>
                </a:solidFill>
                <a:latin typeface="+mn-lt"/>
              </a:rPr>
              <a:t>в отраслях экономики Российской Федерации на 2018 - 2020 </a:t>
            </a:r>
            <a:r>
              <a:rPr lang="ru-RU" sz="1600" dirty="0">
                <a:solidFill>
                  <a:srgbClr val="333399"/>
                </a:solidFill>
                <a:latin typeface="+mn-lt"/>
              </a:rPr>
              <a:t>годы </a:t>
            </a:r>
            <a:endParaRPr lang="ru-RU" sz="1600" dirty="0" smtClean="0">
              <a:solidFill>
                <a:srgbClr val="333399"/>
              </a:solidFill>
              <a:latin typeface="+mn-lt"/>
            </a:endParaRPr>
          </a:p>
          <a:p>
            <a:pPr algn="just"/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(распоряжение </a:t>
            </a:r>
            <a:r>
              <a:rPr lang="ru-RU" sz="1200" dirty="0">
                <a:solidFill>
                  <a:srgbClr val="008080"/>
                </a:solidFill>
                <a:latin typeface="+mn-lt"/>
              </a:rPr>
              <a:t>Правительства </a:t>
            </a:r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Российской Федерации </a:t>
            </a:r>
            <a:r>
              <a:rPr lang="ru-RU" sz="1200" dirty="0">
                <a:solidFill>
                  <a:srgbClr val="008080"/>
                </a:solidFill>
                <a:latin typeface="+mn-lt"/>
              </a:rPr>
              <a:t>от </a:t>
            </a:r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16 августа 2018 г. </a:t>
            </a:r>
            <a:r>
              <a:rPr lang="ru-RU" sz="1200" dirty="0">
                <a:solidFill>
                  <a:srgbClr val="008080"/>
                </a:solidFill>
                <a:latin typeface="+mn-lt"/>
              </a:rPr>
              <a:t>№ </a:t>
            </a:r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1697-р)</a:t>
            </a:r>
            <a:endParaRPr lang="ru-RU" sz="1200" dirty="0">
              <a:solidFill>
                <a:srgbClr val="008080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333399"/>
                </a:solidFill>
                <a:latin typeface="+mn-lt"/>
              </a:rPr>
              <a:t>- в установленные сроки исполнено 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</a:rPr>
              <a:t>41,5%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 мероприятий.</a:t>
            </a:r>
          </a:p>
          <a:p>
            <a:pPr algn="just"/>
            <a:endParaRPr lang="ru-RU" sz="1600" dirty="0">
              <a:solidFill>
                <a:srgbClr val="333399"/>
              </a:solidFill>
              <a:latin typeface="+mn-lt"/>
            </a:endParaRPr>
          </a:p>
          <a:p>
            <a:pPr algn="just"/>
            <a:r>
              <a:rPr lang="ru-RU" sz="1600" dirty="0" smtClean="0">
                <a:solidFill>
                  <a:srgbClr val="333399"/>
                </a:solidFill>
                <a:latin typeface="+mn-lt"/>
              </a:rPr>
              <a:t>«Дорожная </a:t>
            </a:r>
            <a:r>
              <a:rPr lang="ru-RU" sz="1600" dirty="0">
                <a:solidFill>
                  <a:srgbClr val="333399"/>
                </a:solidFill>
                <a:latin typeface="+mn-lt"/>
              </a:rPr>
              <a:t>карта» по развитию конкуренции в </a:t>
            </a:r>
            <a:r>
              <a:rPr lang="ru-RU" sz="1600" dirty="0" smtClean="0">
                <a:solidFill>
                  <a:srgbClr val="333399"/>
                </a:solidFill>
                <a:latin typeface="+mn-lt"/>
              </a:rPr>
              <a:t>здравоохранении</a:t>
            </a:r>
          </a:p>
          <a:p>
            <a:pPr algn="just"/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(распоряжение </a:t>
            </a:r>
            <a:r>
              <a:rPr lang="ru-RU" sz="1200" dirty="0">
                <a:solidFill>
                  <a:srgbClr val="008080"/>
                </a:solidFill>
                <a:latin typeface="+mn-lt"/>
              </a:rPr>
              <a:t>Правительства </a:t>
            </a:r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Российской Федерации </a:t>
            </a:r>
            <a:r>
              <a:rPr lang="ru-RU" sz="1200" dirty="0">
                <a:solidFill>
                  <a:srgbClr val="008080"/>
                </a:solidFill>
                <a:latin typeface="+mn-lt"/>
              </a:rPr>
              <a:t>от </a:t>
            </a:r>
            <a:r>
              <a:rPr lang="ru-RU" sz="1200" dirty="0" smtClean="0">
                <a:solidFill>
                  <a:srgbClr val="008080"/>
                </a:solidFill>
                <a:latin typeface="+mn-lt"/>
              </a:rPr>
              <a:t>12 января 2018 г. № 9-р)</a:t>
            </a:r>
          </a:p>
          <a:p>
            <a:pPr algn="just"/>
            <a:r>
              <a:rPr lang="ru-RU" sz="1600" dirty="0" smtClean="0">
                <a:solidFill>
                  <a:srgbClr val="333399"/>
                </a:solidFill>
                <a:latin typeface="+mn-lt"/>
              </a:rPr>
              <a:t>- в установленные сроки исполнено </a:t>
            </a:r>
            <a:r>
              <a:rPr lang="ru-RU" sz="1800" b="1" dirty="0" smtClean="0">
                <a:solidFill>
                  <a:srgbClr val="FF0000"/>
                </a:solidFill>
                <a:latin typeface="+mn-lt"/>
              </a:rPr>
              <a:t>33,3% </a:t>
            </a:r>
            <a:r>
              <a:rPr lang="ru-RU" sz="1600" b="1" dirty="0" smtClean="0">
                <a:solidFill>
                  <a:srgbClr val="FF0000"/>
                </a:solidFill>
                <a:latin typeface="+mn-lt"/>
              </a:rPr>
              <a:t>мероприятий.</a:t>
            </a: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137438" y="3973905"/>
            <a:ext cx="6603929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spcAft>
                <a:spcPts val="900"/>
              </a:spcAft>
              <a:buNone/>
              <a:defRPr/>
            </a:pPr>
            <a:r>
              <a:rPr lang="ru-RU" altLang="ru-RU" sz="1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Это тормозит развитие конкуренции, препятствует </a:t>
            </a:r>
            <a:r>
              <a:rPr lang="ru-RU" sz="1800" b="1" dirty="0" smtClean="0">
                <a:solidFill>
                  <a:srgbClr val="FF0000"/>
                </a:solidFill>
              </a:rPr>
              <a:t>изменениям экономики Российской Федерации в</a:t>
            </a:r>
            <a:r>
              <a:rPr lang="ru-RU" sz="1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сторону </a:t>
            </a:r>
            <a:r>
              <a:rPr lang="ru-RU" sz="1800" b="1" dirty="0">
                <a:solidFill>
                  <a:srgbClr val="FF0000"/>
                </a:solidFill>
              </a:rPr>
              <a:t>ее оздоровления и </a:t>
            </a:r>
            <a:r>
              <a:rPr lang="ru-RU" sz="1800" b="1" dirty="0" smtClean="0">
                <a:solidFill>
                  <a:srgbClr val="FF0000"/>
                </a:solidFill>
              </a:rPr>
              <a:t>развития.</a:t>
            </a:r>
            <a:r>
              <a:rPr lang="ru-RU" altLang="ru-RU" sz="18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230" y="2829059"/>
            <a:ext cx="32403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008080"/>
                </a:solidFill>
                <a:latin typeface="+mn-lt"/>
              </a:rPr>
              <a:t>Высокая степень исполнения:</a:t>
            </a:r>
          </a:p>
          <a:p>
            <a:pPr>
              <a:spcBef>
                <a:spcPts val="600"/>
              </a:spcBef>
            </a:pPr>
            <a:r>
              <a:rPr lang="ru-RU" b="1" dirty="0" smtClean="0">
                <a:solidFill>
                  <a:srgbClr val="008080"/>
                </a:solidFill>
                <a:latin typeface="+mn-lt"/>
              </a:rPr>
              <a:t>             Минфин России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8080"/>
                </a:solidFill>
                <a:latin typeface="+mn-lt"/>
              </a:rPr>
              <a:t>             Минэнерго России</a:t>
            </a:r>
          </a:p>
          <a:p>
            <a:r>
              <a:rPr lang="ru-RU" b="1" dirty="0" smtClean="0">
                <a:solidFill>
                  <a:srgbClr val="008080"/>
                </a:solidFill>
                <a:latin typeface="+mn-lt"/>
              </a:rPr>
              <a:t>             Минтруд России </a:t>
            </a:r>
            <a:endParaRPr lang="ru-RU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7547" y="2817657"/>
            <a:ext cx="310045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FF0000"/>
                </a:solidFill>
                <a:latin typeface="+mn-lt"/>
              </a:rPr>
              <a:t>Низкая степень исполнения:</a:t>
            </a:r>
          </a:p>
          <a:p>
            <a:pPr>
              <a:spcBef>
                <a:spcPts val="600"/>
              </a:spcBef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            Минздрав России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            Минстрой России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            Минсельхоз России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29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F2D46F-9FA7-4E0F-9143-1F124C1A59D9}" type="slidenum">
              <a:rPr lang="ru-RU" altLang="ru-RU" sz="1200">
                <a:solidFill>
                  <a:srgbClr val="FFFFFF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7860" y="1"/>
            <a:ext cx="6677025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endParaRPr lang="ru-RU" sz="2300" b="1" kern="0" dirty="0">
              <a:solidFill>
                <a:srgbClr val="FFFFFF"/>
              </a:solidFill>
            </a:endParaRPr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116632" y="1989693"/>
            <a:ext cx="6578253" cy="299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358775" indent="4572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600" b="1" dirty="0">
                <a:solidFill>
                  <a:srgbClr val="008080"/>
                </a:solidFill>
              </a:rPr>
              <a:t>100%</a:t>
            </a:r>
            <a:r>
              <a:rPr lang="ru-RU" altLang="ru-RU" sz="1600" dirty="0"/>
              <a:t> </a:t>
            </a:r>
            <a:r>
              <a:rPr lang="ru-RU" altLang="ru-RU" sz="1600" b="1" dirty="0" smtClean="0"/>
              <a:t>субъектов Российской Федерации определили </a:t>
            </a:r>
            <a:r>
              <a:rPr lang="ru-RU" altLang="ru-RU" sz="1600" b="1" dirty="0"/>
              <a:t>ключевые показатели развития </a:t>
            </a:r>
            <a:r>
              <a:rPr lang="ru-RU" altLang="ru-RU" sz="1600" b="1" dirty="0" smtClean="0"/>
              <a:t>конкуренции.</a:t>
            </a:r>
            <a:endParaRPr lang="ru-RU" altLang="ru-RU" sz="1600" dirty="0"/>
          </a:p>
          <a:p>
            <a:pPr marL="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ru-RU" altLang="ru-RU" sz="1600" dirty="0">
              <a:solidFill>
                <a:srgbClr val="002060"/>
              </a:solidFill>
            </a:endParaRPr>
          </a:p>
          <a:p>
            <a:pPr marL="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600" b="1" dirty="0">
                <a:solidFill>
                  <a:srgbClr val="008080"/>
                </a:solidFill>
              </a:rPr>
              <a:t>100% </a:t>
            </a:r>
            <a:r>
              <a:rPr lang="ru-RU" altLang="ru-RU" sz="1600" b="1" dirty="0"/>
              <a:t>субъектов Российской Федерации внесли изменения в положения органов исполнительной </a:t>
            </a:r>
            <a:r>
              <a:rPr lang="ru-RU" altLang="ru-RU" sz="1600" b="1" dirty="0" smtClean="0"/>
              <a:t>власти.</a:t>
            </a:r>
          </a:p>
          <a:p>
            <a:pPr marL="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ru-RU" altLang="ru-RU" sz="1600" b="1" dirty="0" smtClean="0">
              <a:solidFill>
                <a:srgbClr val="002060"/>
              </a:solidFill>
            </a:endParaRPr>
          </a:p>
          <a:p>
            <a:pPr marL="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600" b="1" dirty="0" smtClean="0">
                <a:solidFill>
                  <a:srgbClr val="008080"/>
                </a:solidFill>
              </a:rPr>
              <a:t>100% </a:t>
            </a:r>
            <a:r>
              <a:rPr lang="ru-RU" altLang="ru-RU" sz="1600" b="1" dirty="0"/>
              <a:t>субъектов Российской Федерации </a:t>
            </a:r>
            <a:r>
              <a:rPr lang="ru-RU" altLang="ru-RU" sz="1600" b="1" dirty="0" smtClean="0"/>
              <a:t>приняли акты об организации системы внутреннего обеспечения соответствия требованиям антимонопольного законодательства.</a:t>
            </a:r>
          </a:p>
          <a:p>
            <a:pPr marL="0" indent="0" algn="just">
              <a:spcBef>
                <a:spcPts val="1200"/>
              </a:spcBef>
              <a:spcAft>
                <a:spcPts val="450"/>
              </a:spcAft>
              <a:buNone/>
              <a:defRPr/>
            </a:pPr>
            <a:r>
              <a:rPr lang="ru-RU" altLang="ru-RU" sz="1800" b="1" dirty="0" smtClean="0">
                <a:solidFill>
                  <a:srgbClr val="008080"/>
                </a:solidFill>
              </a:rPr>
              <a:t>Ведется </a:t>
            </a:r>
            <a:r>
              <a:rPr lang="ru-RU" altLang="ru-RU" sz="1800" b="1" dirty="0">
                <a:solidFill>
                  <a:srgbClr val="008080"/>
                </a:solidFill>
              </a:rPr>
              <a:t>работа по актуализации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региональных «дорожных карт» по развитию конкуренции.</a:t>
            </a:r>
            <a:endParaRPr lang="ru-RU" altLang="ru-RU" sz="1800" b="1" dirty="0">
              <a:solidFill>
                <a:srgbClr val="008080"/>
              </a:solidFill>
            </a:endParaRPr>
          </a:p>
        </p:txBody>
      </p:sp>
      <p:sp>
        <p:nvSpPr>
          <p:cNvPr id="3277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476250"/>
          </a:xfrm>
        </p:spPr>
        <p:txBody>
          <a:bodyPr/>
          <a:lstStyle/>
          <a:p>
            <a:pPr algn="r"/>
            <a:r>
              <a:rPr lang="ru-RU" altLang="ru-RU" sz="2000" b="1" dirty="0" smtClean="0">
                <a:solidFill>
                  <a:schemeClr val="bg1"/>
                </a:solidFill>
              </a:rPr>
              <a:t>Региональный аспект развития конкуренции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703472"/>
            <a:ext cx="2331020" cy="1330721"/>
          </a:xfrm>
          <a:prstGeom prst="rect">
            <a:avLst/>
          </a:prstGeom>
        </p:spPr>
      </p:pic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2610465" y="780211"/>
            <a:ext cx="408442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450"/>
              </a:spcAft>
              <a:buNone/>
              <a:defRPr/>
            </a:pPr>
            <a:r>
              <a:rPr lang="ru-RU" altLang="ru-RU" sz="1800" b="1" dirty="0" smtClean="0">
                <a:solidFill>
                  <a:srgbClr val="008080"/>
                </a:solidFill>
              </a:rPr>
              <a:t>Правительством РФ утвержден новый стандарт </a:t>
            </a:r>
            <a:r>
              <a:rPr lang="ru-RU" altLang="ru-RU" sz="1800" b="1" dirty="0">
                <a:solidFill>
                  <a:srgbClr val="008080"/>
                </a:solidFill>
              </a:rPr>
              <a:t>развития конкуренции в субъектах Российской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Федерации</a:t>
            </a:r>
            <a:endParaRPr lang="ru-RU" altLang="ru-RU" sz="1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929D20-37D9-42C3-9533-FA89310E937C}" type="slidenum">
              <a:rPr lang="ru-RU" altLang="ru-RU" sz="1200">
                <a:solidFill>
                  <a:schemeClr val="bg1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33338"/>
            <a:ext cx="6677025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endParaRPr lang="ru-RU" sz="2300" b="1" kern="0" dirty="0">
              <a:solidFill>
                <a:schemeClr val="accent3"/>
              </a:solidFill>
            </a:endParaRPr>
          </a:p>
        </p:txBody>
      </p:sp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58341" y="987574"/>
            <a:ext cx="6618684" cy="398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800" dirty="0" smtClean="0"/>
              <a:t>Количество нарушений </a:t>
            </a:r>
            <a:r>
              <a:rPr lang="ru-RU" altLang="ru-RU" sz="1800" dirty="0"/>
              <a:t>антимонопольного законодательства со стороны органов власти </a:t>
            </a:r>
            <a:r>
              <a:rPr lang="ru-RU" altLang="ru-RU" sz="1800" b="1" dirty="0">
                <a:solidFill>
                  <a:srgbClr val="008080"/>
                </a:solidFill>
              </a:rPr>
              <a:t>снизилось на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14%.</a:t>
            </a:r>
            <a:endParaRPr lang="ru-RU" altLang="ru-RU" sz="18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800" dirty="0" smtClean="0"/>
              <a:t>Доля государственных закупок</a:t>
            </a:r>
            <a:r>
              <a:rPr lang="ru-RU" altLang="ru-RU" sz="1800" dirty="0"/>
              <a:t>, участниками которых </a:t>
            </a:r>
            <a:r>
              <a:rPr lang="ru-RU" altLang="ru-RU" sz="1800" dirty="0" smtClean="0"/>
              <a:t>               являются </a:t>
            </a:r>
            <a:r>
              <a:rPr lang="ru-RU" altLang="ru-RU" sz="1800" dirty="0"/>
              <a:t>только субъекты малого предпринимательства </a:t>
            </a:r>
            <a:r>
              <a:rPr lang="ru-RU" altLang="ru-RU" sz="1800" dirty="0" smtClean="0"/>
              <a:t>                     и </a:t>
            </a:r>
            <a:r>
              <a:rPr lang="ru-RU" altLang="ru-RU" sz="1800" dirty="0"/>
              <a:t>социально ориентированные некоммерческие организации, </a:t>
            </a:r>
            <a:r>
              <a:rPr lang="ru-RU" altLang="ru-RU" sz="1800" b="1" dirty="0">
                <a:solidFill>
                  <a:srgbClr val="008080"/>
                </a:solidFill>
              </a:rPr>
              <a:t>составила</a:t>
            </a:r>
            <a:r>
              <a:rPr lang="ru-RU" altLang="ru-RU" sz="1800" dirty="0"/>
              <a:t>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29,7%</a:t>
            </a:r>
            <a:r>
              <a:rPr lang="ru-RU" altLang="ru-RU" sz="1800" dirty="0" smtClean="0"/>
              <a:t> </a:t>
            </a:r>
            <a:r>
              <a:rPr lang="ru-RU" altLang="ru-RU" sz="1400" dirty="0" smtClean="0"/>
              <a:t>(</a:t>
            </a:r>
            <a:r>
              <a:rPr lang="ru-RU" altLang="ru-RU" sz="1400" dirty="0"/>
              <a:t>при целевом показателе </a:t>
            </a:r>
            <a:r>
              <a:rPr lang="ru-RU" altLang="ru-RU" sz="1400" dirty="0" smtClean="0"/>
              <a:t>Национального плана развития конкуренции к </a:t>
            </a:r>
            <a:r>
              <a:rPr lang="ru-RU" altLang="ru-RU" sz="1400" dirty="0"/>
              <a:t>2020 </a:t>
            </a:r>
            <a:r>
              <a:rPr lang="ru-RU" altLang="ru-RU" sz="1400" dirty="0" smtClean="0"/>
              <a:t>году - </a:t>
            </a:r>
            <a:r>
              <a:rPr lang="ru-RU" altLang="ru-RU" sz="1400" dirty="0"/>
              <a:t>31</a:t>
            </a:r>
            <a:r>
              <a:rPr lang="ru-RU" altLang="ru-RU" sz="1400" dirty="0" smtClean="0"/>
              <a:t>%).</a:t>
            </a:r>
            <a:endParaRPr lang="ru-RU" altLang="ru-RU" sz="1800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altLang="ru-RU" sz="1800" dirty="0" smtClean="0"/>
              <a:t>Доля закупок </a:t>
            </a:r>
            <a:r>
              <a:rPr lang="ru-RU" altLang="ru-RU" sz="1800" dirty="0"/>
              <a:t>отдельными видами юридических лиц у субъектов малого и среднего предпринимательства </a:t>
            </a:r>
            <a:r>
              <a:rPr lang="ru-RU" altLang="ru-RU" sz="1800" b="1" dirty="0">
                <a:solidFill>
                  <a:srgbClr val="008080"/>
                </a:solidFill>
              </a:rPr>
              <a:t>составила</a:t>
            </a:r>
            <a:r>
              <a:rPr lang="ru-RU" altLang="ru-RU" sz="1800" dirty="0">
                <a:solidFill>
                  <a:srgbClr val="008080"/>
                </a:solidFill>
              </a:rPr>
              <a:t>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12,1%</a:t>
            </a:r>
            <a:r>
              <a:rPr lang="ru-RU" altLang="ru-RU" sz="1800" b="1" dirty="0" smtClean="0"/>
              <a:t> </a:t>
            </a:r>
            <a:r>
              <a:rPr lang="ru-RU" altLang="ru-RU" sz="1400" dirty="0"/>
              <a:t>(при целевом показателе Национального плана развития конкуренции к 2020 </a:t>
            </a:r>
            <a:r>
              <a:rPr lang="ru-RU" altLang="ru-RU" sz="1400" dirty="0" smtClean="0"/>
              <a:t>году - 18%).</a:t>
            </a:r>
            <a:endParaRPr lang="ru-RU" altLang="ru-RU" sz="1400" dirty="0"/>
          </a:p>
          <a:p>
            <a:pPr algn="just">
              <a:buFont typeface="Wingdings" pitchFamily="2" charset="2"/>
              <a:buChar char="ü"/>
            </a:pPr>
            <a:endParaRPr lang="ru-RU" altLang="ru-RU" sz="1800" dirty="0"/>
          </a:p>
        </p:txBody>
      </p:sp>
      <p:sp>
        <p:nvSpPr>
          <p:cNvPr id="11269" name="Заголовок 1"/>
          <p:cNvSpPr>
            <a:spLocks noGrp="1"/>
          </p:cNvSpPr>
          <p:nvPr>
            <p:ph type="title"/>
          </p:nvPr>
        </p:nvSpPr>
        <p:spPr>
          <a:xfrm>
            <a:off x="747712" y="0"/>
            <a:ext cx="6065664" cy="476250"/>
          </a:xfrm>
        </p:spPr>
        <p:txBody>
          <a:bodyPr/>
          <a:lstStyle/>
          <a:p>
            <a:pPr algn="r"/>
            <a:r>
              <a:rPr lang="ru-RU" altLang="ru-RU" sz="2000" b="1" dirty="0">
                <a:solidFill>
                  <a:schemeClr val="bg1"/>
                </a:solidFill>
              </a:rPr>
              <a:t>Ключевые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показатели 2018 года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17C05F-AA6E-492B-8C78-6A589DB8F2DC}" type="slidenum">
              <a:rPr lang="ru-RU" altLang="ru-RU" sz="1200">
                <a:solidFill>
                  <a:srgbClr val="FFFFFF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33338"/>
            <a:ext cx="6677025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endParaRPr lang="ru-RU" sz="2300" b="1" kern="0" dirty="0">
              <a:solidFill>
                <a:srgbClr val="FFFFFF"/>
              </a:solidFill>
            </a:endParaRPr>
          </a:p>
        </p:txBody>
      </p:sp>
      <p:sp>
        <p:nvSpPr>
          <p:cNvPr id="13316" name="Прямоугольник 5"/>
          <p:cNvSpPr>
            <a:spLocks noChangeArrowheads="1"/>
          </p:cNvSpPr>
          <p:nvPr/>
        </p:nvSpPr>
        <p:spPr bwMode="auto">
          <a:xfrm>
            <a:off x="68461" y="699542"/>
            <a:ext cx="6721078" cy="439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8080"/>
                </a:solidFill>
              </a:rPr>
              <a:t>В первом чтении в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Государственной Думе Российской Федерации </a:t>
            </a:r>
            <a:r>
              <a:rPr lang="ru-RU" altLang="ru-RU" sz="1800" b="1" dirty="0">
                <a:solidFill>
                  <a:srgbClr val="008080"/>
                </a:solidFill>
              </a:rPr>
              <a:t>принят законопроект: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400" dirty="0"/>
              <a:t> </a:t>
            </a:r>
            <a:r>
              <a:rPr lang="ru-RU" altLang="ru-RU" sz="1400" dirty="0" smtClean="0"/>
              <a:t>  о </a:t>
            </a:r>
            <a:r>
              <a:rPr lang="ru-RU" altLang="ru-RU" sz="1400" dirty="0"/>
              <a:t>запрете на создание унитарных предприятий на конкурентных </a:t>
            </a:r>
            <a:r>
              <a:rPr lang="ru-RU" altLang="ru-RU" sz="1400" dirty="0" smtClean="0"/>
              <a:t>рынках.</a:t>
            </a:r>
            <a:endParaRPr lang="en-US" altLang="ru-RU" sz="1400" dirty="0" smtClean="0"/>
          </a:p>
          <a:p>
            <a:pPr algn="just">
              <a:spcBef>
                <a:spcPts val="600"/>
              </a:spcBef>
              <a:buNone/>
            </a:pPr>
            <a:r>
              <a:rPr lang="ru-RU" altLang="ru-RU" sz="1800" b="1" dirty="0">
                <a:solidFill>
                  <a:srgbClr val="008080"/>
                </a:solidFill>
              </a:rPr>
              <a:t>Внесен в Государственную Думу Российской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Федерации: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400" dirty="0"/>
              <a:t> об установлении правового регулирования системы внутреннего обеспечения соответствия требованиям антимонопольного законодательства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ru-RU" altLang="ru-RU" sz="1800" b="1" dirty="0">
                <a:solidFill>
                  <a:srgbClr val="008080"/>
                </a:solidFill>
              </a:rPr>
              <a:t>Внесены в Правительство </a:t>
            </a:r>
            <a:r>
              <a:rPr lang="ru-RU" altLang="ru-RU" sz="1800" b="1" dirty="0" smtClean="0">
                <a:solidFill>
                  <a:srgbClr val="008080"/>
                </a:solidFill>
              </a:rPr>
              <a:t>Российской Федерации </a:t>
            </a:r>
            <a:r>
              <a:rPr lang="ru-RU" altLang="ru-RU" sz="1800" b="1" dirty="0">
                <a:solidFill>
                  <a:srgbClr val="008080"/>
                </a:solidFill>
              </a:rPr>
              <a:t>законопроекты:</a:t>
            </a:r>
          </a:p>
          <a:p>
            <a:pPr algn="just">
              <a:lnSpc>
                <a:spcPts val="225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altLang="ru-RU" sz="1400" dirty="0"/>
              <a:t> </a:t>
            </a:r>
            <a:r>
              <a:rPr lang="ru-RU" altLang="ru-RU" sz="2000" dirty="0" smtClean="0"/>
              <a:t> </a:t>
            </a:r>
            <a:r>
              <a:rPr lang="ru-RU" altLang="ru-RU" sz="1400" dirty="0" smtClean="0"/>
              <a:t>«пятый (цифровой) </a:t>
            </a:r>
            <a:r>
              <a:rPr lang="ru-RU" altLang="ru-RU" sz="1400" dirty="0"/>
              <a:t>антимонопольный </a:t>
            </a:r>
            <a:r>
              <a:rPr lang="ru-RU" altLang="ru-RU" sz="1400" dirty="0" smtClean="0"/>
              <a:t>пакет»</a:t>
            </a:r>
            <a:endParaRPr lang="ru-RU" altLang="ru-RU" sz="1400" dirty="0"/>
          </a:p>
          <a:p>
            <a:pPr algn="just">
              <a:lnSpc>
                <a:spcPts val="225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altLang="ru-RU" sz="1400" dirty="0" smtClean="0"/>
              <a:t>   о </a:t>
            </a:r>
            <a:r>
              <a:rPr lang="ru-RU" altLang="ru-RU" sz="1400" dirty="0"/>
              <a:t>реформировании правового регулирования естественных </a:t>
            </a:r>
            <a:r>
              <a:rPr lang="ru-RU" altLang="ru-RU" sz="1400" dirty="0" smtClean="0"/>
              <a:t>монополий</a:t>
            </a:r>
            <a:endParaRPr lang="ru-RU" altLang="ru-RU" sz="1400" dirty="0"/>
          </a:p>
          <a:p>
            <a:pPr algn="just">
              <a:lnSpc>
                <a:spcPts val="225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altLang="ru-RU" sz="1400" dirty="0" smtClean="0"/>
              <a:t>   об </a:t>
            </a:r>
            <a:r>
              <a:rPr lang="ru-RU" altLang="ru-RU" sz="1400" dirty="0"/>
              <a:t>основах государственного регулирования цен (тарифов</a:t>
            </a:r>
            <a:r>
              <a:rPr lang="ru-RU" altLang="ru-RU" sz="1400" dirty="0" smtClean="0"/>
              <a:t>)</a:t>
            </a:r>
            <a:endParaRPr lang="ru-RU" altLang="ru-RU" sz="1400" dirty="0"/>
          </a:p>
          <a:p>
            <a:pPr algn="just">
              <a:lnSpc>
                <a:spcPts val="225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altLang="ru-RU" sz="1400" dirty="0" smtClean="0"/>
              <a:t>   о </a:t>
            </a:r>
            <a:r>
              <a:rPr lang="ru-RU" altLang="ru-RU" sz="1400" dirty="0"/>
              <a:t>возможности Правительства </a:t>
            </a:r>
            <a:r>
              <a:rPr lang="ru-RU" altLang="ru-RU" sz="1400" dirty="0" smtClean="0"/>
              <a:t>Российской Федерации </a:t>
            </a:r>
            <a:r>
              <a:rPr lang="ru-RU" altLang="ru-RU" sz="1400" dirty="0"/>
              <a:t>в интересах жизни и здоровья граждан разрешить использование результатов интеллектуальной деятельности без согласия </a:t>
            </a:r>
            <a:r>
              <a:rPr lang="ru-RU" altLang="ru-RU" sz="1400" dirty="0" smtClean="0"/>
              <a:t>патентообладателя</a:t>
            </a:r>
          </a:p>
        </p:txBody>
      </p:sp>
      <p:sp>
        <p:nvSpPr>
          <p:cNvPr id="1331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476250"/>
          </a:xfrm>
        </p:spPr>
        <p:txBody>
          <a:bodyPr/>
          <a:lstStyle/>
          <a:p>
            <a:pPr algn="r"/>
            <a:r>
              <a:rPr lang="ru-RU" altLang="ru-RU" sz="2000" b="1" dirty="0">
                <a:solidFill>
                  <a:schemeClr val="bg1"/>
                </a:solidFill>
              </a:rPr>
              <a:t>Законопроектная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0337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213123" y="33338"/>
            <a:ext cx="6668690" cy="421481"/>
          </a:xfrm>
        </p:spPr>
        <p:txBody>
          <a:bodyPr/>
          <a:lstStyle/>
          <a:p>
            <a:pPr algn="r"/>
            <a:r>
              <a:rPr lang="ru-RU" altLang="ru-RU" sz="2000" b="1" dirty="0">
                <a:solidFill>
                  <a:schemeClr val="bg1"/>
                </a:solidFill>
              </a:rPr>
              <a:t>Правила недискриминационного доступа</a:t>
            </a:r>
          </a:p>
        </p:txBody>
      </p:sp>
      <p:sp>
        <p:nvSpPr>
          <p:cNvPr id="624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C9A32C-8429-4297-916E-85A3B774B8FC}" type="slidenum">
              <a:rPr lang="ru-RU" altLang="ru-RU" sz="1200">
                <a:solidFill>
                  <a:schemeClr val="bg1"/>
                </a:solidFill>
                <a:ea typeface="MS PGothic" panose="020B0600070205080204" pitchFamily="34" charset="-128"/>
              </a:rPr>
              <a:pPr/>
              <a:t>7</a:t>
            </a:fld>
            <a:endParaRPr lang="ru-RU" altLang="ru-RU" sz="120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795337"/>
            <a:ext cx="6777038" cy="4254104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1600" b="1" dirty="0" smtClean="0"/>
              <a:t>   Утверждены: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008080"/>
                </a:solidFill>
              </a:rPr>
              <a:t>правила </a:t>
            </a:r>
            <a:r>
              <a:rPr lang="ru-RU" sz="1600" b="1" dirty="0">
                <a:solidFill>
                  <a:srgbClr val="008080"/>
                </a:solidFill>
              </a:rPr>
              <a:t>недискриминационного доступа на товарный рынок услуг общедоступной почтовой связи</a:t>
            </a:r>
          </a:p>
          <a:p>
            <a:pPr marL="0" indent="0" algn="just">
              <a:buNone/>
              <a:defRPr/>
            </a:pPr>
            <a:r>
              <a:rPr lang="ru-RU" sz="1200" dirty="0" smtClean="0"/>
              <a:t>(постановление </a:t>
            </a:r>
            <a:r>
              <a:rPr lang="ru-RU" sz="1200" dirty="0"/>
              <a:t>Правительства </a:t>
            </a:r>
            <a:r>
              <a:rPr lang="ru-RU" sz="1200" dirty="0" smtClean="0"/>
              <a:t>Российской Федерации </a:t>
            </a:r>
            <a:r>
              <a:rPr lang="ru-RU" sz="1200" dirty="0"/>
              <a:t>от </a:t>
            </a:r>
            <a:r>
              <a:rPr lang="ru-RU" sz="1200" dirty="0" smtClean="0"/>
              <a:t>22 декабря 2018 г. № 1640);</a:t>
            </a:r>
            <a:endParaRPr lang="ru-RU" altLang="ru-RU" sz="12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008080"/>
                </a:solidFill>
              </a:rPr>
              <a:t>правила </a:t>
            </a:r>
            <a:r>
              <a:rPr lang="ru-RU" sz="1600" b="1" dirty="0">
                <a:solidFill>
                  <a:srgbClr val="008080"/>
                </a:solidFill>
              </a:rPr>
              <a:t>недискриминационного доступа в </a:t>
            </a:r>
            <a:r>
              <a:rPr lang="ru-RU" sz="1600" b="1" dirty="0" smtClean="0">
                <a:solidFill>
                  <a:srgbClr val="008080"/>
                </a:solidFill>
              </a:rPr>
              <a:t>сфере теплоснабжения</a:t>
            </a:r>
            <a:endParaRPr lang="ru-RU" altLang="ru-RU" sz="1600" dirty="0">
              <a:solidFill>
                <a:srgbClr val="008080"/>
              </a:solidFill>
            </a:endParaRPr>
          </a:p>
          <a:p>
            <a:pPr marL="0" indent="0" algn="just">
              <a:buNone/>
              <a:defRPr/>
            </a:pPr>
            <a:r>
              <a:rPr lang="ru-RU" sz="1200" dirty="0" smtClean="0">
                <a:solidFill>
                  <a:srgbClr val="002060"/>
                </a:solidFill>
              </a:rPr>
              <a:t>(постановление </a:t>
            </a:r>
            <a:r>
              <a:rPr lang="ru-RU" sz="1200" dirty="0">
                <a:solidFill>
                  <a:srgbClr val="002060"/>
                </a:solidFill>
              </a:rPr>
              <a:t>Правительства </a:t>
            </a:r>
            <a:r>
              <a:rPr lang="ru-RU" sz="1200" dirty="0" smtClean="0">
                <a:solidFill>
                  <a:srgbClr val="002060"/>
                </a:solidFill>
              </a:rPr>
              <a:t>Российской Федерации </a:t>
            </a:r>
            <a:r>
              <a:rPr lang="ru-RU" sz="1200" dirty="0">
                <a:solidFill>
                  <a:srgbClr val="002060"/>
                </a:solidFill>
              </a:rPr>
              <a:t>от </a:t>
            </a:r>
            <a:r>
              <a:rPr lang="ru-RU" sz="1200" dirty="0" smtClean="0">
                <a:solidFill>
                  <a:srgbClr val="002060"/>
                </a:solidFill>
              </a:rPr>
              <a:t>5 июля 2018 г. № 787).</a:t>
            </a:r>
            <a:endParaRPr lang="ru-RU" altLang="ru-RU" sz="1200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ru-RU" altLang="ru-RU" sz="1600" dirty="0" smtClean="0"/>
              <a:t>   </a:t>
            </a:r>
            <a:r>
              <a:rPr lang="ru-RU" altLang="ru-RU" sz="1600" b="1" dirty="0" smtClean="0"/>
              <a:t>Внесены в Правительство Российской Федерации проекты: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1600" b="1" dirty="0" smtClean="0">
                <a:solidFill>
                  <a:srgbClr val="008080"/>
                </a:solidFill>
              </a:rPr>
              <a:t>правил </a:t>
            </a:r>
            <a:r>
              <a:rPr lang="ru-RU" altLang="ru-RU" sz="1600" b="1" dirty="0">
                <a:solidFill>
                  <a:srgbClr val="008080"/>
                </a:solidFill>
              </a:rPr>
              <a:t>недискриминационного доступа к услугам </a:t>
            </a:r>
            <a:r>
              <a:rPr lang="ru-RU" altLang="ru-RU" sz="1600" b="1" dirty="0" smtClean="0">
                <a:solidFill>
                  <a:srgbClr val="008080"/>
                </a:solidFill>
              </a:rPr>
              <a:t>по </a:t>
            </a:r>
            <a:r>
              <a:rPr lang="ru-RU" altLang="ru-RU" sz="1600" b="1" dirty="0">
                <a:solidFill>
                  <a:srgbClr val="008080"/>
                </a:solidFill>
              </a:rPr>
              <a:t>транспортировке газа по магистральным </a:t>
            </a:r>
            <a:r>
              <a:rPr lang="ru-RU" altLang="ru-RU" sz="1600" b="1" dirty="0" smtClean="0">
                <a:solidFill>
                  <a:srgbClr val="008080"/>
                </a:solidFill>
              </a:rPr>
              <a:t>газопроводам;</a:t>
            </a:r>
            <a:endParaRPr lang="ru-RU" altLang="ru-RU" sz="1600" dirty="0" smtClean="0">
              <a:solidFill>
                <a:srgbClr val="00808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1600" b="1" dirty="0" smtClean="0">
                <a:solidFill>
                  <a:srgbClr val="008080"/>
                </a:solidFill>
              </a:rPr>
              <a:t>правил </a:t>
            </a:r>
            <a:r>
              <a:rPr lang="ru-RU" altLang="ru-RU" sz="1600" b="1" dirty="0">
                <a:solidFill>
                  <a:srgbClr val="008080"/>
                </a:solidFill>
              </a:rPr>
              <a:t>недискриминационного доступа к услугам подземного хранения </a:t>
            </a:r>
            <a:r>
              <a:rPr lang="ru-RU" altLang="ru-RU" sz="1600" b="1" dirty="0" smtClean="0">
                <a:solidFill>
                  <a:srgbClr val="008080"/>
                </a:solidFill>
              </a:rPr>
              <a:t>газа;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1600" b="1" dirty="0" smtClean="0">
                <a:solidFill>
                  <a:srgbClr val="008080"/>
                </a:solidFill>
              </a:rPr>
              <a:t>правил </a:t>
            </a:r>
            <a:r>
              <a:rPr lang="ru-RU" altLang="ru-RU" sz="1600" b="1" dirty="0">
                <a:solidFill>
                  <a:srgbClr val="008080"/>
                </a:solidFill>
              </a:rPr>
              <a:t>подключения (технологического присоединения) к магистральным </a:t>
            </a:r>
            <a:r>
              <a:rPr lang="ru-RU" altLang="ru-RU" sz="1600" b="1" dirty="0" smtClean="0">
                <a:solidFill>
                  <a:srgbClr val="008080"/>
                </a:solidFill>
              </a:rPr>
              <a:t>газопроводам.</a:t>
            </a:r>
            <a:endParaRPr lang="ru-RU" altLang="ru-RU" sz="1600" b="1" dirty="0">
              <a:solidFill>
                <a:srgbClr val="008080"/>
              </a:solidFill>
            </a:endParaRPr>
          </a:p>
          <a:p>
            <a:pPr algn="just">
              <a:buFontTx/>
              <a:buChar char="-"/>
              <a:defRPr/>
            </a:pPr>
            <a:endParaRPr lang="ru-RU" sz="13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-58293" y="100203"/>
            <a:ext cx="6858000" cy="45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500" tIns="33750" rIns="67500" bIns="3375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1650"/>
              </a:lnSpc>
              <a:buSzPct val="45000"/>
            </a:pPr>
            <a:r>
              <a:rPr lang="ru-RU" sz="2400" b="1" kern="0" dirty="0">
                <a:solidFill>
                  <a:srgbClr val="FFFFFF"/>
                </a:solidFill>
                <a:ea typeface="ＭＳ Ｐゴシック" pitchFamily="34" charset="-128"/>
              </a:rPr>
              <a:t> </a:t>
            </a:r>
            <a:r>
              <a:rPr lang="ru-RU" sz="2000" b="1" kern="0" dirty="0">
                <a:solidFill>
                  <a:schemeClr val="bg1"/>
                </a:solidFill>
              </a:rPr>
              <a:t>Тарифное </a:t>
            </a:r>
            <a:r>
              <a:rPr lang="ru-RU" sz="2000" b="1" kern="0" dirty="0" smtClean="0">
                <a:solidFill>
                  <a:schemeClr val="bg1"/>
                </a:solidFill>
              </a:rPr>
              <a:t>регулирование</a:t>
            </a:r>
            <a:endParaRPr lang="ru-RU" sz="2000" b="1" kern="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fld id="{9C0B33A0-2D83-4904-8E04-062BF1EF93B9}" type="slidenum">
              <a:rPr lang="ru-RU" sz="1200">
                <a:solidFill>
                  <a:srgbClr val="FFFFFF"/>
                </a:solidFill>
              </a:rPr>
              <a:pPr/>
              <a:t>8</a:t>
            </a:fld>
            <a:endParaRPr lang="ru-RU" sz="1200" dirty="0">
              <a:solidFill>
                <a:srgbClr val="FFFFFF"/>
              </a:solidFill>
            </a:endParaRPr>
          </a:p>
        </p:txBody>
      </p:sp>
      <p:pic>
        <p:nvPicPr>
          <p:cNvPr id="11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988937"/>
            <a:ext cx="1143771" cy="98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65970" y="954853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8080"/>
                </a:solidFill>
                <a:latin typeface="+mn-lt"/>
              </a:rPr>
              <a:t>П</a:t>
            </a:r>
            <a:r>
              <a:rPr lang="ru-RU" sz="2000" b="1" dirty="0" smtClean="0">
                <a:solidFill>
                  <a:srgbClr val="008080"/>
                </a:solidFill>
                <a:latin typeface="+mn-lt"/>
              </a:rPr>
              <a:t>ринцип долгосрочного тарифного регулирования распространен на все сферы контроля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834" y="2324459"/>
            <a:ext cx="6660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8080"/>
                </a:solidFill>
                <a:latin typeface="+mn-lt"/>
              </a:rPr>
              <a:t>Устранены возможности для превышения предельного уровня тарифов в субъектах Российской Федерации</a:t>
            </a:r>
            <a:endParaRPr lang="ru-RU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28" y="3547141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8080"/>
                </a:solidFill>
                <a:latin typeface="+mn-lt"/>
              </a:rPr>
              <a:t>Внедрен принцип ценового и тарифного регулирования, стимулирующий организации к сокращению издержек</a:t>
            </a:r>
            <a:endParaRPr lang="ru-RU" sz="20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17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 bwMode="auto">
          <a:xfrm>
            <a:off x="-58293" y="100203"/>
            <a:ext cx="6858000" cy="45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7500" tIns="33750" rIns="67500" bIns="3375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1650"/>
              </a:lnSpc>
              <a:buSzPct val="45000"/>
            </a:pPr>
            <a:r>
              <a:rPr lang="ru-RU" sz="2400" b="1" kern="0" dirty="0">
                <a:solidFill>
                  <a:srgbClr val="FFFFFF"/>
                </a:solidFill>
                <a:ea typeface="ＭＳ Ｐゴシック" pitchFamily="34" charset="-128"/>
              </a:rPr>
              <a:t> </a:t>
            </a:r>
            <a:r>
              <a:rPr lang="ru-RU" sz="2000" b="1" kern="0" dirty="0">
                <a:solidFill>
                  <a:schemeClr val="bg1"/>
                </a:solidFill>
              </a:rPr>
              <a:t>Тарифное </a:t>
            </a:r>
            <a:r>
              <a:rPr lang="ru-RU" sz="2000" b="1" kern="0" dirty="0" smtClean="0">
                <a:solidFill>
                  <a:schemeClr val="bg1"/>
                </a:solidFill>
              </a:rPr>
              <a:t>регулирование</a:t>
            </a:r>
            <a:endParaRPr lang="ru-RU" sz="2000" b="1" kern="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fld id="{9C0B33A0-2D83-4904-8E04-062BF1EF93B9}" type="slidenum">
              <a:rPr lang="ru-RU" sz="1200">
                <a:solidFill>
                  <a:srgbClr val="FFFFFF"/>
                </a:solidFill>
              </a:rPr>
              <a:pPr/>
              <a:t>9</a:t>
            </a:fld>
            <a:endParaRPr lang="ru-RU" sz="1200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6712" y="756501"/>
            <a:ext cx="59332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300" b="1" dirty="0" smtClean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Электроэнергетика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Внедрен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принцип эталонных затрат при расчете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сбытовых надбавок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гарантирующих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поставщиков.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Разрабатывается база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для внедрения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эталонов, до 2021 года планируется внедрение эталонов во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всех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субъектах Российской Федерации.</a:t>
            </a:r>
            <a:endParaRPr lang="ru-RU" sz="1200" dirty="0">
              <a:solidFill>
                <a:srgbClr val="3333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3489" y="3001731"/>
            <a:ext cx="568644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Связь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Введен метод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предельного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ценообразования</a:t>
            </a:r>
            <a:r>
              <a:rPr lang="en-US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на услуги общедоступной электросвязи и почтовой связи:</a:t>
            </a:r>
            <a:endParaRPr lang="en-US" sz="1200" dirty="0" smtClean="0">
              <a:solidFill>
                <a:srgbClr val="333399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финансовое </a:t>
            </a:r>
            <a:r>
              <a:rPr lang="ru-RU" sz="11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стимулирование </a:t>
            </a:r>
            <a:r>
              <a:rPr lang="ru-RU" sz="11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производителей </a:t>
            </a:r>
            <a:r>
              <a:rPr lang="ru-RU" sz="11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к повышению </a:t>
            </a:r>
            <a:r>
              <a:rPr lang="ru-RU" sz="11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эффективности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ограничение </a:t>
            </a:r>
            <a:r>
              <a:rPr lang="ru-RU" sz="11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цены </a:t>
            </a:r>
            <a:r>
              <a:rPr lang="ru-RU" sz="11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по формуле – «инфляция минус», </a:t>
            </a:r>
            <a:r>
              <a:rPr lang="ru-RU" sz="11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а не жестко </a:t>
            </a:r>
            <a:r>
              <a:rPr lang="ru-RU" sz="11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    фиксированный тариф</a:t>
            </a:r>
            <a:endParaRPr lang="ru-RU" sz="1100" dirty="0">
              <a:solidFill>
                <a:srgbClr val="33339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262" y="4270309"/>
            <a:ext cx="589554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Транспортировка нефти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Ограничен рост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тарифных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ставок вследствие отказа </a:t>
            </a: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от принципа «затраты плюс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».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6631" y="1843426"/>
            <a:ext cx="66830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b="1" dirty="0">
                <a:solidFill>
                  <a:srgbClr val="008080"/>
                </a:solidFill>
                <a:latin typeface="+mj-lt"/>
                <a:cs typeface="Arial" panose="020B0604020202020204" pitchFamily="34" charset="0"/>
              </a:rPr>
              <a:t>ЖКХ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Ограничение оснований для превышений платы граждан; превышения 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      возможны при условии предварительного согласования с ФАС России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333399"/>
                </a:solidFill>
                <a:latin typeface="+mn-lt"/>
                <a:cs typeface="Arial" panose="020B0604020202020204" pitchFamily="34" charset="0"/>
              </a:rPr>
              <a:t>Активная работа по формированию эталонных тарифов (Правительством РФ утверждена соответствующая «дорожная карта») </a:t>
            </a:r>
            <a:endParaRPr lang="ru-RU" sz="1200" dirty="0">
              <a:solidFill>
                <a:srgbClr val="333399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50" y="756501"/>
            <a:ext cx="566428" cy="10089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285" y="4222746"/>
            <a:ext cx="701948" cy="7057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513" y="1968205"/>
            <a:ext cx="536954" cy="499492"/>
          </a:xfrm>
          <a:prstGeom prst="rect">
            <a:avLst/>
          </a:prstGeom>
        </p:spPr>
      </p:pic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50" y="3156600"/>
            <a:ext cx="780759" cy="95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4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25773</TotalTime>
  <Words>1681</Words>
  <Application>Microsoft Office PowerPoint</Application>
  <PresentationFormat>Произвольный</PresentationFormat>
  <Paragraphs>240</Paragraphs>
  <Slides>21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Презентация PowerPoint</vt:lpstr>
      <vt:lpstr>Государственная политика по развитию конкуренции</vt:lpstr>
      <vt:lpstr>Выполнение «дорожных карт»</vt:lpstr>
      <vt:lpstr>Региональный аспект развития конкуренции</vt:lpstr>
      <vt:lpstr>Ключевые показатели 2018 года</vt:lpstr>
      <vt:lpstr>Законопроектная работа</vt:lpstr>
      <vt:lpstr>Правила недискриминационного доступа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Инновационные подходы при анализе сделок </vt:lpstr>
      <vt:lpstr>Международное сотрудничество</vt:lpstr>
      <vt:lpstr>Малое предпринимательство</vt:lpstr>
      <vt:lpstr>Презентация PowerPoint</vt:lpstr>
      <vt:lpstr>Презентация PowerPoint</vt:lpstr>
      <vt:lpstr>Судебная практика ФАС России*</vt:lpstr>
      <vt:lpstr>Основные проблемы</vt:lpstr>
      <vt:lpstr>Главные задачи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Григорьев Илья Николаевич</cp:lastModifiedBy>
  <cp:revision>1384</cp:revision>
  <cp:lastPrinted>2019-09-16T05:42:07Z</cp:lastPrinted>
  <dcterms:created xsi:type="dcterms:W3CDTF">2012-02-14T15:20:51Z</dcterms:created>
  <dcterms:modified xsi:type="dcterms:W3CDTF">2019-09-16T06:17:14Z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