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1"/>
  </p:notesMasterIdLst>
  <p:handoutMasterIdLst>
    <p:handoutMasterId r:id="rId42"/>
  </p:handoutMasterIdLst>
  <p:sldIdLst>
    <p:sldId id="264" r:id="rId2"/>
    <p:sldId id="263" r:id="rId3"/>
    <p:sldId id="329" r:id="rId4"/>
    <p:sldId id="393" r:id="rId5"/>
    <p:sldId id="304" r:id="rId6"/>
    <p:sldId id="267" r:id="rId7"/>
    <p:sldId id="272" r:id="rId8"/>
    <p:sldId id="307" r:id="rId9"/>
    <p:sldId id="308" r:id="rId10"/>
    <p:sldId id="310" r:id="rId11"/>
    <p:sldId id="386" r:id="rId12"/>
    <p:sldId id="330" r:id="rId13"/>
    <p:sldId id="313" r:id="rId14"/>
    <p:sldId id="314" r:id="rId15"/>
    <p:sldId id="312" r:id="rId16"/>
    <p:sldId id="375" r:id="rId17"/>
    <p:sldId id="315" r:id="rId18"/>
    <p:sldId id="316" r:id="rId19"/>
    <p:sldId id="317" r:id="rId20"/>
    <p:sldId id="358" r:id="rId21"/>
    <p:sldId id="360" r:id="rId22"/>
    <p:sldId id="398" r:id="rId23"/>
    <p:sldId id="362" r:id="rId24"/>
    <p:sldId id="389" r:id="rId25"/>
    <p:sldId id="365" r:id="rId26"/>
    <p:sldId id="373" r:id="rId27"/>
    <p:sldId id="371" r:id="rId28"/>
    <p:sldId id="324" r:id="rId29"/>
    <p:sldId id="326" r:id="rId30"/>
    <p:sldId id="390" r:id="rId31"/>
    <p:sldId id="391" r:id="rId32"/>
    <p:sldId id="377" r:id="rId33"/>
    <p:sldId id="383" r:id="rId34"/>
    <p:sldId id="384" r:id="rId35"/>
    <p:sldId id="396" r:id="rId36"/>
    <p:sldId id="397" r:id="rId37"/>
    <p:sldId id="395" r:id="rId38"/>
    <p:sldId id="394" r:id="rId39"/>
    <p:sldId id="303" r:id="rId40"/>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ондарчук Наталья Сергеевна" initials="БНС"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FFD3D"/>
    <a:srgbClr val="FF5050"/>
    <a:srgbClr val="0043C8"/>
    <a:srgbClr val="3366FF"/>
    <a:srgbClr val="99CCFF"/>
    <a:srgbClr val="CCECFF"/>
    <a:srgbClr val="2C8394"/>
    <a:srgbClr val="CA6DD9"/>
    <a:srgbClr val="37D5F5"/>
    <a:srgbClr val="F2FAF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0" autoAdjust="0"/>
    <p:restoredTop sz="94660"/>
  </p:normalViewPr>
  <p:slideViewPr>
    <p:cSldViewPr snapToGrid="0">
      <p:cViewPr varScale="1">
        <p:scale>
          <a:sx n="91" d="100"/>
          <a:sy n="91" d="100"/>
        </p:scale>
        <p:origin x="-1554"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a:t>Жалобы </a:t>
            </a:r>
            <a:r>
              <a:rPr lang="ru-RU" dirty="0" smtClean="0"/>
              <a:t>за истекший период 2019 года</a:t>
            </a:r>
            <a:endParaRPr lang="ru-RU" dirty="0"/>
          </a:p>
        </c:rich>
      </c:tx>
    </c:title>
    <c:view3D>
      <c:rotX val="30"/>
      <c:perspective val="30"/>
    </c:view3D>
    <c:plotArea>
      <c:layout>
        <c:manualLayout>
          <c:layoutTarget val="inner"/>
          <c:xMode val="edge"/>
          <c:yMode val="edge"/>
          <c:x val="8.6085926201992707E-2"/>
          <c:y val="0.16925549847124291"/>
          <c:w val="0.6902609801291828"/>
          <c:h val="0.70873645595029289"/>
        </c:manualLayout>
      </c:layout>
      <c:pie3DChart>
        <c:varyColors val="1"/>
        <c:ser>
          <c:idx val="0"/>
          <c:order val="0"/>
          <c:tx>
            <c:strRef>
              <c:f>Лист1!$B$1</c:f>
              <c:strCache>
                <c:ptCount val="1"/>
                <c:pt idx="0">
                  <c:v>Жалобы в 2018 году</c:v>
                </c:pt>
              </c:strCache>
            </c:strRef>
          </c:tx>
          <c:explosion val="10"/>
          <c:dPt>
            <c:idx val="0"/>
            <c:spPr>
              <a:solidFill>
                <a:srgbClr val="FFC000"/>
              </a:solidFill>
            </c:spPr>
          </c:dPt>
          <c:dPt>
            <c:idx val="1"/>
            <c:spPr>
              <a:solidFill>
                <a:srgbClr val="92D050"/>
              </a:solidFill>
            </c:spPr>
          </c:dPt>
          <c:dPt>
            <c:idx val="2"/>
            <c:spPr>
              <a:solidFill>
                <a:srgbClr val="7030A0"/>
              </a:solidFill>
            </c:spPr>
          </c:dPt>
          <c:cat>
            <c:strRef>
              <c:f>Лист1!$A$2:$A$4</c:f>
              <c:strCache>
                <c:ptCount val="3"/>
                <c:pt idx="0">
                  <c:v>ФЕД</c:v>
                </c:pt>
                <c:pt idx="1">
                  <c:v>СУБ</c:v>
                </c:pt>
                <c:pt idx="2">
                  <c:v>МУН</c:v>
                </c:pt>
              </c:strCache>
            </c:strRef>
          </c:cat>
          <c:val>
            <c:numRef>
              <c:f>Лист1!$B$2:$B$4</c:f>
              <c:numCache>
                <c:formatCode>General</c:formatCode>
                <c:ptCount val="3"/>
                <c:pt idx="0">
                  <c:v>30</c:v>
                </c:pt>
                <c:pt idx="1">
                  <c:v>118</c:v>
                </c:pt>
                <c:pt idx="2">
                  <c:v>52</c:v>
                </c:pt>
              </c:numCache>
            </c:numRef>
          </c:val>
        </c:ser>
      </c:pie3DChart>
    </c:plotArea>
    <c:legend>
      <c:legendPos val="r"/>
    </c:legend>
    <c:plotVisOnly val="1"/>
    <c:dispBlanksAs val="zero"/>
  </c:chart>
  <c:txPr>
    <a:bodyPr/>
    <a:lstStyle/>
    <a:p>
      <a:pPr>
        <a:defRPr sz="1800"/>
      </a:pPr>
      <a:endParaRPr lang="ru-RU"/>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3"/>
            <a:ext cx="2919565" cy="495366"/>
          </a:xfrm>
          <a:prstGeom prst="rect">
            <a:avLst/>
          </a:prstGeom>
        </p:spPr>
        <p:txBody>
          <a:bodyPr vert="horz" lIns="90763" tIns="45382" rIns="90763" bIns="45382" rtlCol="0"/>
          <a:lstStyle>
            <a:lvl1pPr algn="l">
              <a:defRPr sz="1200"/>
            </a:lvl1pPr>
          </a:lstStyle>
          <a:p>
            <a:endParaRPr lang="ru-RU"/>
          </a:p>
        </p:txBody>
      </p:sp>
      <p:sp>
        <p:nvSpPr>
          <p:cNvPr id="3" name="Дата 2"/>
          <p:cNvSpPr>
            <a:spLocks noGrp="1"/>
          </p:cNvSpPr>
          <p:nvPr>
            <p:ph type="dt" sz="quarter" idx="1"/>
          </p:nvPr>
        </p:nvSpPr>
        <p:spPr>
          <a:xfrm>
            <a:off x="3814626" y="3"/>
            <a:ext cx="2919565" cy="495366"/>
          </a:xfrm>
          <a:prstGeom prst="rect">
            <a:avLst/>
          </a:prstGeom>
        </p:spPr>
        <p:txBody>
          <a:bodyPr vert="horz" lIns="90763" tIns="45382" rIns="90763" bIns="45382" rtlCol="0"/>
          <a:lstStyle>
            <a:lvl1pPr algn="r">
              <a:defRPr sz="1200"/>
            </a:lvl1pPr>
          </a:lstStyle>
          <a:p>
            <a:fld id="{2ADB7B6F-DAD2-44D5-BE57-42A7356CB6D8}" type="datetimeFigureOut">
              <a:rPr lang="ru-RU" smtClean="0"/>
              <a:pPr/>
              <a:t>23.05.2019</a:t>
            </a:fld>
            <a:endParaRPr lang="ru-RU"/>
          </a:p>
        </p:txBody>
      </p:sp>
      <p:sp>
        <p:nvSpPr>
          <p:cNvPr id="4" name="Нижний колонтитул 3"/>
          <p:cNvSpPr>
            <a:spLocks noGrp="1"/>
          </p:cNvSpPr>
          <p:nvPr>
            <p:ph type="ftr" sz="quarter" idx="2"/>
          </p:nvPr>
        </p:nvSpPr>
        <p:spPr>
          <a:xfrm>
            <a:off x="0" y="9370948"/>
            <a:ext cx="2919565" cy="495366"/>
          </a:xfrm>
          <a:prstGeom prst="rect">
            <a:avLst/>
          </a:prstGeom>
        </p:spPr>
        <p:txBody>
          <a:bodyPr vert="horz" lIns="90763" tIns="45382" rIns="90763" bIns="45382" rtlCol="0" anchor="b"/>
          <a:lstStyle>
            <a:lvl1pPr algn="l">
              <a:defRPr sz="1200"/>
            </a:lvl1pPr>
          </a:lstStyle>
          <a:p>
            <a:endParaRPr lang="ru-RU"/>
          </a:p>
        </p:txBody>
      </p:sp>
      <p:sp>
        <p:nvSpPr>
          <p:cNvPr id="5" name="Номер слайда 4"/>
          <p:cNvSpPr>
            <a:spLocks noGrp="1"/>
          </p:cNvSpPr>
          <p:nvPr>
            <p:ph type="sldNum" sz="quarter" idx="3"/>
          </p:nvPr>
        </p:nvSpPr>
        <p:spPr>
          <a:xfrm>
            <a:off x="3814626" y="9370948"/>
            <a:ext cx="2919565" cy="495366"/>
          </a:xfrm>
          <a:prstGeom prst="rect">
            <a:avLst/>
          </a:prstGeom>
        </p:spPr>
        <p:txBody>
          <a:bodyPr vert="horz" lIns="90763" tIns="45382" rIns="90763" bIns="45382" rtlCol="0" anchor="b"/>
          <a:lstStyle>
            <a:lvl1pPr algn="r">
              <a:defRPr sz="1200"/>
            </a:lvl1pPr>
          </a:lstStyle>
          <a:p>
            <a:fld id="{F67F685B-CFEE-490A-94C8-E0B2BE7A3EBF}" type="slidenum">
              <a:rPr lang="ru-RU" smtClean="0"/>
              <a:pPr/>
              <a:t>‹#›</a:t>
            </a:fld>
            <a:endParaRPr lang="ru-RU"/>
          </a:p>
        </p:txBody>
      </p:sp>
    </p:spTree>
    <p:extLst>
      <p:ext uri="{BB962C8B-B14F-4D97-AF65-F5344CB8AC3E}">
        <p14:creationId xmlns="" xmlns:p14="http://schemas.microsoft.com/office/powerpoint/2010/main" val="329242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19565" cy="493869"/>
          </a:xfrm>
          <a:prstGeom prst="rect">
            <a:avLst/>
          </a:prstGeom>
        </p:spPr>
        <p:txBody>
          <a:bodyPr vert="horz" lIns="90660" tIns="45330" rIns="90660" bIns="45330" rtlCol="0"/>
          <a:lstStyle>
            <a:lvl1pPr algn="l">
              <a:defRPr sz="1200"/>
            </a:lvl1pPr>
          </a:lstStyle>
          <a:p>
            <a:endParaRPr lang="ru-RU"/>
          </a:p>
        </p:txBody>
      </p:sp>
      <p:sp>
        <p:nvSpPr>
          <p:cNvPr id="3" name="Дата 2"/>
          <p:cNvSpPr>
            <a:spLocks noGrp="1"/>
          </p:cNvSpPr>
          <p:nvPr>
            <p:ph type="dt" idx="1"/>
          </p:nvPr>
        </p:nvSpPr>
        <p:spPr>
          <a:xfrm>
            <a:off x="3814630" y="2"/>
            <a:ext cx="2919565" cy="493869"/>
          </a:xfrm>
          <a:prstGeom prst="rect">
            <a:avLst/>
          </a:prstGeom>
        </p:spPr>
        <p:txBody>
          <a:bodyPr vert="horz" lIns="90660" tIns="45330" rIns="90660" bIns="45330" rtlCol="0"/>
          <a:lstStyle>
            <a:lvl1pPr algn="r">
              <a:defRPr sz="1200"/>
            </a:lvl1pPr>
          </a:lstStyle>
          <a:p>
            <a:fld id="{7821C3FA-3763-4840-8C2A-B4C2FBAA8983}" type="datetimeFigureOut">
              <a:rPr lang="ru-RU" smtClean="0"/>
              <a:pPr/>
              <a:t>23.05.2019</a:t>
            </a:fld>
            <a:endParaRPr lang="ru-RU"/>
          </a:p>
        </p:txBody>
      </p:sp>
      <p:sp>
        <p:nvSpPr>
          <p:cNvPr id="4" name="Образ слайда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0660" tIns="45330" rIns="90660" bIns="45330" rtlCol="0" anchor="ctr"/>
          <a:lstStyle/>
          <a:p>
            <a:endParaRPr lang="ru-RU"/>
          </a:p>
        </p:txBody>
      </p:sp>
      <p:sp>
        <p:nvSpPr>
          <p:cNvPr id="5" name="Заметки 4"/>
          <p:cNvSpPr>
            <a:spLocks noGrp="1"/>
          </p:cNvSpPr>
          <p:nvPr>
            <p:ph type="body" sz="quarter" idx="3"/>
          </p:nvPr>
        </p:nvSpPr>
        <p:spPr>
          <a:xfrm>
            <a:off x="673267" y="4686226"/>
            <a:ext cx="5389240" cy="4440078"/>
          </a:xfrm>
          <a:prstGeom prst="rect">
            <a:avLst/>
          </a:prstGeom>
        </p:spPr>
        <p:txBody>
          <a:bodyPr vert="horz" lIns="90660" tIns="45330" rIns="90660" bIns="4533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370869"/>
            <a:ext cx="2919565" cy="493868"/>
          </a:xfrm>
          <a:prstGeom prst="rect">
            <a:avLst/>
          </a:prstGeom>
        </p:spPr>
        <p:txBody>
          <a:bodyPr vert="horz" lIns="90660" tIns="45330" rIns="90660" bIns="45330" rtlCol="0" anchor="b"/>
          <a:lstStyle>
            <a:lvl1pPr algn="l">
              <a:defRPr sz="1200"/>
            </a:lvl1pPr>
          </a:lstStyle>
          <a:p>
            <a:endParaRPr lang="ru-RU"/>
          </a:p>
        </p:txBody>
      </p:sp>
      <p:sp>
        <p:nvSpPr>
          <p:cNvPr id="7" name="Номер слайда 6"/>
          <p:cNvSpPr>
            <a:spLocks noGrp="1"/>
          </p:cNvSpPr>
          <p:nvPr>
            <p:ph type="sldNum" sz="quarter" idx="5"/>
          </p:nvPr>
        </p:nvSpPr>
        <p:spPr>
          <a:xfrm>
            <a:off x="3814630" y="9370869"/>
            <a:ext cx="2919565" cy="493868"/>
          </a:xfrm>
          <a:prstGeom prst="rect">
            <a:avLst/>
          </a:prstGeom>
        </p:spPr>
        <p:txBody>
          <a:bodyPr vert="horz" lIns="90660" tIns="45330" rIns="90660" bIns="45330" rtlCol="0" anchor="b"/>
          <a:lstStyle>
            <a:lvl1pPr algn="r">
              <a:defRPr sz="1200"/>
            </a:lvl1pPr>
          </a:lstStyle>
          <a:p>
            <a:fld id="{02E018F3-525C-47C8-801F-613771B2370E}" type="slidenum">
              <a:rPr lang="ru-RU" smtClean="0"/>
              <a:pPr/>
              <a:t>‹#›</a:t>
            </a:fld>
            <a:endParaRPr lang="ru-RU"/>
          </a:p>
        </p:txBody>
      </p:sp>
    </p:spTree>
    <p:extLst>
      <p:ext uri="{BB962C8B-B14F-4D97-AF65-F5344CB8AC3E}">
        <p14:creationId xmlns="" xmlns:p14="http://schemas.microsoft.com/office/powerpoint/2010/main" val="389999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a:ln/>
        </p:spPr>
      </p:sp>
      <p:sp>
        <p:nvSpPr>
          <p:cNvPr id="55299" name="Заметки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ru-RU" altLang="ru-RU" smtClean="0">
              <a:ea typeface="ＭＳ Ｐゴシック" panose="020B0600070205080204" pitchFamily="34" charset="-128"/>
            </a:endParaRPr>
          </a:p>
        </p:txBody>
      </p:sp>
      <p:sp>
        <p:nvSpPr>
          <p:cNvPr id="55300" name="Номер слайда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3391">
              <a:defRPr sz="2400">
                <a:solidFill>
                  <a:schemeClr val="tx1"/>
                </a:solidFill>
                <a:latin typeface="Arial" panose="020B0604020202020204" pitchFamily="34" charset="0"/>
                <a:ea typeface="ＭＳ Ｐゴシック" panose="020B0600070205080204" pitchFamily="34" charset="-128"/>
              </a:defRPr>
            </a:lvl1pPr>
            <a:lvl2pPr marL="737452" indent="-283635" defTabSz="923391">
              <a:defRPr sz="2400">
                <a:solidFill>
                  <a:schemeClr val="tx1"/>
                </a:solidFill>
                <a:latin typeface="Arial" panose="020B0604020202020204" pitchFamily="34" charset="0"/>
                <a:ea typeface="ＭＳ Ｐゴシック" panose="020B0600070205080204" pitchFamily="34" charset="-128"/>
              </a:defRPr>
            </a:lvl2pPr>
            <a:lvl3pPr marL="1134542" indent="-226908" defTabSz="923391">
              <a:defRPr sz="2400">
                <a:solidFill>
                  <a:schemeClr val="tx1"/>
                </a:solidFill>
                <a:latin typeface="Arial" panose="020B0604020202020204" pitchFamily="34" charset="0"/>
                <a:ea typeface="ＭＳ Ｐゴシック" panose="020B0600070205080204" pitchFamily="34" charset="-128"/>
              </a:defRPr>
            </a:lvl3pPr>
            <a:lvl4pPr marL="1588359" indent="-226908" defTabSz="923391">
              <a:defRPr sz="2400">
                <a:solidFill>
                  <a:schemeClr val="tx1"/>
                </a:solidFill>
                <a:latin typeface="Arial" panose="020B0604020202020204" pitchFamily="34" charset="0"/>
                <a:ea typeface="ＭＳ Ｐゴシック" panose="020B0600070205080204" pitchFamily="34" charset="-128"/>
              </a:defRPr>
            </a:lvl4pPr>
            <a:lvl5pPr marL="2042175" indent="-226908" defTabSz="923391">
              <a:defRPr sz="2400">
                <a:solidFill>
                  <a:schemeClr val="tx1"/>
                </a:solidFill>
                <a:latin typeface="Arial" panose="020B0604020202020204" pitchFamily="34" charset="0"/>
                <a:ea typeface="ＭＳ Ｐゴシック" panose="020B0600070205080204" pitchFamily="34" charset="-128"/>
              </a:defRPr>
            </a:lvl5pPr>
            <a:lvl6pPr marL="2495992" indent="-226908" defTabSz="923391"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49809" indent="-226908" defTabSz="923391"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03625" indent="-226908" defTabSz="923391"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57442" indent="-226908" defTabSz="923391"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CC0916-71C4-4127-BDC7-C2B661D253A1}" type="slidenum">
              <a:rPr lang="ru-RU" altLang="ru-RU" sz="1200"/>
              <a:pPr/>
              <a:t>39</a:t>
            </a:fld>
            <a:endParaRPr lang="ru-RU" altLang="ru-RU" sz="1200"/>
          </a:p>
        </p:txBody>
      </p:sp>
    </p:spTree>
    <p:extLst>
      <p:ext uri="{BB962C8B-B14F-4D97-AF65-F5344CB8AC3E}">
        <p14:creationId xmlns="" xmlns:p14="http://schemas.microsoft.com/office/powerpoint/2010/main" val="3294603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2638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Picture 8" descr="пр2"/>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6624638"/>
            <a:ext cx="9144000" cy="26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0155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2D5F0A90-E9F6-4EDB-8C6E-4EFF2E52AA03}"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269640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31551168-4204-4870-A14D-AE54AD30139D}"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97277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A4DE63BE-CDE5-4A50-901B-68944D6DF088}"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1087956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600200"/>
            <a:ext cx="4038600" cy="4525963"/>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631F3D84-F5EB-47A5-9643-691D921F5F37}"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2605604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41ED8AC4-6D48-4C64-8B13-0F565F6A27AC}"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115596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E9CE1BF3-5556-4600-AFBC-2C069EAB8675}"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426240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57E06FBD-C86D-4290-B5B3-8536ED694653}"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11514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3EB0E8D2-A31C-4871-A789-660CF0F381E1}"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264873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AE50AE34-E668-4286-9CC2-70221E115C93}"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31278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AAF88F18-9483-4EE9-8330-33B806EA009C}"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9926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96BD6941-CE76-4EA1-9EF1-7CC0AFB012F7}"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303681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1D73C0EE-7001-46AB-98DB-1C38A7837CC1}"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46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66703152-2444-4604-96E4-73A737D24433}"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124651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pic>
        <p:nvPicPr>
          <p:cNvPr id="1028" name="Picture 8" descr="пр2"/>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0" y="6624638"/>
            <a:ext cx="9144000" cy="26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Picture 9" descr="пр 1"/>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0" y="0"/>
            <a:ext cx="9144000" cy="908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4" name="Rectangle 10"/>
          <p:cNvSpPr>
            <a:spLocks noGrp="1" noChangeArrowheads="1"/>
          </p:cNvSpPr>
          <p:nvPr>
            <p:ph type="sldNum" sz="quarter" idx="4"/>
          </p:nvPr>
        </p:nvSpPr>
        <p:spPr bwMode="auto">
          <a:xfrm>
            <a:off x="7046913" y="6580188"/>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b="1">
                <a:solidFill>
                  <a:schemeClr val="bg1"/>
                </a:solidFill>
              </a:defRPr>
            </a:lvl1pPr>
          </a:lstStyle>
          <a:p>
            <a:pPr fontAlgn="base">
              <a:spcBef>
                <a:spcPct val="0"/>
              </a:spcBef>
              <a:spcAft>
                <a:spcPct val="0"/>
              </a:spcAft>
              <a:defRPr/>
            </a:pPr>
            <a:fld id="{94CE22EC-F280-4136-8D82-D2750EACE0F1}" type="slidenum">
              <a:rPr lang="ru-RU">
                <a:solidFill>
                  <a:srgbClr val="FFFFFF"/>
                </a:solidFill>
                <a:ea typeface="ＭＳ Ｐゴシック" panose="020B0600070205080204" pitchFamily="34" charset="-128"/>
              </a:rPr>
              <a:pPr fontAlgn="base">
                <a:spcBef>
                  <a:spcPct val="0"/>
                </a:spcBef>
                <a:spcAft>
                  <a:spcPct val="0"/>
                </a:spcAft>
                <a:defRPr/>
              </a:pPr>
              <a:t>‹#›</a:t>
            </a:fld>
            <a:endParaRPr lang="ru-RU">
              <a:solidFill>
                <a:srgbClr val="FFFFFF"/>
              </a:solidFill>
              <a:ea typeface="ＭＳ Ｐゴシック" panose="020B0600070205080204" pitchFamily="34" charset="-128"/>
            </a:endParaRPr>
          </a:p>
        </p:txBody>
      </p:sp>
    </p:spTree>
    <p:extLst>
      <p:ext uri="{BB962C8B-B14F-4D97-AF65-F5344CB8AC3E}">
        <p14:creationId xmlns="" xmlns:p14="http://schemas.microsoft.com/office/powerpoint/2010/main" val="13126138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rgbClr val="333399"/>
          </a:solidFill>
          <a:latin typeface="Arial" pitchFamily="34" charset="0"/>
        </a:defRPr>
      </a:lvl6pPr>
      <a:lvl7pPr marL="914400" algn="ctr" rtl="0" fontAlgn="base">
        <a:spcBef>
          <a:spcPct val="0"/>
        </a:spcBef>
        <a:spcAft>
          <a:spcPct val="0"/>
        </a:spcAft>
        <a:defRPr sz="4400">
          <a:solidFill>
            <a:srgbClr val="333399"/>
          </a:solidFill>
          <a:latin typeface="Arial" pitchFamily="34" charset="0"/>
        </a:defRPr>
      </a:lvl7pPr>
      <a:lvl8pPr marL="1371600" algn="ctr" rtl="0" fontAlgn="base">
        <a:spcBef>
          <a:spcPct val="0"/>
        </a:spcBef>
        <a:spcAft>
          <a:spcPct val="0"/>
        </a:spcAft>
        <a:defRPr sz="4400">
          <a:solidFill>
            <a:srgbClr val="333399"/>
          </a:solidFill>
          <a:latin typeface="Arial" pitchFamily="34" charset="0"/>
        </a:defRPr>
      </a:lvl8pPr>
      <a:lvl9pPr marL="1828800" algn="ctr" rtl="0" fontAlgn="base">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971" y="2751910"/>
            <a:ext cx="8155876" cy="4001095"/>
          </a:xfrm>
          <a:prstGeom prst="rect">
            <a:avLst/>
          </a:prstGeom>
          <a:noFill/>
        </p:spPr>
        <p:txBody>
          <a:bodyPr wrap="square" rtlCol="0">
            <a:spAutoFit/>
          </a:bodyPr>
          <a:lstStyle/>
          <a:p>
            <a:pPr algn="ctr"/>
            <a:r>
              <a:rPr lang="ru-RU" sz="3600" b="1" dirty="0"/>
              <a:t>Управление Федеральной антимонопольной службы по Республике </a:t>
            </a:r>
            <a:r>
              <a:rPr lang="ru-RU" sz="3600" b="1" dirty="0" smtClean="0"/>
              <a:t>Башкортостан</a:t>
            </a:r>
          </a:p>
          <a:p>
            <a:pPr algn="ctr"/>
            <a:endParaRPr lang="ru-RU" sz="3600" b="1" dirty="0" smtClean="0"/>
          </a:p>
          <a:p>
            <a:pPr algn="ctr"/>
            <a:endParaRPr lang="ru-RU" sz="3600" b="1" dirty="0" smtClean="0"/>
          </a:p>
          <a:p>
            <a:pPr algn="ctr"/>
            <a:endParaRPr lang="ru-RU" sz="1400" b="1" dirty="0" smtClean="0"/>
          </a:p>
          <a:p>
            <a:pPr algn="ctr"/>
            <a:endParaRPr lang="ru-RU" sz="1400" b="1" dirty="0" smtClean="0"/>
          </a:p>
          <a:p>
            <a:pPr algn="ctr"/>
            <a:endParaRPr lang="ru-RU" sz="1400" b="1" dirty="0" smtClean="0"/>
          </a:p>
          <a:p>
            <a:pPr algn="ctr"/>
            <a:r>
              <a:rPr lang="ru-RU" sz="1600" b="1" dirty="0" smtClean="0"/>
              <a:t>апрель 2019 года</a:t>
            </a:r>
            <a:endParaRPr lang="ru-RU" sz="1600" b="1" dirty="0"/>
          </a:p>
          <a:p>
            <a:endParaRPr lang="ru-RU" dirty="0" smtClean="0"/>
          </a:p>
        </p:txBody>
      </p:sp>
    </p:spTree>
    <p:extLst>
      <p:ext uri="{BB962C8B-B14F-4D97-AF65-F5344CB8AC3E}">
        <p14:creationId xmlns="" xmlns:p14="http://schemas.microsoft.com/office/powerpoint/2010/main" val="28314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10</a:t>
            </a:fld>
            <a:endParaRPr lang="ru-RU">
              <a:solidFill>
                <a:srgbClr val="FFFFFF"/>
              </a:solidFill>
            </a:endParaRPr>
          </a:p>
        </p:txBody>
      </p:sp>
      <p:sp>
        <p:nvSpPr>
          <p:cNvPr id="7" name="Скругленный прямоугольник 6"/>
          <p:cNvSpPr/>
          <p:nvPr/>
        </p:nvSpPr>
        <p:spPr>
          <a:xfrm>
            <a:off x="218179" y="1023256"/>
            <a:ext cx="8710648" cy="2150868"/>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220717" y="3510455"/>
            <a:ext cx="8744607" cy="233329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271463" algn="just"/>
            <a:endParaRPr lang="ru-RU" dirty="0" smtClean="0">
              <a:solidFill>
                <a:schemeClr val="tx1"/>
              </a:solidFill>
            </a:endParaRPr>
          </a:p>
          <a:p>
            <a:pPr lvl="0" indent="271463" algn="just"/>
            <a:r>
              <a:rPr lang="ru-RU" dirty="0" smtClean="0">
                <a:solidFill>
                  <a:schemeClr val="tx1"/>
                </a:solidFill>
              </a:rPr>
              <a:t>За истекший период 2019 года возбуждено и рассмотрено 10 дел по выявленным фактам соглашений государственных органов по фактам ограничения доступа на рынок, выхода с рынка (статья 16 ФЗ "О защите конкуренции")</a:t>
            </a: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 xmlns:p14="http://schemas.microsoft.com/office/powerpoint/2010/main" val="51218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11</a:t>
            </a:fld>
            <a:endParaRPr lang="ru-RU">
              <a:solidFill>
                <a:srgbClr val="FFFFFF"/>
              </a:solidFill>
            </a:endParaRPr>
          </a:p>
        </p:txBody>
      </p:sp>
      <p:sp>
        <p:nvSpPr>
          <p:cNvPr id="7" name="Скругленный прямоугольник 6"/>
          <p:cNvSpPr/>
          <p:nvPr/>
        </p:nvSpPr>
        <p:spPr>
          <a:xfrm>
            <a:off x="218179" y="1023256"/>
            <a:ext cx="8710648" cy="1366157"/>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Выявление и пресечение ограничивающих конкуренцию соглашений или согласованных действий государственных органов и хозяйствующих субъектов – одно из приоритетных направлений деятельности антимонопольного </a:t>
            </a:r>
            <a:r>
              <a:rPr lang="ru-RU" dirty="0" smtClean="0">
                <a:solidFill>
                  <a:schemeClr val="tx1"/>
                </a:solidFill>
              </a:rPr>
              <a:t>органа</a:t>
            </a:r>
            <a:endParaRPr lang="ru-RU" dirty="0">
              <a:solidFill>
                <a:schemeClr val="tx1"/>
              </a:solidFill>
            </a:endParaRPr>
          </a:p>
        </p:txBody>
      </p:sp>
      <p:sp>
        <p:nvSpPr>
          <p:cNvPr id="6" name="Скругленный прямоугольник 5"/>
          <p:cNvSpPr/>
          <p:nvPr/>
        </p:nvSpPr>
        <p:spPr>
          <a:xfrm>
            <a:off x="168166" y="2501462"/>
            <a:ext cx="8684889" cy="3573517"/>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1463" algn="just"/>
            <a:r>
              <a:rPr lang="ru-RU" dirty="0" smtClean="0">
                <a:solidFill>
                  <a:schemeClr val="tx1"/>
                </a:solidFill>
              </a:rPr>
              <a:t>За истекший период 2019 года </a:t>
            </a:r>
            <a:r>
              <a:rPr lang="ru-RU" dirty="0">
                <a:solidFill>
                  <a:schemeClr val="tx1"/>
                </a:solidFill>
              </a:rPr>
              <a:t>возбуждено и рассмотрено </a:t>
            </a:r>
            <a:r>
              <a:rPr lang="ru-RU" dirty="0" smtClean="0">
                <a:solidFill>
                  <a:schemeClr val="tx1"/>
                </a:solidFill>
              </a:rPr>
              <a:t>2 дела </a:t>
            </a:r>
            <a:r>
              <a:rPr lang="ru-RU" dirty="0">
                <a:solidFill>
                  <a:schemeClr val="tx1"/>
                </a:solidFill>
              </a:rPr>
              <a:t>по выявленным фактам запрещенных соглашений или согласованных действий хозяйствующих </a:t>
            </a:r>
            <a:r>
              <a:rPr lang="ru-RU" dirty="0" smtClean="0">
                <a:solidFill>
                  <a:schemeClr val="tx1"/>
                </a:solidFill>
              </a:rPr>
              <a:t>субъектов (ст.11 ФЗ "О защите конкуренции")</a:t>
            </a:r>
          </a:p>
          <a:p>
            <a:pPr indent="271463" algn="just"/>
            <a:endParaRPr lang="ru-RU" dirty="0" smtClean="0">
              <a:solidFill>
                <a:schemeClr val="tx1"/>
              </a:solidFill>
            </a:endParaRPr>
          </a:p>
          <a:p>
            <a:pPr indent="271463" algn="just"/>
            <a:r>
              <a:rPr lang="ru-RU" dirty="0" smtClean="0">
                <a:solidFill>
                  <a:schemeClr val="tx1"/>
                </a:solidFill>
              </a:rPr>
              <a:t>Виды нарушений по выявленным фактам запрещенных соглашений или согласованных действий хозяйствующих субъектов – повышение, снижение или поддержание цен на торгах; ограничение доступа хозяйствующих субъектов на товарный рынок.</a:t>
            </a:r>
          </a:p>
        </p:txBody>
      </p:sp>
      <p:sp>
        <p:nvSpPr>
          <p:cNvPr id="8" name="Прямоугольник 7"/>
          <p:cNvSpPr/>
          <p:nvPr/>
        </p:nvSpPr>
        <p:spPr>
          <a:xfrm>
            <a:off x="1" y="-32658"/>
            <a:ext cx="9144000" cy="707886"/>
          </a:xfrm>
          <a:prstGeom prst="rect">
            <a:avLst/>
          </a:prstGeom>
        </p:spPr>
        <p:txBody>
          <a:bodyPr wrap="square">
            <a:spAutoFit/>
          </a:bodyPr>
          <a:lstStyle/>
          <a:p>
            <a:pPr algn="ctr"/>
            <a:r>
              <a:rPr lang="ru-RU" sz="2000" b="1" dirty="0" smtClean="0">
                <a:solidFill>
                  <a:schemeClr val="bg1"/>
                </a:solidFill>
              </a:rPr>
              <a:t>Ограничивающие конкуренцию соглашения или согласованные действия</a:t>
            </a:r>
            <a:endParaRPr lang="ru-RU" sz="1600" b="1" i="1" dirty="0">
              <a:solidFill>
                <a:schemeClr val="bg1"/>
              </a:solidFill>
            </a:endParaRPr>
          </a:p>
        </p:txBody>
      </p:sp>
    </p:spTree>
    <p:extLst>
      <p:ext uri="{BB962C8B-B14F-4D97-AF65-F5344CB8AC3E}">
        <p14:creationId xmlns="" xmlns:p14="http://schemas.microsoft.com/office/powerpoint/2010/main" val="512186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12</a:t>
            </a:fld>
            <a:endParaRPr lang="ru-RU">
              <a:solidFill>
                <a:srgbClr val="FFFFFF"/>
              </a:solidFill>
            </a:endParaRPr>
          </a:p>
        </p:txBody>
      </p:sp>
      <p:sp>
        <p:nvSpPr>
          <p:cNvPr id="6" name="Скругленный прямоугольник 5"/>
          <p:cNvSpPr/>
          <p:nvPr/>
        </p:nvSpPr>
        <p:spPr>
          <a:xfrm>
            <a:off x="278674" y="1508762"/>
            <a:ext cx="8665630" cy="4484913"/>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rPr>
              <a:t>В </a:t>
            </a:r>
            <a:r>
              <a:rPr lang="ru-RU" dirty="0">
                <a:solidFill>
                  <a:schemeClr val="tx1"/>
                </a:solidFill>
              </a:rPr>
              <a:t>рамках осуществления полномочий по контролю за соблюдением антимонопольных требований к торгам </a:t>
            </a:r>
            <a:r>
              <a:rPr lang="ru-RU" dirty="0" smtClean="0">
                <a:solidFill>
                  <a:schemeClr val="tx1"/>
                </a:solidFill>
              </a:rPr>
              <a:t> (ст. 17 ФЗ "О защите конкуренции") за истекший период 2019 года </a:t>
            </a:r>
            <a:r>
              <a:rPr lang="ru-RU" dirty="0">
                <a:solidFill>
                  <a:schemeClr val="tx1"/>
                </a:solidFill>
              </a:rPr>
              <a:t>возбуждено и рассмотрено </a:t>
            </a:r>
            <a:r>
              <a:rPr lang="ru-RU" dirty="0" smtClean="0">
                <a:solidFill>
                  <a:schemeClr val="tx1"/>
                </a:solidFill>
              </a:rPr>
              <a:t> 2 дела по фактам нарушения порядка определения победителя торгов. </a:t>
            </a:r>
          </a:p>
          <a:p>
            <a:pPr algn="just"/>
            <a:r>
              <a:rPr lang="ru-RU" dirty="0" smtClean="0">
                <a:solidFill>
                  <a:schemeClr val="tx1"/>
                </a:solidFill>
              </a:rPr>
              <a:t>     </a:t>
            </a:r>
          </a:p>
          <a:p>
            <a:pPr algn="just"/>
            <a:endParaRPr lang="ru-RU" dirty="0" smtClean="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Антимонопольные требования к торгам</a:t>
            </a:r>
            <a:endParaRPr lang="ru-RU" sz="1600" b="1" i="1" dirty="0">
              <a:solidFill>
                <a:schemeClr val="bg1"/>
              </a:solidFill>
            </a:endParaRPr>
          </a:p>
        </p:txBody>
      </p:sp>
    </p:spTree>
    <p:extLst>
      <p:ext uri="{BB962C8B-B14F-4D97-AF65-F5344CB8AC3E}">
        <p14:creationId xmlns="" xmlns:p14="http://schemas.microsoft.com/office/powerpoint/2010/main" val="716652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13</a:t>
            </a:fld>
            <a:endParaRPr lang="ru-RU">
              <a:solidFill>
                <a:srgbClr val="FFFFFF"/>
              </a:solidFill>
            </a:endParaRPr>
          </a:p>
        </p:txBody>
      </p:sp>
      <p:sp>
        <p:nvSpPr>
          <p:cNvPr id="9" name="Скругленный прямоугольник 8"/>
          <p:cNvSpPr/>
          <p:nvPr/>
        </p:nvSpPr>
        <p:spPr>
          <a:xfrm>
            <a:off x="147145" y="2343806"/>
            <a:ext cx="8827375" cy="239636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r>
              <a:rPr lang="ru-RU" dirty="0">
                <a:solidFill>
                  <a:schemeClr val="tx1"/>
                </a:solidFill>
              </a:rPr>
              <a:t>Статьей 17.1 Федерального закона "О защите конкуренции" установлены особенности порядка заключения договоров в отношении государственного и муниципального имущества - заключение договоров только по результатам проведения конкурсов или аукционов на право заключения таких </a:t>
            </a:r>
            <a:r>
              <a:rPr lang="ru-RU" dirty="0" smtClean="0">
                <a:solidFill>
                  <a:schemeClr val="tx1"/>
                </a:solidFill>
              </a:rPr>
              <a:t>договоров</a:t>
            </a:r>
            <a:endParaRPr lang="ru-RU" dirty="0">
              <a:solidFill>
                <a:schemeClr val="tx1"/>
              </a:solidFill>
            </a:endParaRPr>
          </a:p>
          <a:p>
            <a:pPr lvl="0" indent="355600" algn="just"/>
            <a:r>
              <a:rPr lang="ru-RU" dirty="0" smtClean="0">
                <a:solidFill>
                  <a:schemeClr val="tx1"/>
                </a:solidFill>
              </a:rPr>
              <a:t>За истекший период 2019 года возбуждено и рассмотрено 2 дела по статье 17.1. Федерального закона "О защите конкуренции"</a:t>
            </a:r>
            <a:endParaRPr lang="ru-RU" dirty="0">
              <a:solidFill>
                <a:schemeClr val="tx1"/>
              </a:solidFill>
            </a:endParaRPr>
          </a:p>
        </p:txBody>
      </p:sp>
      <p:sp>
        <p:nvSpPr>
          <p:cNvPr id="5" name="Прямоугольник 4"/>
          <p:cNvSpPr/>
          <p:nvPr/>
        </p:nvSpPr>
        <p:spPr>
          <a:xfrm>
            <a:off x="0" y="0"/>
            <a:ext cx="9144000" cy="707886"/>
          </a:xfrm>
          <a:prstGeom prst="rect">
            <a:avLst/>
          </a:prstGeom>
        </p:spPr>
        <p:txBody>
          <a:bodyPr wrap="square">
            <a:spAutoFit/>
          </a:bodyPr>
          <a:lstStyle/>
          <a:p>
            <a:pPr algn="ctr"/>
            <a:r>
              <a:rPr lang="ru-RU" sz="2000" b="1" dirty="0" smtClean="0">
                <a:solidFill>
                  <a:schemeClr val="bg1"/>
                </a:solidFill>
              </a:rPr>
              <a:t>Особенности порядка заключения договоров в отношении государственного и муниципального имущества</a:t>
            </a:r>
            <a:endParaRPr lang="ru-RU" sz="1600" b="1" i="1" dirty="0">
              <a:solidFill>
                <a:schemeClr val="bg1"/>
              </a:solidFill>
            </a:endParaRPr>
          </a:p>
        </p:txBody>
      </p:sp>
    </p:spTree>
    <p:extLst>
      <p:ext uri="{BB962C8B-B14F-4D97-AF65-F5344CB8AC3E}">
        <p14:creationId xmlns="" xmlns:p14="http://schemas.microsoft.com/office/powerpoint/2010/main" val="3658510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14</a:t>
            </a:fld>
            <a:endParaRPr lang="ru-RU">
              <a:solidFill>
                <a:srgbClr val="FFFFFF"/>
              </a:solidFill>
            </a:endParaRPr>
          </a:p>
        </p:txBody>
      </p:sp>
      <p:sp>
        <p:nvSpPr>
          <p:cNvPr id="9" name="Скругленный прямоугольник 8"/>
          <p:cNvSpPr/>
          <p:nvPr/>
        </p:nvSpPr>
        <p:spPr>
          <a:xfrm>
            <a:off x="199696" y="1187670"/>
            <a:ext cx="8764313" cy="48032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Результаты работы по предупреждению и пресечению недобросовестной конкуренции показывают, что в структуре рассматриваемых нарушений антимонопольного законодательства не произошло существенных изменений. Основные формы недобросовестной конкуренции – недобросовестная конкуренция путем введения в заблуждение </a:t>
            </a:r>
            <a:r>
              <a:rPr lang="ru-RU" dirty="0" smtClean="0">
                <a:solidFill>
                  <a:schemeClr val="tx1"/>
                </a:solidFill>
              </a:rPr>
              <a:t>(в т.ч. при формирования заявок при участии в закупках) и </a:t>
            </a:r>
            <a:r>
              <a:rPr lang="ru-RU" dirty="0">
                <a:solidFill>
                  <a:schemeClr val="tx1"/>
                </a:solidFill>
              </a:rPr>
              <a:t>недобросовестная конкуренция, связанная с созданием </a:t>
            </a:r>
            <a:r>
              <a:rPr lang="ru-RU" dirty="0" smtClean="0">
                <a:solidFill>
                  <a:schemeClr val="tx1"/>
                </a:solidFill>
              </a:rPr>
              <a:t>смешения.</a:t>
            </a:r>
          </a:p>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2019 года выдано 9 предупреждений, </a:t>
            </a:r>
            <a:r>
              <a:rPr lang="ru-RU" dirty="0">
                <a:solidFill>
                  <a:schemeClr val="tx1"/>
                </a:solidFill>
              </a:rPr>
              <a:t>возбуждено и рассмотрено </a:t>
            </a:r>
            <a:r>
              <a:rPr lang="ru-RU" dirty="0" smtClean="0">
                <a:solidFill>
                  <a:schemeClr val="tx1"/>
                </a:solidFill>
              </a:rPr>
              <a:t>3 дела </a:t>
            </a:r>
            <a:r>
              <a:rPr lang="ru-RU" dirty="0">
                <a:solidFill>
                  <a:schemeClr val="tx1"/>
                </a:solidFill>
              </a:rPr>
              <a:t>по фактам недобросовестной </a:t>
            </a:r>
            <a:r>
              <a:rPr lang="ru-RU" dirty="0" smtClean="0">
                <a:solidFill>
                  <a:schemeClr val="tx1"/>
                </a:solidFill>
              </a:rPr>
              <a:t>конкуренции.</a:t>
            </a:r>
          </a:p>
          <a:p>
            <a:pPr lvl="0" indent="355600" algn="just"/>
            <a:endParaRPr lang="ru-RU"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Запрет на недобросовестную конкуренцию</a:t>
            </a:r>
            <a:endParaRPr lang="ru-RU" sz="1600" b="1" i="1" dirty="0">
              <a:solidFill>
                <a:schemeClr val="bg1"/>
              </a:solidFill>
            </a:endParaRPr>
          </a:p>
        </p:txBody>
      </p:sp>
    </p:spTree>
    <p:extLst>
      <p:ext uri="{BB962C8B-B14F-4D97-AF65-F5344CB8AC3E}">
        <p14:creationId xmlns="" xmlns:p14="http://schemas.microsoft.com/office/powerpoint/2010/main" val="1071453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15</a:t>
            </a:fld>
            <a:endParaRPr lang="ru-RU">
              <a:solidFill>
                <a:srgbClr val="FFFFFF"/>
              </a:solidFill>
            </a:endParaRPr>
          </a:p>
        </p:txBody>
      </p:sp>
      <p:sp>
        <p:nvSpPr>
          <p:cNvPr id="7" name="Скругленный прямоугольник 6"/>
          <p:cNvSpPr/>
          <p:nvPr/>
        </p:nvSpPr>
        <p:spPr>
          <a:xfrm>
            <a:off x="283778" y="972458"/>
            <a:ext cx="8681545" cy="2380341"/>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a:t>
            </a:r>
            <a:r>
              <a:rPr lang="ru-RU" sz="1600" dirty="0">
                <a:solidFill>
                  <a:schemeClr val="tx1"/>
                </a:solidFill>
              </a:rPr>
              <a:t>. </a:t>
            </a:r>
          </a:p>
        </p:txBody>
      </p:sp>
      <p:sp>
        <p:nvSpPr>
          <p:cNvPr id="6" name="Скругленный прямоугольник 5"/>
          <p:cNvSpPr/>
          <p:nvPr/>
        </p:nvSpPr>
        <p:spPr>
          <a:xfrm>
            <a:off x="182881" y="3636578"/>
            <a:ext cx="8824486" cy="2642302"/>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dirty="0" smtClean="0">
                <a:solidFill>
                  <a:schemeClr val="tx1"/>
                </a:solidFill>
              </a:rPr>
              <a:t>За истекший период 2019 года рассмотрено 15 заявлений заказчиков о включении в реестр недобросовестных поставщиков в соответствии с Федеральным законом № 223-ФЗ "О закупках товаров, работ, услуг отдельными видами юридических лиц" и Земельным кодексом Российской Федерации. Принято 5 решений о включении организаций в реестр недобросовестных поставщиков и реестр недобросовестных участников.</a:t>
            </a:r>
          </a:p>
          <a:p>
            <a:pPr lvl="0" algn="just"/>
            <a:endParaRPr lang="ru-RU" sz="1500" dirty="0" smtClean="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 xmlns:p14="http://schemas.microsoft.com/office/powerpoint/2010/main" val="971199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16</a:t>
            </a:fld>
            <a:endParaRPr lang="ru-RU">
              <a:solidFill>
                <a:srgbClr val="FFFFFF"/>
              </a:solidFill>
            </a:endParaRPr>
          </a:p>
        </p:txBody>
      </p:sp>
      <p:sp>
        <p:nvSpPr>
          <p:cNvPr id="7" name="Скругленный прямоугольник 6"/>
          <p:cNvSpPr/>
          <p:nvPr/>
        </p:nvSpPr>
        <p:spPr>
          <a:xfrm>
            <a:off x="283778" y="972459"/>
            <a:ext cx="8692055" cy="235932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a:solidFill>
                  <a:schemeClr val="tx1"/>
                </a:solidFill>
              </a:rPr>
              <a:t>Статья 18.1 Федерального закона "О защите конкуренции", введенная в антимонопольное законодательство «третьим антимонопольным пакетом», устанавливает административную процедуру рассмотрения жалоб на действия (бездействие) организатора торгов, оператора электронной площадки, конкурсной или аукционной комиссии при организации и проведении торгов, заключении договоров по результатам торгов или в случае, если торги, проведение которых является обязательным в соответствии с законодательством Российской Федерации</a:t>
            </a:r>
            <a:r>
              <a:rPr lang="ru-RU" sz="1600" dirty="0">
                <a:solidFill>
                  <a:schemeClr val="tx1"/>
                </a:solidFill>
              </a:rPr>
              <a:t>. </a:t>
            </a:r>
          </a:p>
        </p:txBody>
      </p:sp>
      <p:sp>
        <p:nvSpPr>
          <p:cNvPr id="6" name="Скругленный прямоугольник 5"/>
          <p:cNvSpPr/>
          <p:nvPr/>
        </p:nvSpPr>
        <p:spPr>
          <a:xfrm>
            <a:off x="226423" y="3466012"/>
            <a:ext cx="8633593" cy="2968306"/>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1600" dirty="0" smtClean="0">
              <a:solidFill>
                <a:schemeClr val="tx1"/>
              </a:solidFill>
            </a:endParaRPr>
          </a:p>
          <a:p>
            <a:pPr algn="just"/>
            <a:endParaRPr lang="ru-RU" dirty="0" smtClean="0">
              <a:solidFill>
                <a:schemeClr val="tx1"/>
              </a:solidFill>
            </a:endParaRPr>
          </a:p>
          <a:p>
            <a:pPr algn="just"/>
            <a:endParaRPr lang="ru-RU" dirty="0" smtClean="0">
              <a:solidFill>
                <a:schemeClr val="tx1"/>
              </a:solidFill>
            </a:endParaRPr>
          </a:p>
          <a:p>
            <a:pPr algn="just"/>
            <a:r>
              <a:rPr lang="ru-RU" dirty="0" smtClean="0">
                <a:solidFill>
                  <a:schemeClr val="tx1"/>
                </a:solidFill>
              </a:rPr>
              <a:t>За истекший период 2019 года рассмотрено 185 жалоб в соответствии со статьей 18.1 Закона о защите конкуренции. </a:t>
            </a:r>
          </a:p>
          <a:p>
            <a:pPr algn="just"/>
            <a:endParaRPr lang="ru-RU" dirty="0" smtClean="0">
              <a:solidFill>
                <a:schemeClr val="tx1"/>
              </a:solidFill>
            </a:endParaRPr>
          </a:p>
          <a:p>
            <a:pPr algn="just"/>
            <a:endParaRPr lang="ru-RU" dirty="0" smtClean="0">
              <a:solidFill>
                <a:schemeClr val="tx1"/>
              </a:solidFill>
            </a:endParaRPr>
          </a:p>
          <a:p>
            <a:pPr lvl="0" algn="just"/>
            <a:endParaRPr lang="ru-RU" sz="1450" dirty="0" smtClean="0">
              <a:solidFill>
                <a:schemeClr val="tx1"/>
              </a:solidFill>
            </a:endParaRPr>
          </a:p>
          <a:p>
            <a:pPr lvl="0" algn="just"/>
            <a:endParaRPr lang="ru-RU" sz="1450" dirty="0">
              <a:solidFill>
                <a:schemeClr val="tx1"/>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 xmlns:p14="http://schemas.microsoft.com/office/powerpoint/2010/main" val="971199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241738" y="1198179"/>
            <a:ext cx="8660524" cy="5339255"/>
          </a:xfrm>
          <a:prstGeom prst="flowChartAlternateProcess">
            <a:avLst/>
          </a:prstGeom>
          <a:solidFill>
            <a:schemeClr val="bg1">
              <a:alpha val="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algn="just" fontAlgn="base">
              <a:spcBef>
                <a:spcPct val="0"/>
              </a:spcBef>
              <a:spcAft>
                <a:spcPct val="0"/>
              </a:spcAft>
            </a:pPr>
            <a:r>
              <a:rPr lang="ru-RU" sz="1600" dirty="0" smtClean="0">
                <a:solidFill>
                  <a:schemeClr val="tx1"/>
                </a:solidFill>
                <a:latin typeface="Arial" pitchFamily="34" charset="0"/>
                <a:ea typeface="Times New Roman" pitchFamily="18" charset="0"/>
                <a:cs typeface="Arial" pitchFamily="34" charset="0"/>
              </a:rPr>
              <a:t>Большинство жалоб, касались нарушений процедуры Федерального Закона "О закупках товаров, работ, услуг отдельными видами юридических лиц".</a:t>
            </a:r>
            <a:r>
              <a:rPr lang="ru-RU" sz="1600" b="1" dirty="0" smtClean="0">
                <a:solidFill>
                  <a:schemeClr val="tx1"/>
                </a:solidFill>
                <a:latin typeface="Arial" pitchFamily="34" charset="0"/>
                <a:ea typeface="Times New Roman" pitchFamily="18" charset="0"/>
                <a:cs typeface="Arial" pitchFamily="34" charset="0"/>
              </a:rPr>
              <a:t> </a:t>
            </a:r>
            <a:endParaRPr lang="ru-RU" sz="1000" dirty="0" smtClean="0">
              <a:solidFill>
                <a:schemeClr val="tx1"/>
              </a:solidFill>
              <a:latin typeface="Arial" pitchFamily="34" charset="0"/>
              <a:cs typeface="Arial" pitchFamily="34" charset="0"/>
            </a:endParaRPr>
          </a:p>
          <a:p>
            <a:pPr lvl="0" indent="449263" algn="just" eaLnBrk="0" fontAlgn="base" hangingPunct="0">
              <a:spcBef>
                <a:spcPct val="0"/>
              </a:spcBef>
              <a:spcAft>
                <a:spcPct val="0"/>
              </a:spcAft>
            </a:pPr>
            <a:r>
              <a:rPr lang="ru-RU" sz="1600" dirty="0" smtClean="0">
                <a:solidFill>
                  <a:schemeClr val="tx1"/>
                </a:solidFill>
                <a:latin typeface="Arial" pitchFamily="34" charset="0"/>
                <a:ea typeface="Times New Roman" pitchFamily="18" charset="0"/>
                <a:cs typeface="Arial" pitchFamily="34" charset="0"/>
              </a:rPr>
              <a:t>Кроме этого, обжаловались торги</a:t>
            </a:r>
            <a:r>
              <a:rPr lang="ru-RU" sz="1600" i="1" dirty="0" smtClean="0">
                <a:solidFill>
                  <a:schemeClr val="tx1"/>
                </a:solidFill>
                <a:latin typeface="Arial" pitchFamily="34" charset="0"/>
                <a:ea typeface="Times New Roman" pitchFamily="18" charset="0"/>
                <a:cs typeface="Arial" pitchFamily="34" charset="0"/>
              </a:rPr>
              <a:t> </a:t>
            </a:r>
            <a:r>
              <a:rPr lang="ru-RU" sz="1600" dirty="0" smtClean="0">
                <a:solidFill>
                  <a:schemeClr val="tx1"/>
                </a:solidFill>
                <a:latin typeface="Arial" pitchFamily="34" charset="0"/>
                <a:ea typeface="Times New Roman" pitchFamily="18" charset="0"/>
                <a:cs typeface="Arial" pitchFamily="34" charset="0"/>
              </a:rPr>
              <a:t>по аренде и продаже земельных участков, находящихся в государственной или муниципальной собственности. Обжаловались торги по реализации имущества должников в порядке, установленном Федеральным законом "Об исполнительном производстве", Федеральным законом "Об ипотеке (залоге недвижимости)", торги в рамках соблюдения требований Федерального закона «О несостоятельности (банкротстве)»,</a:t>
            </a:r>
            <a:endParaRPr lang="ru-RU" sz="1000" dirty="0" smtClean="0">
              <a:solidFill>
                <a:schemeClr val="tx1"/>
              </a:solidFill>
              <a:latin typeface="Arial" pitchFamily="34" charset="0"/>
              <a:cs typeface="Arial" pitchFamily="34" charset="0"/>
            </a:endParaRPr>
          </a:p>
          <a:p>
            <a:pPr lvl="0" indent="449263" algn="just" eaLnBrk="0" fontAlgn="base" hangingPunct="0">
              <a:spcBef>
                <a:spcPct val="0"/>
              </a:spcBef>
              <a:spcAft>
                <a:spcPct val="0"/>
              </a:spcAft>
            </a:pPr>
            <a:r>
              <a:rPr lang="ru-RU" sz="1600" dirty="0" smtClean="0">
                <a:solidFill>
                  <a:schemeClr val="tx1"/>
                </a:solidFill>
                <a:latin typeface="Arial" pitchFamily="34" charset="0"/>
                <a:ea typeface="Times New Roman" pitchFamily="18" charset="0"/>
                <a:cs typeface="Arial" pitchFamily="34" charset="0"/>
              </a:rPr>
              <a:t>Рассматривались жалобы по обжалованию </a:t>
            </a:r>
            <a:r>
              <a:rPr lang="ru-RU" sz="1600" dirty="0" smtClean="0">
                <a:solidFill>
                  <a:srgbClr val="000000"/>
                </a:solidFill>
                <a:latin typeface="Arial" pitchFamily="34" charset="0"/>
                <a:ea typeface="Calibri" pitchFamily="34" charset="0"/>
                <a:cs typeface="Arial" pitchFamily="34" charset="0"/>
              </a:rPr>
              <a:t>аукционов и предварительных отборов, проводимых в рамках постановления Правительства Российской Федерации от 01.07.2016 № 615 "О порядке привлечения подрядных организаций для оказания услуг и (или) выполнения работ по капитальному ремонту общего имущества в многоквартирном доме и порядке осуществления закупок товаров, работ, услуг в целях выполнения функций специализированной некоммерческой организации, осуществляющей деятельность, направленную на обеспечение проведения капитального ремонта общего имущества в многоквартирных домах". </a:t>
            </a:r>
            <a:endParaRPr lang="ru-RU" sz="2000" dirty="0" smtClean="0">
              <a:solidFill>
                <a:schemeClr val="tx1"/>
              </a:solidFill>
              <a:latin typeface="Arial" pitchFamily="34" charset="0"/>
              <a:cs typeface="Arial" pitchFamily="34" charset="0"/>
            </a:endParaRPr>
          </a:p>
          <a:p>
            <a:pPr lvl="0" algn="just">
              <a:spcBef>
                <a:spcPts val="0"/>
              </a:spcBef>
            </a:pPr>
            <a:endParaRPr lang="ru-RU" sz="1600" dirty="0" smtClean="0">
              <a:solidFill>
                <a:schemeClr val="tx1"/>
              </a:solidFill>
            </a:endParaRPr>
          </a:p>
        </p:txBody>
      </p:sp>
      <p:sp>
        <p:nvSpPr>
          <p:cNvPr id="11" name="Текст 10"/>
          <p:cNvSpPr>
            <a:spLocks noGrp="1"/>
          </p:cNvSpPr>
          <p:nvPr>
            <p:ph type="body" idx="1"/>
          </p:nvPr>
        </p:nvSpPr>
        <p:spPr>
          <a:xfrm>
            <a:off x="348343" y="4897821"/>
            <a:ext cx="8135861" cy="1206888"/>
          </a:xfrm>
        </p:spPr>
        <p:txBody>
          <a:bodyPr/>
          <a:lstStyle/>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pPr algn="just"/>
            <a:endParaRPr lang="ru-RU" sz="1600" dirty="0" smtClean="0">
              <a:solidFill>
                <a:schemeClr val="tx1"/>
              </a:solidFill>
            </a:endParaRPr>
          </a:p>
          <a:p>
            <a:endParaRPr lang="ru-RU" sz="1800"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17</a:t>
            </a:fld>
            <a:endParaRPr lang="ru-RU" dirty="0">
              <a:solidFill>
                <a:srgbClr val="FFFFFF"/>
              </a:solidFill>
            </a:endParaRPr>
          </a:p>
        </p:txBody>
      </p:sp>
      <p:sp>
        <p:nvSpPr>
          <p:cNvPr id="5" name="Прямоугольник 4"/>
          <p:cNvSpPr/>
          <p:nvPr/>
        </p:nvSpPr>
        <p:spPr>
          <a:xfrm>
            <a:off x="0" y="0"/>
            <a:ext cx="9144000" cy="400110"/>
          </a:xfrm>
          <a:prstGeom prst="rect">
            <a:avLst/>
          </a:prstGeom>
        </p:spPr>
        <p:txBody>
          <a:bodyPr wrap="square">
            <a:spAutoFit/>
          </a:bodyPr>
          <a:lstStyle/>
          <a:p>
            <a:pPr algn="ctr"/>
            <a:r>
              <a:rPr lang="ru-RU" sz="2000" b="1" dirty="0" smtClean="0">
                <a:solidFill>
                  <a:schemeClr val="bg1"/>
                </a:solidFill>
              </a:rPr>
              <a:t>Рассмотрения жалоб на нарушения процедуры торгов</a:t>
            </a:r>
            <a:endParaRPr lang="ru-RU" sz="1600" b="1" i="1" dirty="0">
              <a:solidFill>
                <a:schemeClr val="bg1"/>
              </a:solidFill>
            </a:endParaRPr>
          </a:p>
        </p:txBody>
      </p:sp>
    </p:spTree>
    <p:extLst>
      <p:ext uri="{BB962C8B-B14F-4D97-AF65-F5344CB8AC3E}">
        <p14:creationId xmlns="" xmlns:p14="http://schemas.microsoft.com/office/powerpoint/2010/main" val="4274308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18</a:t>
            </a:fld>
            <a:endParaRPr lang="ru-RU">
              <a:solidFill>
                <a:srgbClr val="FFFFFF"/>
              </a:solidFill>
            </a:endParaRPr>
          </a:p>
        </p:txBody>
      </p:sp>
      <p:sp>
        <p:nvSpPr>
          <p:cNvPr id="7" name="Скругленный прямоугольник 6"/>
          <p:cNvSpPr/>
          <p:nvPr/>
        </p:nvSpPr>
        <p:spPr>
          <a:xfrm>
            <a:off x="156754" y="1102873"/>
            <a:ext cx="8758829" cy="2075756"/>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При осуществлении государственного контроля за соблюдением законодательства о рекламе </a:t>
            </a:r>
            <a:r>
              <a:rPr lang="ru-RU" dirty="0" smtClean="0">
                <a:solidFill>
                  <a:schemeClr val="tx1"/>
                </a:solidFill>
              </a:rPr>
              <a:t>за истекший период 2019 года возбуждено и рассмотрено 24 дела по признакам нарушения законодательства о рекламе, выдано 15 предписаний, исполнено 11 предписаний</a:t>
            </a:r>
          </a:p>
        </p:txBody>
      </p:sp>
      <p:sp>
        <p:nvSpPr>
          <p:cNvPr id="6" name="Скругленный прямоугольник 5"/>
          <p:cNvSpPr/>
          <p:nvPr/>
        </p:nvSpPr>
        <p:spPr>
          <a:xfrm>
            <a:off x="213810" y="3370519"/>
            <a:ext cx="8614421" cy="305851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Деятельность антимонопольного органа направлена на защиту от недобросовестной конкуренции в области рекламы, предотвращение и пресечение ненадлежащей рекламы, способной ввести потребителей рекламы в </a:t>
            </a:r>
            <a:r>
              <a:rPr lang="ru-RU" dirty="0" smtClean="0">
                <a:solidFill>
                  <a:schemeClr val="tx1"/>
                </a:solidFill>
              </a:rPr>
              <a:t>заблуждение</a:t>
            </a:r>
          </a:p>
          <a:p>
            <a:pPr lvl="0" indent="355600" algn="just"/>
            <a:r>
              <a:rPr lang="ru-RU" dirty="0" smtClean="0">
                <a:solidFill>
                  <a:schemeClr val="tx1"/>
                </a:solidFill>
              </a:rPr>
              <a:t>Дела </a:t>
            </a:r>
            <a:r>
              <a:rPr lang="ru-RU" dirty="0">
                <a:solidFill>
                  <a:schemeClr val="tx1"/>
                </a:solidFill>
              </a:rPr>
              <a:t>возбуждались по фактам распространения ненадлежащей рекламы медицинских услуг; ненадлежащей рекламы, в которой отсутствует часть существенной информации, что вводит потребителей рекламы в заблуждение; несоблюдения общих требований к рекламе и общих требований при рекламе финансовых услуг. </a:t>
            </a:r>
            <a:endParaRPr lang="ru-RU" dirty="0" smtClean="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 xmlns:p14="http://schemas.microsoft.com/office/powerpoint/2010/main" val="1514382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19</a:t>
            </a:fld>
            <a:endParaRPr lang="ru-RU">
              <a:solidFill>
                <a:srgbClr val="FFFFFF"/>
              </a:solidFill>
            </a:endParaRPr>
          </a:p>
        </p:txBody>
      </p:sp>
      <p:sp>
        <p:nvSpPr>
          <p:cNvPr id="6" name="Скругленный прямоугольник 5"/>
          <p:cNvSpPr/>
          <p:nvPr/>
        </p:nvSpPr>
        <p:spPr>
          <a:xfrm>
            <a:off x="186778" y="1334814"/>
            <a:ext cx="8623299" cy="44984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С 2007 года действует Экспертный Совет по применению законодательства о рекламе при Башкортостанском УФАС России. Состав Экспертного Совета сформирован из представителей государственных органов, научных и учебных организаций, конфессий, специалистов в отдельных областях знаний. </a:t>
            </a:r>
          </a:p>
          <a:p>
            <a:pPr lvl="0" indent="355600" algn="just"/>
            <a:r>
              <a:rPr lang="ru-RU" dirty="0" smtClean="0">
                <a:solidFill>
                  <a:schemeClr val="tx1"/>
                </a:solidFill>
              </a:rPr>
              <a:t>За истекший период 2019 года состоялось 1 заседание Экспертного совета (12 апреля 2019 года). </a:t>
            </a:r>
          </a:p>
          <a:p>
            <a:pPr lvl="0" indent="355600" algn="just"/>
            <a:r>
              <a:rPr lang="ru-RU" dirty="0" smtClean="0">
                <a:solidFill>
                  <a:schemeClr val="tx1"/>
                </a:solidFill>
              </a:rPr>
              <a:t>На заседании Совета обсуждены, в частности, вопросы использования непристойных и оскорбительных образов в рекламе различных товаров; рассмотрение рекламы различных товаров на предмет введения потребителей в заблуждение относительно объекта рекламирования. </a:t>
            </a: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законодательства </a:t>
            </a:r>
            <a:r>
              <a:rPr lang="ru-RU" sz="2400" b="1" dirty="0">
                <a:solidFill>
                  <a:schemeClr val="bg1"/>
                </a:solidFill>
              </a:rPr>
              <a:t>о рекламе </a:t>
            </a:r>
            <a:endParaRPr lang="ru-RU" i="1" dirty="0">
              <a:solidFill>
                <a:schemeClr val="bg1"/>
              </a:solidFill>
            </a:endParaRPr>
          </a:p>
        </p:txBody>
      </p:sp>
    </p:spTree>
    <p:extLst>
      <p:ext uri="{BB962C8B-B14F-4D97-AF65-F5344CB8AC3E}">
        <p14:creationId xmlns="" xmlns:p14="http://schemas.microsoft.com/office/powerpoint/2010/main" val="3043300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a:t>
            </a:fld>
            <a:endParaRPr lang="ru-RU">
              <a:solidFill>
                <a:srgbClr val="FFFFFF"/>
              </a:solidFill>
            </a:endParaRPr>
          </a:p>
        </p:txBody>
      </p:sp>
      <p:graphicFrame>
        <p:nvGraphicFramePr>
          <p:cNvPr id="5" name="Таблица 4"/>
          <p:cNvGraphicFramePr>
            <a:graphicFrameLocks noGrp="1"/>
          </p:cNvGraphicFramePr>
          <p:nvPr>
            <p:extLst>
              <p:ext uri="{D42A27DB-BD31-4B8C-83A1-F6EECF244321}">
                <p14:modId xmlns="" xmlns:p14="http://schemas.microsoft.com/office/powerpoint/2010/main" val="3031921896"/>
              </p:ext>
            </p:extLst>
          </p:nvPr>
        </p:nvGraphicFramePr>
        <p:xfrm>
          <a:off x="31532" y="854098"/>
          <a:ext cx="9112469" cy="5398318"/>
        </p:xfrm>
        <a:graphic>
          <a:graphicData uri="http://schemas.openxmlformats.org/drawingml/2006/table">
            <a:tbl>
              <a:tblPr firstRow="1" bandRow="1">
                <a:tableStyleId>{69CF1AB2-1976-4502-BF36-3FF5EA218861}</a:tableStyleId>
              </a:tblPr>
              <a:tblGrid>
                <a:gridCol w="7316194"/>
                <a:gridCol w="1796275"/>
              </a:tblGrid>
              <a:tr h="564371">
                <a:tc>
                  <a:txBody>
                    <a:bodyPr/>
                    <a:lstStyle/>
                    <a:p>
                      <a:pPr algn="l"/>
                      <a:r>
                        <a:rPr lang="ru-RU" sz="1400" dirty="0" smtClean="0"/>
                        <a:t>Башкортостанским УФАС России </a:t>
                      </a:r>
                      <a:endParaRPr lang="ru-RU" sz="1400" dirty="0">
                        <a:solidFill>
                          <a:schemeClr val="tx1"/>
                        </a:solidFill>
                      </a:endParaRP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Истекший</a:t>
                      </a:r>
                      <a:r>
                        <a:rPr lang="ru-RU" sz="1400" baseline="0" dirty="0" smtClean="0"/>
                        <a:t> период </a:t>
                      </a:r>
                      <a:r>
                        <a:rPr lang="ru-RU" sz="1400" dirty="0" smtClean="0"/>
                        <a:t>2019 года </a:t>
                      </a:r>
                    </a:p>
                    <a:p>
                      <a:pPr algn="l"/>
                      <a:endParaRPr lang="ru-RU" sz="1400" dirty="0">
                        <a:solidFill>
                          <a:schemeClr val="tx1"/>
                        </a:solidFill>
                      </a:endParaRPr>
                    </a:p>
                  </a:txBody>
                  <a:tcPr marL="45720" marR="45720"/>
                </a:tc>
              </a:tr>
              <a:tr h="322762">
                <a:tc>
                  <a:txBody>
                    <a:bodyPr/>
                    <a:lstStyle/>
                    <a:p>
                      <a:pPr algn="l"/>
                      <a:r>
                        <a:rPr lang="ru-RU" sz="1400" dirty="0" smtClean="0"/>
                        <a:t> выдано</a:t>
                      </a:r>
                      <a:r>
                        <a:rPr lang="ru-RU" sz="1400" baseline="0" dirty="0" smtClean="0"/>
                        <a:t> </a:t>
                      </a:r>
                      <a:r>
                        <a:rPr lang="ru-RU" sz="1400" dirty="0" smtClean="0"/>
                        <a:t>предупреждений</a:t>
                      </a:r>
                      <a:endParaRPr lang="ru-RU" sz="1400" b="1" dirty="0"/>
                    </a:p>
                  </a:txBody>
                  <a:tcPr marL="45720" marR="45720"/>
                </a:tc>
                <a:tc>
                  <a:txBody>
                    <a:bodyPr/>
                    <a:lstStyle/>
                    <a:p>
                      <a:pPr algn="l"/>
                      <a:r>
                        <a:rPr lang="ru-RU" sz="1400" b="0" dirty="0" smtClean="0"/>
                        <a:t>36</a:t>
                      </a:r>
                      <a:endParaRPr lang="ru-RU" sz="1400" b="0" dirty="0"/>
                    </a:p>
                  </a:txBody>
                  <a:tcPr marL="45720" marR="45720"/>
                </a:tc>
              </a:tr>
              <a:tr h="324151">
                <a:tc>
                  <a:txBody>
                    <a:bodyPr/>
                    <a:lstStyle/>
                    <a:p>
                      <a:pPr algn="l"/>
                      <a:r>
                        <a:rPr lang="ru-RU" sz="1400" dirty="0" smtClean="0"/>
                        <a:t>проведено проверок</a:t>
                      </a:r>
                      <a:endParaRPr lang="ru-RU" sz="1400" b="1" dirty="0"/>
                    </a:p>
                  </a:txBody>
                  <a:tcPr marL="45720" marR="45720"/>
                </a:tc>
                <a:tc>
                  <a:txBody>
                    <a:bodyPr/>
                    <a:lstStyle/>
                    <a:p>
                      <a:pPr algn="l"/>
                      <a:r>
                        <a:rPr lang="ru-RU" sz="1400" b="0" smtClean="0"/>
                        <a:t>41</a:t>
                      </a:r>
                      <a:endParaRPr lang="ru-RU" sz="1400" b="0" dirty="0"/>
                    </a:p>
                  </a:txBody>
                  <a:tcPr marL="45720" marR="45720"/>
                </a:tc>
              </a:tr>
              <a:tr h="326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возбуждено и рассмотрено дел по признакам</a:t>
                      </a:r>
                      <a:r>
                        <a:rPr lang="ru-RU" sz="1400" baseline="0" dirty="0" smtClean="0"/>
                        <a:t> </a:t>
                      </a:r>
                      <a:r>
                        <a:rPr lang="ru-RU" sz="1400" dirty="0" smtClean="0"/>
                        <a:t>нарушения:</a:t>
                      </a:r>
                      <a:endParaRPr lang="ru-RU" sz="1400" b="1" dirty="0" smtClean="0"/>
                    </a:p>
                  </a:txBody>
                  <a:tcPr marL="45720" marR="45720" anchor="ctr"/>
                </a:tc>
                <a:tc>
                  <a:txBody>
                    <a:bodyPr/>
                    <a:lstStyle/>
                    <a:p>
                      <a:pPr algn="l"/>
                      <a:endParaRPr lang="ru-RU" sz="1400" b="0" dirty="0"/>
                    </a:p>
                  </a:txBody>
                  <a:tcPr marL="45720" marR="45720"/>
                </a:tc>
              </a:tr>
              <a:tr h="351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антимонопольного законодательства</a:t>
                      </a:r>
                    </a:p>
                  </a:txBody>
                  <a:tcPr marL="45720" marR="45720"/>
                </a:tc>
                <a:tc>
                  <a:txBody>
                    <a:bodyPr/>
                    <a:lstStyle/>
                    <a:p>
                      <a:pPr algn="l"/>
                      <a:r>
                        <a:rPr lang="ru-RU" sz="1400" b="0" dirty="0" smtClean="0"/>
                        <a:t>22</a:t>
                      </a:r>
                      <a:endParaRPr lang="ru-RU" sz="1400" b="0" dirty="0"/>
                    </a:p>
                  </a:txBody>
                  <a:tcPr marL="45720" marR="45720"/>
                </a:tc>
              </a:tr>
              <a:tr h="322762">
                <a:tc>
                  <a:txBody>
                    <a:bodyPr/>
                    <a:lstStyle/>
                    <a:p>
                      <a:pPr lvl="0" algn="l"/>
                      <a:r>
                        <a:rPr lang="ru-RU" sz="1400" dirty="0" smtClean="0"/>
                        <a:t>законодательства о рекламе</a:t>
                      </a:r>
                      <a:endParaRPr lang="ru-RU" sz="1400" dirty="0"/>
                    </a:p>
                  </a:txBody>
                  <a:tcPr marL="45720" marR="45720"/>
                </a:tc>
                <a:tc>
                  <a:txBody>
                    <a:bodyPr/>
                    <a:lstStyle/>
                    <a:p>
                      <a:pPr algn="l"/>
                      <a:r>
                        <a:rPr lang="ru-RU" sz="1400" b="0" dirty="0" smtClean="0"/>
                        <a:t>24</a:t>
                      </a:r>
                      <a:endParaRPr lang="ru-RU" sz="1400" b="0" dirty="0"/>
                    </a:p>
                  </a:txBody>
                  <a:tcPr marL="45720" marR="45720"/>
                </a:tc>
              </a:tr>
              <a:tr h="3663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smtClean="0"/>
                        <a:t>по контролю в сфере закупок</a:t>
                      </a:r>
                      <a:r>
                        <a:rPr lang="ru-RU" sz="1400" baseline="0" dirty="0" smtClean="0"/>
                        <a:t> </a:t>
                      </a:r>
                      <a:r>
                        <a:rPr lang="ru-RU" sz="1400" dirty="0" smtClean="0"/>
                        <a:t>рассмотрено</a:t>
                      </a:r>
                      <a:r>
                        <a:rPr lang="ru-RU" sz="1400" baseline="0" dirty="0" smtClean="0"/>
                        <a:t> жалоб </a:t>
                      </a:r>
                      <a:endParaRPr lang="ru-RU" sz="1400" dirty="0"/>
                    </a:p>
                  </a:txBody>
                  <a:tcPr marL="45720" marR="45720" anchor="ctr"/>
                </a:tc>
                <a:tc>
                  <a:txBody>
                    <a:bodyPr/>
                    <a:lstStyle/>
                    <a:p>
                      <a:pPr algn="l"/>
                      <a:r>
                        <a:rPr lang="ru-RU" sz="1400" b="0" dirty="0" smtClean="0"/>
                        <a:t>200</a:t>
                      </a:r>
                      <a:endParaRPr lang="ru-RU" sz="1400" b="0" dirty="0"/>
                    </a:p>
                  </a:txBody>
                  <a:tcPr marL="45720" marR="45720"/>
                </a:tc>
              </a:tr>
              <a:tr h="540266">
                <a:tc>
                  <a:txBody>
                    <a:bodyPr/>
                    <a:lstStyle/>
                    <a:p>
                      <a:pPr lvl="0" algn="l"/>
                      <a:r>
                        <a:rPr lang="ru-RU" sz="1400" dirty="0" smtClean="0"/>
                        <a:t>рассмотрено обращений о включении в реестр недобросовестных поставщиков</a:t>
                      </a:r>
                      <a:endParaRPr lang="ru-RU" sz="1400" dirty="0"/>
                    </a:p>
                  </a:txBody>
                  <a:tcPr marL="45720" marR="45720" anchor="ctr"/>
                </a:tc>
                <a:tc>
                  <a:txBody>
                    <a:bodyPr/>
                    <a:lstStyle/>
                    <a:p>
                      <a:pPr algn="l"/>
                      <a:endParaRPr lang="ru-RU" sz="1400" b="0" dirty="0" smtClean="0"/>
                    </a:p>
                    <a:p>
                      <a:pPr algn="l"/>
                      <a:r>
                        <a:rPr lang="ru-RU" sz="1400" b="0" dirty="0" smtClean="0"/>
                        <a:t>125</a:t>
                      </a:r>
                    </a:p>
                    <a:p>
                      <a:pPr algn="l"/>
                      <a:endParaRPr lang="ru-RU" sz="1000" b="0" dirty="0"/>
                    </a:p>
                  </a:txBody>
                  <a:tcPr marL="45720" marR="45720"/>
                </a:tc>
              </a:tr>
              <a:tr h="540266">
                <a:tc>
                  <a:txBody>
                    <a:bodyPr/>
                    <a:lstStyle/>
                    <a:p>
                      <a:pPr lvl="0" algn="l"/>
                      <a:r>
                        <a:rPr lang="ru-RU" sz="1400" dirty="0" smtClean="0"/>
                        <a:t>рассмотрено обращений о согласовании закупок с единственным поставщиком</a:t>
                      </a:r>
                      <a:endParaRPr lang="ru-RU" sz="1400" dirty="0"/>
                    </a:p>
                  </a:txBody>
                  <a:tcPr marL="45720" marR="45720" anchor="ctr"/>
                </a:tc>
                <a:tc>
                  <a:txBody>
                    <a:bodyPr/>
                    <a:lstStyle/>
                    <a:p>
                      <a:pPr algn="l"/>
                      <a:r>
                        <a:rPr lang="ru-RU" sz="1400" b="0" dirty="0" smtClean="0"/>
                        <a:t>2</a:t>
                      </a:r>
                      <a:endParaRPr lang="ru-RU" sz="1400" b="0" dirty="0"/>
                    </a:p>
                  </a:txBody>
                  <a:tcPr marL="45720" marR="45720"/>
                </a:tc>
              </a:tr>
              <a:tr h="545731">
                <a:tc>
                  <a:txBody>
                    <a:bodyPr/>
                    <a:lstStyle/>
                    <a:p>
                      <a:pPr algn="l"/>
                      <a:r>
                        <a:rPr lang="ru-RU" sz="1400" dirty="0" smtClean="0"/>
                        <a:t> возбуждено</a:t>
                      </a:r>
                      <a:r>
                        <a:rPr lang="ru-RU" sz="1400" baseline="0" dirty="0" smtClean="0"/>
                        <a:t> и рассмотрено </a:t>
                      </a:r>
                      <a:r>
                        <a:rPr lang="ru-RU" sz="1400" dirty="0" smtClean="0"/>
                        <a:t>дел об административных правонарушениях </a:t>
                      </a:r>
                      <a:endParaRPr lang="ru-RU" sz="1400" b="1" dirty="0"/>
                    </a:p>
                  </a:txBody>
                  <a:tcPr marL="45720" marR="45720"/>
                </a:tc>
                <a:tc>
                  <a:txBody>
                    <a:bodyPr/>
                    <a:lstStyle/>
                    <a:p>
                      <a:pPr algn="l"/>
                      <a:r>
                        <a:rPr lang="ru-RU" sz="1400" b="0" dirty="0" smtClean="0"/>
                        <a:t>252</a:t>
                      </a:r>
                      <a:endParaRPr lang="ru-RU" sz="1400" b="0" dirty="0"/>
                    </a:p>
                  </a:txBody>
                  <a:tcPr marL="45720" marR="45720"/>
                </a:tc>
              </a:tr>
              <a:tr h="541224">
                <a:tc>
                  <a:txBody>
                    <a:bodyPr/>
                    <a:lstStyle/>
                    <a:p>
                      <a:pPr algn="l"/>
                      <a:r>
                        <a:rPr lang="ru-RU" sz="1400" dirty="0" smtClean="0"/>
                        <a:t>рассмотрено жалоб</a:t>
                      </a:r>
                      <a:r>
                        <a:rPr lang="ru-RU" sz="1400" baseline="0" dirty="0" smtClean="0"/>
                        <a:t> в порядке ст. 18.1 ФЗ «О защите конкуренции»</a:t>
                      </a:r>
                      <a:endParaRPr lang="ru-RU" sz="1400" b="1" dirty="0"/>
                    </a:p>
                  </a:txBody>
                  <a:tcPr marL="45720" marR="45720"/>
                </a:tc>
                <a:tc>
                  <a:txBody>
                    <a:bodyPr/>
                    <a:lstStyle/>
                    <a:p>
                      <a:pPr algn="l"/>
                      <a:r>
                        <a:rPr lang="ru-RU" sz="1400" b="0" dirty="0" smtClean="0"/>
                        <a:t>185</a:t>
                      </a:r>
                      <a:endParaRPr lang="ru-RU" sz="1400" b="0" dirty="0"/>
                    </a:p>
                  </a:txBody>
                  <a:tcPr marL="45720" marR="45720"/>
                </a:tc>
              </a:tr>
              <a:tr h="355038">
                <a:tc>
                  <a:txBody>
                    <a:bodyPr/>
                    <a:lstStyle/>
                    <a:p>
                      <a:pPr algn="l"/>
                      <a:r>
                        <a:rPr lang="ru-RU" sz="1600" dirty="0" smtClean="0"/>
                        <a:t>Итого</a:t>
                      </a:r>
                      <a:endParaRPr lang="ru-RU" sz="1600" b="1" dirty="0"/>
                    </a:p>
                  </a:txBody>
                  <a:tcPr marL="45720" marR="45720"/>
                </a:tc>
                <a:tc>
                  <a:txBody>
                    <a:bodyPr/>
                    <a:lstStyle/>
                    <a:p>
                      <a:pPr algn="l"/>
                      <a:r>
                        <a:rPr lang="ru-RU" sz="1600" b="0" dirty="0" smtClean="0"/>
                        <a:t>887</a:t>
                      </a:r>
                      <a:endParaRPr lang="ru-RU" sz="1600" b="0" dirty="0"/>
                    </a:p>
                  </a:txBody>
                  <a:tcPr marL="45720" marR="45720"/>
                </a:tc>
              </a:tr>
            </a:tbl>
          </a:graphicData>
        </a:graphic>
      </p:graphicFrame>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 xmlns:p14="http://schemas.microsoft.com/office/powerpoint/2010/main" val="2413456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20</a:t>
            </a:fld>
            <a:endParaRPr lang="ru-RU">
              <a:solidFill>
                <a:srgbClr val="FFFFFF"/>
              </a:solidFill>
            </a:endParaRPr>
          </a:p>
        </p:txBody>
      </p:sp>
      <p:sp>
        <p:nvSpPr>
          <p:cNvPr id="6" name="Скругленный прямоугольник 5"/>
          <p:cNvSpPr/>
          <p:nvPr/>
        </p:nvSpPr>
        <p:spPr>
          <a:xfrm>
            <a:off x="260351" y="1016001"/>
            <a:ext cx="8623299" cy="5457370"/>
          </a:xfrm>
          <a:prstGeom prst="roundRect">
            <a:avLst/>
          </a:prstGeom>
          <a:solidFill>
            <a:schemeClr val="bg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Башкортостанским УФАС России за истекший период 2019 года в </a:t>
            </a:r>
            <a:r>
              <a:rPr lang="ru-RU" dirty="0">
                <a:solidFill>
                  <a:schemeClr val="tx1"/>
                </a:solidFill>
              </a:rPr>
              <a:t>соответствии с возложенными полномочиями по осуществлению контроля в сфере закупок товаров, работ, услуг для обеспечения государственных и муниципальных </a:t>
            </a:r>
            <a:r>
              <a:rPr lang="ru-RU" dirty="0" smtClean="0">
                <a:solidFill>
                  <a:schemeClr val="tx1"/>
                </a:solidFill>
              </a:rPr>
              <a:t>нужд:</a:t>
            </a:r>
          </a:p>
          <a:p>
            <a:pPr marL="285750" lvl="0" indent="-285750" algn="just">
              <a:buFont typeface="Wingdings" panose="05000000000000000000" pitchFamily="2" charset="2"/>
              <a:buChar char="Ø"/>
            </a:pPr>
            <a:r>
              <a:rPr lang="ru-RU" dirty="0" smtClean="0">
                <a:solidFill>
                  <a:schemeClr val="tx1"/>
                </a:solidFill>
              </a:rPr>
              <a:t>поступило </a:t>
            </a:r>
            <a:r>
              <a:rPr lang="en-US" dirty="0" smtClean="0">
                <a:solidFill>
                  <a:schemeClr val="tx1"/>
                </a:solidFill>
              </a:rPr>
              <a:t>200</a:t>
            </a:r>
            <a:r>
              <a:rPr lang="ru-RU" dirty="0" smtClean="0">
                <a:solidFill>
                  <a:schemeClr val="tx1"/>
                </a:solidFill>
              </a:rPr>
              <a:t> жалоб </a:t>
            </a:r>
            <a:r>
              <a:rPr lang="ru-RU" dirty="0">
                <a:solidFill>
                  <a:schemeClr val="tx1"/>
                </a:solidFill>
              </a:rPr>
              <a:t>на действия (бездействия) </a:t>
            </a:r>
            <a:r>
              <a:rPr lang="ru-RU" dirty="0" smtClean="0">
                <a:solidFill>
                  <a:schemeClr val="tx1"/>
                </a:solidFill>
              </a:rPr>
              <a:t>заказчика, уполномоченного органа, уполномоченного учреждения, аукционной, конкурсной, котировочной  комиссии; </a:t>
            </a:r>
          </a:p>
          <a:p>
            <a:pPr marL="285750" lvl="0" indent="-285750" algn="just">
              <a:buFont typeface="Wingdings" panose="05000000000000000000" pitchFamily="2" charset="2"/>
              <a:buChar char="Ø"/>
            </a:pPr>
            <a:r>
              <a:rPr lang="ru-RU" dirty="0" smtClean="0">
                <a:solidFill>
                  <a:schemeClr val="tx1"/>
                </a:solidFill>
              </a:rPr>
              <a:t>проведено </a:t>
            </a:r>
            <a:r>
              <a:rPr lang="en-US" dirty="0" smtClean="0">
                <a:solidFill>
                  <a:schemeClr val="tx1"/>
                </a:solidFill>
              </a:rPr>
              <a:t>3</a:t>
            </a:r>
            <a:r>
              <a:rPr lang="ru-RU" dirty="0" smtClean="0">
                <a:solidFill>
                  <a:schemeClr val="tx1"/>
                </a:solidFill>
              </a:rPr>
              <a:t>7 проверок, в том числе </a:t>
            </a:r>
            <a:r>
              <a:rPr lang="en-US" dirty="0" smtClean="0">
                <a:solidFill>
                  <a:schemeClr val="tx1"/>
                </a:solidFill>
              </a:rPr>
              <a:t>3</a:t>
            </a:r>
            <a:r>
              <a:rPr lang="ru-RU" dirty="0" smtClean="0">
                <a:solidFill>
                  <a:schemeClr val="tx1"/>
                </a:solidFill>
              </a:rPr>
              <a:t>7 внеплановых проверок; </a:t>
            </a:r>
          </a:p>
          <a:p>
            <a:pPr marL="285750" lvl="0" indent="-285750" algn="just">
              <a:buFont typeface="Wingdings" panose="05000000000000000000" pitchFamily="2" charset="2"/>
              <a:buChar char="Ø"/>
            </a:pPr>
            <a:r>
              <a:rPr lang="ru-RU" dirty="0" smtClean="0">
                <a:solidFill>
                  <a:schemeClr val="tx1"/>
                </a:solidFill>
              </a:rPr>
              <a:t>рассмотрено 2 материала </a:t>
            </a:r>
            <a:r>
              <a:rPr lang="ru-RU" dirty="0">
                <a:solidFill>
                  <a:schemeClr val="tx1"/>
                </a:solidFill>
              </a:rPr>
              <a:t>на согласование </a:t>
            </a:r>
            <a:r>
              <a:rPr lang="ru-RU" dirty="0" smtClean="0">
                <a:solidFill>
                  <a:schemeClr val="tx1"/>
                </a:solidFill>
              </a:rPr>
              <a:t>осуществления закупки у единственного </a:t>
            </a:r>
            <a:r>
              <a:rPr lang="ru-RU" dirty="0">
                <a:solidFill>
                  <a:schemeClr val="tx1"/>
                </a:solidFill>
              </a:rPr>
              <a:t>поставщика </a:t>
            </a:r>
            <a:r>
              <a:rPr lang="ru-RU" dirty="0" smtClean="0">
                <a:solidFill>
                  <a:schemeClr val="tx1"/>
                </a:solidFill>
              </a:rPr>
              <a:t>(подрядчика, исполнителя); </a:t>
            </a:r>
          </a:p>
          <a:p>
            <a:pPr marL="285750" lvl="0" indent="-285750" algn="just">
              <a:buFont typeface="Wingdings" panose="05000000000000000000" pitchFamily="2" charset="2"/>
              <a:buChar char="Ø"/>
            </a:pPr>
            <a:r>
              <a:rPr lang="ru-RU" dirty="0" smtClean="0">
                <a:solidFill>
                  <a:schemeClr val="tx1"/>
                </a:solidFill>
              </a:rPr>
              <a:t>рассмотрено </a:t>
            </a:r>
            <a:r>
              <a:rPr lang="en-US" dirty="0" smtClean="0">
                <a:solidFill>
                  <a:schemeClr val="tx1"/>
                </a:solidFill>
              </a:rPr>
              <a:t>110</a:t>
            </a:r>
            <a:r>
              <a:rPr lang="ru-RU" dirty="0" smtClean="0">
                <a:solidFill>
                  <a:schemeClr val="tx1"/>
                </a:solidFill>
              </a:rPr>
              <a:t> обращений </a:t>
            </a:r>
            <a:r>
              <a:rPr lang="ru-RU" dirty="0">
                <a:solidFill>
                  <a:schemeClr val="tx1"/>
                </a:solidFill>
              </a:rPr>
              <a:t>о включении в реестр недобросовестных </a:t>
            </a:r>
            <a:r>
              <a:rPr lang="ru-RU" dirty="0" smtClean="0">
                <a:solidFill>
                  <a:schemeClr val="tx1"/>
                </a:solidFill>
              </a:rPr>
              <a:t>поставщиков (подрядчиков, исполнителей), в </a:t>
            </a:r>
            <a:r>
              <a:rPr lang="ru-RU" dirty="0">
                <a:solidFill>
                  <a:schemeClr val="tx1"/>
                </a:solidFill>
              </a:rPr>
              <a:t>реестр недобросовестных </a:t>
            </a:r>
            <a:r>
              <a:rPr lang="ru-RU" dirty="0" smtClean="0">
                <a:solidFill>
                  <a:schemeClr val="tx1"/>
                </a:solidFill>
              </a:rPr>
              <a:t>поставщиков (подрядчиков, исполнителей) включено </a:t>
            </a:r>
            <a:r>
              <a:rPr lang="en-US" dirty="0" smtClean="0">
                <a:solidFill>
                  <a:schemeClr val="tx1"/>
                </a:solidFill>
              </a:rPr>
              <a:t>37</a:t>
            </a:r>
            <a:r>
              <a:rPr lang="ru-RU" dirty="0" smtClean="0">
                <a:solidFill>
                  <a:schemeClr val="tx1"/>
                </a:solidFill>
              </a:rPr>
              <a:t> </a:t>
            </a:r>
            <a:r>
              <a:rPr lang="ru-RU" smtClean="0">
                <a:solidFill>
                  <a:schemeClr val="tx1"/>
                </a:solidFill>
              </a:rPr>
              <a:t>хозяйствующих субъектов. </a:t>
            </a:r>
            <a:endParaRPr lang="ru-RU" dirty="0">
              <a:solidFill>
                <a:schemeClr val="tx1"/>
              </a:solidFill>
            </a:endParaRP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extLst>
      <p:ext uri="{BB962C8B-B14F-4D97-AF65-F5344CB8AC3E}">
        <p14:creationId xmlns="" xmlns:p14="http://schemas.microsoft.com/office/powerpoint/2010/main" val="374448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189186" y="1608084"/>
            <a:ext cx="8797159" cy="4256688"/>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dirty="0" smtClean="0">
                <a:solidFill>
                  <a:schemeClr val="tx1"/>
                </a:solidFill>
              </a:rPr>
              <a:t>        За истекший период 2019 года в адрес Башкортостанского УФАС России по контролю в сфере закупок поступило 200 жалоб на действия (бездействия) заказчиков, уполномоченных органов, учреждений, аукционных, конкурсных, котировочных комиссий. </a:t>
            </a:r>
          </a:p>
          <a:p>
            <a:pPr algn="just">
              <a:buNone/>
            </a:pPr>
            <a:r>
              <a:rPr lang="ru-RU" dirty="0" smtClean="0">
                <a:solidFill>
                  <a:schemeClr val="tx1"/>
                </a:solidFill>
              </a:rPr>
              <a:t>	</a:t>
            </a:r>
          </a:p>
          <a:p>
            <a:pPr algn="just">
              <a:buNone/>
            </a:pPr>
            <a:r>
              <a:rPr lang="ru-RU" dirty="0" smtClean="0">
                <a:solidFill>
                  <a:schemeClr val="tx1"/>
                </a:solidFill>
              </a:rPr>
              <a:t>        </a:t>
            </a:r>
            <a:r>
              <a:rPr lang="x-none" smtClean="0">
                <a:solidFill>
                  <a:schemeClr val="tx1"/>
                </a:solidFill>
              </a:rPr>
              <a:t>Структурный состав поданных</a:t>
            </a:r>
            <a:r>
              <a:rPr lang="ru-RU" dirty="0" smtClean="0">
                <a:solidFill>
                  <a:schemeClr val="tx1"/>
                </a:solidFill>
              </a:rPr>
              <a:t> </a:t>
            </a:r>
            <a:r>
              <a:rPr lang="x-none" smtClean="0">
                <a:solidFill>
                  <a:schemeClr val="tx1"/>
                </a:solidFill>
              </a:rPr>
              <a:t>жалоб: </a:t>
            </a:r>
            <a:endParaRPr lang="ru-RU" dirty="0" smtClean="0">
              <a:solidFill>
                <a:schemeClr val="tx1"/>
              </a:solidFill>
            </a:endParaRPr>
          </a:p>
          <a:p>
            <a:pPr algn="just">
              <a:buNone/>
            </a:pPr>
            <a:r>
              <a:rPr lang="ru-RU" dirty="0" smtClean="0">
                <a:solidFill>
                  <a:schemeClr val="tx1"/>
                </a:solidFill>
              </a:rPr>
              <a:t>закупки</a:t>
            </a:r>
            <a:r>
              <a:rPr lang="x-none" smtClean="0">
                <a:solidFill>
                  <a:schemeClr val="tx1"/>
                </a:solidFill>
              </a:rPr>
              <a:t> для федеральных нужд – </a:t>
            </a:r>
            <a:r>
              <a:rPr lang="ru-RU" dirty="0" smtClean="0">
                <a:solidFill>
                  <a:schemeClr val="tx1"/>
                </a:solidFill>
              </a:rPr>
              <a:t>30 </a:t>
            </a:r>
            <a:r>
              <a:rPr lang="x-none" smtClean="0">
                <a:solidFill>
                  <a:schemeClr val="tx1"/>
                </a:solidFill>
              </a:rPr>
              <a:t>жалоб или </a:t>
            </a:r>
            <a:r>
              <a:rPr lang="ru-RU" dirty="0" smtClean="0">
                <a:solidFill>
                  <a:schemeClr val="tx1"/>
                </a:solidFill>
              </a:rPr>
              <a:t>15</a:t>
            </a:r>
            <a:r>
              <a:rPr lang="x-none" smtClean="0">
                <a:solidFill>
                  <a:schemeClr val="tx1"/>
                </a:solidFill>
              </a:rPr>
              <a:t>% от общего количества</a:t>
            </a:r>
            <a:r>
              <a:rPr lang="ru-RU" dirty="0" smtClean="0">
                <a:solidFill>
                  <a:schemeClr val="tx1"/>
                </a:solidFill>
              </a:rPr>
              <a:t>,</a:t>
            </a:r>
            <a:r>
              <a:rPr lang="x-none" smtClean="0">
                <a:solidFill>
                  <a:schemeClr val="tx1"/>
                </a:solidFill>
              </a:rPr>
              <a:t> </a:t>
            </a:r>
            <a:endParaRPr lang="ru-RU" dirty="0" smtClean="0">
              <a:solidFill>
                <a:schemeClr val="tx1"/>
              </a:solidFill>
            </a:endParaRPr>
          </a:p>
          <a:p>
            <a:pPr algn="just">
              <a:buNone/>
            </a:pPr>
            <a:r>
              <a:rPr lang="ru-RU" dirty="0" smtClean="0">
                <a:solidFill>
                  <a:schemeClr val="tx1"/>
                </a:solidFill>
              </a:rPr>
              <a:t>закупки</a:t>
            </a:r>
            <a:r>
              <a:rPr lang="x-none" smtClean="0">
                <a:solidFill>
                  <a:schemeClr val="tx1"/>
                </a:solidFill>
              </a:rPr>
              <a:t> для нужд субъекта Российской Федерации – </a:t>
            </a:r>
            <a:r>
              <a:rPr lang="ru-RU" dirty="0" smtClean="0">
                <a:solidFill>
                  <a:schemeClr val="tx1"/>
                </a:solidFill>
              </a:rPr>
              <a:t>118</a:t>
            </a:r>
            <a:r>
              <a:rPr lang="x-none" smtClean="0">
                <a:solidFill>
                  <a:schemeClr val="tx1"/>
                </a:solidFill>
              </a:rPr>
              <a:t> или </a:t>
            </a:r>
            <a:r>
              <a:rPr lang="ru-RU" dirty="0" smtClean="0">
                <a:solidFill>
                  <a:schemeClr val="tx1"/>
                </a:solidFill>
              </a:rPr>
              <a:t>59</a:t>
            </a:r>
            <a:r>
              <a:rPr lang="x-none" smtClean="0">
                <a:solidFill>
                  <a:schemeClr val="tx1"/>
                </a:solidFill>
              </a:rPr>
              <a:t>%, </a:t>
            </a:r>
            <a:endParaRPr lang="ru-RU" dirty="0" smtClean="0">
              <a:solidFill>
                <a:schemeClr val="tx1"/>
              </a:solidFill>
            </a:endParaRPr>
          </a:p>
          <a:p>
            <a:pPr algn="just">
              <a:buNone/>
            </a:pPr>
            <a:r>
              <a:rPr lang="ru-RU" dirty="0" smtClean="0">
                <a:solidFill>
                  <a:schemeClr val="tx1"/>
                </a:solidFill>
              </a:rPr>
              <a:t>закупки </a:t>
            </a:r>
            <a:r>
              <a:rPr lang="x-none" smtClean="0">
                <a:solidFill>
                  <a:schemeClr val="tx1"/>
                </a:solidFill>
              </a:rPr>
              <a:t>для муниципальных нужд – </a:t>
            </a:r>
            <a:r>
              <a:rPr lang="ru-RU" dirty="0" smtClean="0">
                <a:solidFill>
                  <a:schemeClr val="tx1"/>
                </a:solidFill>
              </a:rPr>
              <a:t>52</a:t>
            </a:r>
            <a:r>
              <a:rPr lang="x-none" smtClean="0">
                <a:solidFill>
                  <a:schemeClr val="tx1"/>
                </a:solidFill>
              </a:rPr>
              <a:t> или </a:t>
            </a:r>
            <a:r>
              <a:rPr lang="ru-RU" dirty="0" smtClean="0">
                <a:solidFill>
                  <a:schemeClr val="tx1"/>
                </a:solidFill>
              </a:rPr>
              <a:t>26</a:t>
            </a:r>
            <a:r>
              <a:rPr lang="x-none" smtClean="0">
                <a:solidFill>
                  <a:schemeClr val="tx1"/>
                </a:solidFill>
              </a:rPr>
              <a:t>%.</a:t>
            </a:r>
            <a:endParaRPr lang="ru-RU" dirty="0" smtClean="0">
              <a:solidFill>
                <a:schemeClr val="tx1"/>
              </a:solidFill>
            </a:endParaRPr>
          </a:p>
          <a:p>
            <a:pPr algn="just">
              <a:buNone/>
            </a:pPr>
            <a:endParaRPr lang="ru-RU" dirty="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21</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22</a:t>
            </a:fld>
            <a:endParaRPr lang="ru-RU">
              <a:solidFill>
                <a:srgbClr val="FFFFFF"/>
              </a:solidFill>
            </a:endParaRPr>
          </a:p>
        </p:txBody>
      </p:sp>
      <p:sp>
        <p:nvSpPr>
          <p:cNvPr id="6" name="Прямоугольник 5"/>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graphicFrame>
        <p:nvGraphicFramePr>
          <p:cNvPr id="8" name="Диаграмма 7"/>
          <p:cNvGraphicFramePr/>
          <p:nvPr>
            <p:extLst>
              <p:ext uri="{D42A27DB-BD31-4B8C-83A1-F6EECF244321}">
                <p14:modId xmlns="" xmlns:p14="http://schemas.microsoft.com/office/powerpoint/2010/main" val="1080034174"/>
              </p:ext>
            </p:extLst>
          </p:nvPr>
        </p:nvGraphicFramePr>
        <p:xfrm>
          <a:off x="620110" y="1576552"/>
          <a:ext cx="8292662"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31228" y="1883873"/>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endParaRPr lang="ru-RU" dirty="0" smtClean="0">
              <a:solidFill>
                <a:schemeClr val="tx1"/>
              </a:solidFill>
            </a:endParaRPr>
          </a:p>
          <a:p>
            <a:pPr indent="539750" algn="just"/>
            <a:r>
              <a:rPr lang="ru-RU" dirty="0" smtClean="0">
                <a:solidFill>
                  <a:schemeClr val="tx1"/>
                </a:solidFill>
              </a:rPr>
              <a:t>За истекший период 2019 года 50% из рассмотренных жалоб признаны обоснованными; частично обоснованными; необоснованными, при этом выявлены нарушения при проведении внеплановых проверок в данных закупках. Признаны необоснованными – 50% рассмотренных жалоб.</a:t>
            </a:r>
          </a:p>
          <a:p>
            <a:pPr indent="539750" algn="just"/>
            <a:endParaRPr lang="ru-RU" dirty="0" smtClean="0">
              <a:solidFill>
                <a:schemeClr val="tx1"/>
              </a:solidFill>
            </a:endParaRPr>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23</a:t>
            </a:fld>
            <a:endParaRPr lang="ru-RU">
              <a:solidFill>
                <a:srgbClr val="FFFFFF"/>
              </a:solidFill>
            </a:endParaRPr>
          </a:p>
        </p:txBody>
      </p:sp>
      <p:sp>
        <p:nvSpPr>
          <p:cNvPr id="6" name="Прямоугольник 5"/>
          <p:cNvSpPr/>
          <p:nvPr/>
        </p:nvSpPr>
        <p:spPr>
          <a:xfrm>
            <a:off x="-93295" y="99852"/>
            <a:ext cx="9237296" cy="463413"/>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231228" y="1883873"/>
            <a:ext cx="8466180" cy="364456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x-none" smtClean="0">
                <a:solidFill>
                  <a:schemeClr val="tx1"/>
                </a:solidFill>
              </a:rPr>
              <a:t>Наиболее часто встречающим</a:t>
            </a:r>
            <a:r>
              <a:rPr lang="ru-RU" dirty="0" smtClean="0">
                <a:solidFill>
                  <a:schemeClr val="tx1"/>
                </a:solidFill>
              </a:rPr>
              <a:t>и</a:t>
            </a:r>
            <a:r>
              <a:rPr lang="x-none" smtClean="0">
                <a:solidFill>
                  <a:schemeClr val="tx1"/>
                </a:solidFill>
              </a:rPr>
              <a:t>ся нарушени</a:t>
            </a:r>
            <a:r>
              <a:rPr lang="ru-RU" dirty="0" smtClean="0">
                <a:solidFill>
                  <a:schemeClr val="tx1"/>
                </a:solidFill>
              </a:rPr>
              <a:t>я</a:t>
            </a:r>
            <a:r>
              <a:rPr lang="x-none" smtClean="0">
                <a:solidFill>
                  <a:schemeClr val="tx1"/>
                </a:solidFill>
              </a:rPr>
              <a:t>м</a:t>
            </a:r>
            <a:r>
              <a:rPr lang="ru-RU" dirty="0" smtClean="0">
                <a:solidFill>
                  <a:schemeClr val="tx1"/>
                </a:solidFill>
              </a:rPr>
              <a:t>и</a:t>
            </a:r>
            <a:r>
              <a:rPr lang="x-none" smtClean="0">
                <a:solidFill>
                  <a:schemeClr val="tx1"/>
                </a:solidFill>
              </a:rPr>
              <a:t> при рассмотрении жалоб </a:t>
            </a:r>
            <a:r>
              <a:rPr lang="ru-RU" dirty="0" smtClean="0">
                <a:solidFill>
                  <a:schemeClr val="tx1"/>
                </a:solidFill>
              </a:rPr>
              <a:t>и проведении внеплановых проверок </a:t>
            </a:r>
            <a:r>
              <a:rPr lang="x-none" smtClean="0">
                <a:solidFill>
                  <a:schemeClr val="tx1"/>
                </a:solidFill>
              </a:rPr>
              <a:t>явля</a:t>
            </a:r>
            <a:r>
              <a:rPr lang="ru-RU" dirty="0" err="1" smtClean="0">
                <a:solidFill>
                  <a:schemeClr val="tx1"/>
                </a:solidFill>
              </a:rPr>
              <a:t>ю</a:t>
            </a:r>
            <a:r>
              <a:rPr lang="x-none" smtClean="0">
                <a:solidFill>
                  <a:schemeClr val="tx1"/>
                </a:solidFill>
              </a:rPr>
              <a:t>тся</a:t>
            </a:r>
            <a:r>
              <a:rPr lang="ru-RU" dirty="0" smtClean="0">
                <a:solidFill>
                  <a:schemeClr val="tx1"/>
                </a:solidFill>
              </a:rPr>
              <a:t>:</a:t>
            </a:r>
            <a:r>
              <a:rPr lang="x-none" smtClean="0">
                <a:solidFill>
                  <a:schemeClr val="tx1"/>
                </a:solidFill>
              </a:rPr>
              <a:t> </a:t>
            </a:r>
            <a:endParaRPr lang="ru-RU" dirty="0" smtClean="0">
              <a:solidFill>
                <a:schemeClr val="tx1"/>
              </a:solidFill>
            </a:endParaRPr>
          </a:p>
          <a:p>
            <a:pPr algn="just">
              <a:buFont typeface="Wingdings" pitchFamily="2" charset="2"/>
              <a:buChar char="Ø"/>
            </a:pPr>
            <a:r>
              <a:rPr lang="ru-RU" dirty="0" smtClean="0">
                <a:solidFill>
                  <a:schemeClr val="tx1"/>
                </a:solidFill>
              </a:rPr>
              <a:t>  </a:t>
            </a:r>
            <a:r>
              <a:rPr lang="x-none" smtClean="0">
                <a:solidFill>
                  <a:schemeClr val="tx1"/>
                </a:solidFill>
              </a:rPr>
              <a:t>«</a:t>
            </a:r>
            <a:r>
              <a:rPr lang="ru-RU" dirty="0" err="1" smtClean="0">
                <a:solidFill>
                  <a:schemeClr val="tx1"/>
                </a:solidFill>
              </a:rPr>
              <a:t>з</a:t>
            </a:r>
            <a:r>
              <a:rPr lang="x-none" smtClean="0">
                <a:solidFill>
                  <a:schemeClr val="tx1"/>
                </a:solidFill>
              </a:rPr>
              <a:t>аточка» технических требований под «определенного» п</a:t>
            </a:r>
            <a:r>
              <a:rPr lang="ru-RU" dirty="0" err="1" smtClean="0">
                <a:solidFill>
                  <a:schemeClr val="tx1"/>
                </a:solidFill>
              </a:rPr>
              <a:t>оставщика</a:t>
            </a:r>
            <a:r>
              <a:rPr lang="ru-RU" dirty="0" smtClean="0">
                <a:solidFill>
                  <a:schemeClr val="tx1"/>
                </a:solidFill>
              </a:rPr>
              <a:t>, исполнителя</a:t>
            </a:r>
            <a:r>
              <a:rPr lang="x-none" smtClean="0">
                <a:solidFill>
                  <a:schemeClr val="tx1"/>
                </a:solidFill>
              </a:rPr>
              <a:t>;</a:t>
            </a:r>
            <a:endParaRPr lang="ru-RU" dirty="0" smtClean="0">
              <a:solidFill>
                <a:schemeClr val="tx1"/>
              </a:solidFill>
            </a:endParaRPr>
          </a:p>
          <a:p>
            <a:pPr algn="just">
              <a:buFont typeface="Wingdings" pitchFamily="2" charset="2"/>
              <a:buChar char="Ø"/>
            </a:pPr>
            <a:r>
              <a:rPr lang="ru-RU" dirty="0" smtClean="0">
                <a:solidFill>
                  <a:schemeClr val="tx1"/>
                </a:solidFill>
              </a:rPr>
              <a:t>  н</a:t>
            </a:r>
            <a:r>
              <a:rPr lang="x-none" smtClean="0">
                <a:solidFill>
                  <a:schemeClr val="tx1"/>
                </a:solidFill>
              </a:rPr>
              <a:t>еправомерное отклонение </a:t>
            </a:r>
            <a:r>
              <a:rPr lang="ru-RU" dirty="0" smtClean="0">
                <a:solidFill>
                  <a:schemeClr val="tx1"/>
                </a:solidFill>
              </a:rPr>
              <a:t>и допуск </a:t>
            </a:r>
            <a:r>
              <a:rPr lang="x-none" smtClean="0">
                <a:solidFill>
                  <a:schemeClr val="tx1"/>
                </a:solidFill>
              </a:rPr>
              <a:t>заявок;</a:t>
            </a:r>
            <a:endParaRPr lang="ru-RU" dirty="0" smtClean="0">
              <a:solidFill>
                <a:schemeClr val="tx1"/>
              </a:solidFill>
            </a:endParaRPr>
          </a:p>
          <a:p>
            <a:pPr algn="just">
              <a:buFont typeface="Wingdings" pitchFamily="2" charset="2"/>
              <a:buChar char="Ø"/>
            </a:pPr>
            <a:r>
              <a:rPr lang="ru-RU" dirty="0" smtClean="0">
                <a:solidFill>
                  <a:schemeClr val="tx1"/>
                </a:solidFill>
              </a:rPr>
              <a:t>  у</a:t>
            </a:r>
            <a:r>
              <a:rPr lang="x-none" smtClean="0">
                <a:solidFill>
                  <a:schemeClr val="tx1"/>
                </a:solidFill>
              </a:rPr>
              <a:t>становление показателей отличных от ГОСТ (без обоснования)</a:t>
            </a:r>
            <a:r>
              <a:rPr lang="ru-RU" dirty="0" smtClean="0">
                <a:solidFill>
                  <a:schemeClr val="tx1"/>
                </a:solidFill>
              </a:rPr>
              <a:t>;</a:t>
            </a:r>
          </a:p>
          <a:p>
            <a:pPr algn="just">
              <a:buFont typeface="Wingdings" pitchFamily="2" charset="2"/>
              <a:buChar char="Ø"/>
            </a:pPr>
            <a:r>
              <a:rPr lang="ru-RU" dirty="0" smtClean="0">
                <a:solidFill>
                  <a:schemeClr val="tx1"/>
                </a:solidFill>
              </a:rPr>
              <a:t>  разработка документации о закупке, не соответствующей действующей редакции ГОСТ</a:t>
            </a:r>
          </a:p>
          <a:p>
            <a:pPr algn="just">
              <a:buFontTx/>
              <a:buChar char="-"/>
            </a:pPr>
            <a:endParaRPr lang="ru-RU" dirty="0">
              <a:solidFill>
                <a:schemeClr val="tx1"/>
              </a:solidFill>
            </a:endParaRPr>
          </a:p>
        </p:txBody>
      </p:sp>
      <p:sp>
        <p:nvSpPr>
          <p:cNvPr id="4" name="Номер слайда 3"/>
          <p:cNvSpPr>
            <a:spLocks noGrp="1"/>
          </p:cNvSpPr>
          <p:nvPr>
            <p:ph type="sldNum" sz="quarter" idx="10"/>
          </p:nvPr>
        </p:nvSpPr>
        <p:spPr>
          <a:xfrm>
            <a:off x="7025144" y="6579034"/>
            <a:ext cx="2155369" cy="305954"/>
          </a:xfrm>
        </p:spPr>
        <p:txBody>
          <a:bodyPr/>
          <a:lstStyle/>
          <a:p>
            <a:pPr>
              <a:defRPr/>
            </a:pPr>
            <a:fld id="{E9CE1BF3-5556-4600-AFBC-2C069EAB8675}" type="slidenum">
              <a:rPr lang="ru-RU" smtClean="0">
                <a:solidFill>
                  <a:srgbClr val="FFFFFF"/>
                </a:solidFill>
              </a:rPr>
              <a:pPr>
                <a:defRPr/>
              </a:pPr>
              <a:t>24</a:t>
            </a:fld>
            <a:endParaRPr lang="ru-RU">
              <a:solidFill>
                <a:srgbClr val="FFFFFF"/>
              </a:solidFill>
            </a:endParaRPr>
          </a:p>
        </p:txBody>
      </p:sp>
      <p:sp>
        <p:nvSpPr>
          <p:cNvPr id="6" name="Прямоугольник 5"/>
          <p:cNvSpPr/>
          <p:nvPr/>
        </p:nvSpPr>
        <p:spPr>
          <a:xfrm>
            <a:off x="-93295" y="99852"/>
            <a:ext cx="9237296" cy="463413"/>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200298" y="1515291"/>
            <a:ext cx="8638904" cy="4145280"/>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lgn="just"/>
            <a:r>
              <a:rPr lang="ru-RU" dirty="0" smtClean="0">
                <a:solidFill>
                  <a:schemeClr val="tx1"/>
                </a:solidFill>
              </a:rPr>
              <a:t>За истекший период 2019 года Башкортостанским УФАС России рассмотрено 110 обращений Заказчиков о включении информации в Реестр недобросовестных поставщиков (подрядчиков, исполнителей). </a:t>
            </a:r>
          </a:p>
          <a:p>
            <a:pPr indent="539750" algn="just"/>
            <a:endParaRPr lang="ru-RU" dirty="0" smtClean="0">
              <a:solidFill>
                <a:schemeClr val="tx1"/>
              </a:solidFill>
            </a:endParaRPr>
          </a:p>
          <a:p>
            <a:pPr indent="539750" algn="just"/>
            <a:r>
              <a:rPr lang="ru-RU" dirty="0" smtClean="0">
                <a:solidFill>
                  <a:schemeClr val="tx1"/>
                </a:solidFill>
              </a:rPr>
              <a:t>Большая часть обращений (заявлений) поступает в связи с односторонним отказом заказчика от исполнения контракта (более 58%).</a:t>
            </a:r>
          </a:p>
          <a:p>
            <a:pPr indent="539750" algn="just"/>
            <a:endParaRPr lang="ru-RU" dirty="0" smtClean="0">
              <a:solidFill>
                <a:schemeClr val="tx1"/>
              </a:solidFill>
            </a:endParaRPr>
          </a:p>
          <a:p>
            <a:pPr indent="539750" algn="just"/>
            <a:endParaRPr lang="ru-RU" dirty="0" smtClean="0">
              <a:solidFill>
                <a:schemeClr val="tx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25</a:t>
            </a:fld>
            <a:endParaRPr lang="ru-RU">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Нарушения </a:t>
            </a:r>
            <a:r>
              <a:rPr lang="ru-RU" sz="2400" b="1" dirty="0">
                <a:solidFill>
                  <a:schemeClr val="bg1"/>
                </a:solidFill>
              </a:rPr>
              <a:t>законодательства </a:t>
            </a:r>
            <a:r>
              <a:rPr lang="ru-RU" sz="2400" b="1" dirty="0" smtClean="0">
                <a:solidFill>
                  <a:schemeClr val="bg1"/>
                </a:solidFill>
              </a:rPr>
              <a:t>в </a:t>
            </a:r>
            <a:r>
              <a:rPr lang="ru-RU" sz="2400" b="1" dirty="0">
                <a:solidFill>
                  <a:schemeClr val="bg1"/>
                </a:solidFill>
              </a:rPr>
              <a:t>сфере закупок</a:t>
            </a:r>
            <a:endParaRPr lang="ru-RU" i="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альтернативный процесс 5"/>
          <p:cNvSpPr/>
          <p:nvPr/>
        </p:nvSpPr>
        <p:spPr>
          <a:xfrm>
            <a:off x="189185" y="1040524"/>
            <a:ext cx="8755117" cy="5444359"/>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dirty="0" smtClean="0">
                <a:solidFill>
                  <a:schemeClr val="tx1"/>
                </a:solidFill>
                <a:cs typeface="Times New Roman" pitchFamily="18" charset="0"/>
              </a:rPr>
              <a:t>За истекший период 2019 года не поступали обращения и не возбуждались дела по признакам нарушения Федерального закона «Об основах государственного </a:t>
            </a:r>
            <a:r>
              <a:rPr lang="ru-RU" dirty="0" smtClean="0">
                <a:solidFill>
                  <a:schemeClr val="tx1"/>
                </a:solidFill>
              </a:rPr>
              <a:t>регулирования торговой деятельности в Российской  Федерации»</a:t>
            </a:r>
          </a:p>
          <a:p>
            <a:pPr algn="just">
              <a:buNone/>
            </a:pPr>
            <a:r>
              <a:rPr lang="ru-RU" sz="1600" dirty="0" smtClean="0">
                <a:solidFill>
                  <a:schemeClr val="tx1"/>
                </a:solidFill>
                <a:latin typeface="Times New Roman" pitchFamily="18" charset="0"/>
                <a:cs typeface="Times New Roman" pitchFamily="18" charset="0"/>
              </a:rPr>
              <a:t>      	</a:t>
            </a: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26</a:t>
            </a:fld>
            <a:endParaRPr lang="ru-RU" dirty="0">
              <a:solidFill>
                <a:srgbClr val="FFFFFF"/>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Развитие </a:t>
            </a:r>
            <a:r>
              <a:rPr lang="ru-RU" sz="2400" b="1" dirty="0">
                <a:solidFill>
                  <a:schemeClr val="bg1"/>
                </a:solidFill>
              </a:rPr>
              <a:t>конкуренции в сфере розничной торговли </a:t>
            </a:r>
            <a:endParaRPr lang="ru-RU" i="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альтернативный процесс 4"/>
          <p:cNvSpPr/>
          <p:nvPr/>
        </p:nvSpPr>
        <p:spPr>
          <a:xfrm>
            <a:off x="136633" y="935421"/>
            <a:ext cx="8849711" cy="5538951"/>
          </a:xfrm>
          <a:prstGeom prst="flowChartAlternateProcess">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sz="1400" dirty="0" smtClean="0">
                <a:solidFill>
                  <a:srgbClr val="002060"/>
                </a:solidFill>
              </a:rPr>
              <a:t>За истекший период 2019 года возбуждено и рассмотрено 252 дела об административных правонарушениях, в том числе: </a:t>
            </a:r>
          </a:p>
          <a:p>
            <a:pPr algn="just">
              <a:buNone/>
            </a:pPr>
            <a:r>
              <a:rPr lang="ru-RU" sz="1400" dirty="0" smtClean="0">
                <a:solidFill>
                  <a:schemeClr val="tx1"/>
                </a:solidFill>
              </a:rPr>
              <a:t>ст.ст. 7.29-7.32, 7.32.5, 19.7.2 КоАП РФ за нарушение законодательства в сфере закупок – 131 дело; </a:t>
            </a:r>
          </a:p>
          <a:p>
            <a:pPr algn="just">
              <a:buNone/>
            </a:pPr>
            <a:r>
              <a:rPr lang="ru-RU" sz="1400" dirty="0" smtClean="0">
                <a:solidFill>
                  <a:schemeClr val="tx1"/>
                </a:solidFill>
              </a:rPr>
              <a:t>ст.ст. 14.3, 14.38 КоАП РФ за нарушение законодательства о рекламе – 22 дела; </a:t>
            </a:r>
          </a:p>
          <a:p>
            <a:pPr algn="just">
              <a:buNone/>
            </a:pPr>
            <a:r>
              <a:rPr lang="ru-RU" sz="1400" dirty="0" smtClean="0">
                <a:solidFill>
                  <a:schemeClr val="tx1"/>
                </a:solidFill>
              </a:rPr>
              <a:t>ст. 14.31 КоАП РФ за злоупотребление доминирующим положением на товарных рынках – 4 дела;</a:t>
            </a:r>
          </a:p>
          <a:p>
            <a:pPr algn="just">
              <a:buNone/>
            </a:pPr>
            <a:r>
              <a:rPr lang="ru-RU" sz="1400" dirty="0" smtClean="0">
                <a:solidFill>
                  <a:schemeClr val="tx1"/>
                </a:solidFill>
              </a:rPr>
              <a:t>ст. 14.32 КоАП РФ за заключение ограничивающих конкуренцию соглашений – 11 дел; </a:t>
            </a:r>
          </a:p>
          <a:p>
            <a:pPr algn="just">
              <a:buNone/>
            </a:pPr>
            <a:r>
              <a:rPr lang="ru-RU" sz="1400" dirty="0" smtClean="0">
                <a:solidFill>
                  <a:schemeClr val="tx1"/>
                </a:solidFill>
              </a:rPr>
              <a:t>ст. 14.33 КоАП РФ за недобросовестную конкуренцию – 4 дела; </a:t>
            </a:r>
          </a:p>
          <a:p>
            <a:pPr algn="just">
              <a:buNone/>
            </a:pPr>
            <a:r>
              <a:rPr lang="ru-RU" sz="1400" dirty="0" smtClean="0">
                <a:solidFill>
                  <a:schemeClr val="tx1"/>
                </a:solidFill>
              </a:rPr>
              <a:t>ст. 14.9 КоАП РФ за ограничение конкуренции органами власти, органами местного самоуправления – 3 дела; </a:t>
            </a:r>
          </a:p>
          <a:p>
            <a:pPr algn="just">
              <a:buNone/>
            </a:pPr>
            <a:r>
              <a:rPr lang="ru-RU" sz="1400" dirty="0" smtClean="0">
                <a:solidFill>
                  <a:schemeClr val="tx1"/>
                </a:solidFill>
              </a:rPr>
              <a:t>ст. 9.21 КоАП РФ за нарушение правил технологического присоединения к электрическим сетям, правил подключения к системам теплоснабжения либо правил подключения к системам водоснабжения и водоотведения – 11 дел; </a:t>
            </a:r>
          </a:p>
          <a:p>
            <a:pPr algn="just">
              <a:buNone/>
            </a:pPr>
            <a:r>
              <a:rPr lang="ru-RU" sz="1400" dirty="0" smtClean="0">
                <a:solidFill>
                  <a:schemeClr val="tx1"/>
                </a:solidFill>
              </a:rPr>
              <a:t>ст.ст. 7.32.3, 7.32.4, 19.7.2-1  КоАП РФ за нарушение порядка закупок отдельными видами юридических лиц – 65 дел; </a:t>
            </a:r>
          </a:p>
          <a:p>
            <a:pPr algn="just">
              <a:buNone/>
            </a:pPr>
            <a:r>
              <a:rPr lang="ru-RU" sz="1400" dirty="0" smtClean="0">
                <a:solidFill>
                  <a:schemeClr val="tx1"/>
                </a:solidFill>
              </a:rPr>
              <a:t>ст. 20.25 КоАП РФ за неуплату штрафа в установленные сроки – 1 дело.</a:t>
            </a:r>
          </a:p>
          <a:p>
            <a:pPr algn="just">
              <a:buNone/>
            </a:pPr>
            <a:r>
              <a:rPr lang="ru-RU" sz="1400" b="1" i="1" dirty="0" smtClean="0">
                <a:solidFill>
                  <a:schemeClr val="tx1"/>
                </a:solidFill>
              </a:rPr>
              <a:t>Общая сумма уплаченного штрафа – более  4,7 млн. рублей. </a:t>
            </a:r>
          </a:p>
          <a:p>
            <a:pPr algn="just"/>
            <a:endParaRPr lang="ru-RU" sz="1400" dirty="0"/>
          </a:p>
        </p:txBody>
      </p:sp>
      <p:sp>
        <p:nvSpPr>
          <p:cNvPr id="2" name="Заголовок 1"/>
          <p:cNvSpPr>
            <a:spLocks noGrp="1"/>
          </p:cNvSpPr>
          <p:nvPr>
            <p:ph type="title"/>
          </p:nvPr>
        </p:nvSpPr>
        <p:spPr>
          <a:xfrm>
            <a:off x="394138" y="0"/>
            <a:ext cx="8229600" cy="777766"/>
          </a:xfrm>
        </p:spPr>
        <p:txBody>
          <a:bodyPr/>
          <a:lstStyle/>
          <a:p>
            <a:r>
              <a:rPr lang="ru-RU" sz="2800" dirty="0" smtClean="0">
                <a:solidFill>
                  <a:schemeClr val="bg1"/>
                </a:solidFill>
              </a:rPr>
              <a:t>Дела об административных правонарушениях</a:t>
            </a:r>
            <a:endParaRPr lang="ru-RU" sz="28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27</a:t>
            </a:fld>
            <a:endParaRPr lang="ru-RU" dirty="0">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28</a:t>
            </a:fld>
            <a:endParaRPr lang="ru-RU">
              <a:solidFill>
                <a:srgbClr val="FFFFFF"/>
              </a:solidFill>
            </a:endParaRPr>
          </a:p>
        </p:txBody>
      </p:sp>
      <p:sp>
        <p:nvSpPr>
          <p:cNvPr id="6" name="Скругленный прямоугольник 5"/>
          <p:cNvSpPr/>
          <p:nvPr/>
        </p:nvSpPr>
        <p:spPr>
          <a:xfrm>
            <a:off x="336332" y="1397875"/>
            <a:ext cx="8523890" cy="4372304"/>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sz="1600" dirty="0">
                <a:solidFill>
                  <a:schemeClr val="tx1"/>
                </a:solidFill>
                <a:cs typeface="Times New Roman" pitchFamily="18" charset="0"/>
              </a:rPr>
              <a:t>Башкортостанским УФАС России </a:t>
            </a:r>
            <a:r>
              <a:rPr lang="ru-RU" sz="1600" dirty="0" smtClean="0">
                <a:solidFill>
                  <a:schemeClr val="tx1"/>
                </a:solidFill>
                <a:cs typeface="Times New Roman" pitchFamily="18" charset="0"/>
              </a:rPr>
              <a:t>проводится </a:t>
            </a:r>
            <a:r>
              <a:rPr lang="ru-RU" sz="1600" dirty="0">
                <a:solidFill>
                  <a:schemeClr val="tx1"/>
                </a:solidFill>
                <a:cs typeface="Times New Roman" pitchFamily="18" charset="0"/>
              </a:rPr>
              <a:t>значительная работа по </a:t>
            </a:r>
            <a:r>
              <a:rPr lang="ru-RU" sz="1600" dirty="0" err="1">
                <a:solidFill>
                  <a:schemeClr val="tx1"/>
                </a:solidFill>
                <a:cs typeface="Times New Roman" pitchFamily="18" charset="0"/>
              </a:rPr>
              <a:t>адвокатированию</a:t>
            </a:r>
            <a:r>
              <a:rPr lang="ru-RU" sz="1600" dirty="0">
                <a:solidFill>
                  <a:schemeClr val="tx1"/>
                </a:solidFill>
                <a:cs typeface="Times New Roman" pitchFamily="18" charset="0"/>
              </a:rPr>
              <a:t> конкуренции: проведены пресс-конференция, "круглые столы", рабочие совещания по вопросам практики применения антимонопольного законодательства, законодательства о рекламе, законодательства о контрактной системе в сфере закупок товаров, работ, услуг для обеспечения государственных и муниципальных нужд; вышли материалы о деятельности управления в печатных СМИ и Интернет, сделаны выступления на радио и телевидении. </a:t>
            </a:r>
          </a:p>
          <a:p>
            <a:pPr indent="355600" algn="just"/>
            <a:endParaRPr lang="ru-RU" sz="1600" dirty="0" smtClean="0">
              <a:solidFill>
                <a:schemeClr val="tx1"/>
              </a:solidFill>
              <a:cs typeface="Times New Roman" pitchFamily="18" charset="0"/>
            </a:endParaRPr>
          </a:p>
          <a:p>
            <a:pPr indent="355600" algn="just"/>
            <a:r>
              <a:rPr lang="ru-RU" sz="1600" dirty="0" smtClean="0">
                <a:solidFill>
                  <a:schemeClr val="tx1"/>
                </a:solidFill>
                <a:cs typeface="Times New Roman" pitchFamily="18" charset="0"/>
              </a:rPr>
              <a:t>За истекший период 2019 года проведено публичное мероприятие по публичному обсуждению результатов правоприменительной практики </a:t>
            </a:r>
            <a:r>
              <a:rPr lang="ru-RU" sz="1600" dirty="0" err="1" smtClean="0">
                <a:solidFill>
                  <a:schemeClr val="tx1"/>
                </a:solidFill>
                <a:cs typeface="Times New Roman" pitchFamily="18" charset="0"/>
              </a:rPr>
              <a:t>Башкортостанского</a:t>
            </a:r>
            <a:r>
              <a:rPr lang="ru-RU" sz="1600" dirty="0" smtClean="0">
                <a:solidFill>
                  <a:schemeClr val="tx1"/>
                </a:solidFill>
                <a:cs typeface="Times New Roman" pitchFamily="18" charset="0"/>
              </a:rPr>
              <a:t> УФАС России в сфере контроля антимонопольного законодательства, законодательства о рекламе и законодательства в сфере закупок</a:t>
            </a:r>
            <a:r>
              <a:rPr lang="ru-RU" sz="1600" dirty="0" smtClean="0">
                <a:solidFill>
                  <a:schemeClr val="tx1"/>
                </a:solidFill>
              </a:rPr>
              <a:t> (20 марта 2019 года). </a:t>
            </a:r>
          </a:p>
          <a:p>
            <a:pPr indent="355600" algn="just"/>
            <a:r>
              <a:rPr lang="ru-RU" sz="1600" dirty="0" smtClean="0">
                <a:solidFill>
                  <a:schemeClr val="tx1"/>
                </a:solidFill>
                <a:cs typeface="Times New Roman" pitchFamily="18" charset="0"/>
              </a:rPr>
              <a:t>. </a:t>
            </a:r>
            <a:endParaRPr lang="ru-RU" sz="16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i="1" dirty="0">
              <a:solidFill>
                <a:schemeClr val="bg1"/>
              </a:solidFill>
            </a:endParaRPr>
          </a:p>
        </p:txBody>
      </p:sp>
    </p:spTree>
    <p:extLst>
      <p:ext uri="{BB962C8B-B14F-4D97-AF65-F5344CB8AC3E}">
        <p14:creationId xmlns="" xmlns:p14="http://schemas.microsoft.com/office/powerpoint/2010/main" val="19102047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29</a:t>
            </a:fld>
            <a:endParaRPr lang="ru-RU">
              <a:solidFill>
                <a:srgbClr val="FFFFFF"/>
              </a:solidFill>
            </a:endParaRPr>
          </a:p>
        </p:txBody>
      </p:sp>
      <p:sp>
        <p:nvSpPr>
          <p:cNvPr id="6" name="Скругленный прямоугольник 5"/>
          <p:cNvSpPr/>
          <p:nvPr/>
        </p:nvSpPr>
        <p:spPr>
          <a:xfrm>
            <a:off x="273269" y="1103585"/>
            <a:ext cx="8555421" cy="503445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dirty="0" smtClean="0">
              <a:solidFill>
                <a:schemeClr val="tx1"/>
              </a:solidFill>
            </a:endParaRPr>
          </a:p>
          <a:p>
            <a:pPr algn="just"/>
            <a:endParaRPr lang="ru-RU" dirty="0" smtClean="0">
              <a:solidFill>
                <a:schemeClr val="tx1"/>
              </a:solidFill>
            </a:endParaRPr>
          </a:p>
          <a:p>
            <a:pPr algn="just"/>
            <a:endParaRPr lang="ru-RU" dirty="0" smtClean="0">
              <a:solidFill>
                <a:schemeClr val="tx1"/>
              </a:solidFill>
            </a:endParaRPr>
          </a:p>
          <a:p>
            <a:pPr algn="just" fontAlgn="base"/>
            <a:r>
              <a:rPr lang="ru-RU" sz="1500" dirty="0" smtClean="0">
                <a:solidFill>
                  <a:schemeClr val="tx1"/>
                </a:solidFill>
              </a:rPr>
              <a:t>Проведен семинар по актуальным вопросам применения антимонопольного законодательства и развития конкуренции с участием представителя ФАС России и члена Общественного совета при ФАС России (4 апреля 2019 года)</a:t>
            </a:r>
            <a:r>
              <a:rPr lang="ru-RU" sz="1600" dirty="0"/>
              <a:t> </a:t>
            </a:r>
            <a:r>
              <a:rPr lang="ru-RU" sz="1600" dirty="0">
                <a:solidFill>
                  <a:schemeClr val="tx1"/>
                </a:solidFill>
              </a:rPr>
              <a:t>по следующим темам</a:t>
            </a:r>
            <a:r>
              <a:rPr lang="ru-RU" sz="1600" dirty="0" smtClean="0">
                <a:solidFill>
                  <a:schemeClr val="tx1"/>
                </a:solidFill>
              </a:rPr>
              <a:t>:</a:t>
            </a:r>
            <a:r>
              <a:rPr lang="ru-RU" sz="1500" dirty="0" smtClean="0">
                <a:solidFill>
                  <a:schemeClr val="tx1"/>
                </a:solidFill>
              </a:rPr>
              <a:t> </a:t>
            </a:r>
          </a:p>
          <a:p>
            <a:pPr algn="just" fontAlgn="base"/>
            <a:r>
              <a:rPr lang="ru-RU" sz="1500" dirty="0" smtClean="0">
                <a:solidFill>
                  <a:schemeClr val="tx1"/>
                </a:solidFill>
              </a:rPr>
              <a:t>1. </a:t>
            </a:r>
            <a:r>
              <a:rPr lang="ru-RU" sz="1500" dirty="0" err="1" smtClean="0">
                <a:solidFill>
                  <a:schemeClr val="tx1"/>
                </a:solidFill>
              </a:rPr>
              <a:t>Антиконкурентные</a:t>
            </a:r>
            <a:r>
              <a:rPr lang="ru-RU" sz="1500" dirty="0" smtClean="0">
                <a:solidFill>
                  <a:schemeClr val="tx1"/>
                </a:solidFill>
              </a:rPr>
              <a:t> соглашения и картели, вертикальные соглашения, в том числе дилерские соглашения; доказывание, квалификация соглашений участников торгов, правовые последствия;</a:t>
            </a:r>
          </a:p>
          <a:p>
            <a:pPr algn="just" fontAlgn="base"/>
            <a:r>
              <a:rPr lang="ru-RU" sz="1500" dirty="0" smtClean="0">
                <a:solidFill>
                  <a:schemeClr val="tx1"/>
                </a:solidFill>
              </a:rPr>
              <a:t>2.</a:t>
            </a:r>
            <a:r>
              <a:rPr lang="ru-RU" sz="1500" dirty="0">
                <a:solidFill>
                  <a:schemeClr val="tx1"/>
                </a:solidFill>
              </a:rPr>
              <a:t> </a:t>
            </a:r>
            <a:r>
              <a:rPr lang="ru-RU" sz="1500" dirty="0" smtClean="0">
                <a:solidFill>
                  <a:schemeClr val="tx1"/>
                </a:solidFill>
              </a:rPr>
              <a:t>Административная практика  рассмотрения дел по ст.9.21 и ст.14.31 КоАП РФ: основные нарушения, порядок определения должностными лицами антимонопольных органов вида и размера наказаний, применение положении антимонопольного законодательства  к владельцам объектов электроэнергетики, в том числе не соответствующие критериям отнесения к ТСО, соотношение Закона о защите конкуренции и правил недискриминационного доступа, правил технологического доступа и законодательства о теплоснабжении;</a:t>
            </a:r>
          </a:p>
          <a:p>
            <a:pPr algn="just" fontAlgn="base"/>
            <a:r>
              <a:rPr lang="ru-RU" sz="1500" dirty="0" smtClean="0">
                <a:solidFill>
                  <a:schemeClr val="tx1"/>
                </a:solidFill>
              </a:rPr>
              <a:t>3.</a:t>
            </a:r>
            <a:r>
              <a:rPr lang="ru-RU" sz="1500" dirty="0">
                <a:solidFill>
                  <a:schemeClr val="tx1"/>
                </a:solidFill>
              </a:rPr>
              <a:t> </a:t>
            </a:r>
            <a:r>
              <a:rPr lang="ru-RU" sz="1500" dirty="0" smtClean="0">
                <a:solidFill>
                  <a:schemeClr val="tx1"/>
                </a:solidFill>
              </a:rPr>
              <a:t>Антимонопольный </a:t>
            </a:r>
            <a:r>
              <a:rPr lang="ru-RU" sz="1500" dirty="0" err="1" smtClean="0">
                <a:solidFill>
                  <a:schemeClr val="tx1"/>
                </a:solidFill>
              </a:rPr>
              <a:t>комплаенс</a:t>
            </a:r>
            <a:r>
              <a:rPr lang="ru-RU" sz="1500" dirty="0" smtClean="0">
                <a:solidFill>
                  <a:schemeClr val="tx1"/>
                </a:solidFill>
              </a:rPr>
              <a:t>;</a:t>
            </a:r>
          </a:p>
          <a:p>
            <a:pPr algn="just" fontAlgn="base"/>
            <a:r>
              <a:rPr lang="ru-RU" sz="1500" dirty="0" smtClean="0">
                <a:solidFill>
                  <a:schemeClr val="tx1"/>
                </a:solidFill>
              </a:rPr>
              <a:t>4.</a:t>
            </a:r>
            <a:r>
              <a:rPr lang="ru-RU" sz="1500" dirty="0">
                <a:solidFill>
                  <a:schemeClr val="tx1"/>
                </a:solidFill>
              </a:rPr>
              <a:t> </a:t>
            </a:r>
            <a:r>
              <a:rPr lang="ru-RU" sz="1500" dirty="0" smtClean="0">
                <a:solidFill>
                  <a:schemeClr val="tx1"/>
                </a:solidFill>
              </a:rPr>
              <a:t>Практика применения положений Федерального закона от 28.12.2009 № 381-ФЗ «Об основах государственного регулирования торговой деятельности в Российской Федерации» на примере поставщика в регулируемой отрасли.</a:t>
            </a:r>
          </a:p>
          <a:p>
            <a:pPr algn="just"/>
            <a:endParaRPr lang="ru-RU" dirty="0" smtClean="0">
              <a:solidFill>
                <a:schemeClr val="tx1"/>
              </a:solidFill>
            </a:endParaRPr>
          </a:p>
          <a:p>
            <a:pPr algn="just"/>
            <a:r>
              <a:rPr lang="ru-RU" dirty="0" smtClean="0">
                <a:solidFill>
                  <a:schemeClr val="tx1"/>
                </a:solidFill>
              </a:rPr>
              <a:t> </a:t>
            </a:r>
          </a:p>
          <a:p>
            <a:pPr indent="355600" algn="just"/>
            <a:endParaRPr lang="ru-RU" sz="1600" dirty="0" smtClean="0">
              <a:solidFill>
                <a:schemeClr val="tx1"/>
              </a:solidFill>
            </a:endParaRPr>
          </a:p>
          <a:p>
            <a:pPr lvl="0" indent="355600" algn="just"/>
            <a:endParaRPr lang="ru-RU" sz="1500" dirty="0" smtClean="0">
              <a:solidFill>
                <a:schemeClr val="tx1"/>
              </a:solidFill>
            </a:endParaRPr>
          </a:p>
          <a:p>
            <a:pPr lvl="0" indent="355600" algn="just"/>
            <a:r>
              <a:rPr lang="ru-RU" sz="1500" dirty="0" smtClean="0">
                <a:solidFill>
                  <a:schemeClr val="tx1"/>
                </a:solidFill>
              </a:rPr>
              <a:t> </a:t>
            </a:r>
            <a:endParaRPr lang="ru-RU" sz="1500" dirty="0">
              <a:solidFill>
                <a:schemeClr val="tx1"/>
              </a:solidFill>
            </a:endParaRPr>
          </a:p>
        </p:txBody>
      </p:sp>
      <p:sp>
        <p:nvSpPr>
          <p:cNvPr id="8" name="Прямоугольник 7"/>
          <p:cNvSpPr/>
          <p:nvPr/>
        </p:nvSpPr>
        <p:spPr>
          <a:xfrm>
            <a:off x="1" y="101600"/>
            <a:ext cx="9144000"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
        <p:nvSpPr>
          <p:cNvPr id="11265" name="Rectangle 1"/>
          <p:cNvSpPr>
            <a:spLocks noChangeArrowheads="1"/>
          </p:cNvSpPr>
          <p:nvPr/>
        </p:nvSpPr>
        <p:spPr bwMode="auto">
          <a:xfrm>
            <a:off x="4227187" y="74711"/>
            <a:ext cx="68961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095040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a:t>
            </a:fld>
            <a:endParaRPr lang="ru-RU">
              <a:solidFill>
                <a:srgbClr val="FFFFFF"/>
              </a:solidFill>
            </a:endParaRPr>
          </a:p>
        </p:txBody>
      </p:sp>
      <p:sp>
        <p:nvSpPr>
          <p:cNvPr id="6" name="Скругленный прямоугольник 5"/>
          <p:cNvSpPr/>
          <p:nvPr/>
        </p:nvSpPr>
        <p:spPr>
          <a:xfrm>
            <a:off x="216775" y="2061529"/>
            <a:ext cx="8510155" cy="3141091"/>
          </a:xfrm>
          <a:prstGeom prst="roundRect">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lgn="just"/>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При </a:t>
            </a:r>
            <a:r>
              <a:rPr lang="ru-RU" dirty="0">
                <a:solidFill>
                  <a:schemeClr val="tx1"/>
                </a:solidFill>
              </a:rPr>
              <a:t>осуществлении контроля экономической концентрации на товарных и финансовых рынках </a:t>
            </a:r>
            <a:r>
              <a:rPr lang="ru-RU" dirty="0" smtClean="0">
                <a:solidFill>
                  <a:schemeClr val="tx1"/>
                </a:solidFill>
              </a:rPr>
              <a:t>за истекший период 2019 года не поступало ходатайств и уведомлений </a:t>
            </a:r>
          </a:p>
          <a:p>
            <a:pPr marL="285750" lvl="0" indent="-285750" algn="just">
              <a:buFont typeface="Wingdings" pitchFamily="2" charset="2"/>
              <a:buChar char="Ø"/>
            </a:pPr>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За истекший период 2019 года рассмотрено 278 обращений граждан</a:t>
            </a:r>
          </a:p>
          <a:p>
            <a:pPr marL="285750" lvl="0" indent="-285750" algn="just">
              <a:buFont typeface="Wingdings" pitchFamily="2" charset="2"/>
              <a:buChar char="Ø"/>
            </a:pPr>
            <a:endParaRPr lang="ru-RU" dirty="0" smtClean="0">
              <a:solidFill>
                <a:schemeClr val="tx1"/>
              </a:solidFill>
            </a:endParaRPr>
          </a:p>
          <a:p>
            <a:pPr marL="285750" lvl="0" indent="-285750" algn="just">
              <a:buFont typeface="Wingdings" pitchFamily="2" charset="2"/>
              <a:buChar char="Ø"/>
            </a:pPr>
            <a:r>
              <a:rPr lang="ru-RU" dirty="0" smtClean="0">
                <a:solidFill>
                  <a:schemeClr val="tx1"/>
                </a:solidFill>
              </a:rPr>
              <a:t>Управление за истекший период 2019 года участвовало </a:t>
            </a:r>
            <a:r>
              <a:rPr lang="ru-RU" dirty="0">
                <a:solidFill>
                  <a:schemeClr val="tx1"/>
                </a:solidFill>
              </a:rPr>
              <a:t>в </a:t>
            </a:r>
            <a:r>
              <a:rPr lang="ru-RU" dirty="0" smtClean="0">
                <a:solidFill>
                  <a:schemeClr val="tx1"/>
                </a:solidFill>
              </a:rPr>
              <a:t>254 заседаниях </a:t>
            </a:r>
            <a:r>
              <a:rPr lang="ru-RU" dirty="0">
                <a:solidFill>
                  <a:schemeClr val="tx1"/>
                </a:solidFill>
              </a:rPr>
              <a:t>судов различных </a:t>
            </a:r>
            <a:r>
              <a:rPr lang="ru-RU" dirty="0" smtClean="0">
                <a:solidFill>
                  <a:schemeClr val="tx1"/>
                </a:solidFill>
              </a:rPr>
              <a:t>инстанций</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 xmlns:p14="http://schemas.microsoft.com/office/powerpoint/2010/main" val="241345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30</a:t>
            </a:fld>
            <a:endParaRPr lang="ru-RU">
              <a:solidFill>
                <a:srgbClr val="FFFFFF"/>
              </a:solidFill>
            </a:endParaRPr>
          </a:p>
        </p:txBody>
      </p:sp>
      <p:sp>
        <p:nvSpPr>
          <p:cNvPr id="6" name="Скругленный прямоугольник 5"/>
          <p:cNvSpPr/>
          <p:nvPr/>
        </p:nvSpPr>
        <p:spPr>
          <a:xfrm>
            <a:off x="273269" y="1103585"/>
            <a:ext cx="8555421" cy="503445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ru-RU" sz="1700" dirty="0" smtClean="0">
                <a:solidFill>
                  <a:schemeClr val="tx1"/>
                </a:solidFill>
              </a:rPr>
              <a:t>В наши дни актуальным вопросом остается разработка антимонопольного </a:t>
            </a:r>
            <a:r>
              <a:rPr lang="ru-RU" sz="1700" dirty="0" err="1" smtClean="0">
                <a:solidFill>
                  <a:schemeClr val="tx1"/>
                </a:solidFill>
              </a:rPr>
              <a:t>комплаенса</a:t>
            </a:r>
            <a:r>
              <a:rPr lang="ru-RU" sz="1700" dirty="0" smtClean="0">
                <a:solidFill>
                  <a:schemeClr val="tx1"/>
                </a:solidFill>
              </a:rPr>
              <a:t>  в государственных органах и на предприятиях. Крупные российские компании приходят к необходимости его создания, а также необходимости наличия кадров в штате, владеющих комплексом знаний, в том числе антимонопольного законодательства. </a:t>
            </a:r>
          </a:p>
          <a:p>
            <a:pPr algn="just" fontAlgn="base"/>
            <a:r>
              <a:rPr lang="ru-RU" sz="1700" dirty="0" smtClean="0">
                <a:solidFill>
                  <a:schemeClr val="tx1"/>
                </a:solidFill>
              </a:rPr>
              <a:t>Школа конкурентного права, организованная в ноябре 2014 года совместно с Башкирским государственным университетом (кафедра государственного права Института права </a:t>
            </a:r>
            <a:r>
              <a:rPr lang="ru-RU" sz="1700" dirty="0" err="1" smtClean="0">
                <a:solidFill>
                  <a:schemeClr val="tx1"/>
                </a:solidFill>
              </a:rPr>
              <a:t>БашГУ</a:t>
            </a:r>
            <a:r>
              <a:rPr lang="ru-RU" sz="1700" dirty="0" smtClean="0">
                <a:solidFill>
                  <a:schemeClr val="tx1"/>
                </a:solidFill>
              </a:rPr>
              <a:t>), уже сегодня готовит таких специалистов. </a:t>
            </a:r>
          </a:p>
          <a:p>
            <a:pPr algn="just" fontAlgn="base"/>
            <a:r>
              <a:rPr lang="ru-RU" sz="1700" dirty="0" smtClean="0">
                <a:solidFill>
                  <a:schemeClr val="tx1"/>
                </a:solidFill>
              </a:rPr>
              <a:t>В 2016 года состоялся первый выпуск Школы конкурентного права. Слушателями являются студенты разных ВУЗов и курсов, в том числе магистранты. В 2016-2018 г.г. проведены четыре сессии II набора Школы конкурентного права. В мае 2018 года состоялся второй выпуск Школы конкурентного права. </a:t>
            </a:r>
          </a:p>
          <a:p>
            <a:pPr algn="just"/>
            <a:r>
              <a:rPr lang="ru-RU" sz="1700" dirty="0" smtClean="0">
                <a:solidFill>
                  <a:schemeClr val="tx1"/>
                </a:solidFill>
              </a:rPr>
              <a:t>Школа востребована – в ноябре 2018 года состоялся </a:t>
            </a:r>
            <a:r>
              <a:rPr lang="en-US" sz="1700" dirty="0" smtClean="0">
                <a:solidFill>
                  <a:schemeClr val="tx1"/>
                </a:solidFill>
              </a:rPr>
              <a:t>III</a:t>
            </a:r>
            <a:r>
              <a:rPr lang="ru-RU" sz="1700" dirty="0" smtClean="0">
                <a:solidFill>
                  <a:schemeClr val="tx1"/>
                </a:solidFill>
              </a:rPr>
              <a:t> набор Школы конкурентного права и проведены занятия первой сессии школы, 19 апреля 2019 года состоялся третий выпуск Школы конкурентного права. </a:t>
            </a:r>
          </a:p>
          <a:p>
            <a:pPr lvl="0" indent="355600" algn="just"/>
            <a:endParaRPr lang="ru-RU" sz="1500" dirty="0" smtClean="0">
              <a:solidFill>
                <a:schemeClr val="tx1"/>
              </a:solidFill>
            </a:endParaRPr>
          </a:p>
        </p:txBody>
      </p:sp>
      <p:sp>
        <p:nvSpPr>
          <p:cNvPr id="8" name="Прямоугольник 7"/>
          <p:cNvSpPr/>
          <p:nvPr/>
        </p:nvSpPr>
        <p:spPr>
          <a:xfrm>
            <a:off x="0" y="197395"/>
            <a:ext cx="9605555" cy="1107996"/>
          </a:xfrm>
          <a:prstGeom prst="rect">
            <a:avLst/>
          </a:prstGeom>
        </p:spPr>
        <p:txBody>
          <a:bodyPr wrap="square">
            <a:spAutoFit/>
          </a:bodyPr>
          <a:lstStyle/>
          <a:p>
            <a:pPr algn="ctr"/>
            <a:r>
              <a:rPr lang="ru-RU" sz="2400" b="1" dirty="0" err="1" smtClean="0">
                <a:solidFill>
                  <a:schemeClr val="bg1"/>
                </a:solidFill>
              </a:rPr>
              <a:t>Адвокатирование</a:t>
            </a:r>
            <a:r>
              <a:rPr lang="ru-RU" sz="2400" b="1" dirty="0" smtClean="0">
                <a:solidFill>
                  <a:schemeClr val="bg1"/>
                </a:solidFill>
              </a:rPr>
              <a:t> конкуренции</a:t>
            </a:r>
          </a:p>
          <a:p>
            <a:pPr algn="ctr"/>
            <a:endParaRPr lang="ru-RU" sz="2400" b="1" dirty="0" smtClean="0">
              <a:solidFill>
                <a:schemeClr val="bg1"/>
              </a:solidFill>
            </a:endParaRPr>
          </a:p>
          <a:p>
            <a:pPr algn="ctr"/>
            <a:endParaRPr lang="ru-RU" i="1" dirty="0">
              <a:solidFill>
                <a:schemeClr val="bg1"/>
              </a:solidFill>
            </a:endParaRPr>
          </a:p>
        </p:txBody>
      </p:sp>
      <p:sp>
        <p:nvSpPr>
          <p:cNvPr id="11265" name="Rectangle 1"/>
          <p:cNvSpPr>
            <a:spLocks noChangeArrowheads="1"/>
          </p:cNvSpPr>
          <p:nvPr/>
        </p:nvSpPr>
        <p:spPr bwMode="auto">
          <a:xfrm>
            <a:off x="4227187" y="74711"/>
            <a:ext cx="68961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0950403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31</a:t>
            </a:fld>
            <a:endParaRPr lang="ru-RU">
              <a:solidFill>
                <a:srgbClr val="FFFFFF"/>
              </a:solidFill>
            </a:endParaRPr>
          </a:p>
        </p:txBody>
      </p:sp>
      <p:sp>
        <p:nvSpPr>
          <p:cNvPr id="6" name="Скругленный прямоугольник 5"/>
          <p:cNvSpPr/>
          <p:nvPr/>
        </p:nvSpPr>
        <p:spPr>
          <a:xfrm>
            <a:off x="213605" y="1547948"/>
            <a:ext cx="8831092" cy="4554583"/>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rPr>
              <a:t>При </a:t>
            </a:r>
            <a:r>
              <a:rPr lang="ru-RU" dirty="0" err="1" smtClean="0">
                <a:solidFill>
                  <a:schemeClr val="tx1"/>
                </a:solidFill>
              </a:rPr>
              <a:t>Башкортостанском</a:t>
            </a:r>
            <a:r>
              <a:rPr lang="ru-RU" dirty="0" smtClean="0">
                <a:solidFill>
                  <a:schemeClr val="tx1"/>
                </a:solidFill>
              </a:rPr>
              <a:t> УФАС России создан Общественный совет.</a:t>
            </a:r>
          </a:p>
          <a:p>
            <a:pPr algn="just"/>
            <a:endParaRPr lang="ru-RU" dirty="0" smtClean="0">
              <a:solidFill>
                <a:schemeClr val="tx1"/>
              </a:solidFill>
            </a:endParaRPr>
          </a:p>
          <a:p>
            <a:pPr algn="just"/>
            <a:r>
              <a:rPr lang="ru-RU" dirty="0" smtClean="0">
                <a:solidFill>
                  <a:schemeClr val="tx1"/>
                </a:solidFill>
              </a:rPr>
              <a:t>Состав </a:t>
            </a:r>
            <a:r>
              <a:rPr lang="ru-RU" dirty="0">
                <a:solidFill>
                  <a:schemeClr val="tx1"/>
                </a:solidFill>
              </a:rPr>
              <a:t>совета сформирован путем конкурсных </a:t>
            </a:r>
            <a:r>
              <a:rPr lang="ru-RU" dirty="0" smtClean="0">
                <a:solidFill>
                  <a:schemeClr val="tx1"/>
                </a:solidFill>
              </a:rPr>
              <a:t>процедур.</a:t>
            </a:r>
          </a:p>
          <a:p>
            <a:pPr algn="just"/>
            <a:endParaRPr lang="ru-RU" dirty="0" smtClean="0">
              <a:solidFill>
                <a:schemeClr val="tx1"/>
              </a:solidFill>
            </a:endParaRPr>
          </a:p>
          <a:p>
            <a:pPr algn="just"/>
            <a:r>
              <a:rPr lang="ru-RU" dirty="0" smtClean="0">
                <a:solidFill>
                  <a:schemeClr val="tx1"/>
                </a:solidFill>
              </a:rPr>
              <a:t>10 </a:t>
            </a:r>
            <a:r>
              <a:rPr lang="ru-RU" dirty="0">
                <a:solidFill>
                  <a:schemeClr val="tx1"/>
                </a:solidFill>
              </a:rPr>
              <a:t>апреля 2019 года состоялось первое заседание Общественного совета при </a:t>
            </a:r>
            <a:r>
              <a:rPr lang="ru-RU" dirty="0" err="1">
                <a:solidFill>
                  <a:schemeClr val="tx1"/>
                </a:solidFill>
              </a:rPr>
              <a:t>Башкортостанском</a:t>
            </a:r>
            <a:r>
              <a:rPr lang="ru-RU" dirty="0">
                <a:solidFill>
                  <a:schemeClr val="tx1"/>
                </a:solidFill>
              </a:rPr>
              <a:t> УФАС </a:t>
            </a:r>
            <a:r>
              <a:rPr lang="ru-RU" dirty="0" smtClean="0">
                <a:solidFill>
                  <a:schemeClr val="tx1"/>
                </a:solidFill>
              </a:rPr>
              <a:t>России, созданного </a:t>
            </a:r>
            <a:r>
              <a:rPr lang="ru-RU" dirty="0">
                <a:solidFill>
                  <a:schemeClr val="tx1"/>
                </a:solidFill>
              </a:rPr>
              <a:t>по новым принципам, аналогичным Общественному совету при ФАС </a:t>
            </a:r>
            <a:r>
              <a:rPr lang="ru-RU" dirty="0" smtClean="0">
                <a:solidFill>
                  <a:schemeClr val="tx1"/>
                </a:solidFill>
              </a:rPr>
              <a:t>России.</a:t>
            </a:r>
          </a:p>
          <a:p>
            <a:pPr algn="just"/>
            <a:r>
              <a:rPr lang="ru-RU" dirty="0" smtClean="0">
                <a:solidFill>
                  <a:schemeClr val="tx1"/>
                </a:solidFill>
              </a:rPr>
              <a:t>На </a:t>
            </a:r>
            <a:r>
              <a:rPr lang="ru-RU" dirty="0">
                <a:solidFill>
                  <a:schemeClr val="tx1"/>
                </a:solidFill>
              </a:rPr>
              <a:t>заседании Совета обсудили основные задачи на ближайший период. </a:t>
            </a:r>
            <a:endParaRPr lang="ru-RU" dirty="0" smtClean="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Общественный Совет</a:t>
            </a:r>
            <a:endParaRPr lang="ru-RU" i="1" dirty="0">
              <a:solidFill>
                <a:schemeClr val="bg1"/>
              </a:solidFill>
            </a:endParaRPr>
          </a:p>
        </p:txBody>
      </p:sp>
    </p:spTree>
    <p:extLst>
      <p:ext uri="{BB962C8B-B14F-4D97-AF65-F5344CB8AC3E}">
        <p14:creationId xmlns="" xmlns:p14="http://schemas.microsoft.com/office/powerpoint/2010/main" val="36772934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32</a:t>
            </a:fld>
            <a:endParaRPr lang="ru-RU">
              <a:solidFill>
                <a:srgbClr val="FFFFFF"/>
              </a:solidFill>
            </a:endParaRPr>
          </a:p>
        </p:txBody>
      </p:sp>
      <p:sp>
        <p:nvSpPr>
          <p:cNvPr id="6" name="Скругленный прямоугольник 5"/>
          <p:cNvSpPr/>
          <p:nvPr/>
        </p:nvSpPr>
        <p:spPr>
          <a:xfrm>
            <a:off x="159456" y="1033318"/>
            <a:ext cx="8776139" cy="5451565"/>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Указом Президента Российской Федерации от 21 декабря 2017 года № 618 "Об основных направлениях государственной политики по развитию конкуренции" утвержден Национальный план развития конкуренции в Российской Федерации на 2018 – 2020 годы, который направлен на снижение доли государственного участия в конкурентных сферах экономической деятельности, в том числе ограничение создания унитарных предприятий, реформу тарифного регулирования, эффективное предупреждение и пресечение антимонопольных нарушений, приводящих к ограничению и устранению конкуренции на товарных рынках, и поддержку предпринимательской инициативы, включая развитие малого и среднего бизнеса. </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 а также органов местного самоуправления.</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a:t>
            </a: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 xmlns:p14="http://schemas.microsoft.com/office/powerpoint/2010/main" val="3677293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33</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В Указе Президента Российской Федерации определено, что целями совершенствования государственной политики по развитию конкуренции являются:</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а) повышение удовлетворенности потребителей за счет расширения ассортимента товаров, работ, услуг, повышения их качества и снижения цен;</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б) повышение экономической эффективности и конкурентоспособности хозяйствующих субъектов, в том числе за счет обеспечения равного доступа к товарам и услугам субъектов естественных монополий и государственным услугам, необходимым для ведения предпринимательской деятельности, стимулирования инновационной активности хозяйствующих субъектов, повышения доли наукоемких товаров и услуг в структуре производства, развития рынков высокотехнологичной продукции;</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в) стабильный рост и развитие многоукладной экономики, развитие технологий, снижение издержек в масштабе национальной экономики, снижение социальной напряженности в обществе, обеспечение национальной безопасности.</a:t>
            </a:r>
          </a:p>
          <a:p>
            <a:pPr algn="just"/>
            <a:endParaRPr lang="ru-RU" sz="14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 xmlns:p14="http://schemas.microsoft.com/office/powerpoint/2010/main" val="36772934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34</a:t>
            </a:fld>
            <a:endParaRPr lang="ru-RU">
              <a:solidFill>
                <a:srgbClr val="FFFFFF"/>
              </a:solidFill>
            </a:endParaRPr>
          </a:p>
        </p:txBody>
      </p:sp>
      <p:sp>
        <p:nvSpPr>
          <p:cNvPr id="6" name="Скругленный прямоугольник 5"/>
          <p:cNvSpPr/>
          <p:nvPr/>
        </p:nvSpPr>
        <p:spPr>
          <a:xfrm>
            <a:off x="241737" y="966952"/>
            <a:ext cx="8776139" cy="5675586"/>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cs typeface="Times New Roman" pitchFamily="18" charset="0"/>
              </a:rPr>
              <a:t>Мероприятия Национального плана развития конкуренции в Российской Федерации направлены на достижение следующих ключевых показателей:</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а) обеспечение во всех отраслях экономики Российской Федерации, за исключением сфер деятельности субъектов естественных монополий и организаций оборонно-промышленного комплекса, присутствия не менее трех хозяйствующих субъектов, не менее чем один из которых относится к частному бизнесу;</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б)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a:t>
            </a:r>
          </a:p>
          <a:p>
            <a:pPr algn="just"/>
            <a:endParaRPr lang="ru-RU" sz="1600" dirty="0" smtClean="0">
              <a:solidFill>
                <a:schemeClr val="tx1"/>
              </a:solidFill>
              <a:cs typeface="Times New Roman" pitchFamily="18" charset="0"/>
            </a:endParaRPr>
          </a:p>
          <a:p>
            <a:pPr algn="just"/>
            <a:r>
              <a:rPr lang="ru-RU" sz="1600" dirty="0" smtClean="0">
                <a:solidFill>
                  <a:schemeClr val="tx1"/>
                </a:solidFill>
                <a:cs typeface="Times New Roman" pitchFamily="18" charset="0"/>
              </a:rPr>
              <a:t>в) увеличение к 2020 году доли закупок, участниками которых являются только субъекты малого предпринимательства и социально ориентированные некоммерческие организации, в сфере государственного и муниципального заказа не менее чем в два раза по сравнению с 2017 годом, а также увеличение отдельными видами юридических лиц объема закупок, участниками которых являются только субъекты малого и среднего предпринимательства, до 18 процентов в 2020 году.</a:t>
            </a:r>
          </a:p>
          <a:p>
            <a:pPr algn="just"/>
            <a:endParaRPr lang="ru-RU" sz="1400" dirty="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Национальный план развития конкуренции</a:t>
            </a:r>
          </a:p>
          <a:p>
            <a:pPr algn="ctr"/>
            <a:endParaRPr lang="ru-RU" i="1" dirty="0">
              <a:solidFill>
                <a:schemeClr val="bg1"/>
              </a:solidFill>
            </a:endParaRPr>
          </a:p>
        </p:txBody>
      </p:sp>
    </p:spTree>
    <p:extLst>
      <p:ext uri="{BB962C8B-B14F-4D97-AF65-F5344CB8AC3E}">
        <p14:creationId xmlns="" xmlns:p14="http://schemas.microsoft.com/office/powerpoint/2010/main" val="36772934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35</a:t>
            </a:fld>
            <a:endParaRPr lang="ru-RU">
              <a:solidFill>
                <a:srgbClr val="FFFFFF"/>
              </a:solidFill>
            </a:endParaRPr>
          </a:p>
        </p:txBody>
      </p:sp>
      <p:sp>
        <p:nvSpPr>
          <p:cNvPr id="6" name="Скругленный прямоугольник 5"/>
          <p:cNvSpPr/>
          <p:nvPr/>
        </p:nvSpPr>
        <p:spPr>
          <a:xfrm>
            <a:off x="141259" y="644319"/>
            <a:ext cx="8861483" cy="5729472"/>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300" b="1" dirty="0" smtClean="0">
                <a:solidFill>
                  <a:schemeClr val="tx1"/>
                </a:solidFill>
              </a:rPr>
              <a:t>По каким признакам узнать недобросовестного поставщика?</a:t>
            </a:r>
            <a:endParaRPr lang="ru-RU" sz="1300" dirty="0" smtClean="0">
              <a:solidFill>
                <a:schemeClr val="tx1"/>
              </a:solidFill>
            </a:endParaRPr>
          </a:p>
          <a:p>
            <a:pPr algn="just"/>
            <a:r>
              <a:rPr lang="ru-RU" sz="1300" dirty="0" smtClean="0">
                <a:solidFill>
                  <a:schemeClr val="tx1"/>
                </a:solidFill>
              </a:rPr>
              <a:t>Информация о недобросовестных поставщиках размещена в Единой информационной системе http://zakupki.gov.ru/epz/dishonestsupplier/quicksearch/search.html</a:t>
            </a:r>
          </a:p>
          <a:p>
            <a:pPr algn="just"/>
            <a:r>
              <a:rPr lang="ru-RU" sz="1300" dirty="0" smtClean="0">
                <a:solidFill>
                  <a:schemeClr val="tx1"/>
                </a:solidFill>
              </a:rPr>
              <a:t>В реестр недобросовестных поставщиков включается следующая информация:</a:t>
            </a:r>
          </a:p>
          <a:p>
            <a:pPr algn="just"/>
            <a:r>
              <a:rPr lang="ru-RU" sz="1300" dirty="0" smtClean="0">
                <a:solidFill>
                  <a:schemeClr val="tx1"/>
                </a:solidFill>
              </a:rPr>
              <a:t>1) наименование, фирменное наименование (при наличии), место нахождения (для юридического лица), фамилия, имя, отчество (при наличии), идентификационный номер налогоплательщика или для иностранного лица в соответствии с законодательством соответствующего иностранного государства аналог идентификационного номера налогоплательщика лиц.</a:t>
            </a:r>
          </a:p>
          <a:p>
            <a:pPr algn="just"/>
            <a:r>
              <a:rPr lang="ru-RU" sz="1300" dirty="0" smtClean="0">
                <a:solidFill>
                  <a:schemeClr val="tx1"/>
                </a:solidFill>
              </a:rPr>
              <a:t>2) наименование, идентификационный номер налогоплательщика юридического лица или для иностранного лица в соответствии с законодательством соответствующего иностранного государства аналог идентификационного номера налогоплательщика, являющегося учредителем юридического лица, указанного в части 2 настоящей статьи (за исключением публично-правовых образований), фамилии, имена, отчества (при наличии) учредителей, членов коллегиальных исполнительных органов, лиц, исполняющих функции единоличного исполнительного органа юридических лиц, указанных в части 2 настоящей статьи;</a:t>
            </a:r>
          </a:p>
          <a:p>
            <a:pPr algn="just"/>
            <a:r>
              <a:rPr lang="ru-RU" sz="1300" dirty="0" smtClean="0">
                <a:solidFill>
                  <a:schemeClr val="tx1"/>
                </a:solidFill>
              </a:rPr>
              <a:t>3) даты проведения электронного аукциона, подведения итогов открытого конкурса, конкурса с ограниченным участием, двухэтапного конкурса, запроса котировок, запроса предложений в случае, если победитель определения поставщика (подрядчика, исполнителя) уклонился от заключения контракта, дата признания несостоявшейся закупки, в которой единственный участник закупки, подавший заявку, окончательное предложение или признанный единственным участником закупки, уклонился либо отказался от заключения контракта, дата заключения неисполненного или ненадлежащим образом исполненного контракта;</a:t>
            </a:r>
          </a:p>
          <a:p>
            <a:pPr algn="just"/>
            <a:r>
              <a:rPr lang="ru-RU" sz="1300" dirty="0" smtClean="0">
                <a:solidFill>
                  <a:schemeClr val="tx1"/>
                </a:solidFill>
              </a:rPr>
              <a:t>4) объект закупки, цена контракта и срок его исполнения;</a:t>
            </a:r>
          </a:p>
          <a:p>
            <a:pPr algn="just"/>
            <a:r>
              <a:rPr lang="ru-RU" sz="1300" dirty="0" smtClean="0">
                <a:solidFill>
                  <a:schemeClr val="tx1"/>
                </a:solidFill>
              </a:rPr>
              <a:t>5) идентификационный код закупки;</a:t>
            </a:r>
          </a:p>
          <a:p>
            <a:pPr algn="just"/>
            <a:r>
              <a:rPr lang="ru-RU" sz="1300" dirty="0" smtClean="0">
                <a:solidFill>
                  <a:schemeClr val="tx1"/>
                </a:solidFill>
              </a:rPr>
              <a:t>6) основания и дата расторжения контракта в случае его расторжения по решению суда или в случае одностороннего отказа заказчика от исполнения контракта;</a:t>
            </a:r>
          </a:p>
          <a:p>
            <a:pPr algn="just"/>
            <a:r>
              <a:rPr lang="ru-RU" sz="1300" dirty="0" smtClean="0">
                <a:solidFill>
                  <a:schemeClr val="tx1"/>
                </a:solidFill>
              </a:rPr>
              <a:t>7) дата внесения указанной информации в реестр недобросовестных поставщиков.</a:t>
            </a:r>
          </a:p>
          <a:p>
            <a:pPr algn="just"/>
            <a:r>
              <a:rPr lang="ru-RU" sz="1300" dirty="0" smtClean="0">
                <a:solidFill>
                  <a:schemeClr val="tx1"/>
                </a:solidFill>
              </a:rPr>
              <a:t>Используя  фильтры поисковика можно проверить любого контрагента.</a:t>
            </a:r>
          </a:p>
          <a:p>
            <a:pPr algn="just"/>
            <a:endParaRPr lang="ru-RU" dirty="0" smtClean="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20.03.2019</a:t>
            </a:r>
          </a:p>
          <a:p>
            <a:pPr algn="ctr"/>
            <a:endParaRPr lang="ru-RU" i="1" dirty="0">
              <a:solidFill>
                <a:schemeClr val="bg1"/>
              </a:solidFill>
            </a:endParaRPr>
          </a:p>
        </p:txBody>
      </p:sp>
    </p:spTree>
    <p:extLst>
      <p:ext uri="{BB962C8B-B14F-4D97-AF65-F5344CB8AC3E}">
        <p14:creationId xmlns="" xmlns:p14="http://schemas.microsoft.com/office/powerpoint/2010/main" val="36772934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36</a:t>
            </a:fld>
            <a:endParaRPr lang="ru-RU">
              <a:solidFill>
                <a:srgbClr val="FFFFFF"/>
              </a:solidFill>
            </a:endParaRPr>
          </a:p>
        </p:txBody>
      </p:sp>
      <p:sp>
        <p:nvSpPr>
          <p:cNvPr id="6" name="Скругленный прямоугольник 5"/>
          <p:cNvSpPr/>
          <p:nvPr/>
        </p:nvSpPr>
        <p:spPr>
          <a:xfrm>
            <a:off x="104504" y="840264"/>
            <a:ext cx="8905864" cy="5804262"/>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300" b="1" dirty="0" smtClean="0">
                <a:solidFill>
                  <a:schemeClr val="tx1"/>
                </a:solidFill>
              </a:rPr>
              <a:t>Вправе ли Заказчик отказаться от заключения контракта, если на этапе заключения контракта выявилось, что Поставщик представил недостоверную информацию о соответствии поставляемого товара установленным извещением об осуществлении закупки и (или) документацией о закупке требованиям к поставляемому товару, что позволило ему стать победителем определения поставщика? Нормативно-правовое основание для такого отказа? Как должен быть оформлен данный отказ (Решение единой комиссии по закупкам или решение Заказчика)? </a:t>
            </a:r>
            <a:endParaRPr lang="ru-RU" sz="1300" dirty="0" smtClean="0">
              <a:solidFill>
                <a:schemeClr val="tx1"/>
              </a:solidFill>
            </a:endParaRPr>
          </a:p>
          <a:p>
            <a:pPr algn="just"/>
            <a:r>
              <a:rPr lang="ru-RU" sz="1300" dirty="0" smtClean="0">
                <a:solidFill>
                  <a:schemeClr val="tx1"/>
                </a:solidFill>
              </a:rPr>
              <a:t>Согласно части .6.1 статьи 66 Закона о контрактной системе, в случае установления недостоверности информации, содержащейся в документах, представленных участником электронного аукциона в соответствии с частями 3 и 5 настоящей статьи, </a:t>
            </a:r>
            <a:r>
              <a:rPr lang="ru-RU" sz="1300" u="sng" dirty="0" smtClean="0">
                <a:solidFill>
                  <a:schemeClr val="tx1"/>
                </a:solidFill>
              </a:rPr>
              <a:t>аукционная комиссия</a:t>
            </a:r>
            <a:r>
              <a:rPr lang="ru-RU" sz="1300" dirty="0" smtClean="0">
                <a:solidFill>
                  <a:schemeClr val="tx1"/>
                </a:solidFill>
              </a:rPr>
              <a:t> обязана отстранить такого участника от участия в электронном аукционе на любом этапе его проведения.</a:t>
            </a:r>
          </a:p>
          <a:p>
            <a:pPr algn="just"/>
            <a:r>
              <a:rPr lang="ru-RU" sz="1300" dirty="0" smtClean="0">
                <a:solidFill>
                  <a:schemeClr val="tx1"/>
                </a:solidFill>
              </a:rPr>
              <a:t>Полномочия как заказчика так и комиссии закреплены в части 9 статьи 31 Закона о контрактной системе. Где указано, что отстранение участника закупки от участия в определении поставщика (подрядчика, исполнителя) или отказ от заключения контракта с победителем определения поставщика (подрядчика, исполнителя) осуществляется в любой момент до заключения контракта, если заказчик или комиссия по осуществлению закупок обнаружит, что участник закупки не соответствует требованиям, указанным в части 1, частях 1.1, 2 и 2.1 (при наличии таких требований) настоящей статьи, или предоставил недостоверную информацию в отношении своего соответствия указанным требованиям.</a:t>
            </a:r>
          </a:p>
          <a:p>
            <a:pPr algn="just"/>
            <a:r>
              <a:rPr lang="ru-RU" sz="1300" dirty="0" smtClean="0">
                <a:solidFill>
                  <a:schemeClr val="tx1"/>
                </a:solidFill>
              </a:rPr>
              <a:t>Кроме того, Заказчик обязан принять решение об одностороннем отказе от исполнения контракта в случаях:</a:t>
            </a:r>
          </a:p>
          <a:p>
            <a:pPr algn="just"/>
            <a:r>
              <a:rPr lang="ru-RU" sz="1300" dirty="0" smtClean="0">
                <a:solidFill>
                  <a:schemeClr val="tx1"/>
                </a:solidFill>
              </a:rPr>
              <a:t>1) если в ходе исполнения контракта установлено, что поставщик (подрядчик, исполнитель) и (или) поставляемый товар не соответствуют установленным извещением об осуществлении закупки и (или) документацией о закупке требованиям к участникам закупки и (или) поставляемому товару или представил недостоверную информацию о своем соответствии и (или) соответствии поставляемого товара таким требованиям, что позволило ему стать победителем определения поставщика (подрядчика, исполнителя) (Согласно ч.15 ст.95 Закона о контрактной системе).</a:t>
            </a:r>
          </a:p>
          <a:p>
            <a:pPr algn="just"/>
            <a:endParaRPr lang="ru-RU" b="1" dirty="0" smtClean="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20.03.2019</a:t>
            </a:r>
          </a:p>
          <a:p>
            <a:pPr algn="ctr"/>
            <a:endParaRPr lang="ru-RU" i="1" dirty="0">
              <a:solidFill>
                <a:schemeClr val="bg1"/>
              </a:solidFill>
            </a:endParaRPr>
          </a:p>
        </p:txBody>
      </p:sp>
    </p:spTree>
    <p:extLst>
      <p:ext uri="{BB962C8B-B14F-4D97-AF65-F5344CB8AC3E}">
        <p14:creationId xmlns="" xmlns:p14="http://schemas.microsoft.com/office/powerpoint/2010/main" val="3677293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37</a:t>
            </a:fld>
            <a:endParaRPr lang="ru-RU">
              <a:solidFill>
                <a:srgbClr val="FFFFFF"/>
              </a:solidFill>
            </a:endParaRPr>
          </a:p>
        </p:txBody>
      </p:sp>
      <p:sp>
        <p:nvSpPr>
          <p:cNvPr id="6" name="Скругленный прямоугольник 5"/>
          <p:cNvSpPr/>
          <p:nvPr/>
        </p:nvSpPr>
        <p:spPr>
          <a:xfrm>
            <a:off x="139337" y="1105990"/>
            <a:ext cx="8766527" cy="5207724"/>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300" b="1" dirty="0" smtClean="0">
                <a:solidFill>
                  <a:schemeClr val="tx1"/>
                </a:solidFill>
              </a:rPr>
              <a:t>Проблемы мониторинга недобросовестной конкуренции в действиях хозяйствующих субъектов.</a:t>
            </a:r>
            <a:endParaRPr lang="ru-RU" sz="1300" dirty="0" smtClean="0">
              <a:solidFill>
                <a:schemeClr val="tx1"/>
              </a:solidFill>
            </a:endParaRPr>
          </a:p>
          <a:p>
            <a:pPr algn="just"/>
            <a:r>
              <a:rPr lang="ru-RU" sz="1300" dirty="0" smtClean="0">
                <a:solidFill>
                  <a:schemeClr val="tx1"/>
                </a:solidFill>
              </a:rPr>
              <a:t>Согласно статье 39 Федерального закона "О защите конкуренции" основанием для возбуждения и рассмотрения антимонопольным органом дела о нарушении антимонопольного законодательства является:</a:t>
            </a:r>
          </a:p>
          <a:p>
            <a:pPr algn="just"/>
            <a:r>
              <a:rPr lang="ru-RU" sz="1300" dirty="0" smtClean="0">
                <a:solidFill>
                  <a:schemeClr val="tx1"/>
                </a:solidFill>
              </a:rPr>
              <a:t>1) поступление из государственных органов, органов местного самоуправления материалов, указывающих на наличие признаков нарушения антимонопольного законодательства;</a:t>
            </a:r>
          </a:p>
          <a:p>
            <a:pPr algn="just"/>
            <a:r>
              <a:rPr lang="ru-RU" sz="1300" dirty="0" smtClean="0">
                <a:solidFill>
                  <a:schemeClr val="tx1"/>
                </a:solidFill>
              </a:rPr>
              <a:t>2) заявление юридического или физического лица, указывающее на признаки нарушения антимонопольного законодательства;</a:t>
            </a:r>
          </a:p>
          <a:p>
            <a:pPr algn="just"/>
            <a:r>
              <a:rPr lang="ru-RU" sz="1300" dirty="0" smtClean="0">
                <a:solidFill>
                  <a:schemeClr val="tx1"/>
                </a:solidFill>
              </a:rPr>
              <a:t>3) обнаружение антимонопольным органом признаков нарушения антимонопольного законодательства;</a:t>
            </a:r>
          </a:p>
          <a:p>
            <a:pPr algn="just"/>
            <a:r>
              <a:rPr lang="ru-RU" sz="1300" dirty="0" smtClean="0">
                <a:solidFill>
                  <a:schemeClr val="tx1"/>
                </a:solidFill>
              </a:rPr>
              <a:t>4) сообщение средства массовой информации, указывающее на наличие признаков нарушения антимонопольного законодательства;</a:t>
            </a:r>
          </a:p>
          <a:p>
            <a:pPr algn="just"/>
            <a:r>
              <a:rPr lang="ru-RU" sz="1300" dirty="0" smtClean="0">
                <a:solidFill>
                  <a:schemeClr val="tx1"/>
                </a:solidFill>
              </a:rPr>
              <a:t>5) результат проверки, при проведении которой выявлены признаки нарушения антимонопольного законодательства коммерческими организациями, некоммерческими организациями, федеральными органами исполнительной власти, органами государственной власти субъектов Российской Федерации, органами местного самоуправления, иными осуществляющими функции указанных органов органами или организациями, государственными внебюджетными фондами.</a:t>
            </a:r>
          </a:p>
          <a:p>
            <a:pPr algn="just"/>
            <a:r>
              <a:rPr lang="ru-RU" sz="1300" dirty="0" smtClean="0">
                <a:solidFill>
                  <a:schemeClr val="tx1"/>
                </a:solidFill>
              </a:rPr>
              <a:t>Антимонопольный орган рассматривает действия хозяйствующих субъектов, связанные с недобросовестной конкуренцией в ходе рассмотрения заявлений хозяйствующих субъектов и поступившей информации в соответствии с Законом о конкуренции и Административным регламентом Федеральной антимонопольной службы по исполнению государственной функции по возбуждению и рассмотрению дел о нарушениях антимонопольного законодательства Российской Федерации и при необходимости запрашивает соответствующую информацию для установления признаков нарушения антимонопольного законодательства.</a:t>
            </a:r>
          </a:p>
          <a:p>
            <a:pPr algn="just"/>
            <a:endParaRPr lang="ru-RU" b="1" dirty="0" smtClean="0">
              <a:solidFill>
                <a:schemeClr val="tx1"/>
              </a:solidFill>
              <a:latin typeface="Times New Roman" pitchFamily="18" charset="0"/>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20.03.2019</a:t>
            </a:r>
          </a:p>
          <a:p>
            <a:pPr algn="ctr"/>
            <a:endParaRPr lang="ru-RU" i="1" dirty="0">
              <a:solidFill>
                <a:schemeClr val="bg1"/>
              </a:solidFill>
            </a:endParaRPr>
          </a:p>
        </p:txBody>
      </p:sp>
    </p:spTree>
    <p:extLst>
      <p:ext uri="{BB962C8B-B14F-4D97-AF65-F5344CB8AC3E}">
        <p14:creationId xmlns="" xmlns:p14="http://schemas.microsoft.com/office/powerpoint/2010/main" val="36772934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38</a:t>
            </a:fld>
            <a:endParaRPr lang="ru-RU">
              <a:solidFill>
                <a:srgbClr val="FFFFFF"/>
              </a:solidFill>
            </a:endParaRPr>
          </a:p>
        </p:txBody>
      </p:sp>
      <p:sp>
        <p:nvSpPr>
          <p:cNvPr id="6" name="Скругленный прямоугольник 5"/>
          <p:cNvSpPr/>
          <p:nvPr/>
        </p:nvSpPr>
        <p:spPr>
          <a:xfrm>
            <a:off x="286872" y="1156448"/>
            <a:ext cx="8597152" cy="5351928"/>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ru-RU" b="1" dirty="0" smtClean="0">
              <a:solidFill>
                <a:schemeClr val="tx1"/>
              </a:solidFill>
            </a:endParaRPr>
          </a:p>
          <a:p>
            <a:pPr algn="just"/>
            <a:r>
              <a:rPr lang="ru-RU" b="1" dirty="0" smtClean="0">
                <a:solidFill>
                  <a:schemeClr val="tx1"/>
                </a:solidFill>
              </a:rPr>
              <a:t>Проблемы разрешения административных барьеров при допуске субъектов малого и среднего предпринимательства в сфере государственных и муниципальных закупок.</a:t>
            </a:r>
            <a:endParaRPr lang="ru-RU" dirty="0" smtClean="0">
              <a:solidFill>
                <a:schemeClr val="tx1"/>
              </a:solidFill>
            </a:endParaRPr>
          </a:p>
          <a:p>
            <a:pPr algn="just"/>
            <a:endParaRPr lang="ru-RU" dirty="0" smtClean="0">
              <a:solidFill>
                <a:schemeClr val="tx1"/>
              </a:solidFill>
            </a:endParaRPr>
          </a:p>
          <a:p>
            <a:pPr algn="just"/>
            <a:r>
              <a:rPr lang="ru-RU" dirty="0" smtClean="0">
                <a:solidFill>
                  <a:schemeClr val="tx1"/>
                </a:solidFill>
              </a:rPr>
              <a:t>Заказчики обязаны осуществлять закупки у субъектов малого предпринимательства, социально ориентированных некоммерческих организаций в объеме не менее чем пятнадцать процентов совокупного годового объема закупок. При этом начальная (максимальная) цена контракта не должна превышать двадцать миллионов рублей.</a:t>
            </a:r>
          </a:p>
          <a:p>
            <a:pPr algn="just"/>
            <a:endParaRPr lang="ru-RU" dirty="0" smtClean="0">
              <a:solidFill>
                <a:schemeClr val="tx1"/>
              </a:solidFill>
              <a:cs typeface="Times New Roman" pitchFamily="18" charset="0"/>
            </a:endParaRPr>
          </a:p>
        </p:txBody>
      </p:sp>
      <p:sp>
        <p:nvSpPr>
          <p:cNvPr id="8" name="Прямоугольник 7"/>
          <p:cNvSpPr/>
          <p:nvPr/>
        </p:nvSpPr>
        <p:spPr>
          <a:xfrm>
            <a:off x="1" y="101600"/>
            <a:ext cx="9144000" cy="738664"/>
          </a:xfrm>
          <a:prstGeom prst="rect">
            <a:avLst/>
          </a:prstGeom>
        </p:spPr>
        <p:txBody>
          <a:bodyPr wrap="square">
            <a:spAutoFit/>
          </a:bodyPr>
          <a:lstStyle/>
          <a:p>
            <a:pPr algn="ctr"/>
            <a:r>
              <a:rPr lang="ru-RU" sz="2400" b="1" dirty="0" smtClean="0">
                <a:solidFill>
                  <a:schemeClr val="bg1"/>
                </a:solidFill>
              </a:rPr>
              <a:t>Обобщенные ответы на вопросы в анкетах 20.03.2019</a:t>
            </a:r>
          </a:p>
          <a:p>
            <a:pPr algn="ctr"/>
            <a:endParaRPr lang="ru-RU" i="1" dirty="0">
              <a:solidFill>
                <a:schemeClr val="bg1"/>
              </a:solidFill>
            </a:endParaRPr>
          </a:p>
        </p:txBody>
      </p:sp>
    </p:spTree>
    <p:extLst>
      <p:ext uri="{BB962C8B-B14F-4D97-AF65-F5344CB8AC3E}">
        <p14:creationId xmlns="" xmlns:p14="http://schemas.microsoft.com/office/powerpoint/2010/main" val="36772934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1066800" y="756138"/>
            <a:ext cx="7345974" cy="17967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ru-RU" altLang="ru-RU" sz="3692" b="1"/>
          </a:p>
          <a:p>
            <a:pPr algn="ctr" eaLnBrk="1" hangingPunct="1">
              <a:spcBef>
                <a:spcPct val="0"/>
              </a:spcBef>
              <a:buFontTx/>
              <a:buNone/>
            </a:pPr>
            <a:r>
              <a:rPr lang="ru-RU" altLang="ru-RU" sz="3692" b="1"/>
              <a:t>СПАСИБО ЗА ВНИМАНИЕ!</a:t>
            </a:r>
            <a:r>
              <a:rPr lang="en-US" altLang="ru-RU" sz="1846" b="1"/>
              <a:t/>
            </a:r>
            <a:br>
              <a:rPr lang="en-US" altLang="ru-RU" sz="1846" b="1"/>
            </a:br>
            <a:endParaRPr lang="ru-RU" altLang="ru-RU" sz="1846" b="1"/>
          </a:p>
          <a:p>
            <a:pPr algn="ctr" eaLnBrk="1" hangingPunct="1">
              <a:spcBef>
                <a:spcPct val="0"/>
              </a:spcBef>
              <a:buFontTx/>
              <a:buNone/>
            </a:pPr>
            <a:endParaRPr lang="ru-RU" altLang="ru-RU" sz="1846" b="1"/>
          </a:p>
        </p:txBody>
      </p:sp>
      <p:grpSp>
        <p:nvGrpSpPr>
          <p:cNvPr id="54275" name="Group 11"/>
          <p:cNvGrpSpPr>
            <a:grpSpLocks/>
          </p:cNvGrpSpPr>
          <p:nvPr/>
        </p:nvGrpSpPr>
        <p:grpSpPr bwMode="auto">
          <a:xfrm>
            <a:off x="2550428" y="2284990"/>
            <a:ext cx="4343400" cy="2180492"/>
            <a:chOff x="1676400" y="2743200"/>
            <a:chExt cx="4343400" cy="2362200"/>
          </a:xfrm>
        </p:grpSpPr>
        <p:pic>
          <p:nvPicPr>
            <p:cNvPr id="54276" name="Picture 5" descr="FAS-logo-color.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28801" y="2743200"/>
              <a:ext cx="533399" cy="5826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4277" name="Picture 6" descr="14098_427100966728_20531316728_5146316_6182604_n.jpg"/>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828800" y="3581400"/>
              <a:ext cx="5334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4278" name="Picture 7" descr="twitter_newbird_blue.png"/>
            <p:cNvPicPr>
              <a:picLocks noChangeAspect="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676400" y="4267200"/>
              <a:ext cx="8382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4279" name="TextBox 8"/>
            <p:cNvSpPr txBox="1">
              <a:spLocks noChangeArrowheads="1"/>
            </p:cNvSpPr>
            <p:nvPr/>
          </p:nvSpPr>
          <p:spPr bwMode="auto">
            <a:xfrm>
              <a:off x="2536573" y="2819400"/>
              <a:ext cx="3330827" cy="5616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dirty="0"/>
                <a:t>www.fas.gov.ru</a:t>
              </a:r>
            </a:p>
          </p:txBody>
        </p:sp>
        <p:sp>
          <p:nvSpPr>
            <p:cNvPr id="54280" name="TextBox 9"/>
            <p:cNvSpPr txBox="1">
              <a:spLocks noChangeArrowheads="1"/>
            </p:cNvSpPr>
            <p:nvPr/>
          </p:nvSpPr>
          <p:spPr bwMode="auto">
            <a:xfrm>
              <a:off x="2536573" y="3591580"/>
              <a:ext cx="3330827" cy="5616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dirty="0"/>
                <a:t>FAS-book</a:t>
              </a:r>
            </a:p>
          </p:txBody>
        </p:sp>
        <p:sp>
          <p:nvSpPr>
            <p:cNvPr id="54281" name="TextBox 10"/>
            <p:cNvSpPr txBox="1">
              <a:spLocks noChangeArrowheads="1"/>
            </p:cNvSpPr>
            <p:nvPr/>
          </p:nvSpPr>
          <p:spPr bwMode="auto">
            <a:xfrm>
              <a:off x="2536573" y="4343399"/>
              <a:ext cx="3483227" cy="5616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769"/>
                <a:t>rus_fas</a:t>
              </a:r>
            </a:p>
          </p:txBody>
        </p:sp>
      </p:grpSp>
      <p:pic>
        <p:nvPicPr>
          <p:cNvPr id="10" name="Picture 5" descr="FAS-logo-color.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08083" y="5359266"/>
            <a:ext cx="533399" cy="5378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6" name="Picture 2" descr="C:\Users\to02-pyanova\Desktop\вк логотпип.png"/>
          <p:cNvPicPr>
            <a:picLocks noChangeAspect="1" noChangeArrowheads="1"/>
          </p:cNvPicPr>
          <p:nvPr/>
        </p:nvPicPr>
        <p:blipFill>
          <a:blip r:embed="rId6" cstate="print"/>
          <a:srcRect/>
          <a:stretch>
            <a:fillRect/>
          </a:stretch>
        </p:blipFill>
        <p:spPr bwMode="auto">
          <a:xfrm>
            <a:off x="2724805" y="5993524"/>
            <a:ext cx="522890" cy="522890"/>
          </a:xfrm>
          <a:prstGeom prst="rect">
            <a:avLst/>
          </a:prstGeom>
          <a:noFill/>
        </p:spPr>
      </p:pic>
      <p:sp>
        <p:nvSpPr>
          <p:cNvPr id="12" name="Заголовок 11"/>
          <p:cNvSpPr>
            <a:spLocks noGrp="1"/>
          </p:cNvSpPr>
          <p:nvPr>
            <p:ph type="title"/>
          </p:nvPr>
        </p:nvSpPr>
        <p:spPr>
          <a:xfrm>
            <a:off x="415159" y="4498426"/>
            <a:ext cx="8229600" cy="714705"/>
          </a:xfrm>
        </p:spPr>
        <p:txBody>
          <a:bodyPr/>
          <a:lstStyle/>
          <a:p>
            <a:r>
              <a:rPr lang="ru-RU" sz="2300" b="1" dirty="0" smtClean="0">
                <a:latin typeface="+mn-lt"/>
              </a:rPr>
              <a:t>Башкортостанское УФАС России</a:t>
            </a:r>
            <a:endParaRPr lang="ru-RU" sz="2300" b="1" dirty="0">
              <a:latin typeface="+mn-lt"/>
            </a:endParaRPr>
          </a:p>
        </p:txBody>
      </p:sp>
      <p:sp>
        <p:nvSpPr>
          <p:cNvPr id="14" name="TextBox 8"/>
          <p:cNvSpPr txBox="1">
            <a:spLocks noChangeArrowheads="1"/>
          </p:cNvSpPr>
          <p:nvPr/>
        </p:nvSpPr>
        <p:spPr bwMode="auto">
          <a:xfrm>
            <a:off x="3563000" y="5366542"/>
            <a:ext cx="3668117"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ru-RU" sz="2400" dirty="0" smtClean="0"/>
              <a:t>www.bash.fas.gov.ru</a:t>
            </a:r>
            <a:endParaRPr lang="en-US" altLang="ru-RU" sz="2400" dirty="0"/>
          </a:p>
        </p:txBody>
      </p:sp>
      <p:sp>
        <p:nvSpPr>
          <p:cNvPr id="16" name="TextBox 8"/>
          <p:cNvSpPr txBox="1">
            <a:spLocks noChangeArrowheads="1"/>
          </p:cNvSpPr>
          <p:nvPr/>
        </p:nvSpPr>
        <p:spPr bwMode="auto">
          <a:xfrm>
            <a:off x="3620806" y="5991907"/>
            <a:ext cx="514482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33399"/>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ＭＳ Ｐゴシック" panose="020B0600070205080204" pitchFamily="34" charset="-128"/>
              </a:defRPr>
            </a:lvl9pPr>
          </a:lstStyle>
          <a:p>
            <a:pPr>
              <a:spcBef>
                <a:spcPct val="0"/>
              </a:spcBef>
              <a:buNone/>
            </a:pPr>
            <a:r>
              <a:rPr lang="en-US" altLang="ru-RU" sz="2400" dirty="0" smtClean="0"/>
              <a:t>https://vk.com/public61109738</a:t>
            </a:r>
            <a:endParaRPr lang="en-US" altLang="ru-RU" sz="2400" dirty="0"/>
          </a:p>
        </p:txBody>
      </p:sp>
    </p:spTree>
    <p:extLst>
      <p:ext uri="{BB962C8B-B14F-4D97-AF65-F5344CB8AC3E}">
        <p14:creationId xmlns="" xmlns:p14="http://schemas.microsoft.com/office/powerpoint/2010/main" val="2771002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4</a:t>
            </a:fld>
            <a:endParaRPr lang="ru-RU">
              <a:solidFill>
                <a:srgbClr val="FFFFFF"/>
              </a:solidFill>
            </a:endParaRPr>
          </a:p>
        </p:txBody>
      </p:sp>
      <p:sp>
        <p:nvSpPr>
          <p:cNvPr id="6" name="Скругленный прямоугольник 5"/>
          <p:cNvSpPr/>
          <p:nvPr/>
        </p:nvSpPr>
        <p:spPr>
          <a:xfrm>
            <a:off x="342900" y="1262743"/>
            <a:ext cx="8643445" cy="5190609"/>
          </a:xfrm>
          <a:prstGeom prst="roundRect">
            <a:avLst>
              <a:gd name="adj" fmla="val 17353"/>
            </a:avLst>
          </a:prstGeom>
          <a:solidFill>
            <a:schemeClr val="accent3">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r>
              <a:rPr lang="ru-RU" dirty="0" smtClean="0">
                <a:solidFill>
                  <a:schemeClr val="tx1"/>
                </a:solidFill>
              </a:rPr>
              <a:t>    В 2019 году проводится анализ состояния конкурентной среды на  товарных рынках: </a:t>
            </a:r>
          </a:p>
          <a:p>
            <a:pPr marL="285750" lvl="0" indent="-285750" algn="just">
              <a:buFont typeface="Wingdings" pitchFamily="2" charset="2"/>
              <a:buChar char="Ø"/>
            </a:pPr>
            <a:r>
              <a:rPr lang="ru-RU" dirty="0" smtClean="0">
                <a:solidFill>
                  <a:schemeClr val="tx1"/>
                </a:solidFill>
              </a:rPr>
              <a:t>рынок сжиженного углеводородного газа на автомобильных заправочных станциях РБ;</a:t>
            </a:r>
          </a:p>
          <a:p>
            <a:pPr marL="285750" lvl="0" indent="-285750" algn="just">
              <a:buFont typeface="Wingdings" pitchFamily="2" charset="2"/>
              <a:buChar char="Ø"/>
            </a:pPr>
            <a:r>
              <a:rPr lang="ru-RU" dirty="0" smtClean="0">
                <a:solidFill>
                  <a:schemeClr val="tx1"/>
                </a:solidFill>
              </a:rPr>
              <a:t>розничный рынок электрической энергии;</a:t>
            </a:r>
          </a:p>
          <a:p>
            <a:pPr marL="285750" lvl="0" indent="-285750" algn="just">
              <a:buFont typeface="Wingdings" pitchFamily="2" charset="2"/>
              <a:buChar char="Ø"/>
            </a:pPr>
            <a:r>
              <a:rPr lang="ru-RU" dirty="0" smtClean="0">
                <a:solidFill>
                  <a:schemeClr val="tx1"/>
                </a:solidFill>
              </a:rPr>
              <a:t>рынок теплоснабжения;</a:t>
            </a:r>
          </a:p>
          <a:p>
            <a:pPr marL="285750" lvl="0" indent="-285750" algn="just">
              <a:buFont typeface="Wingdings" pitchFamily="2" charset="2"/>
              <a:buChar char="Ø"/>
            </a:pPr>
            <a:r>
              <a:rPr lang="ru-RU" dirty="0" smtClean="0">
                <a:solidFill>
                  <a:schemeClr val="tx1"/>
                </a:solidFill>
              </a:rPr>
              <a:t>рынок услуг подвижной радиотелефонной связи;</a:t>
            </a:r>
          </a:p>
          <a:p>
            <a:pPr marL="285750" lvl="0" indent="-285750" algn="just">
              <a:buFont typeface="Wingdings" pitchFamily="2" charset="2"/>
              <a:buChar char="Ø"/>
            </a:pPr>
            <a:r>
              <a:rPr lang="ru-RU" dirty="0">
                <a:solidFill>
                  <a:schemeClr val="tx1"/>
                </a:solidFill>
              </a:rPr>
              <a:t>р</a:t>
            </a:r>
            <a:r>
              <a:rPr lang="ru-RU" dirty="0" smtClean="0">
                <a:solidFill>
                  <a:schemeClr val="tx1"/>
                </a:solidFill>
              </a:rPr>
              <a:t>ынок услуг регулярных автобусных перевозок по муниципальным маршрутам;</a:t>
            </a:r>
          </a:p>
          <a:p>
            <a:pPr marL="285750" lvl="0" indent="-285750" algn="just">
              <a:buFont typeface="Wingdings" pitchFamily="2" charset="2"/>
              <a:buChar char="Ø"/>
            </a:pPr>
            <a:r>
              <a:rPr lang="ru-RU" dirty="0">
                <a:solidFill>
                  <a:schemeClr val="tx1"/>
                </a:solidFill>
              </a:rPr>
              <a:t>рынок услуг регулярных автобусных перевозок по </a:t>
            </a:r>
            <a:r>
              <a:rPr lang="ru-RU" dirty="0" smtClean="0">
                <a:solidFill>
                  <a:schemeClr val="tx1"/>
                </a:solidFill>
              </a:rPr>
              <a:t>межмуниципальным маршрутам</a:t>
            </a:r>
          </a:p>
          <a:p>
            <a:pPr marL="285750" lvl="0" indent="-285750" algn="just">
              <a:buFont typeface="Wingdings" pitchFamily="2" charset="2"/>
              <a:buChar char="Ø"/>
            </a:pPr>
            <a:r>
              <a:rPr lang="ru-RU" dirty="0" smtClean="0">
                <a:solidFill>
                  <a:schemeClr val="tx1"/>
                </a:solidFill>
              </a:rPr>
              <a:t>рынок </a:t>
            </a:r>
            <a:r>
              <a:rPr lang="ru-RU" dirty="0">
                <a:solidFill>
                  <a:schemeClr val="tx1"/>
                </a:solidFill>
              </a:rPr>
              <a:t>услуг регулярных автобусных перевозок по </a:t>
            </a:r>
            <a:r>
              <a:rPr lang="ru-RU" dirty="0" smtClean="0">
                <a:solidFill>
                  <a:schemeClr val="tx1"/>
                </a:solidFill>
              </a:rPr>
              <a:t>межрегиональным </a:t>
            </a:r>
            <a:r>
              <a:rPr lang="ru-RU" dirty="0">
                <a:solidFill>
                  <a:schemeClr val="tx1"/>
                </a:solidFill>
              </a:rPr>
              <a:t>маршрутам;</a:t>
            </a:r>
          </a:p>
          <a:p>
            <a:pPr marL="285750" lvl="0" indent="-285750" algn="just">
              <a:buFont typeface="Wingdings" pitchFamily="2" charset="2"/>
              <a:buChar char="Ø"/>
            </a:pPr>
            <a:r>
              <a:rPr lang="ru-RU" dirty="0" smtClean="0">
                <a:solidFill>
                  <a:schemeClr val="tx1"/>
                </a:solidFill>
              </a:rPr>
              <a:t>рынок услуг автовокзалов</a:t>
            </a:r>
          </a:p>
          <a:p>
            <a:pPr marL="285750" lvl="0" indent="-285750" algn="just"/>
            <a:r>
              <a:rPr lang="ru-RU" sz="1600" dirty="0" smtClean="0">
                <a:solidFill>
                  <a:schemeClr val="tx1"/>
                </a:solidFill>
              </a:rPr>
              <a:t>	</a:t>
            </a:r>
          </a:p>
          <a:p>
            <a:pPr marL="635000" lvl="0" indent="257175" algn="just"/>
            <a:r>
              <a:rPr lang="ru-RU" dirty="0" smtClean="0">
                <a:solidFill>
                  <a:schemeClr val="tx1"/>
                </a:solidFill>
              </a:rPr>
              <a:t> </a:t>
            </a: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Башкортостанское УФАС России</a:t>
            </a:r>
            <a:endParaRPr lang="ru-RU" i="1" dirty="0">
              <a:solidFill>
                <a:schemeClr val="bg1"/>
              </a:solidFill>
            </a:endParaRPr>
          </a:p>
        </p:txBody>
      </p:sp>
    </p:spTree>
    <p:extLst>
      <p:ext uri="{BB962C8B-B14F-4D97-AF65-F5344CB8AC3E}">
        <p14:creationId xmlns="" xmlns:p14="http://schemas.microsoft.com/office/powerpoint/2010/main" val="2413456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00445" y="113212"/>
            <a:ext cx="8442960" cy="775063"/>
          </a:xfrm>
        </p:spPr>
        <p:txBody>
          <a:bodyPr/>
          <a:lstStyle/>
          <a:p>
            <a:r>
              <a:rPr lang="ru-RU" sz="2400" dirty="0" smtClean="0">
                <a:solidFill>
                  <a:schemeClr val="bg1"/>
                </a:solidFill>
              </a:rPr>
              <a:t>Контроль за соблюдением антимонопольного законодательства</a:t>
            </a:r>
            <a:endParaRPr lang="ru-RU" sz="2400" dirty="0">
              <a:solidFill>
                <a:schemeClr val="bg1"/>
              </a:solidFill>
            </a:endParaRPr>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5</a:t>
            </a:fld>
            <a:endParaRPr lang="ru-RU">
              <a:solidFill>
                <a:srgbClr val="FFFFFF"/>
              </a:solidFill>
            </a:endParaRPr>
          </a:p>
        </p:txBody>
      </p:sp>
      <p:sp>
        <p:nvSpPr>
          <p:cNvPr id="7" name="Скругленный прямоугольник 6"/>
          <p:cNvSpPr/>
          <p:nvPr/>
        </p:nvSpPr>
        <p:spPr>
          <a:xfrm>
            <a:off x="287383" y="1079863"/>
            <a:ext cx="8725988" cy="542544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2019 года выдано 36 предупреждений в </a:t>
            </a:r>
            <a:r>
              <a:rPr lang="ru-RU" dirty="0">
                <a:solidFill>
                  <a:schemeClr val="tx1"/>
                </a:solidFill>
              </a:rPr>
              <a:t>том числе</a:t>
            </a:r>
            <a:r>
              <a:rPr lang="ru-RU" dirty="0" smtClean="0">
                <a:solidFill>
                  <a:schemeClr val="tx1"/>
                </a:solidFill>
              </a:rPr>
              <a:t>:</a:t>
            </a: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злоупотребления доминирующим </a:t>
            </a:r>
            <a:r>
              <a:rPr lang="ru-RU" sz="1600" dirty="0" smtClean="0">
                <a:solidFill>
                  <a:schemeClr val="accent6">
                    <a:lumMod val="75000"/>
                  </a:schemeClr>
                </a:solidFill>
              </a:rPr>
              <a:t>положением (ст. 10 ФЗ "О защите конкуренции") </a:t>
            </a:r>
            <a:r>
              <a:rPr lang="ru-RU" sz="1600" smtClean="0">
                <a:solidFill>
                  <a:schemeClr val="accent6">
                    <a:lumMod val="75000"/>
                  </a:schemeClr>
                </a:solidFill>
              </a:rPr>
              <a:t>– </a:t>
            </a:r>
            <a:r>
              <a:rPr lang="ru-RU" sz="1600" smtClean="0">
                <a:solidFill>
                  <a:schemeClr val="accent6">
                    <a:lumMod val="75000"/>
                  </a:schemeClr>
                </a:solidFill>
              </a:rPr>
              <a:t>13 </a:t>
            </a:r>
            <a:r>
              <a:rPr lang="ru-RU" sz="1600" dirty="0" smtClean="0">
                <a:solidFill>
                  <a:schemeClr val="accent6">
                    <a:lumMod val="75000"/>
                  </a:schemeClr>
                </a:solidFill>
              </a:rPr>
              <a:t>предупреждений</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недобросовестной конкуренции </a:t>
            </a:r>
            <a:r>
              <a:rPr lang="ru-RU" sz="1600" dirty="0" smtClean="0">
                <a:solidFill>
                  <a:schemeClr val="accent6">
                    <a:lumMod val="75000"/>
                  </a:schemeClr>
                </a:solidFill>
              </a:rPr>
              <a:t>(ст.ст. 14.1-14.8 ФЗ "О защите конкуренции") – 9 предупреждений</a:t>
            </a:r>
            <a:endParaRPr lang="ru-RU" sz="1600" dirty="0">
              <a:solidFill>
                <a:schemeClr val="accent6">
                  <a:lumMod val="75000"/>
                </a:schemeClr>
              </a:solidFill>
            </a:endParaRPr>
          </a:p>
          <a:p>
            <a:pPr marL="174625" lvl="0" indent="355600" algn="just">
              <a:buFont typeface="Wingdings" panose="05000000000000000000" pitchFamily="2" charset="2"/>
              <a:buChar char="§"/>
            </a:pPr>
            <a:r>
              <a:rPr lang="ru-RU" sz="1600" dirty="0" smtClean="0">
                <a:solidFill>
                  <a:schemeClr val="accent6">
                    <a:lumMod val="75000"/>
                  </a:schemeClr>
                </a:solidFill>
              </a:rPr>
              <a:t>по </a:t>
            </a:r>
            <a:r>
              <a:rPr lang="ru-RU" sz="1600" dirty="0">
                <a:solidFill>
                  <a:schemeClr val="accent6">
                    <a:lumMod val="75000"/>
                  </a:schemeClr>
                </a:solidFill>
              </a:rPr>
              <a:t>фактам ограничивающих конкуренцию актов и действий (бездействие) органов государственной власти и местного </a:t>
            </a:r>
            <a:r>
              <a:rPr lang="ru-RU" sz="1600" dirty="0" smtClean="0">
                <a:solidFill>
                  <a:schemeClr val="accent6">
                    <a:lumMod val="75000"/>
                  </a:schemeClr>
                </a:solidFill>
              </a:rPr>
              <a:t>самоуправления (ст.15 ФЗ "О защите конкуренции") </a:t>
            </a:r>
            <a:r>
              <a:rPr lang="ru-RU" sz="1600" dirty="0">
                <a:solidFill>
                  <a:schemeClr val="accent6">
                    <a:lumMod val="75000"/>
                  </a:schemeClr>
                </a:solidFill>
              </a:rPr>
              <a:t>– </a:t>
            </a:r>
            <a:r>
              <a:rPr lang="ru-RU" sz="1600" dirty="0" smtClean="0">
                <a:solidFill>
                  <a:schemeClr val="accent6">
                    <a:lumMod val="75000"/>
                  </a:schemeClr>
                </a:solidFill>
              </a:rPr>
              <a:t>14 предупреждений</a:t>
            </a:r>
          </a:p>
          <a:p>
            <a:pPr lvl="0" indent="355600" algn="just"/>
            <a:endParaRPr lang="ru-RU" dirty="0" smtClean="0">
              <a:solidFill>
                <a:schemeClr val="tx1"/>
              </a:solidFill>
            </a:endParaRPr>
          </a:p>
          <a:p>
            <a:pPr lvl="0" indent="355600" algn="just"/>
            <a:r>
              <a:rPr lang="ru-RU" dirty="0" smtClean="0">
                <a:solidFill>
                  <a:schemeClr val="tx1"/>
                </a:solidFill>
              </a:rPr>
              <a:t>За истекший период 2019 года возбуждено </a:t>
            </a:r>
            <a:r>
              <a:rPr lang="ru-RU" dirty="0">
                <a:solidFill>
                  <a:schemeClr val="tx1"/>
                </a:solidFill>
              </a:rPr>
              <a:t>и рассмотрено </a:t>
            </a:r>
            <a:r>
              <a:rPr lang="en-US" dirty="0" smtClean="0">
                <a:solidFill>
                  <a:schemeClr val="tx1"/>
                </a:solidFill>
              </a:rPr>
              <a:t>22</a:t>
            </a:r>
            <a:r>
              <a:rPr lang="ru-RU" dirty="0" smtClean="0">
                <a:solidFill>
                  <a:schemeClr val="tx1"/>
                </a:solidFill>
              </a:rPr>
              <a:t> дела </a:t>
            </a:r>
            <a:r>
              <a:rPr lang="ru-RU" dirty="0">
                <a:solidFill>
                  <a:schemeClr val="tx1"/>
                </a:solidFill>
              </a:rPr>
              <a:t>по признакам нарушения антимонопольного </a:t>
            </a:r>
            <a:r>
              <a:rPr lang="ru-RU" dirty="0" smtClean="0">
                <a:solidFill>
                  <a:schemeClr val="tx1"/>
                </a:solidFill>
              </a:rPr>
              <a:t>законодательства.</a:t>
            </a:r>
          </a:p>
          <a:p>
            <a:pPr lvl="0" indent="355600" algn="just"/>
            <a:r>
              <a:rPr lang="ru-RU" dirty="0" smtClean="0">
                <a:solidFill>
                  <a:schemeClr val="tx1"/>
                </a:solidFill>
              </a:rPr>
              <a:t>Большинство </a:t>
            </a:r>
            <a:r>
              <a:rPr lang="ru-RU" dirty="0">
                <a:solidFill>
                  <a:schemeClr val="tx1"/>
                </a:solidFill>
              </a:rPr>
              <a:t>дел возбуждено в результате рассмотрения поступивших </a:t>
            </a:r>
            <a:r>
              <a:rPr lang="ru-RU" dirty="0" smtClean="0">
                <a:solidFill>
                  <a:schemeClr val="tx1"/>
                </a:solidFill>
              </a:rPr>
              <a:t>заявлений</a:t>
            </a:r>
            <a:endParaRPr lang="ru-RU" dirty="0">
              <a:solidFill>
                <a:schemeClr val="tx1"/>
              </a:solidFill>
            </a:endParaRPr>
          </a:p>
        </p:txBody>
      </p:sp>
    </p:spTree>
    <p:extLst>
      <p:ext uri="{BB962C8B-B14F-4D97-AF65-F5344CB8AC3E}">
        <p14:creationId xmlns="" xmlns:p14="http://schemas.microsoft.com/office/powerpoint/2010/main" val="345483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6</a:t>
            </a:fld>
            <a:endParaRPr lang="ru-RU">
              <a:solidFill>
                <a:srgbClr val="FFFFFF"/>
              </a:solidFill>
            </a:endParaRPr>
          </a:p>
        </p:txBody>
      </p:sp>
      <p:sp>
        <p:nvSpPr>
          <p:cNvPr id="9" name="Скругленный прямоугольник 8"/>
          <p:cNvSpPr/>
          <p:nvPr/>
        </p:nvSpPr>
        <p:spPr>
          <a:xfrm>
            <a:off x="269966" y="1393370"/>
            <a:ext cx="8683534" cy="5024847"/>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Злоупотребление доминирующим положением остается одним из распространенных нарушений антимонопольного законодательства – </a:t>
            </a:r>
            <a:r>
              <a:rPr lang="ru-RU" dirty="0" smtClean="0">
                <a:solidFill>
                  <a:schemeClr val="tx1"/>
                </a:solidFill>
              </a:rPr>
              <a:t>за истекший период 2019 года выдано 13 предупреждений, </a:t>
            </a:r>
            <a:r>
              <a:rPr lang="ru-RU" dirty="0">
                <a:solidFill>
                  <a:schemeClr val="tx1"/>
                </a:solidFill>
              </a:rPr>
              <a:t>возбуждено и рассмотрено </a:t>
            </a:r>
            <a:r>
              <a:rPr lang="ru-RU" dirty="0" smtClean="0">
                <a:solidFill>
                  <a:schemeClr val="tx1"/>
                </a:solidFill>
              </a:rPr>
              <a:t>3 дела </a:t>
            </a:r>
            <a:r>
              <a:rPr lang="ru-RU" dirty="0">
                <a:solidFill>
                  <a:schemeClr val="tx1"/>
                </a:solidFill>
              </a:rPr>
              <a:t>по фактам злоупотребления доминирующим </a:t>
            </a:r>
            <a:r>
              <a:rPr lang="ru-RU" dirty="0" smtClean="0">
                <a:solidFill>
                  <a:schemeClr val="tx1"/>
                </a:solidFill>
              </a:rPr>
              <a:t>положением. </a:t>
            </a:r>
          </a:p>
          <a:p>
            <a:pPr lvl="0" indent="355600" algn="just"/>
            <a:endParaRPr lang="ru-RU" b="1" dirty="0" smtClean="0">
              <a:solidFill>
                <a:schemeClr val="tx1"/>
              </a:solidFill>
            </a:endParaRPr>
          </a:p>
          <a:p>
            <a:pPr lvl="0" indent="355600" algn="just"/>
            <a:r>
              <a:rPr lang="ru-RU" b="1" dirty="0" smtClean="0">
                <a:solidFill>
                  <a:schemeClr val="tx1"/>
                </a:solidFill>
              </a:rPr>
              <a:t>Среди </a:t>
            </a:r>
            <a:r>
              <a:rPr lang="ru-RU" b="1" dirty="0">
                <a:solidFill>
                  <a:schemeClr val="tx1"/>
                </a:solidFill>
              </a:rPr>
              <a:t>выявленных фактов злоупотребления доминирующим положением наиболее характерные нарушения: </a:t>
            </a:r>
            <a:endParaRPr lang="ru-RU" b="1" dirty="0" smtClean="0">
              <a:solidFill>
                <a:schemeClr val="tx1"/>
              </a:solidFill>
            </a:endParaRPr>
          </a:p>
          <a:p>
            <a:pPr lvl="0" indent="355600" algn="just">
              <a:buFont typeface="Wingdings" pitchFamily="2" charset="2"/>
              <a:buChar char="Ø"/>
            </a:pPr>
            <a:r>
              <a:rPr lang="ru-RU" dirty="0" smtClean="0">
                <a:solidFill>
                  <a:schemeClr val="tx1"/>
                </a:solidFill>
              </a:rPr>
              <a:t>навязывание </a:t>
            </a:r>
            <a:r>
              <a:rPr lang="ru-RU" dirty="0">
                <a:solidFill>
                  <a:schemeClr val="tx1"/>
                </a:solidFill>
              </a:rPr>
              <a:t>невыгодных условий </a:t>
            </a:r>
            <a:r>
              <a:rPr lang="ru-RU" dirty="0" smtClean="0">
                <a:solidFill>
                  <a:schemeClr val="tx1"/>
                </a:solidFill>
              </a:rPr>
              <a:t>договора</a:t>
            </a:r>
          </a:p>
          <a:p>
            <a:pPr lvl="0" indent="355600" algn="just"/>
            <a:r>
              <a:rPr lang="ru-RU" dirty="0" smtClean="0">
                <a:solidFill>
                  <a:schemeClr val="tx1"/>
                </a:solidFill>
              </a:rPr>
              <a:t> </a:t>
            </a:r>
          </a:p>
          <a:p>
            <a:pPr lvl="0" indent="355600" algn="just">
              <a:buFont typeface="Wingdings" pitchFamily="2" charset="2"/>
              <a:buChar char="Ø"/>
            </a:pPr>
            <a:r>
              <a:rPr lang="ru-RU" dirty="0" smtClean="0">
                <a:solidFill>
                  <a:schemeClr val="tx1"/>
                </a:solidFill>
              </a:rPr>
              <a:t>необоснованный </a:t>
            </a:r>
            <a:r>
              <a:rPr lang="ru-RU" dirty="0">
                <a:solidFill>
                  <a:schemeClr val="tx1"/>
                </a:solidFill>
              </a:rPr>
              <a:t>отказ от заключения </a:t>
            </a:r>
            <a:r>
              <a:rPr lang="ru-RU" dirty="0" smtClean="0">
                <a:solidFill>
                  <a:schemeClr val="tx1"/>
                </a:solidFill>
              </a:rPr>
              <a:t>договора</a:t>
            </a:r>
          </a:p>
        </p:txBody>
      </p:sp>
      <p:sp>
        <p:nvSpPr>
          <p:cNvPr id="2" name="Прямоугольник 1"/>
          <p:cNvSpPr/>
          <p:nvPr/>
        </p:nvSpPr>
        <p:spPr>
          <a:xfrm>
            <a:off x="1" y="101600"/>
            <a:ext cx="9144000" cy="461665"/>
          </a:xfrm>
          <a:prstGeom prst="rect">
            <a:avLst/>
          </a:prstGeom>
        </p:spPr>
        <p:txBody>
          <a:bodyPr wrap="square">
            <a:spAutoFit/>
          </a:bodyPr>
          <a:lstStyle/>
          <a:p>
            <a:pPr algn="ctr"/>
            <a:r>
              <a:rPr lang="ru-RU" sz="2400" b="1" dirty="0">
                <a:solidFill>
                  <a:schemeClr val="bg1"/>
                </a:solidFill>
              </a:rPr>
              <a:t>Злоупотребление доминирующим положением </a:t>
            </a:r>
            <a:endParaRPr lang="ru-RU" i="1" dirty="0">
              <a:solidFill>
                <a:schemeClr val="bg1"/>
              </a:solidFill>
            </a:endParaRPr>
          </a:p>
        </p:txBody>
      </p:sp>
    </p:spTree>
    <p:extLst>
      <p:ext uri="{BB962C8B-B14F-4D97-AF65-F5344CB8AC3E}">
        <p14:creationId xmlns="" xmlns:p14="http://schemas.microsoft.com/office/powerpoint/2010/main" val="2648221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7</a:t>
            </a:fld>
            <a:endParaRPr lang="ru-RU">
              <a:solidFill>
                <a:srgbClr val="FFFFFF"/>
              </a:solidFill>
            </a:endParaRPr>
          </a:p>
        </p:txBody>
      </p:sp>
      <p:sp>
        <p:nvSpPr>
          <p:cNvPr id="7" name="Скругленный прямоугольник 6"/>
          <p:cNvSpPr/>
          <p:nvPr/>
        </p:nvSpPr>
        <p:spPr>
          <a:xfrm>
            <a:off x="222351" y="1028700"/>
            <a:ext cx="8710648" cy="1765300"/>
          </a:xfrm>
          <a:prstGeom prst="roundRect">
            <a:avLst/>
          </a:prstGeom>
          <a:solidFill>
            <a:schemeClr val="accent5">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a:solidFill>
                  <a:schemeClr val="tx1"/>
                </a:solidFill>
              </a:rPr>
              <a:t>В соответствии с антимонопольным законодательством запрещаются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a:t>
            </a:r>
            <a:r>
              <a:rPr lang="ru-RU" dirty="0" smtClean="0">
                <a:solidFill>
                  <a:schemeClr val="tx1"/>
                </a:solidFill>
              </a:rPr>
              <a:t>самоуправления</a:t>
            </a:r>
            <a:endParaRPr lang="ru-RU" dirty="0">
              <a:solidFill>
                <a:schemeClr val="tx1"/>
              </a:solidFill>
            </a:endParaRPr>
          </a:p>
        </p:txBody>
      </p:sp>
      <p:sp>
        <p:nvSpPr>
          <p:cNvPr id="6" name="Скругленный прямоугольник 5"/>
          <p:cNvSpPr/>
          <p:nvPr/>
        </p:nvSpPr>
        <p:spPr>
          <a:xfrm>
            <a:off x="222350" y="3162300"/>
            <a:ext cx="8623299" cy="3340100"/>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ru-RU" dirty="0" smtClean="0">
                <a:solidFill>
                  <a:schemeClr val="tx1"/>
                </a:solidFill>
              </a:rPr>
              <a:t>Результаты </a:t>
            </a:r>
            <a:r>
              <a:rPr lang="ru-RU" dirty="0">
                <a:solidFill>
                  <a:schemeClr val="tx1"/>
                </a:solidFill>
              </a:rPr>
              <a:t>работы свидетельствуют о том, что нарушение антимонопольного законодательства </a:t>
            </a:r>
            <a:r>
              <a:rPr lang="ru-RU" dirty="0" smtClean="0">
                <a:solidFill>
                  <a:schemeClr val="tx1"/>
                </a:solidFill>
              </a:rPr>
              <a:t>– статьи 15 ФЗ "О защите конкуренции", со </a:t>
            </a:r>
            <a:r>
              <a:rPr lang="ru-RU" dirty="0">
                <a:solidFill>
                  <a:schemeClr val="tx1"/>
                </a:solidFill>
              </a:rPr>
              <a:t>стороны органов исполнительной власти и местного самоуправления остается распространенным видом </a:t>
            </a:r>
            <a:r>
              <a:rPr lang="ru-RU" dirty="0" smtClean="0">
                <a:solidFill>
                  <a:schemeClr val="tx1"/>
                </a:solidFill>
              </a:rPr>
              <a:t>нарушения:</a:t>
            </a:r>
          </a:p>
          <a:p>
            <a:pPr marL="285750" lvl="0" indent="-285750" algn="just"/>
            <a:r>
              <a:rPr lang="ru-RU" dirty="0" smtClean="0">
                <a:solidFill>
                  <a:schemeClr val="tx1"/>
                </a:solidFill>
              </a:rPr>
              <a:t>     За истекший период 2019 года выдано 14 предупреждений.</a:t>
            </a:r>
          </a:p>
          <a:p>
            <a:pPr marL="285750" lvl="0" indent="-285750" algn="just">
              <a:buFont typeface="Wingdings" panose="05000000000000000000" pitchFamily="2" charset="2"/>
              <a:buChar char="Ø"/>
            </a:pPr>
            <a:endParaRPr lang="ru-RU" dirty="0">
              <a:solidFill>
                <a:schemeClr val="tx1"/>
              </a:solidFill>
            </a:endParaRPr>
          </a:p>
        </p:txBody>
      </p:sp>
      <p:sp>
        <p:nvSpPr>
          <p:cNvPr id="8" name="Прямоугольник 7"/>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 xmlns:p14="http://schemas.microsoft.com/office/powerpoint/2010/main" val="4048796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8</a:t>
            </a:fld>
            <a:endParaRPr lang="ru-RU">
              <a:solidFill>
                <a:srgbClr val="FFFFFF"/>
              </a:solidFill>
            </a:endParaRPr>
          </a:p>
        </p:txBody>
      </p:sp>
      <p:sp>
        <p:nvSpPr>
          <p:cNvPr id="6" name="Скругленный прямоугольник 5"/>
          <p:cNvSpPr/>
          <p:nvPr/>
        </p:nvSpPr>
        <p:spPr>
          <a:xfrm>
            <a:off x="313509" y="2133600"/>
            <a:ext cx="8389058" cy="3121572"/>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55600" algn="just"/>
            <a:r>
              <a:rPr lang="ru-RU" dirty="0">
                <a:solidFill>
                  <a:schemeClr val="tx1"/>
                </a:solidFill>
              </a:rPr>
              <a:t>Наибольшее количество выявленных нарушений статьи 15 Федерального закона "О защите конкуренции" было совершено в </a:t>
            </a:r>
            <a:r>
              <a:rPr lang="ru-RU" dirty="0" smtClean="0"/>
              <a:t> </a:t>
            </a:r>
            <a:r>
              <a:rPr lang="ru-RU" dirty="0" smtClean="0">
                <a:solidFill>
                  <a:schemeClr val="tx1"/>
                </a:solidFill>
              </a:rPr>
              <a:t>форме создания дискриминационных условий, незаконного предоставления государственной или муниципальной преференции.</a:t>
            </a:r>
          </a:p>
          <a:p>
            <a:pPr lvl="0" indent="355600" algn="just"/>
            <a:endParaRPr lang="ru-RU"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Tree>
    <p:extLst>
      <p:ext uri="{BB962C8B-B14F-4D97-AF65-F5344CB8AC3E}">
        <p14:creationId xmlns="" xmlns:p14="http://schemas.microsoft.com/office/powerpoint/2010/main" val="3044601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9</a:t>
            </a:fld>
            <a:endParaRPr lang="ru-RU">
              <a:solidFill>
                <a:srgbClr val="FFFFFF"/>
              </a:solidFill>
            </a:endParaRPr>
          </a:p>
        </p:txBody>
      </p:sp>
      <p:sp>
        <p:nvSpPr>
          <p:cNvPr id="6" name="Скругленный прямоугольник 5"/>
          <p:cNvSpPr/>
          <p:nvPr/>
        </p:nvSpPr>
        <p:spPr>
          <a:xfrm>
            <a:off x="157654" y="1008993"/>
            <a:ext cx="8860222" cy="5396623"/>
          </a:xfrm>
          <a:prstGeom prst="round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indent="355600" algn="just"/>
            <a:endParaRPr lang="ru-RU" sz="1400" dirty="0">
              <a:solidFill>
                <a:schemeClr val="tx1"/>
              </a:solidFill>
            </a:endParaRPr>
          </a:p>
        </p:txBody>
      </p:sp>
      <p:sp>
        <p:nvSpPr>
          <p:cNvPr id="5" name="Прямоугольник 4"/>
          <p:cNvSpPr/>
          <p:nvPr/>
        </p:nvSpPr>
        <p:spPr>
          <a:xfrm>
            <a:off x="1" y="101600"/>
            <a:ext cx="9144000" cy="461665"/>
          </a:xfrm>
          <a:prstGeom prst="rect">
            <a:avLst/>
          </a:prstGeom>
        </p:spPr>
        <p:txBody>
          <a:bodyPr wrap="square">
            <a:spAutoFit/>
          </a:bodyPr>
          <a:lstStyle/>
          <a:p>
            <a:pPr algn="ctr"/>
            <a:r>
              <a:rPr lang="ru-RU" sz="2400" b="1" dirty="0" smtClean="0">
                <a:solidFill>
                  <a:schemeClr val="bg1"/>
                </a:solidFill>
              </a:rPr>
              <a:t>Запрет на ограничение конкуренции органами власти</a:t>
            </a:r>
            <a:endParaRPr lang="ru-RU" i="1" dirty="0">
              <a:solidFill>
                <a:schemeClr val="bg1"/>
              </a:solidFill>
            </a:endParaRPr>
          </a:p>
        </p:txBody>
      </p:sp>
      <p:sp>
        <p:nvSpPr>
          <p:cNvPr id="7" name="TextBox 6"/>
          <p:cNvSpPr txBox="1"/>
          <p:nvPr/>
        </p:nvSpPr>
        <p:spPr>
          <a:xfrm>
            <a:off x="435429" y="1863634"/>
            <a:ext cx="8708570" cy="4139595"/>
          </a:xfrm>
          <a:prstGeom prst="rect">
            <a:avLst/>
          </a:prstGeom>
          <a:noFill/>
        </p:spPr>
        <p:txBody>
          <a:bodyPr wrap="square" rtlCol="0" anchor="t">
            <a:spAutoFit/>
          </a:bodyPr>
          <a:lstStyle/>
          <a:p>
            <a:r>
              <a:rPr lang="ru-RU" dirty="0" smtClean="0"/>
              <a:t>За истекший период 2019 года наибольшее количество нарушений антимонопольного законодательства органами власти, органами местного самоуправления зафиксировано на следующих товарных рынках:</a:t>
            </a:r>
          </a:p>
          <a:p>
            <a:endParaRPr lang="ru-RU" dirty="0" smtClean="0"/>
          </a:p>
          <a:p>
            <a:r>
              <a:rPr lang="ru-RU" dirty="0" smtClean="0"/>
              <a:t>рынок недвижимого имущества;</a:t>
            </a:r>
          </a:p>
          <a:p>
            <a:endParaRPr lang="ru-RU" dirty="0" smtClean="0"/>
          </a:p>
          <a:p>
            <a:r>
              <a:rPr lang="ru-RU" dirty="0" smtClean="0"/>
              <a:t>рынок ритуальных услуг;</a:t>
            </a:r>
          </a:p>
          <a:p>
            <a:endParaRPr lang="ru-RU" dirty="0" smtClean="0"/>
          </a:p>
          <a:p>
            <a:r>
              <a:rPr lang="ru-RU" dirty="0" smtClean="0"/>
              <a:t>рынок печатных изданий;</a:t>
            </a:r>
          </a:p>
          <a:p>
            <a:endParaRPr lang="ru-RU" dirty="0" smtClean="0"/>
          </a:p>
          <a:p>
            <a:r>
              <a:rPr lang="ru-RU" dirty="0" smtClean="0"/>
              <a:t> </a:t>
            </a:r>
          </a:p>
          <a:p>
            <a:pPr algn="just"/>
            <a:r>
              <a:rPr lang="ru-RU" dirty="0" smtClean="0"/>
              <a:t> </a:t>
            </a:r>
          </a:p>
          <a:p>
            <a:pPr algn="just">
              <a:buFont typeface="Arial" pitchFamily="34" charset="0"/>
              <a:buChar char="•"/>
            </a:pPr>
            <a:endParaRPr lang="ru-RU" sz="1600" dirty="0" smtClean="0"/>
          </a:p>
          <a:p>
            <a:pPr algn="just"/>
            <a:r>
              <a:rPr lang="ru-RU" sz="1600" dirty="0" smtClean="0"/>
              <a:t> </a:t>
            </a:r>
          </a:p>
          <a:p>
            <a:endParaRPr lang="ru-RU" sz="1500" dirty="0"/>
          </a:p>
        </p:txBody>
      </p:sp>
    </p:spTree>
    <p:extLst>
      <p:ext uri="{BB962C8B-B14F-4D97-AF65-F5344CB8AC3E}">
        <p14:creationId xmlns="" xmlns:p14="http://schemas.microsoft.com/office/powerpoint/2010/main" val="298636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12511</TotalTime>
  <Words>3753</Words>
  <Application>Microsoft Office PowerPoint</Application>
  <PresentationFormat>Экран (4:3)</PresentationFormat>
  <Paragraphs>308</Paragraphs>
  <Slides>39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1_Оформление по умолчанию</vt:lpstr>
      <vt:lpstr>Слайд 1</vt:lpstr>
      <vt:lpstr>Слайд 2</vt:lpstr>
      <vt:lpstr>Слайд 3</vt:lpstr>
      <vt:lpstr>Слайд 4</vt:lpstr>
      <vt:lpstr>Контроль за соблюдением антимонопольного законодательства</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Дела об административных правонарушениях</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Башкортостанское УФАС России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Triumph Sparville</dc:creator>
  <cp:lastModifiedBy>to02-pyanova</cp:lastModifiedBy>
  <cp:revision>1028</cp:revision>
  <cp:lastPrinted>2019-04-30T04:55:57Z</cp:lastPrinted>
  <dcterms:created xsi:type="dcterms:W3CDTF">2014-09-15T17:52:41Z</dcterms:created>
  <dcterms:modified xsi:type="dcterms:W3CDTF">2019-05-23T11:47:59Z</dcterms:modified>
</cp:coreProperties>
</file>