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8"/>
  </p:notesMasterIdLst>
  <p:handoutMasterIdLst>
    <p:handoutMasterId r:id="rId49"/>
  </p:handoutMasterIdLst>
  <p:sldIdLst>
    <p:sldId id="264" r:id="rId2"/>
    <p:sldId id="263" r:id="rId3"/>
    <p:sldId id="329" r:id="rId4"/>
    <p:sldId id="374" r:id="rId5"/>
    <p:sldId id="393" r:id="rId6"/>
    <p:sldId id="304" r:id="rId7"/>
    <p:sldId id="267" r:id="rId8"/>
    <p:sldId id="392" r:id="rId9"/>
    <p:sldId id="272" r:id="rId10"/>
    <p:sldId id="307" r:id="rId11"/>
    <p:sldId id="308" r:id="rId12"/>
    <p:sldId id="310" r:id="rId13"/>
    <p:sldId id="386" r:id="rId14"/>
    <p:sldId id="330" r:id="rId15"/>
    <p:sldId id="313" r:id="rId16"/>
    <p:sldId id="314" r:id="rId17"/>
    <p:sldId id="312" r:id="rId18"/>
    <p:sldId id="375" r:id="rId19"/>
    <p:sldId id="315" r:id="rId20"/>
    <p:sldId id="316" r:id="rId21"/>
    <p:sldId id="317" r:id="rId22"/>
    <p:sldId id="358" r:id="rId23"/>
    <p:sldId id="359" r:id="rId24"/>
    <p:sldId id="360" r:id="rId25"/>
    <p:sldId id="361" r:id="rId26"/>
    <p:sldId id="398" r:id="rId27"/>
    <p:sldId id="362" r:id="rId28"/>
    <p:sldId id="389" r:id="rId29"/>
    <p:sldId id="365" r:id="rId30"/>
    <p:sldId id="373" r:id="rId31"/>
    <p:sldId id="322" r:id="rId32"/>
    <p:sldId id="387" r:id="rId33"/>
    <p:sldId id="371" r:id="rId34"/>
    <p:sldId id="324" r:id="rId35"/>
    <p:sldId id="325" r:id="rId36"/>
    <p:sldId id="326" r:id="rId37"/>
    <p:sldId id="390" r:id="rId38"/>
    <p:sldId id="391" r:id="rId39"/>
    <p:sldId id="377" r:id="rId40"/>
    <p:sldId id="383" r:id="rId41"/>
    <p:sldId id="384" r:id="rId42"/>
    <p:sldId id="396" r:id="rId43"/>
    <p:sldId id="397" r:id="rId44"/>
    <p:sldId id="395" r:id="rId45"/>
    <p:sldId id="394" r:id="rId46"/>
    <p:sldId id="303" r:id="rId4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55"/>
          <c:w val="0.69026098012918258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2018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164</c:v>
                </c:pt>
                <c:pt idx="1">
                  <c:v>802</c:v>
                </c:pt>
                <c:pt idx="2">
                  <c:v>339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Жалобы </a:t>
            </a:r>
            <a:r>
              <a:rPr lang="ru-RU" dirty="0" smtClean="0"/>
              <a:t>за истекший период 2019 года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66"/>
          <c:w val="0.69026098012918269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2018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80</c:v>
                </c:pt>
                <c:pt idx="2">
                  <c:v>45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46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xmlns="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delo@fas.gov.ru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февраль 2019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509" y="2133600"/>
            <a:ext cx="8389058" cy="312157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Наибольшее количество выявленных нарушений статьи 15 Федерального закона "О защите конкуренции" было совершено в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форме создания дискриминационных условий (47,6% выявленных нарушений статьи 15 Федерального закона "О защите конкуренции"), незаконного предоставления государственной или муниципальной преференции (35,7%)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1863634"/>
            <a:ext cx="8708570" cy="41395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dirty="0" smtClean="0"/>
              <a:t>В 2018 году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рынках:</a:t>
            </a:r>
          </a:p>
          <a:p>
            <a:endParaRPr lang="ru-RU" dirty="0" smtClean="0"/>
          </a:p>
          <a:p>
            <a:r>
              <a:rPr lang="ru-RU" dirty="0" smtClean="0"/>
              <a:t>рынок </a:t>
            </a:r>
            <a:r>
              <a:rPr lang="ru-RU" dirty="0" smtClean="0"/>
              <a:t>недвижимого имущества;</a:t>
            </a:r>
          </a:p>
          <a:p>
            <a:endParaRPr lang="ru-RU" dirty="0" smtClean="0"/>
          </a:p>
          <a:p>
            <a:r>
              <a:rPr lang="ru-RU" dirty="0" smtClean="0"/>
              <a:t>рынок ритуальных услуг;</a:t>
            </a:r>
          </a:p>
          <a:p>
            <a:endParaRPr lang="ru-RU" dirty="0" smtClean="0"/>
          </a:p>
          <a:p>
            <a:r>
              <a:rPr lang="ru-RU" dirty="0" smtClean="0"/>
              <a:t>рынок печатных изданий;</a:t>
            </a:r>
          </a:p>
          <a:p>
            <a:endParaRPr lang="ru-RU" dirty="0" smtClean="0"/>
          </a:p>
          <a:p>
            <a:r>
              <a:rPr lang="ru-RU" dirty="0" smtClean="0"/>
              <a:t>рынок нестационарных торговых объектов. </a:t>
            </a:r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33329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 2018 году возбуждено и рассмотрено 10 дел по выявленным фактам соглашений государственных органов по фактам ограничения доступа на рынок, выхода с рынка (статья 16 ФЗ "О защите конкуренции</a:t>
            </a:r>
            <a:r>
              <a:rPr lang="ru-RU" dirty="0" smtClean="0">
                <a:solidFill>
                  <a:schemeClr val="tx1"/>
                </a:solidFill>
              </a:rPr>
              <a:t>")</a:t>
            </a: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– 3 дела.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 2018 году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10 дел </a:t>
            </a:r>
            <a:r>
              <a:rPr lang="ru-RU" dirty="0">
                <a:solidFill>
                  <a:schemeClr val="tx1"/>
                </a:solidFill>
              </a:rPr>
              <a:t>по выявленным фактам запрещенных соглашений или согласованных действий хозяйствующих </a:t>
            </a:r>
            <a:r>
              <a:rPr lang="ru-RU" dirty="0" smtClean="0">
                <a:solidFill>
                  <a:schemeClr val="tx1"/>
                </a:solidFill>
              </a:rPr>
              <a:t>субъектов (ст.11 ФЗ "О защите конкуренции")</a:t>
            </a:r>
          </a:p>
          <a:p>
            <a:pPr indent="271463" algn="just"/>
            <a:endParaRPr lang="ru-RU" dirty="0" smtClean="0">
              <a:solidFill>
                <a:schemeClr val="tx1"/>
              </a:solidFill>
            </a:endParaRPr>
          </a:p>
          <a:p>
            <a:pPr indent="271463" algn="just"/>
            <a:r>
              <a:rPr lang="ru-RU" dirty="0" smtClean="0">
                <a:solidFill>
                  <a:schemeClr val="tx1"/>
                </a:solidFill>
              </a:rPr>
              <a:t>Виды нарушений по выявленным фактам запрещенных соглашений или согласованных действий хозяйствующих субъектов – повышение, снижение или поддержание цен на торгах.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74" y="1410790"/>
            <a:ext cx="8665630" cy="448491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dirty="0" smtClean="0">
                <a:solidFill>
                  <a:schemeClr val="tx1"/>
                </a:solidFill>
              </a:rPr>
              <a:t> (ст. 17 ФЗ "О защите конкуренции") в 2018 году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16 дел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Основной вид нарушения – необоснованное ограничение доступа к участию в торгах, запросе котировок (50% выявленных нарушений по фактам несоблюдения антимонопольных требований к торгам).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2018 году возбуждено и рассмотрено 1 дело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в структуре рассматриваемых нарушений антимонопольного законодательства не произошло существенных изменений. Основные формы недобросовестной конкуренции – недобросовестная конкуренция путем введения в заблуждение </a:t>
            </a:r>
            <a:r>
              <a:rPr lang="ru-RU" dirty="0" smtClean="0">
                <a:solidFill>
                  <a:schemeClr val="tx1"/>
                </a:solidFill>
              </a:rPr>
              <a:t>(в т.ч. при формирования заявок при участии в закупках) и </a:t>
            </a:r>
            <a:r>
              <a:rPr lang="ru-RU" dirty="0">
                <a:solidFill>
                  <a:schemeClr val="tx1"/>
                </a:solidFill>
              </a:rPr>
              <a:t>недобросовестная конкуренция, связанная с созданием </a:t>
            </a:r>
            <a:r>
              <a:rPr lang="ru-RU" dirty="0" smtClean="0">
                <a:solidFill>
                  <a:schemeClr val="tx1"/>
                </a:solidFill>
              </a:rPr>
              <a:t>смешения (в т.ч. с товарными знаками и символикой </a:t>
            </a:r>
            <a:r>
              <a:rPr lang="en-US" dirty="0" smtClean="0">
                <a:solidFill>
                  <a:schemeClr val="tx1"/>
                </a:solidFill>
              </a:rPr>
              <a:t>FIFA WORLD CUP 2018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2018 году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31 предупреждение,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13 дел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конкуренции.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 - 3 дела.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2881" y="3636578"/>
            <a:ext cx="8824486" cy="264230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2018 году рассмотрено 25 заявлений заказчиков о включении в реестр недобросовестных поставщиков в соответствии с Федеральным законом № 223-ФЗ "О закупках товаров, работ, услуг отдельными видами юридических лиц" и Земельным кодексом Российской Федерации. Принято 6 решений о включении организаций в реестр недобросовестных поставщиков и реестр недобросовестных участников.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рассмотрено 4 заявления, принято 1 решение о включении в реестр недобросовестных участников.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423" y="3466012"/>
            <a:ext cx="8633593" cy="2968306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2018 году рассмотрено 384 жалобы в соответствии со статьей 18.1 Закона о защите конкуренции, признаны обоснованными 208 жалоб, выдано 138 предписаний, исполнено 133 предписания (132 предписания, выданных в отчетном периоде и 1 предписание, выданное в предыдущем периоде), 5 предписаний находятся в стадии исполнения.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рассмотрено 45 жалоб в соответствии со статьей 18.1 Закона о защите конкуренции, признаны обоснованными 11 жалоб, выдано 11 предписаний.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Большинство жалоб, касались нарушений процедуры Федерального Закона "О закупках товаров, работ, услуг отдельными видами юридических лиц".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Кроме этого, в 2018 году обжаловались торги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аренде и продаже земельных участков, находящихся в государственной или муниципальной собственности. Обжаловались торги по реализации имущества должников в порядке, установленном Федеральным законом "Об исполнительном производстве", Федеральным законом "Об ипотеке (залоге недвижимости)", торги в рамках соблюдения требований Федерального закона «О несостоятельности (банкротстве)»,</a:t>
            </a:r>
            <a:endParaRPr lang="ru-RU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Рассматривались жалобы по обжалованию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аукционов и предварительных отборов, проводимых в рамках постановления Правительства Российской Федерации от 01.07.2016 № 615 "О порядке привлечения подрядных организаций для оказания услуг и (или) выполнения работ по капитальному ремонту общего имущества в многоквартирном доме и порядке осуществления закупок товаров, работ, услуг в целях выполнения функций специализированной некоммерческой организации, осуществляющей деятельность, направленную на обеспечение проведения капитального ремонта общего имущества в многоквартирных домах".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532" y="854098"/>
          <a:ext cx="9112469" cy="55539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2018 год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95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278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81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1305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 smtClean="0"/>
                    </a:p>
                    <a:p>
                      <a:pPr algn="l"/>
                      <a:r>
                        <a:rPr lang="ru-RU" sz="1400" b="0" dirty="0" smtClean="0"/>
                        <a:t>373</a:t>
                      </a:r>
                    </a:p>
                    <a:p>
                      <a:pPr algn="l"/>
                      <a:endParaRPr lang="ru-RU" sz="10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750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384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3374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6754" y="1102873"/>
            <a:ext cx="8758829" cy="2075756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рекламе </a:t>
            </a:r>
            <a:r>
              <a:rPr lang="ru-RU" dirty="0" smtClean="0">
                <a:solidFill>
                  <a:schemeClr val="tx1"/>
                </a:solidFill>
              </a:rPr>
              <a:t>в 2018 году возбуждено и рассмотрено 81 дело по признакам нарушения законодательства о рекламе, выдано 62 предписания, исполнено 64 предписания (58 предписаний, выданных в отчетном периоде, и 4 предписания, выданные в предыдущие периоды), 4 предписания находятся в стадии исполнения. За истекший период 2019 года – 2 дела, выдано 3 предписания.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3810" y="3370519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2018 года состоялось 4 заседания Экспертного совета (14 марта, 26 июня, 11 сентября и 25 декабря 2018 года).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заседаниях 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</a:t>
            </a:r>
            <a:r>
              <a:rPr lang="ru-RU" dirty="0" smtClean="0"/>
              <a:t>рекламирования. 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3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в 2018 году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оступило </a:t>
            </a:r>
            <a:r>
              <a:rPr lang="ru-RU" dirty="0" smtClean="0">
                <a:solidFill>
                  <a:schemeClr val="tx1"/>
                </a:solidFill>
              </a:rPr>
              <a:t>1305 жалоб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</a:t>
            </a:r>
            <a:r>
              <a:rPr lang="ru-RU" dirty="0" smtClean="0">
                <a:solidFill>
                  <a:schemeClr val="tx1"/>
                </a:solidFill>
              </a:rPr>
              <a:t>комиссии </a:t>
            </a:r>
            <a:r>
              <a:rPr lang="ru-RU" dirty="0" smtClean="0">
                <a:solidFill>
                  <a:schemeClr val="tx1"/>
                </a:solidFill>
              </a:rPr>
              <a:t>(за </a:t>
            </a:r>
            <a:r>
              <a:rPr lang="ru-RU" dirty="0" smtClean="0">
                <a:solidFill>
                  <a:schemeClr val="tx1"/>
                </a:solidFill>
              </a:rPr>
              <a:t>истекший период 2019 года –  </a:t>
            </a:r>
            <a:r>
              <a:rPr lang="ru-RU" dirty="0" smtClean="0">
                <a:solidFill>
                  <a:schemeClr val="tx1"/>
                </a:solidFill>
              </a:rPr>
              <a:t>146 жалоб);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проведена 267 проверок, в том числе 263 внеплановых </a:t>
            </a:r>
            <a:r>
              <a:rPr lang="ru-RU" dirty="0" smtClean="0">
                <a:solidFill>
                  <a:schemeClr val="tx1"/>
                </a:solidFill>
              </a:rPr>
              <a:t>проверок (за </a:t>
            </a:r>
            <a:r>
              <a:rPr lang="ru-RU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dirty="0" smtClean="0">
                <a:solidFill>
                  <a:schemeClr val="tx1"/>
                </a:solidFill>
              </a:rPr>
              <a:t>– 27 внеплановых проверок);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26 материалов </a:t>
            </a:r>
            <a:r>
              <a:rPr lang="ru-RU" dirty="0">
                <a:solidFill>
                  <a:schemeClr val="tx1"/>
                </a:solidFill>
              </a:rPr>
              <a:t>на согласование </a:t>
            </a:r>
            <a:r>
              <a:rPr lang="ru-RU" dirty="0" smtClean="0">
                <a:solidFill>
                  <a:schemeClr val="tx1"/>
                </a:solidFill>
              </a:rPr>
              <a:t>осуществления закупки у единственного </a:t>
            </a:r>
            <a:r>
              <a:rPr lang="ru-RU" dirty="0">
                <a:solidFill>
                  <a:schemeClr val="tx1"/>
                </a:solidFill>
              </a:rPr>
              <a:t>поставщика </a:t>
            </a:r>
            <a:r>
              <a:rPr lang="ru-RU" dirty="0" smtClean="0">
                <a:solidFill>
                  <a:schemeClr val="tx1"/>
                </a:solidFill>
              </a:rPr>
              <a:t>(подрядчика, </a:t>
            </a:r>
            <a:r>
              <a:rPr lang="ru-RU" dirty="0" smtClean="0">
                <a:solidFill>
                  <a:schemeClr val="tx1"/>
                </a:solidFill>
              </a:rPr>
              <a:t>исполнителя</a:t>
            </a:r>
            <a:r>
              <a:rPr lang="ru-RU" dirty="0" smtClean="0">
                <a:solidFill>
                  <a:schemeClr val="tx1"/>
                </a:solidFill>
              </a:rPr>
              <a:t>) (за </a:t>
            </a:r>
            <a:r>
              <a:rPr lang="ru-RU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dirty="0" smtClean="0">
                <a:solidFill>
                  <a:schemeClr val="tx1"/>
                </a:solidFill>
              </a:rPr>
              <a:t>– 2 материала);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</a:t>
            </a:r>
            <a:r>
              <a:rPr lang="ru-RU" dirty="0" smtClean="0">
                <a:solidFill>
                  <a:schemeClr val="tx1"/>
                </a:solidFill>
              </a:rPr>
              <a:t>373 обращения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</a:t>
            </a:r>
            <a:r>
              <a:rPr lang="ru-RU" dirty="0" smtClean="0">
                <a:solidFill>
                  <a:schemeClr val="tx1"/>
                </a:solidFill>
              </a:rPr>
              <a:t>) (за истекший период 2019 года –  67 </a:t>
            </a:r>
            <a:r>
              <a:rPr lang="ru-RU" dirty="0" smtClean="0">
                <a:solidFill>
                  <a:schemeClr val="tx1"/>
                </a:solidFill>
              </a:rPr>
              <a:t>обращений),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 121 хозяйствующий </a:t>
            </a:r>
            <a:r>
              <a:rPr lang="ru-RU" dirty="0" smtClean="0">
                <a:solidFill>
                  <a:schemeClr val="tx1"/>
                </a:solidFill>
              </a:rPr>
              <a:t>субъект </a:t>
            </a:r>
            <a:r>
              <a:rPr lang="ru-RU" dirty="0" smtClean="0">
                <a:solidFill>
                  <a:schemeClr val="tx1"/>
                </a:solidFill>
              </a:rPr>
              <a:t>(за </a:t>
            </a:r>
            <a:r>
              <a:rPr lang="ru-RU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dirty="0" smtClean="0">
                <a:solidFill>
                  <a:schemeClr val="tx1"/>
                </a:solidFill>
              </a:rPr>
              <a:t>– 23 хозяйствующих субъекта). 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При Башкортостанском УФАС России с 2014 года действует Экспертный Совет по применению законодательства в сфере закупок,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2018 года </a:t>
            </a:r>
            <a:r>
              <a:rPr lang="ru-RU" dirty="0">
                <a:solidFill>
                  <a:schemeClr val="tx1"/>
                </a:solidFill>
              </a:rPr>
              <a:t>проведено </a:t>
            </a:r>
            <a:r>
              <a:rPr lang="ru-RU" dirty="0" smtClean="0">
                <a:solidFill>
                  <a:schemeClr val="tx1"/>
                </a:solidFill>
              </a:rPr>
              <a:t>2 заседания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(17 апреля и 24 октября 2018 года)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5" y="3174124"/>
            <a:ext cx="8860221" cy="31531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заседании </a:t>
            </a:r>
            <a:r>
              <a:rPr lang="ru-RU" dirty="0">
                <a:solidFill>
                  <a:schemeClr val="tx1"/>
                </a:solidFill>
              </a:rPr>
              <a:t>совета </a:t>
            </a:r>
            <a:r>
              <a:rPr lang="ru-RU" dirty="0" smtClean="0">
                <a:solidFill>
                  <a:schemeClr val="tx1"/>
                </a:solidFill>
              </a:rPr>
              <a:t>17 апреля 2018 года </a:t>
            </a:r>
            <a:r>
              <a:rPr lang="ru-RU" dirty="0">
                <a:solidFill>
                  <a:schemeClr val="tx1"/>
                </a:solidFill>
              </a:rPr>
              <a:t>совместно с представителями государственных заказчиков, органов прокуратуры, бизнес–сообществ, участников рынка, общественных организаций, слушателей школы конкурентного права  в присутствии средств массовой информации обсудили проблемы, препятствующие развитию конкуренции в сфере закупок, актуальные вопросы и сложившуюся правоприменительную практику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На заседании совета 24 октября 2018 года обсудили проблемные вопросы на рынке охранных услуг.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7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2018 году в адрес Башкортостанского УФАС России по контролю в сфере закупок поступило 1305 </a:t>
            </a:r>
            <a:r>
              <a:rPr lang="ru-RU" dirty="0" smtClean="0">
                <a:solidFill>
                  <a:schemeClr val="tx1"/>
                </a:solidFill>
              </a:rPr>
              <a:t>жалоб (за истекший период 2019 года – 146 жалоб)  </a:t>
            </a:r>
            <a:r>
              <a:rPr lang="ru-RU" dirty="0" smtClean="0">
                <a:solidFill>
                  <a:schemeClr val="tx1"/>
                </a:solidFill>
              </a:rPr>
              <a:t>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</a:t>
            </a:r>
            <a:r>
              <a:rPr lang="x-none" smtClean="0">
                <a:solidFill>
                  <a:schemeClr val="tx1"/>
                </a:solidFill>
              </a:rPr>
              <a:t>Структурный </a:t>
            </a:r>
            <a:r>
              <a:rPr lang="x-none" smtClean="0">
                <a:solidFill>
                  <a:schemeClr val="tx1"/>
                </a:solidFill>
              </a:rPr>
              <a:t>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жалоб: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для федеральных нужд – </a:t>
            </a:r>
            <a:r>
              <a:rPr lang="ru-RU" dirty="0" smtClean="0">
                <a:solidFill>
                  <a:schemeClr val="tx1"/>
                </a:solidFill>
              </a:rPr>
              <a:t>164 </a:t>
            </a:r>
            <a:r>
              <a:rPr lang="x-none" smtClean="0">
                <a:solidFill>
                  <a:schemeClr val="tx1"/>
                </a:solidFill>
              </a:rPr>
              <a:t>жалоб</a:t>
            </a:r>
            <a:r>
              <a:rPr lang="ru-RU" dirty="0" err="1" smtClean="0">
                <a:solidFill>
                  <a:schemeClr val="tx1"/>
                </a:solidFill>
              </a:rPr>
              <a:t>ы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12,57</a:t>
            </a:r>
            <a:r>
              <a:rPr lang="x-none" smtClean="0">
                <a:solidFill>
                  <a:schemeClr val="tx1"/>
                </a:solidFill>
              </a:rPr>
              <a:t>% от общего </a:t>
            </a:r>
            <a:r>
              <a:rPr lang="x-none" smtClean="0">
                <a:solidFill>
                  <a:schemeClr val="tx1"/>
                </a:solidFill>
              </a:rPr>
              <a:t>количества</a:t>
            </a:r>
            <a:r>
              <a:rPr lang="ru-RU" dirty="0" smtClean="0">
                <a:solidFill>
                  <a:schemeClr val="tx1"/>
                </a:solidFill>
              </a:rPr>
              <a:t> (за истекший период 2019 года – 21 или 14,4%)</a:t>
            </a:r>
            <a:r>
              <a:rPr lang="x-none" smtClean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для нужд субъекта Российской Федерации – </a:t>
            </a:r>
            <a:r>
              <a:rPr lang="ru-RU" dirty="0" smtClean="0">
                <a:solidFill>
                  <a:schemeClr val="tx1"/>
                </a:solidFill>
              </a:rPr>
              <a:t>802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61,45</a:t>
            </a:r>
            <a:r>
              <a:rPr lang="x-none" smtClean="0">
                <a:solidFill>
                  <a:schemeClr val="tx1"/>
                </a:solidFill>
              </a:rPr>
              <a:t>%</a:t>
            </a:r>
            <a:r>
              <a:rPr lang="ru-RU" dirty="0" smtClean="0">
                <a:solidFill>
                  <a:schemeClr val="tx1"/>
                </a:solidFill>
              </a:rPr>
              <a:t> (за истекший период 2019 года – </a:t>
            </a:r>
            <a:r>
              <a:rPr lang="ru-RU" dirty="0" smtClean="0">
                <a:solidFill>
                  <a:schemeClr val="tx1"/>
                </a:solidFill>
              </a:rPr>
              <a:t>80 </a:t>
            </a: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smtClean="0">
                <a:solidFill>
                  <a:schemeClr val="tx1"/>
                </a:solidFill>
              </a:rPr>
              <a:t>54,8%)</a:t>
            </a:r>
            <a:r>
              <a:rPr lang="x-none" smtClean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 </a:t>
            </a:r>
            <a:r>
              <a:rPr lang="ru-RU" dirty="0" smtClean="0">
                <a:solidFill>
                  <a:schemeClr val="tx1"/>
                </a:solidFill>
              </a:rPr>
              <a:t>339</a:t>
            </a:r>
            <a:r>
              <a:rPr lang="x-none" smtClean="0">
                <a:solidFill>
                  <a:schemeClr val="tx1"/>
                </a:solidFill>
              </a:rPr>
              <a:t> или </a:t>
            </a:r>
            <a:r>
              <a:rPr lang="ru-RU" dirty="0" smtClean="0">
                <a:solidFill>
                  <a:schemeClr val="tx1"/>
                </a:solidFill>
              </a:rPr>
              <a:t>25,98</a:t>
            </a:r>
            <a:r>
              <a:rPr lang="x-none" smtClean="0">
                <a:solidFill>
                  <a:schemeClr val="tx1"/>
                </a:solidFill>
              </a:rPr>
              <a:t>%</a:t>
            </a:r>
            <a:r>
              <a:rPr lang="ru-RU" dirty="0" smtClean="0">
                <a:solidFill>
                  <a:schemeClr val="tx1"/>
                </a:solidFill>
              </a:rPr>
              <a:t> (за истекший период 2019 года – </a:t>
            </a:r>
            <a:r>
              <a:rPr lang="ru-RU" dirty="0" smtClean="0">
                <a:solidFill>
                  <a:schemeClr val="tx1"/>
                </a:solidFill>
              </a:rPr>
              <a:t>45 </a:t>
            </a: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smtClean="0">
                <a:solidFill>
                  <a:schemeClr val="tx1"/>
                </a:solidFill>
              </a:rPr>
              <a:t>30,8%)</a:t>
            </a:r>
            <a:r>
              <a:rPr lang="x-none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В 2018 году 48,9</a:t>
            </a:r>
            <a:r>
              <a:rPr lang="ru-RU" dirty="0" smtClean="0">
                <a:solidFill>
                  <a:schemeClr val="tx1"/>
                </a:solidFill>
              </a:rPr>
              <a:t>% из рассмотренных жалоб признаны обоснованными; частично обоснованными; необоснованными, при этом выявлены нарушения при проведении внеплановых проверок в данных </a:t>
            </a:r>
            <a:r>
              <a:rPr lang="ru-RU" dirty="0" smtClean="0">
                <a:solidFill>
                  <a:schemeClr val="tx1"/>
                </a:solidFill>
              </a:rPr>
              <a:t>закупках. Признаны </a:t>
            </a:r>
            <a:r>
              <a:rPr lang="ru-RU" dirty="0" smtClean="0">
                <a:solidFill>
                  <a:schemeClr val="tx1"/>
                </a:solidFill>
              </a:rPr>
              <a:t>необоснованными – 51,1% рассмотренных жалоб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56% </a:t>
            </a:r>
            <a:r>
              <a:rPr lang="ru-RU" dirty="0" smtClean="0">
                <a:solidFill>
                  <a:schemeClr val="tx1"/>
                </a:solidFill>
              </a:rPr>
              <a:t>из рассмотренных жалоб признаны обоснованными; частично обоснованными; необоснованными, при этом выявлены нарушения при проведении внеплановых проверок в данных закупках. Признаны необоснованными – </a:t>
            </a:r>
            <a:r>
              <a:rPr lang="ru-RU" dirty="0" smtClean="0">
                <a:solidFill>
                  <a:schemeClr val="tx1"/>
                </a:solidFill>
              </a:rPr>
              <a:t>44% </a:t>
            </a:r>
            <a:r>
              <a:rPr lang="ru-RU" dirty="0" smtClean="0">
                <a:solidFill>
                  <a:schemeClr val="tx1"/>
                </a:solidFill>
              </a:rPr>
              <a:t>рассмотренных жалоб.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mtClean="0">
                <a:solidFill>
                  <a:schemeClr val="tx1"/>
                </a:solidFill>
              </a:rPr>
              <a:t>Наиболее часто встречающим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ся нарушени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r>
              <a:rPr lang="x-none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 при рассмотрении жалоб </a:t>
            </a:r>
            <a:r>
              <a:rPr lang="ru-RU" dirty="0" smtClean="0">
                <a:solidFill>
                  <a:schemeClr val="tx1"/>
                </a:solidFill>
              </a:rPr>
              <a:t>и проведении внеплановых проверок </a:t>
            </a:r>
            <a:r>
              <a:rPr lang="x-none" smtClean="0">
                <a:solidFill>
                  <a:schemeClr val="tx1"/>
                </a:solidFill>
              </a:rPr>
              <a:t>явля</a:t>
            </a:r>
            <a:r>
              <a:rPr lang="ru-RU" dirty="0" err="1" smtClean="0">
                <a:solidFill>
                  <a:schemeClr val="tx1"/>
                </a:solidFill>
              </a:rPr>
              <a:t>ю</a:t>
            </a:r>
            <a:r>
              <a:rPr lang="x-none" smtClean="0">
                <a:solidFill>
                  <a:schemeClr val="tx1"/>
                </a:solidFill>
              </a:rPr>
              <a:t>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x-none" smtClean="0">
                <a:solidFill>
                  <a:schemeClr val="tx1"/>
                </a:solidFill>
              </a:rPr>
              <a:t>аточка» технических требований под «определенного» </a:t>
            </a:r>
            <a:r>
              <a:rPr lang="x-none" smtClean="0">
                <a:solidFill>
                  <a:schemeClr val="tx1"/>
                </a:solidFill>
              </a:rPr>
              <a:t>п</a:t>
            </a:r>
            <a:r>
              <a:rPr lang="ru-RU" dirty="0" err="1" smtClean="0">
                <a:solidFill>
                  <a:schemeClr val="tx1"/>
                </a:solidFill>
              </a:rPr>
              <a:t>оставщика</a:t>
            </a:r>
            <a:r>
              <a:rPr lang="ru-RU" dirty="0" smtClean="0">
                <a:solidFill>
                  <a:schemeClr val="tx1"/>
                </a:solidFill>
              </a:rPr>
              <a:t>, исполнителя</a:t>
            </a:r>
            <a:r>
              <a:rPr lang="x-none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</a:t>
            </a:r>
            <a:r>
              <a:rPr lang="x-none" smtClean="0">
                <a:solidFill>
                  <a:schemeClr val="tx1"/>
                </a:solidFill>
              </a:rPr>
              <a:t>редоставление участниками закупок недостоверной информации;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x-none" smtClean="0">
                <a:solidFill>
                  <a:schemeClr val="tx1"/>
                </a:solidFill>
              </a:rPr>
              <a:t>еправомерное отклонение </a:t>
            </a:r>
            <a:r>
              <a:rPr lang="ru-RU" dirty="0" smtClean="0">
                <a:solidFill>
                  <a:schemeClr val="tx1"/>
                </a:solidFill>
              </a:rPr>
              <a:t>и допуск </a:t>
            </a:r>
            <a:r>
              <a:rPr lang="x-none" smtClean="0">
                <a:solidFill>
                  <a:schemeClr val="tx1"/>
                </a:solidFill>
              </a:rPr>
              <a:t>заявок</a:t>
            </a:r>
            <a:r>
              <a:rPr lang="x-none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x-none" smtClean="0">
                <a:solidFill>
                  <a:schemeClr val="tx1"/>
                </a:solidFill>
              </a:rPr>
              <a:t>становление показателей отличных от ГОСТ (без обоснования)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разработка документации о закупке, не соответствующей действующей редакции ГОСТ</a:t>
            </a:r>
          </a:p>
          <a:p>
            <a:pPr algn="just"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00298" y="1515291"/>
            <a:ext cx="8638904" cy="4145280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2018 году Башкортостанским УФАС России рассмотрено 373 обращения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часть обращений (заявлений) поступает в связи с уклонением от заключения контракта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- 67 обращений </a:t>
            </a:r>
            <a:r>
              <a:rPr lang="ru-RU" dirty="0" smtClean="0">
                <a:solidFill>
                  <a:schemeClr val="tx1"/>
                </a:solidFill>
              </a:rPr>
              <a:t>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часть обращений (заявлений) поступает в связи с </a:t>
            </a:r>
            <a:r>
              <a:rPr lang="ru-RU" dirty="0" smtClean="0">
                <a:solidFill>
                  <a:schemeClr val="tx1"/>
                </a:solidFill>
              </a:rPr>
              <a:t>односторонним отказом заказчика от исполнения контракта (более 70%).</a:t>
            </a:r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2018 год рассмотрено 5 ходатайств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</a:t>
            </a:r>
            <a:r>
              <a:rPr lang="ru-RU" dirty="0" smtClean="0">
                <a:solidFill>
                  <a:schemeClr val="tx1"/>
                </a:solidFill>
              </a:rPr>
              <a:t>за 2018 год  1130 обращений граждан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</a:t>
            </a:r>
            <a:r>
              <a:rPr lang="ru-RU" dirty="0" smtClean="0">
                <a:solidFill>
                  <a:schemeClr val="tx1"/>
                </a:solidFill>
              </a:rPr>
              <a:t>истекший </a:t>
            </a:r>
            <a:r>
              <a:rPr lang="ru-RU" dirty="0" smtClean="0">
                <a:solidFill>
                  <a:schemeClr val="tx1"/>
                </a:solidFill>
              </a:rPr>
              <a:t>период </a:t>
            </a:r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 smtClean="0">
                <a:solidFill>
                  <a:schemeClr val="tx1"/>
                </a:solidFill>
              </a:rPr>
              <a:t>года </a:t>
            </a:r>
            <a:r>
              <a:rPr lang="ru-RU" dirty="0" smtClean="0">
                <a:solidFill>
                  <a:schemeClr val="tx1"/>
                </a:solidFill>
              </a:rPr>
              <a:t>– 121 обращение граждан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2018 год участвовало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1100 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истекший период 2019 года – в </a:t>
            </a:r>
            <a:r>
              <a:rPr lang="ru-RU" dirty="0" smtClean="0">
                <a:solidFill>
                  <a:schemeClr val="tx1"/>
                </a:solidFill>
              </a:rPr>
              <a:t>122 заседаниях судов 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2018 году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sz="1600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рамках изучения рынка розничной торговли продовольственными товарами в Республике Башкортостан установлено, что в административных границах ЗАТО Межгорье доля ООО "Торговая копания "Атлас" (торговой сеть «Монетка») превышает предельно допустимую Законом о торговле  - 25%.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действующему законодательству в границах данных административно-территориальных образований на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ритейла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распространяется  запрет на приобретение или аренду дополнительных торговых площадей.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Информация доведена до сведения Администрации ЗАТО Межгорье и Государственного комитета Республики Башкортостан по торговле и защите прав потребителей.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0" y="1051034"/>
            <a:ext cx="8742973" cy="140838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</a:rPr>
              <a:t>Экспертный совет по развитию конкуренции в сфере розничной торговли при Башкортостанском УФАС России действует с 2010 года. </a:t>
            </a:r>
            <a:r>
              <a:rPr lang="ru-RU" sz="1600" dirty="0" smtClean="0">
                <a:solidFill>
                  <a:schemeClr val="tx1"/>
                </a:solidFill>
              </a:rPr>
              <a:t>В 2018 году </a:t>
            </a:r>
            <a:r>
              <a:rPr lang="ru-RU" sz="1600" dirty="0">
                <a:solidFill>
                  <a:schemeClr val="tx1"/>
                </a:solidFill>
              </a:rPr>
              <a:t>состоялось </a:t>
            </a:r>
            <a:r>
              <a:rPr lang="ru-RU" sz="1600" dirty="0" smtClean="0">
                <a:solidFill>
                  <a:schemeClr val="tx1"/>
                </a:solidFill>
              </a:rPr>
              <a:t>2 заседания </a:t>
            </a:r>
            <a:r>
              <a:rPr lang="ru-RU" sz="1600" dirty="0">
                <a:solidFill>
                  <a:schemeClr val="tx1"/>
                </a:solidFill>
              </a:rPr>
              <a:t>совета </a:t>
            </a:r>
            <a:r>
              <a:rPr lang="ru-RU" sz="1600" dirty="0" smtClean="0">
                <a:solidFill>
                  <a:schemeClr val="tx1"/>
                </a:solidFill>
              </a:rPr>
              <a:t>(23 мая и 18 сентября 2018 </a:t>
            </a:r>
            <a:r>
              <a:rPr lang="ru-RU" sz="1600" dirty="0">
                <a:solidFill>
                  <a:schemeClr val="tx1"/>
                </a:solidFill>
              </a:rPr>
              <a:t>года),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7714" y="2900856"/>
            <a:ext cx="8926286" cy="3415862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23 мая 2018 года на заседании Экспертного Совета в сфере розничной торговли обсуждалась ситуация на топливном рынке.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В рамках заседания совета обсуждены вопросы, касающиеся повышения розничных цен на автомобильный бензин и дизельное топливо и тенденции на топливном рынке.</a:t>
            </a:r>
          </a:p>
          <a:p>
            <a:pPr lvl="0" algn="just"/>
            <a:endParaRPr lang="ru-RU" dirty="0" smtClean="0">
              <a:solidFill>
                <a:schemeClr val="tx1"/>
              </a:solidFill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18 сентября 2018 года на заседании Экспертного Совета в сфере розничной торговли обсуждалась ситуация на рынке розничной торговли.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Обсуждены вопросы ограничения приобретения, аренды торговыми сетями торговых площадей под магазины.</a:t>
            </a:r>
          </a:p>
          <a:p>
            <a:pPr lvl="0" indent="250825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250825" algn="just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2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820" y="1093076"/>
            <a:ext cx="8710648" cy="2207174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 smtClean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Башкортостанском УФАС России с 2008 года действует Экспертный Совет по естественным монополиям. Основной целью Совета является обеспечение эффективного взаимодействия антимонопольного органа с иными федеральными органами исполнительной власти, республиканскими органами исполнительной власти и хозяйствующими субъектами по вопросам равного доступа к товарам и услугам, производимым субъектами естественных монополий.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3259" y="3505350"/>
            <a:ext cx="8880741" cy="2333296"/>
          </a:xfrm>
          <a:prstGeom prst="roundRect">
            <a:avLst/>
          </a:prstGeom>
          <a:solidFill>
            <a:schemeClr val="tx2">
              <a:lumMod val="65000"/>
              <a:lumOff val="3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В 2018 году состоялось 1 заседание совета (29 августа 2018 года)..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 заседании совета обсуждалась тема: «Ситуация на рынке теплоснабжения с учетом вынесенного Постановления Конституционного суда Российской Федерации от 10 июля 2018 года №30-П».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Экспертный Совет по естественным монополиям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46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В 2018 году возбуждено и рассмотрено 750 дел об административных </a:t>
            </a:r>
            <a:r>
              <a:rPr lang="ru-RU" sz="1400" dirty="0" smtClean="0">
                <a:solidFill>
                  <a:srgbClr val="002060"/>
                </a:solidFill>
              </a:rPr>
              <a:t>правонарушениях (за истекший период 2019 года – 102), </a:t>
            </a:r>
            <a:r>
              <a:rPr lang="ru-RU" sz="1400" dirty="0" smtClean="0">
                <a:solidFill>
                  <a:srgbClr val="002060"/>
                </a:solidFill>
              </a:rPr>
              <a:t>в том числе: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</a:t>
            </a:r>
            <a:r>
              <a:rPr lang="ru-RU" sz="1400" dirty="0" smtClean="0">
                <a:solidFill>
                  <a:schemeClr val="tx1"/>
                </a:solidFill>
              </a:rPr>
              <a:t>. 7.29-7.32, 7.32.5, 19.7.2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в сфере закупок – 420 </a:t>
            </a:r>
            <a:r>
              <a:rPr lang="ru-RU" sz="1400" dirty="0" smtClean="0">
                <a:solidFill>
                  <a:schemeClr val="tx1"/>
                </a:solidFill>
              </a:rPr>
              <a:t>дел</a:t>
            </a:r>
            <a:r>
              <a:rPr lang="ru-RU" sz="1400" dirty="0" smtClean="0">
                <a:solidFill>
                  <a:schemeClr val="tx1"/>
                </a:solidFill>
              </a:rPr>
              <a:t>(за истекший период 2019 года – </a:t>
            </a:r>
            <a:r>
              <a:rPr lang="ru-RU" sz="1400" dirty="0" smtClean="0">
                <a:solidFill>
                  <a:schemeClr val="tx1"/>
                </a:solidFill>
              </a:rPr>
              <a:t> 69 дел)</a:t>
            </a:r>
            <a:r>
              <a:rPr lang="ru-RU" sz="1400" dirty="0" smtClean="0">
                <a:solidFill>
                  <a:schemeClr val="tx1"/>
                </a:solidFill>
              </a:rPr>
              <a:t>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14.3, 14.38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 рекламе – 100 </a:t>
            </a:r>
            <a:r>
              <a:rPr lang="ru-RU" sz="1400" dirty="0" smtClean="0">
                <a:solidFill>
                  <a:schemeClr val="tx1"/>
                </a:solidFill>
              </a:rPr>
              <a:t>дел </a:t>
            </a:r>
            <a:r>
              <a:rPr lang="ru-RU" sz="1400" dirty="0" smtClean="0">
                <a:solidFill>
                  <a:schemeClr val="tx1"/>
                </a:solidFill>
              </a:rPr>
              <a:t>(за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–  </a:t>
            </a:r>
            <a:r>
              <a:rPr lang="ru-RU" sz="1400" dirty="0" smtClean="0">
                <a:solidFill>
                  <a:schemeClr val="tx1"/>
                </a:solidFill>
              </a:rPr>
              <a:t>8 </a:t>
            </a:r>
            <a:r>
              <a:rPr lang="ru-RU" sz="1400" dirty="0" smtClean="0">
                <a:solidFill>
                  <a:schemeClr val="tx1"/>
                </a:solidFill>
              </a:rPr>
              <a:t>дел</a:t>
            </a:r>
            <a:r>
              <a:rPr lang="ru-RU" sz="1400" dirty="0" smtClean="0">
                <a:solidFill>
                  <a:schemeClr val="tx1"/>
                </a:solidFill>
              </a:rPr>
              <a:t>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злоупотребление доминирующим положением на товарных рынках – 6 </a:t>
            </a:r>
            <a:r>
              <a:rPr lang="ru-RU" sz="1400" dirty="0" smtClean="0">
                <a:solidFill>
                  <a:schemeClr val="tx1"/>
                </a:solidFill>
              </a:rPr>
              <a:t>дел </a:t>
            </a:r>
            <a:r>
              <a:rPr lang="ru-RU" sz="1400" dirty="0" smtClean="0">
                <a:solidFill>
                  <a:schemeClr val="tx1"/>
                </a:solidFill>
              </a:rPr>
              <a:t>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– </a:t>
            </a:r>
            <a:r>
              <a:rPr lang="ru-RU" sz="1400" dirty="0" smtClean="0">
                <a:solidFill>
                  <a:schemeClr val="tx1"/>
                </a:solidFill>
              </a:rPr>
              <a:t>3 дела);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14.32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заключение ограничивающих конкуренцию соглашений – 50 </a:t>
            </a:r>
            <a:r>
              <a:rPr lang="ru-RU" sz="1400" dirty="0" smtClean="0">
                <a:solidFill>
                  <a:schemeClr val="tx1"/>
                </a:solidFill>
              </a:rPr>
              <a:t>дел (за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– </a:t>
            </a:r>
            <a:r>
              <a:rPr lang="ru-RU" sz="1400" dirty="0" smtClean="0">
                <a:solidFill>
                  <a:schemeClr val="tx1"/>
                </a:solidFill>
              </a:rPr>
              <a:t>1 дело);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14.33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недобросовестную конкуренцию – 5 </a:t>
            </a:r>
            <a:r>
              <a:rPr lang="ru-RU" sz="1400" dirty="0" smtClean="0">
                <a:solidFill>
                  <a:schemeClr val="tx1"/>
                </a:solidFill>
              </a:rPr>
              <a:t>дел(за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sz="1400" dirty="0" smtClean="0">
                <a:solidFill>
                  <a:schemeClr val="tx1"/>
                </a:solidFill>
              </a:rPr>
              <a:t>– 2);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14.9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ограничение конкуренции органами власти, органами местного самоуправления – 15 дел;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ст. 9.16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законодательства об энергосбережении и о повышении энергетической эффективности – 2 дела; 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9.21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- 25 </a:t>
            </a:r>
            <a:r>
              <a:rPr lang="ru-RU" sz="1400" dirty="0" smtClean="0">
                <a:solidFill>
                  <a:schemeClr val="tx1"/>
                </a:solidFill>
              </a:rPr>
              <a:t>дел (за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sz="1400" dirty="0" smtClean="0">
                <a:solidFill>
                  <a:schemeClr val="tx1"/>
                </a:solidFill>
              </a:rPr>
              <a:t>– 5 </a:t>
            </a:r>
            <a:r>
              <a:rPr lang="ru-RU" sz="1400" dirty="0" smtClean="0">
                <a:solidFill>
                  <a:schemeClr val="tx1"/>
                </a:solidFill>
              </a:rPr>
              <a:t>дел</a:t>
            </a:r>
            <a:r>
              <a:rPr lang="ru-RU" sz="1400" dirty="0" smtClean="0">
                <a:solidFill>
                  <a:schemeClr val="tx1"/>
                </a:solidFill>
              </a:rPr>
              <a:t>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ст.ст. 7.32.3, 7.32.4, 19.7.2-1 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нарушение порядка закупок отдельными видами юридических лиц – 99 </a:t>
            </a:r>
            <a:r>
              <a:rPr lang="ru-RU" sz="1400" dirty="0" smtClean="0">
                <a:solidFill>
                  <a:schemeClr val="tx1"/>
                </a:solidFill>
              </a:rPr>
              <a:t>дел </a:t>
            </a:r>
            <a:r>
              <a:rPr lang="ru-RU" sz="1400" dirty="0" smtClean="0">
                <a:solidFill>
                  <a:schemeClr val="tx1"/>
                </a:solidFill>
              </a:rPr>
              <a:t>(за </a:t>
            </a:r>
            <a:r>
              <a:rPr lang="ru-RU" sz="1400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sz="1400" dirty="0" smtClean="0">
                <a:solidFill>
                  <a:schemeClr val="tx1"/>
                </a:solidFill>
              </a:rPr>
              <a:t>– 14 </a:t>
            </a:r>
            <a:r>
              <a:rPr lang="ru-RU" sz="1400" dirty="0" smtClean="0">
                <a:solidFill>
                  <a:schemeClr val="tx1"/>
                </a:solidFill>
              </a:rPr>
              <a:t>дел</a:t>
            </a:r>
            <a:r>
              <a:rPr lang="ru-RU" sz="1400" dirty="0" smtClean="0">
                <a:solidFill>
                  <a:schemeClr val="tx1"/>
                </a:solidFill>
              </a:rPr>
              <a:t>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19.8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непредставление ходатайств, уведомлений (заявлений), сведений (информации) в антимонопольный орган – 3 дела;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ст. 20.25 </a:t>
            </a:r>
            <a:r>
              <a:rPr lang="ru-RU" sz="1400" dirty="0" err="1" smtClean="0">
                <a:solidFill>
                  <a:schemeClr val="tx1"/>
                </a:solidFill>
              </a:rPr>
              <a:t>КоАП</a:t>
            </a:r>
            <a:r>
              <a:rPr lang="ru-RU" sz="1400" dirty="0" smtClean="0">
                <a:solidFill>
                  <a:schemeClr val="tx1"/>
                </a:solidFill>
              </a:rPr>
              <a:t> РФ за неуплату штрафа в установленные сроки – 25 дел.</a:t>
            </a:r>
          </a:p>
          <a:p>
            <a:pPr algn="just">
              <a:buNone/>
            </a:pPr>
            <a:r>
              <a:rPr lang="ru-RU" sz="1400" b="1" i="1" dirty="0" smtClean="0">
                <a:solidFill>
                  <a:schemeClr val="tx1"/>
                </a:solidFill>
              </a:rPr>
              <a:t>Общая </a:t>
            </a:r>
            <a:r>
              <a:rPr lang="ru-RU" sz="1400" b="1" i="1" dirty="0" smtClean="0">
                <a:solidFill>
                  <a:schemeClr val="tx1"/>
                </a:solidFill>
              </a:rPr>
              <a:t>сумма уплаченного штрафа – более  11,9 млн. </a:t>
            </a:r>
            <a:r>
              <a:rPr lang="ru-RU" sz="1400" b="1" i="1" dirty="0" smtClean="0">
                <a:solidFill>
                  <a:schemeClr val="tx1"/>
                </a:solidFill>
              </a:rPr>
              <a:t>рублей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(за </a:t>
            </a:r>
            <a:r>
              <a:rPr lang="ru-RU" sz="1400" b="1" dirty="0" smtClean="0">
                <a:solidFill>
                  <a:schemeClr val="tx1"/>
                </a:solidFill>
              </a:rPr>
              <a:t>истекший период 2019 года </a:t>
            </a:r>
            <a:r>
              <a:rPr lang="ru-RU" sz="1400" b="1" dirty="0" smtClean="0">
                <a:solidFill>
                  <a:schemeClr val="tx1"/>
                </a:solidFill>
              </a:rPr>
              <a:t>– 1,9 млн. </a:t>
            </a:r>
            <a:r>
              <a:rPr lang="ru-RU" sz="1400" b="1" smtClean="0">
                <a:solidFill>
                  <a:schemeClr val="tx1"/>
                </a:solidFill>
              </a:rPr>
              <a:t>рублей)</a:t>
            </a:r>
            <a:r>
              <a:rPr lang="ru-RU" sz="1400" b="1" i="1" smtClean="0">
                <a:solidFill>
                  <a:schemeClr val="tx1"/>
                </a:solidFill>
              </a:rPr>
              <a:t>. </a:t>
            </a:r>
            <a:endParaRPr lang="ru-RU" sz="1400" b="1" i="1" dirty="0" smtClean="0">
              <a:solidFill>
                <a:schemeClr val="tx1"/>
              </a:solidFill>
            </a:endParaRPr>
          </a:p>
          <a:p>
            <a:pPr algn="just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2018 году проведены 4 публичных мероприятия по публичному обсуждению результатов правоприменительной практики </a:t>
            </a:r>
            <a:r>
              <a:rPr lang="ru-RU" sz="1600" dirty="0" err="1" smtClean="0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</a:t>
            </a:r>
            <a:r>
              <a:rPr lang="ru-RU" sz="1600" dirty="0" smtClean="0">
                <a:solidFill>
                  <a:schemeClr val="tx1"/>
                </a:solidFill>
              </a:rPr>
              <a:t> (21 марта, 20 июня, 19 сентября и 21 ноября 2018 года). </a:t>
            </a:r>
          </a:p>
          <a:p>
            <a:pPr indent="355600"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. </a:t>
            </a:r>
            <a:endParaRPr lang="ru-RU" sz="1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6000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sz="1600" dirty="0" smtClean="0">
                <a:solidFill>
                  <a:schemeClr val="tx1"/>
                </a:solidFill>
              </a:rPr>
              <a:t>Проведены: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экскурсии</a:t>
            </a:r>
            <a:r>
              <a:rPr lang="ru-RU" sz="1600" dirty="0">
                <a:solidFill>
                  <a:schemeClr val="tx1"/>
                </a:solidFill>
              </a:rPr>
              <a:t>, "Дни открытых дверей" для студентов различных высших учебных заведений республики и учащихся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</a:t>
            </a:r>
            <a:r>
              <a:rPr lang="ru-RU" sz="1600" dirty="0" smtClean="0">
                <a:solidFill>
                  <a:schemeClr val="tx1"/>
                </a:solidFill>
              </a:rPr>
              <a:t>Уфы;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конкурс рисунков "реклама школьных каникул" </a:t>
            </a:r>
            <a:r>
              <a:rPr lang="ru-RU" sz="1600" dirty="0">
                <a:solidFill>
                  <a:schemeClr val="tx1"/>
                </a:solidFill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</a:rPr>
              <a:t>учеников 2 класса МБОУ СОШ № 44 г. Уфы в Центре детского чтения Национальной библиотеки им. </a:t>
            </a:r>
            <a:r>
              <a:rPr lang="ru-RU" sz="1600" dirty="0" err="1" smtClean="0">
                <a:solidFill>
                  <a:schemeClr val="tx1"/>
                </a:solidFill>
              </a:rPr>
              <a:t>Ахмет-Заки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Валиди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практические </a:t>
            </a:r>
            <a:r>
              <a:rPr lang="ru-RU" sz="1600" dirty="0">
                <a:solidFill>
                  <a:schemeClr val="tx1"/>
                </a:solidFill>
              </a:rPr>
              <a:t>занятия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dirty="0">
                <a:solidFill>
                  <a:schemeClr val="tx1"/>
                </a:solidFill>
              </a:rPr>
              <a:t>учащимися старших классов МБОУ </a:t>
            </a:r>
            <a:r>
              <a:rPr lang="ru-RU" sz="1600" dirty="0" smtClean="0">
                <a:solidFill>
                  <a:schemeClr val="tx1"/>
                </a:solidFill>
              </a:rPr>
              <a:t>"Лицей </a:t>
            </a:r>
            <a:r>
              <a:rPr lang="ru-RU" sz="1600" dirty="0">
                <a:solidFill>
                  <a:schemeClr val="tx1"/>
                </a:solidFill>
              </a:rPr>
              <a:t>№ </a:t>
            </a:r>
            <a:r>
              <a:rPr lang="ru-RU" sz="1600" dirty="0" smtClean="0">
                <a:solidFill>
                  <a:schemeClr val="tx1"/>
                </a:solidFill>
              </a:rPr>
              <a:t>6" </a:t>
            </a:r>
            <a:r>
              <a:rPr lang="ru-RU" sz="1600" dirty="0">
                <a:solidFill>
                  <a:schemeClr val="tx1"/>
                </a:solidFill>
              </a:rPr>
              <a:t>ГО г. Уфы в виде </a:t>
            </a:r>
            <a:r>
              <a:rPr lang="ru-RU" sz="1600" dirty="0" smtClean="0">
                <a:solidFill>
                  <a:schemeClr val="tx1"/>
                </a:solidFill>
              </a:rPr>
              <a:t>деловой </a:t>
            </a:r>
            <a:r>
              <a:rPr lang="ru-RU" sz="1600" dirty="0">
                <a:solidFill>
                  <a:schemeClr val="tx1"/>
                </a:solidFill>
              </a:rPr>
              <a:t>игры </a:t>
            </a:r>
            <a:r>
              <a:rPr lang="ru-RU" sz="1600" dirty="0" smtClean="0">
                <a:solidFill>
                  <a:schemeClr val="tx1"/>
                </a:solidFill>
              </a:rPr>
              <a:t>"Модельный </a:t>
            </a:r>
            <a:r>
              <a:rPr lang="ru-RU" sz="1600" dirty="0">
                <a:solidFill>
                  <a:schemeClr val="tx1"/>
                </a:solidFill>
              </a:rPr>
              <a:t>процесс, посвященный рассмотрению дела по </a:t>
            </a:r>
            <a:r>
              <a:rPr lang="ru-RU" sz="1600" dirty="0" smtClean="0">
                <a:solidFill>
                  <a:schemeClr val="tx1"/>
                </a:solidFill>
              </a:rPr>
              <a:t>признакам нарушения </a:t>
            </a:r>
            <a:r>
              <a:rPr lang="ru-RU" sz="1600" dirty="0">
                <a:solidFill>
                  <a:schemeClr val="tx1"/>
                </a:solidFill>
              </a:rPr>
              <a:t>законодательства о </a:t>
            </a:r>
            <a:r>
              <a:rPr lang="ru-RU" sz="1600" dirty="0" smtClean="0">
                <a:solidFill>
                  <a:schemeClr val="tx1"/>
                </a:solidFill>
              </a:rPr>
              <a:t>рекламе, недобросовестной конкуренции и злоупотребления доминирующим положением на рынке";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мастер-классы для студентов, обучающихся по направлению подготовки "Реклама и связи с общественностью";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"Веселые старты - за честную конкуренцию" среди воспитанников старшего дошкольного возраста МБДОУ № 322 "</a:t>
            </a:r>
            <a:r>
              <a:rPr lang="ru-RU" sz="1600" dirty="0" err="1" smtClean="0">
                <a:solidFill>
                  <a:schemeClr val="tx1"/>
                </a:solidFill>
              </a:rPr>
              <a:t>Журавушка</a:t>
            </a:r>
            <a:r>
              <a:rPr lang="ru-RU" sz="1600" dirty="0" smtClean="0">
                <a:solidFill>
                  <a:schemeClr val="tx1"/>
                </a:solidFill>
              </a:rPr>
              <a:t>" г.Уфы;</a:t>
            </a:r>
            <a:r>
              <a:rPr lang="ru-RU" sz="1600" dirty="0" smtClean="0"/>
              <a:t>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классный час по рекламе и "школьный" Экспертный Совет по рекламе для учащихся 7Г класса МАОУ Гимназия № 16 г.Уфы;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классный час по рекламе и конкурс рисунков "Реклама новогоднего товара" для учащихся 3Д класса МБОУ Лицей № 94 г.Уфы; 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классный час по рекламе и конкурс рисунков "Реклама новогодней елки" для учащихся 3Б класса МАОУ Гимназия № 16 г.Уфы.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5"/>
            <a:ext cx="8555421" cy="503445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15 ноября 2018 года проведена международная научно-практическая конференция "Современная конкуренция: состояние, проблемы и тренды развития" с участием представителей Центрального аппарата ФАС России, территориальных органов ФАС России, членов Ассоциации антимонопольных экспертов, органов исполнительной власти республики, Торгово-промышленной палаты Республики Башкортостан, Уфимского государственного нефтяного технического университета,  Башкирского государственного университета, общественных организаций и бизнеса.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Проведен семинар по актуальным вопросам применения антимонопольного законодательства и развития конкуренции с участием представителя ФАС России и члена Общественного совета при ФАС России и круглый стол по актуальным проблемам применения и развития антимонопольного законодательства, взгляд регулятора и  экспертов с участием представителя ФАС России и членов Ассоциации антимонопольных экспертов.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sz="1500" dirty="0" smtClean="0">
                <a:solidFill>
                  <a:schemeClr val="tx1"/>
                </a:solidFill>
              </a:rPr>
              <a:t> 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27187" y="74711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269" y="1103585"/>
            <a:ext cx="8555421" cy="503445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r>
              <a:rPr lang="ru-RU" sz="1700" dirty="0" smtClean="0">
                <a:solidFill>
                  <a:schemeClr val="tx1"/>
                </a:solidFill>
              </a:rPr>
              <a:t>В наши дни актуальным вопросом остается разработка антимонопольного </a:t>
            </a:r>
            <a:r>
              <a:rPr lang="ru-RU" sz="1700" dirty="0" err="1" smtClean="0">
                <a:solidFill>
                  <a:schemeClr val="tx1"/>
                </a:solidFill>
              </a:rPr>
              <a:t>комплаенса</a:t>
            </a:r>
            <a:r>
              <a:rPr lang="ru-RU" sz="1700" dirty="0" smtClean="0">
                <a:solidFill>
                  <a:schemeClr val="tx1"/>
                </a:solidFill>
              </a:rPr>
              <a:t>  в государственных органах и на предприятиях. Крупные российские компании приходят к необходимости его создания, а также необходимости наличия кадров в штате, владеющих комплексом знаний, в том числе антимонопольного законодательства. </a:t>
            </a:r>
          </a:p>
          <a:p>
            <a:pPr algn="just" fontAlgn="base"/>
            <a:r>
              <a:rPr lang="ru-RU" sz="1700" dirty="0" smtClean="0">
                <a:solidFill>
                  <a:schemeClr val="tx1"/>
                </a:solidFill>
              </a:rPr>
              <a:t>Школа конкурентного права, организованная в ноябре 2014 года совместно с Башкирским государственным университетом (кафедра государственного права Института права </a:t>
            </a:r>
            <a:r>
              <a:rPr lang="ru-RU" sz="1700" dirty="0" err="1" smtClean="0">
                <a:solidFill>
                  <a:schemeClr val="tx1"/>
                </a:solidFill>
              </a:rPr>
              <a:t>БашГУ</a:t>
            </a:r>
            <a:r>
              <a:rPr lang="ru-RU" sz="1700" dirty="0" smtClean="0">
                <a:solidFill>
                  <a:schemeClr val="tx1"/>
                </a:solidFill>
              </a:rPr>
              <a:t>), уже сегодня готовит таких специалистов. </a:t>
            </a:r>
          </a:p>
          <a:p>
            <a:pPr algn="just" fontAlgn="base"/>
            <a:r>
              <a:rPr lang="ru-RU" sz="1700" dirty="0" smtClean="0">
                <a:solidFill>
                  <a:schemeClr val="tx1"/>
                </a:solidFill>
              </a:rPr>
              <a:t>В 2016 года состоялся первый выпуск Школы конкурентного права. Слушателями являются студенты разных ВУЗов и курсов, в том числе магистранты. В 2016-2018 г.г. проведены четыре сессии II набора Школы конкурентного права. В мае 2018 года состоялся второй выпуск Школы конкурентного права. </a:t>
            </a:r>
          </a:p>
          <a:p>
            <a:pPr algn="just"/>
            <a:r>
              <a:rPr lang="ru-RU" sz="1700" dirty="0" smtClean="0">
                <a:solidFill>
                  <a:schemeClr val="tx1"/>
                </a:solidFill>
              </a:rPr>
              <a:t>Школа востребована – в ноябре 2018 года состоялся </a:t>
            </a:r>
            <a:r>
              <a:rPr lang="en-US" sz="1700" dirty="0" smtClean="0">
                <a:solidFill>
                  <a:schemeClr val="tx1"/>
                </a:solidFill>
              </a:rPr>
              <a:t>III</a:t>
            </a:r>
            <a:r>
              <a:rPr lang="ru-RU" sz="1700" dirty="0" smtClean="0">
                <a:solidFill>
                  <a:schemeClr val="tx1"/>
                </a:solidFill>
              </a:rPr>
              <a:t> набор Школы конкурентного права и проведены занятия первой сессии школы. 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97395"/>
            <a:ext cx="96055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27187" y="74711"/>
            <a:ext cx="6896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504" y="1515291"/>
            <a:ext cx="8831092" cy="455458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Управлении Федеральной антимонопольной службы по Республике Башкортостан создан Общественно-консультативный совет. В 2018 году состоялось 2 заседания совета (22 ноября и 13 декабря 2018 года).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22 ноября 2018 года состоялось заседание Общественно-консультативного совета при </a:t>
            </a:r>
            <a:r>
              <a:rPr lang="ru-RU" sz="1600" dirty="0" err="1" smtClean="0">
                <a:solidFill>
                  <a:schemeClr val="tx1"/>
                </a:solidFill>
              </a:rPr>
              <a:t>Башкортостанском</a:t>
            </a:r>
            <a:r>
              <a:rPr lang="ru-RU" sz="1600" dirty="0" smtClean="0">
                <a:solidFill>
                  <a:schemeClr val="tx1"/>
                </a:solidFill>
              </a:rPr>
              <a:t> УФАС России, на котором обсуждена тема "Стратегия развития конкуренции и антимонопольного регулирования в Российской Федерации на период до 2030 года".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На заседании совета 13 декабря 2018 года состоялось обсуждение вопросов о предстоящих изменениях регламента работы Общественно-консультативных советов при территориальных органах ФАС России.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Общественно-консультативный Совет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В 2018 году проведен анализ состояния конкурентной среды на 10 товарных рынках: 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сжиженного углеводородного газа на автомобильных заправочных станциях </a:t>
            </a:r>
            <a:r>
              <a:rPr lang="ru-RU" dirty="0" smtClean="0">
                <a:solidFill>
                  <a:schemeClr val="tx1"/>
                </a:solidFill>
              </a:rPr>
              <a:t>РБ;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</a:t>
            </a:r>
            <a:r>
              <a:rPr lang="ru-RU" dirty="0" smtClean="0">
                <a:solidFill>
                  <a:schemeClr val="tx1"/>
                </a:solidFill>
              </a:rPr>
              <a:t>энергии;;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услуг по сбору и транспортированию твердых коммунальных отходов;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</a:t>
            </a:r>
            <a:r>
              <a:rPr lang="ru-RU" dirty="0" smtClean="0">
                <a:solidFill>
                  <a:schemeClr val="tx1"/>
                </a:solidFill>
              </a:rPr>
              <a:t>теплоснабжения;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 предоставлению доступа к инфраструктуре для размещения сетей </a:t>
            </a:r>
            <a:r>
              <a:rPr lang="ru-RU" dirty="0" smtClean="0">
                <a:solidFill>
                  <a:schemeClr val="tx1"/>
                </a:solidFill>
              </a:rPr>
              <a:t>электросвязи;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бензинов </a:t>
            </a:r>
            <a:r>
              <a:rPr lang="ru-RU" dirty="0" smtClean="0">
                <a:solidFill>
                  <a:schemeClr val="tx1"/>
                </a:solidFill>
              </a:rPr>
              <a:t>автомобильных;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розничной реализации дизельного </a:t>
            </a:r>
            <a:r>
              <a:rPr lang="ru-RU" dirty="0" smtClean="0">
                <a:solidFill>
                  <a:schemeClr val="tx1"/>
                </a:solidFill>
              </a:rPr>
              <a:t>топлива;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бензинов </a:t>
            </a:r>
            <a:r>
              <a:rPr lang="ru-RU" dirty="0" smtClean="0">
                <a:solidFill>
                  <a:schemeClr val="tx1"/>
                </a:solidFill>
              </a:rPr>
              <a:t>автомобильных;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мелкооптовой реализации дизельного </a:t>
            </a:r>
            <a:r>
              <a:rPr lang="ru-RU" dirty="0" smtClean="0">
                <a:solidFill>
                  <a:schemeClr val="tx1"/>
                </a:solidFill>
              </a:rPr>
              <a:t>топлива4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кадастровых и землеустроительных работ </a:t>
            </a:r>
          </a:p>
          <a:p>
            <a:pPr marL="285750" lvl="0" indent="-285750" algn="just"/>
            <a:r>
              <a:rPr lang="ru-RU" sz="1600" dirty="0" smtClean="0">
                <a:solidFill>
                  <a:schemeClr val="tx1"/>
                </a:solidFill>
              </a:rPr>
              <a:t>	</a:t>
            </a: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5462" y="1053738"/>
            <a:ext cx="8731693" cy="549510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Правоприменительная практика, возникающая при включении в Реестр недобросовестных поставщиков?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2 статьи 104 Закона о контрактной системе в реестр недобросовестных поставщиков включается информация об участниках закупок, уклонившихся от заключения контрактов, а также о поставщиках (подрядчиках, исполнителях), с которыми контракты расторгнуты по решению суда или в случае одностороннего отказа заказчика от исполнения контракта в связи с существенным нарушением ими условий контрактов.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Чаще всего при решении вопроса о включении информации в соответствующий реестр Управление исследует действия организации, в отношении которой направлена информация для рассмотрения вопроса о включении, направленные на надлежащее исполнение требований Закона о контрактной системе (в случае уклонения ч.13 ст.83.2, ч.5 ст.96 Закона о контрактной системе), имелись ли у организации обстоятельства непреодолимой силы, свидетельствующие о невозможности выполнить требования части 13 статьи 83.2, части 5 статьи 96 Закона о контрактной системе.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связи с чем, правоприменительная практика складывается таким образом, что если организация представит доказательства совершения всех необходимых мер, направленных на подписание проекта контракта, предоставление обеспечения исполнения контракта, а также доказательства наступления обстоятельств непреодолимой силы, информация в отношении данной организации в реестр недобросовестных поставщиков (подрядчиков, исполнителей) не включается. В случае отсутствия таких доказательств информация подлежит включению в реестр.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решении вопроса о включении информации, направленной по результатам принятия заказчиком решения об одностороннем отказе от исполнения контракта, исследованию подлежит недобросовестное поведение организации при исполнении своих обязательств по контракту, а именно причины несвоевременного исполнения (поставки, выполнения работ, услуг), действия, направленные на разрешение сложившейся ситуации, процедура одностороннего расторжения контракта.</a:t>
            </a: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случае, если в действиях организации отсутствуют признаки недобросовестного отношения (подведения), информация включению в реестр не подлежит, и наоборот.</a:t>
            </a: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65" y="1288868"/>
            <a:ext cx="8635899" cy="476358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ли право ФАС проводить внеплановую проверку?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1 статьи 25.1 Федерального закона "О защите конкуренции" в целях осуществления контроля за соблюдением антимонопольного законодательства антимонопольный орган вправе проводить плановые и внеплановые проверки федеральных органов исполнительной власти, органов государственной власти субъектов Российской Федерации, органов местного самоуправления, иных осуществляющих функции указанных органов или организаций, а также государственных внебюджетных фондов, коммерческих и некоммерческих организаций, физических лиц, в том числе индивидуальных предпринимателей. Плановые и внеплановые проверки проводятся в форме выездных и документарных проверок.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для проведения внеплановых проверок указаны в части 4 статьи 25.1 Федерального закона "О защите конкуренции".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21.11.2018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65" y="1288868"/>
            <a:ext cx="8635899" cy="476358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случае, если приказ ФАС России от 10.02.2010 № 67 «О порядке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имущества, и перечне видов имущества, в отношении которого заключение указанных договоров может осуществляться путем проведения торгов в форме конкурса» не распространяется на порядок проведения торгов на право заключения договоров аренды земельных участков, необходима ли обязательная аудио или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видеофиксация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проведения аукционе, ст. 39.11, ст. 39.12 Земельного кодекса РФ это не предусмотрено.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не обязательно, Земельным кодексом это не предусмотрено. Однако никто не запрещает вести аудиозапись или видеозапись, как участникам аукциона, так и организатору торгов. 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9965" y="1288868"/>
            <a:ext cx="8635899" cy="4763589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Порядок обжалования действий операторов электронных площадок?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  соответствии с п.5.3.9 Постановления Правительства РФ от 30.06.2004 № 331 «Об утверждении Положения о Федеральной антимонопольной службе» Федеральная антимонопольная служба осуществляет полномочия по рассмотрению жалоб на действия (бездействие), в том числе оператора электронной площадки. 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этом у территориального органа ФАС России отсутствуют полномочия по рассмотрению жалоб (обращений) на действия (бездействия) оператора электронной площадки, что следует из приказа ФАС России от 23.07.2015 № 649/15 «Об утверждении Положения о территориальном органе Федеральной антимонопольной службы».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Таким образом, жалобы (обращения) с признаками нарушения оператором электронной площадки требований действующего законодательства необходимо направлять в центральный аппарат ФАС России: 125993, г. Москва, ул. </a:t>
            </a:r>
            <a:r>
              <a:rPr lang="ru-RU" sz="1600" dirty="0" err="1" smtClean="0">
                <a:solidFill>
                  <a:schemeClr val="tx1"/>
                </a:solidFill>
              </a:rPr>
              <a:t>Садовая-Кудринская</a:t>
            </a:r>
            <a:r>
              <a:rPr lang="ru-RU" sz="1600" dirty="0" smtClean="0">
                <a:solidFill>
                  <a:schemeClr val="tx1"/>
                </a:solidFill>
              </a:rPr>
              <a:t>, д. 11, Д-242, ГСП-3, </a:t>
            </a:r>
            <a:r>
              <a:rPr lang="ru-RU" sz="1600" dirty="0" err="1" smtClean="0">
                <a:solidFill>
                  <a:schemeClr val="tx1"/>
                </a:solidFill>
              </a:rPr>
              <a:t>E-mail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  <a:r>
              <a:rPr lang="ru-RU" sz="1600" u="sng" dirty="0" err="1" smtClean="0">
                <a:solidFill>
                  <a:schemeClr val="tx1"/>
                </a:solidFill>
                <a:hlinkClick r:id="rId2"/>
              </a:rPr>
              <a:t>delo@fas.gov.ru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Порядок подачи жалоб (обращений) определен главой 6 Закона о контрактной системе. </a:t>
            </a:r>
          </a:p>
          <a:p>
            <a:pPr algn="just"/>
            <a:endParaRPr lang="ru-RU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19.09.2018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В 2019 году проводится анализ состояния конкурентной среды на  товарных рынках: 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сжиженного углеводородного газа на автомобильных заправочных станциях </a:t>
            </a:r>
            <a:r>
              <a:rPr lang="ru-RU" dirty="0" smtClean="0">
                <a:solidFill>
                  <a:schemeClr val="tx1"/>
                </a:solidFill>
              </a:rPr>
              <a:t>РБ;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розничный рынок электрической </a:t>
            </a:r>
            <a:r>
              <a:rPr lang="ru-RU" dirty="0" smtClean="0">
                <a:solidFill>
                  <a:schemeClr val="tx1"/>
                </a:solidFill>
              </a:rPr>
              <a:t>энергии;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</a:t>
            </a:r>
            <a:r>
              <a:rPr lang="ru-RU" dirty="0" smtClean="0">
                <a:solidFill>
                  <a:schemeClr val="tx1"/>
                </a:solidFill>
              </a:rPr>
              <a:t>теплоснабжения;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рынок услуг подвижной радиотелефонной </a:t>
            </a:r>
            <a:r>
              <a:rPr lang="ru-RU" dirty="0" smtClean="0">
                <a:solidFill>
                  <a:schemeClr val="tx1"/>
                </a:solidFill>
              </a:rPr>
              <a:t>связи;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куриного яйца;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ынок замороженных и охлажденных кур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sz="1600" dirty="0" smtClean="0">
                <a:solidFill>
                  <a:schemeClr val="tx1"/>
                </a:solidFill>
              </a:rPr>
              <a:t>	</a:t>
            </a: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2018 году выдано 16 предостережений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2018 году выдано 95 предупреждений (за истекший период 2019 года – 11 предупреждений),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36 предупреждений (за истекший период 2019 года – 9)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– 31 предупреждение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28 предупреждений (за истекший период 2019 года – 2)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В 2018 году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66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– </a:t>
            </a:r>
            <a:r>
              <a:rPr lang="ru-RU" dirty="0" smtClean="0">
                <a:solidFill>
                  <a:schemeClr val="tx1"/>
                </a:solidFill>
              </a:rPr>
              <a:t>6 дел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Большинство </a:t>
            </a:r>
            <a:r>
              <a:rPr lang="ru-RU" dirty="0">
                <a:solidFill>
                  <a:schemeClr val="tx1"/>
                </a:solidFill>
              </a:rPr>
              <a:t>дел возбуждено в результате рассмотрения поступивших </a:t>
            </a:r>
            <a:r>
              <a:rPr lang="ru-RU" dirty="0" smtClean="0">
                <a:solidFill>
                  <a:schemeClr val="tx1"/>
                </a:solidFill>
              </a:rPr>
              <a:t>заявлений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966" y="1393370"/>
            <a:ext cx="8683534" cy="502484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в 2018 году </a:t>
            </a:r>
            <a:r>
              <a:rPr lang="ru-RU" dirty="0">
                <a:solidFill>
                  <a:schemeClr val="tx1"/>
                </a:solidFill>
              </a:rPr>
              <a:t>выдано </a:t>
            </a:r>
            <a:r>
              <a:rPr lang="ru-RU" dirty="0" smtClean="0">
                <a:solidFill>
                  <a:schemeClr val="tx1"/>
                </a:solidFill>
              </a:rPr>
              <a:t>36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8 дел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положением. 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2019 года выдано 9 предупреждений.</a:t>
            </a:r>
          </a:p>
          <a:p>
            <a:pPr lvl="0" indent="355600" algn="just"/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</a:t>
            </a:r>
            <a:r>
              <a:rPr lang="ru-RU" dirty="0" smtClean="0">
                <a:solidFill>
                  <a:schemeClr val="tx1"/>
                </a:solidFill>
              </a:rPr>
              <a:t>договора (62% выявленных нарушений статьи 10 Федерального закона "О защите конкуренции")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необоснованный </a:t>
            </a:r>
            <a:r>
              <a:rPr lang="ru-RU" dirty="0">
                <a:solidFill>
                  <a:schemeClr val="tx1"/>
                </a:solidFill>
              </a:rPr>
              <a:t>отказ от заключения </a:t>
            </a:r>
            <a:r>
              <a:rPr lang="ru-RU" dirty="0" smtClean="0">
                <a:solidFill>
                  <a:schemeClr val="tx1"/>
                </a:solidFill>
              </a:rPr>
              <a:t>договора (24,4% выявленных нарушений статьи 10 Федерального закона "О защите конкуренции"),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338" y="1524000"/>
            <a:ext cx="8814162" cy="424978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Сохраняется </a:t>
            </a:r>
            <a:r>
              <a:rPr lang="ru-RU" dirty="0" smtClean="0">
                <a:solidFill>
                  <a:schemeClr val="tx1"/>
                </a:solidFill>
              </a:rPr>
              <a:t>высокая доля нарушений в электроэнергетике в объеме всех выявленных нарушений по фактам злоупотребления доминирующим положением: в 2018 году доля нарушений в электроснабжения составила 60%.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x-none" smtClean="0">
                <a:solidFill>
                  <a:schemeClr val="tx1"/>
                </a:solidFill>
              </a:rPr>
              <a:t>В </a:t>
            </a:r>
            <a:r>
              <a:rPr lang="x-none" smtClean="0">
                <a:solidFill>
                  <a:schemeClr val="tx1"/>
                </a:solidFill>
              </a:rPr>
              <a:t>201</a:t>
            </a:r>
            <a:r>
              <a:rPr lang="ru-RU" dirty="0" smtClean="0">
                <a:solidFill>
                  <a:schemeClr val="tx1"/>
                </a:solidFill>
              </a:rPr>
              <a:t>8</a:t>
            </a:r>
            <a:r>
              <a:rPr lang="x-none" smtClean="0">
                <a:solidFill>
                  <a:schemeClr val="tx1"/>
                </a:solidFill>
              </a:rPr>
              <a:t> году доля </a:t>
            </a:r>
            <a:r>
              <a:rPr lang="x-none" smtClean="0">
                <a:solidFill>
                  <a:schemeClr val="tx1"/>
                </a:solidFill>
              </a:rPr>
              <a:t>нарушений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x-none" smtClean="0">
                <a:solidFill>
                  <a:schemeClr val="tx1"/>
                </a:solidFill>
              </a:rPr>
              <a:t>в сфере теплоснабжения – </a:t>
            </a:r>
            <a:r>
              <a:rPr lang="ru-RU" dirty="0" smtClean="0">
                <a:solidFill>
                  <a:schemeClr val="tx1"/>
                </a:solidFill>
              </a:rPr>
              <a:t>22,3</a:t>
            </a:r>
            <a:r>
              <a:rPr lang="x-none" smtClean="0">
                <a:solidFill>
                  <a:schemeClr val="tx1"/>
                </a:solidFill>
              </a:rPr>
              <a:t>%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x-none" smtClean="0">
                <a:solidFill>
                  <a:schemeClr val="tx1"/>
                </a:solidFill>
              </a:rPr>
              <a:t>в сфере водоснабжения и водоотведения – 1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x-none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3</a:t>
            </a:r>
            <a:r>
              <a:rPr lang="x-none" smtClean="0">
                <a:solidFill>
                  <a:schemeClr val="tx1"/>
                </a:solidFill>
              </a:rPr>
              <a:t>%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ФЗ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нарушения:</a:t>
            </a: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В 2018 году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28 предупреждений;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рассмотрено 8 дел;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4 нарушения устранено в </a:t>
            </a:r>
            <a:r>
              <a:rPr lang="ru-RU" dirty="0">
                <a:solidFill>
                  <a:schemeClr val="tx1"/>
                </a:solidFill>
              </a:rPr>
              <a:t>результате </a:t>
            </a:r>
            <a:r>
              <a:rPr lang="ru-RU" dirty="0" smtClean="0">
                <a:solidFill>
                  <a:schemeClr val="tx1"/>
                </a:solidFill>
              </a:rPr>
              <a:t>проверок</a:t>
            </a: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2019 года выдано 2 предупреждения.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11144</TotalTime>
  <Words>4833</Words>
  <Application>Microsoft Office PowerPoint</Application>
  <PresentationFormat>Экран (4:3)</PresentationFormat>
  <Paragraphs>374</Paragraphs>
  <Slides>46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Контроль за соблюдением антимонопольного законодательства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Дела об административных правонарушениях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Башкортостанское УФАС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to02-dudina</cp:lastModifiedBy>
  <cp:revision>999</cp:revision>
  <cp:lastPrinted>2017-08-01T12:33:15Z</cp:lastPrinted>
  <dcterms:created xsi:type="dcterms:W3CDTF">2014-09-15T17:52:41Z</dcterms:created>
  <dcterms:modified xsi:type="dcterms:W3CDTF">2019-02-25T06:51:57Z</dcterms:modified>
</cp:coreProperties>
</file>