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1"/>
  </p:notesMasterIdLst>
  <p:handoutMasterIdLst>
    <p:handoutMasterId r:id="rId12"/>
  </p:handoutMasterIdLst>
  <p:sldIdLst>
    <p:sldId id="264" r:id="rId2"/>
    <p:sldId id="353" r:id="rId3"/>
    <p:sldId id="359" r:id="rId4"/>
    <p:sldId id="354" r:id="rId5"/>
    <p:sldId id="356" r:id="rId6"/>
    <p:sldId id="355" r:id="rId7"/>
    <p:sldId id="357" r:id="rId8"/>
    <p:sldId id="358" r:id="rId9"/>
    <p:sldId id="303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56D"/>
    <a:srgbClr val="003964"/>
    <a:srgbClr val="EE589C"/>
    <a:srgbClr val="93930F"/>
    <a:srgbClr val="368A18"/>
    <a:srgbClr val="CA6DD9"/>
    <a:srgbClr val="005DA2"/>
    <a:srgbClr val="0B56B1"/>
    <a:srgbClr val="2C8394"/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448790" y="4797631"/>
            <a:ext cx="7030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Практика применения ст.18.1 Закона о защите конкуренции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46914" y="5635243"/>
            <a:ext cx="38208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/>
              <a:t>Начальник отдела контроля товарных рынков</a:t>
            </a:r>
          </a:p>
          <a:p>
            <a:pPr algn="r"/>
            <a:r>
              <a:rPr lang="ru-RU" b="1" dirty="0" smtClean="0"/>
              <a:t>И.В. Васильев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457" y="1258278"/>
            <a:ext cx="86606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Правила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</a:t>
            </a:r>
            <a:r>
              <a:rPr lang="ru-RU" sz="2400" b="1" dirty="0" smtClean="0"/>
              <a:t>договоров, предусматривающих </a:t>
            </a:r>
            <a:r>
              <a:rPr lang="ru-RU" sz="2400" b="1" dirty="0"/>
              <a:t>переход прав в отношении государственного или муниципального имущества</a:t>
            </a:r>
            <a:r>
              <a:rPr lang="ru-RU" sz="2400" b="1" dirty="0" smtClean="0"/>
              <a:t>, утвержденные </a:t>
            </a:r>
            <a:r>
              <a:rPr lang="ru-RU" sz="2400" b="1" dirty="0"/>
              <a:t>Приказом ФАС России от 10.02.2010 </a:t>
            </a:r>
            <a:r>
              <a:rPr lang="ru-RU" sz="2400" b="1" dirty="0" smtClean="0"/>
              <a:t>№67 </a:t>
            </a:r>
          </a:p>
          <a:p>
            <a:endParaRPr lang="ru-RU" sz="2400" b="1" dirty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Предмет жалоб: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неверный выбор способа </a:t>
            </a:r>
            <a:r>
              <a:rPr lang="ru-RU" sz="2400" dirty="0">
                <a:solidFill>
                  <a:schemeClr val="accent1">
                    <a:lumMod val="10000"/>
                  </a:schemeClr>
                </a:solidFill>
              </a:rPr>
              <a:t>проведения </a:t>
            </a: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торгов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457" y="1237257"/>
            <a:ext cx="86606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соответствии с ч. 3 ст. 28.1 Закона «О теплоснабжении», </a:t>
            </a:r>
            <a:r>
              <a:rPr lang="ru-RU" sz="2000" dirty="0" smtClean="0"/>
              <a:t>ч</a:t>
            </a:r>
            <a:r>
              <a:rPr lang="ru-RU" sz="2000" dirty="0"/>
              <a:t>. 3 ст. 41.1 Закона «О водоснабжении и водоотведении» в случае, если </a:t>
            </a:r>
            <a:r>
              <a:rPr lang="ru-RU" sz="2000" b="1" dirty="0"/>
              <a:t>срок, определяемый как разница между датой ввода в эксплуатацию хотя бы одного объекта из числа объектов теплоснабжения, централизованных систем горячего водоснабжения, холодного водоснабжения и (или) водоотведения</a:t>
            </a:r>
            <a:r>
              <a:rPr lang="ru-RU" sz="2000" dirty="0"/>
              <a:t>, находящихся в государственной или муниципальной собственности, и датой опубликования извещения о проведении соответствующего конкурса, </a:t>
            </a:r>
            <a:r>
              <a:rPr lang="ru-RU" sz="2000" b="1" dirty="0"/>
              <a:t>превышает пять лет </a:t>
            </a:r>
            <a:r>
              <a:rPr lang="ru-RU" sz="2000" dirty="0"/>
              <a:t>либо дата ввода в эксплуатацию хотя бы одного объекта из числа данных объектов не может быть определена, передача прав владения и (или) пользования данными объектами </a:t>
            </a:r>
            <a:r>
              <a:rPr lang="ru-RU" sz="2000" b="1" dirty="0"/>
              <a:t>осуществляется только по концессионному </a:t>
            </a:r>
            <a:r>
              <a:rPr lang="ru-RU" sz="2000" b="1" dirty="0" smtClean="0"/>
              <a:t>соглашению</a:t>
            </a:r>
            <a:endParaRPr lang="ru-RU" sz="2000" b="1" dirty="0" smtClean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5235" y="1069091"/>
            <a:ext cx="86606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Федеральный закон от 21.12.2001 </a:t>
            </a:r>
            <a:r>
              <a:rPr lang="ru-RU" sz="2400" b="1" dirty="0" smtClean="0"/>
              <a:t>№178-ФЗ </a:t>
            </a:r>
          </a:p>
          <a:p>
            <a:r>
              <a:rPr lang="ru-RU" sz="2400" b="1" dirty="0" smtClean="0"/>
              <a:t>"О </a:t>
            </a:r>
            <a:r>
              <a:rPr lang="ru-RU" sz="2400" b="1" dirty="0"/>
              <a:t>приватизации государственного и муниципального имущества"</a:t>
            </a:r>
          </a:p>
          <a:p>
            <a:endParaRPr lang="ru-RU" sz="2400" b="1" dirty="0" smtClean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Положение </a:t>
            </a:r>
            <a:r>
              <a:rPr lang="ru-RU" sz="2400" b="1" dirty="0">
                <a:solidFill>
                  <a:schemeClr val="accent1">
                    <a:lumMod val="10000"/>
                  </a:schemeClr>
                </a:solidFill>
              </a:rPr>
              <a:t>об организации продажи государственного или муниципального имущества на аукционе и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Положение </a:t>
            </a:r>
            <a:r>
              <a:rPr lang="ru-RU" sz="2400" b="1" dirty="0">
                <a:solidFill>
                  <a:schemeClr val="accent1">
                    <a:lumMod val="10000"/>
                  </a:schemeClr>
                </a:solidFill>
              </a:rPr>
              <a:t>об организации продажи находящихся в государственной или муниципальной собственности акций акционерных обществ на специализированном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аукционе, утверждённые Постановлением Правительства </a:t>
            </a:r>
            <a:r>
              <a:rPr lang="ru-RU" sz="2400" b="1" dirty="0">
                <a:solidFill>
                  <a:schemeClr val="accent1">
                    <a:lumMod val="10000"/>
                  </a:schemeClr>
                </a:solidFill>
              </a:rPr>
              <a:t>РФ от 12.08.2002 </a:t>
            </a:r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№585</a:t>
            </a:r>
            <a:endParaRPr lang="ru-RU" sz="2400" b="1" dirty="0">
              <a:solidFill>
                <a:schemeClr val="accent1">
                  <a:lumMod val="10000"/>
                </a:schemeClr>
              </a:solidFill>
            </a:endParaRPr>
          </a:p>
          <a:p>
            <a:endParaRPr lang="ru-RU" sz="2400" b="1" dirty="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Предмет жалоб: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Нарушение процедуры пошагового проведения торгов</a:t>
            </a:r>
            <a:endParaRPr lang="ru-RU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Башкортостанское УФАС России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457" y="1258278"/>
            <a:ext cx="86606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Правила проведения </a:t>
            </a:r>
            <a:r>
              <a:rPr lang="ru-RU" sz="2400" b="1" dirty="0"/>
              <a:t>органом местного самоуправления </a:t>
            </a:r>
            <a:r>
              <a:rPr lang="ru-RU" sz="2400" b="1" dirty="0" smtClean="0"/>
              <a:t>открытого конкурса </a:t>
            </a:r>
            <a:r>
              <a:rPr lang="ru-RU" sz="2400" b="1" dirty="0"/>
              <a:t>по отбору управляющей организации для </a:t>
            </a:r>
            <a:r>
              <a:rPr lang="ru-RU" sz="2400" b="1" dirty="0" smtClean="0"/>
              <a:t>управления многоквартирным домом, утвержденные Постановлением Правительства Российской Федерации от </a:t>
            </a:r>
            <a:r>
              <a:rPr lang="ru-RU" sz="2400" b="1" dirty="0"/>
              <a:t>6 февраля 2006 г. </a:t>
            </a:r>
            <a:r>
              <a:rPr lang="ru-RU" sz="2400" b="1" dirty="0" smtClean="0"/>
              <a:t>№75</a:t>
            </a:r>
            <a:endParaRPr lang="ru-RU" sz="2400" b="1" dirty="0"/>
          </a:p>
          <a:p>
            <a:endParaRPr lang="ru-RU" sz="2400" b="1" dirty="0"/>
          </a:p>
          <a:p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Предмет жалоб: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Отсутствие оснований для проведения конкурса</a:t>
            </a:r>
            <a:endParaRPr lang="ru-RU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Башкортостанское УФАС России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457" y="1258278"/>
            <a:ext cx="8660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"Земельный кодекс Российской Федерации" </a:t>
            </a:r>
          </a:p>
          <a:p>
            <a:r>
              <a:rPr lang="ru-RU" sz="2400" b="1" dirty="0" smtClean="0"/>
              <a:t>от 25.10.2001 №136-ФЗ</a:t>
            </a:r>
          </a:p>
          <a:p>
            <a:endParaRPr lang="ru-RU" sz="2400" b="1" dirty="0"/>
          </a:p>
          <a:p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Предмет жалоб: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Нарушение порядка размещения информации в извещении</a:t>
            </a:r>
            <a:endParaRPr lang="ru-RU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Башкортостанское УФАС России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8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457" y="1258278"/>
            <a:ext cx="86606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Федеральный закон от 26.10.2002 </a:t>
            </a:r>
            <a:r>
              <a:rPr lang="ru-RU" sz="2400" b="1" dirty="0" smtClean="0"/>
              <a:t>№127-ФЗ</a:t>
            </a:r>
            <a:endParaRPr lang="ru-RU" sz="2400" b="1" dirty="0"/>
          </a:p>
          <a:p>
            <a:r>
              <a:rPr lang="ru-RU" sz="2400" b="1" dirty="0" smtClean="0"/>
              <a:t>"</a:t>
            </a:r>
            <a:r>
              <a:rPr lang="ru-RU" sz="2400" b="1" dirty="0"/>
              <a:t>О несостоятельности (банкротстве)"</a:t>
            </a:r>
          </a:p>
          <a:p>
            <a:endParaRPr lang="ru-RU" sz="2400" b="1" dirty="0"/>
          </a:p>
          <a:p>
            <a:r>
              <a:rPr lang="ru-RU" sz="2400" b="1" dirty="0" smtClean="0">
                <a:solidFill>
                  <a:schemeClr val="accent1">
                    <a:lumMod val="10000"/>
                  </a:schemeClr>
                </a:solidFill>
              </a:rPr>
              <a:t>Предмет жалоб: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Отказ от ознакомления с имуществом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Нарушение сроков опубликования информации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10000"/>
                  </a:schemeClr>
                </a:solidFill>
              </a:rPr>
              <a:t>Нарушение процедуры определения победителя</a:t>
            </a:r>
            <a:endParaRPr lang="ru-RU" sz="24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Башкортостанское УФАС России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456" y="1127649"/>
            <a:ext cx="86606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Положение о привлечении специализированной </a:t>
            </a:r>
            <a:r>
              <a:rPr lang="ru-RU" sz="2000" b="1" dirty="0" smtClean="0"/>
              <a:t>некоммерческой организацией</a:t>
            </a:r>
            <a:r>
              <a:rPr lang="ru-RU" sz="2000" b="1" dirty="0"/>
              <a:t>, осуществляющей деятельность, </a:t>
            </a:r>
            <a:r>
              <a:rPr lang="ru-RU" sz="2000" b="1" dirty="0" smtClean="0"/>
              <a:t>направленную на </a:t>
            </a:r>
            <a:r>
              <a:rPr lang="ru-RU" sz="2000" b="1" dirty="0"/>
              <a:t>обеспечение проведения капитального ремонта общего</a:t>
            </a:r>
          </a:p>
          <a:p>
            <a:r>
              <a:rPr lang="ru-RU" sz="2000" b="1" dirty="0"/>
              <a:t>имущества в многоквартирных домах, подрядных </a:t>
            </a:r>
            <a:r>
              <a:rPr lang="ru-RU" sz="2000" b="1" dirty="0" smtClean="0"/>
              <a:t>организаций для </a:t>
            </a:r>
            <a:r>
              <a:rPr lang="ru-RU" sz="2000" b="1" dirty="0"/>
              <a:t>оказания услуг и (или) выполнения работ по </a:t>
            </a:r>
            <a:r>
              <a:rPr lang="ru-RU" sz="2000" b="1" dirty="0" smtClean="0"/>
              <a:t>капитальному ремонту </a:t>
            </a:r>
            <a:r>
              <a:rPr lang="ru-RU" sz="2000" b="1" dirty="0"/>
              <a:t>общего имущества в многоквартирном </a:t>
            </a:r>
            <a:r>
              <a:rPr lang="ru-RU" sz="2000" b="1" dirty="0" smtClean="0"/>
              <a:t>доме, утвержденное постановлением Правительства Российской Федерации от </a:t>
            </a:r>
            <a:r>
              <a:rPr lang="ru-RU" sz="2000" b="1" dirty="0"/>
              <a:t>1 июля 2016 г. </a:t>
            </a:r>
            <a:r>
              <a:rPr lang="ru-RU" sz="2000" b="1" dirty="0" smtClean="0"/>
              <a:t>№615</a:t>
            </a:r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accent1">
                    <a:lumMod val="10000"/>
                  </a:schemeClr>
                </a:solidFill>
              </a:rPr>
              <a:t>Предмет жалоб: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  <a:t>Неправомерная подача жалобы в антимонопольный орган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  <a:t>Неправомерное отклонение заявки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  <a:t>Отказ во включении в реестр квалифицированных подрядных организаций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</a:rPr>
              <a:t>Неправомерное объединение в один лот</a:t>
            </a:r>
            <a:endParaRPr lang="ru-RU" sz="20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Башкортостанское УФАС России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961697" y="2311669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 dirty="0"/>
              <a:t>СПАСИБО ЗА ВНИМАНИЕ!</a:t>
            </a:r>
            <a:r>
              <a:rPr lang="en-US" altLang="ru-RU" sz="1846" b="1" dirty="0"/>
              <a:t/>
            </a:r>
            <a:br>
              <a:rPr lang="en-US" altLang="ru-RU" sz="1846" b="1" dirty="0"/>
            </a:br>
            <a:endParaRPr lang="ru-RU" altLang="ru-RU" sz="1846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 dirty="0"/>
          </a:p>
        </p:txBody>
      </p: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7946</TotalTime>
  <Words>441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to02-vasilev</cp:lastModifiedBy>
  <cp:revision>666</cp:revision>
  <cp:lastPrinted>2018-11-21T05:48:22Z</cp:lastPrinted>
  <dcterms:created xsi:type="dcterms:W3CDTF">2014-09-15T17:52:41Z</dcterms:created>
  <dcterms:modified xsi:type="dcterms:W3CDTF">2018-11-21T08:56:21Z</dcterms:modified>
</cp:coreProperties>
</file>