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2"/>
  </p:notesMasterIdLst>
  <p:handoutMasterIdLst>
    <p:handoutMasterId r:id="rId43"/>
  </p:handoutMasterIdLst>
  <p:sldIdLst>
    <p:sldId id="264" r:id="rId2"/>
    <p:sldId id="263" r:id="rId3"/>
    <p:sldId id="329" r:id="rId4"/>
    <p:sldId id="374" r:id="rId5"/>
    <p:sldId id="304" r:id="rId6"/>
    <p:sldId id="267" r:id="rId7"/>
    <p:sldId id="272" r:id="rId8"/>
    <p:sldId id="307" r:id="rId9"/>
    <p:sldId id="308" r:id="rId10"/>
    <p:sldId id="310" r:id="rId11"/>
    <p:sldId id="386" r:id="rId12"/>
    <p:sldId id="330" r:id="rId13"/>
    <p:sldId id="313" r:id="rId14"/>
    <p:sldId id="314" r:id="rId15"/>
    <p:sldId id="312" r:id="rId16"/>
    <p:sldId id="375" r:id="rId17"/>
    <p:sldId id="315" r:id="rId18"/>
    <p:sldId id="316" r:id="rId19"/>
    <p:sldId id="317" r:id="rId20"/>
    <p:sldId id="358" r:id="rId21"/>
    <p:sldId id="359" r:id="rId22"/>
    <p:sldId id="360" r:id="rId23"/>
    <p:sldId id="361" r:id="rId24"/>
    <p:sldId id="362" r:id="rId25"/>
    <p:sldId id="365" r:id="rId26"/>
    <p:sldId id="373" r:id="rId27"/>
    <p:sldId id="322" r:id="rId28"/>
    <p:sldId id="387" r:id="rId29"/>
    <p:sldId id="371" r:id="rId30"/>
    <p:sldId id="324" r:id="rId31"/>
    <p:sldId id="325" r:id="rId32"/>
    <p:sldId id="326" r:id="rId33"/>
    <p:sldId id="377" r:id="rId34"/>
    <p:sldId id="383" r:id="rId35"/>
    <p:sldId id="384" r:id="rId36"/>
    <p:sldId id="382" r:id="rId37"/>
    <p:sldId id="380" r:id="rId38"/>
    <p:sldId id="381" r:id="rId39"/>
    <p:sldId id="385" r:id="rId40"/>
    <p:sldId id="303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08"/>
          <c:w val="0.69026098012918169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2018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137</c:v>
                </c:pt>
                <c:pt idx="1">
                  <c:v>505</c:v>
                </c:pt>
                <c:pt idx="2">
                  <c:v>298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40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xmlns="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ноябрь 2018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33329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возбуждено и рассмотрено 4 дела по выявленным фактам соглашений государственных органов по фактам ограничения доступа на рынок, выхода с рынка (статья 16 ФЗ "О защите конкуренции")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7 дел </a:t>
            </a:r>
            <a:r>
              <a:rPr lang="ru-RU" sz="1600" dirty="0">
                <a:solidFill>
                  <a:schemeClr val="tx1"/>
                </a:solidFill>
              </a:rPr>
              <a:t>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(ст.11 ФЗ "О защите конкуренции")</a:t>
            </a:r>
          </a:p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Виды </a:t>
            </a:r>
            <a:r>
              <a:rPr lang="ru-RU" sz="1600" dirty="0">
                <a:solidFill>
                  <a:schemeClr val="tx1"/>
                </a:solidFill>
              </a:rPr>
              <a:t>нарушений по выявленным фактам запрещенных соглашений или </a:t>
            </a:r>
            <a:r>
              <a:rPr lang="ru-RU" sz="1600" dirty="0" smtClean="0">
                <a:solidFill>
                  <a:schemeClr val="tx1"/>
                </a:solidFill>
              </a:rPr>
              <a:t>согласованных </a:t>
            </a:r>
            <a:r>
              <a:rPr lang="ru-RU" sz="1600" dirty="0">
                <a:solidFill>
                  <a:schemeClr val="tx1"/>
                </a:solidFill>
              </a:rPr>
              <a:t>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повышение, снижение или поддержание цен на торгах;</a:t>
            </a:r>
          </a:p>
          <a:p>
            <a:pPr lvl="0" indent="271463" algn="just"/>
            <a:r>
              <a:rPr lang="ru-RU" sz="1600" smtClean="0">
                <a:solidFill>
                  <a:schemeClr val="tx1"/>
                </a:solidFill>
              </a:rPr>
              <a:t>заключение </a:t>
            </a:r>
            <a:r>
              <a:rPr lang="ru-RU" sz="1600" dirty="0" smtClean="0">
                <a:solidFill>
                  <a:schemeClr val="tx1"/>
                </a:solidFill>
              </a:rPr>
              <a:t>соглашения, направленного на создание препятствий доступа на товарный рынок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186" y="935421"/>
            <a:ext cx="8755117" cy="553895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1600" dirty="0" smtClean="0">
                <a:solidFill>
                  <a:schemeClr val="tx1"/>
                </a:solidFill>
              </a:rPr>
              <a:t> (ст. 17 ФЗ "О защите конкуренции") за истекший период 2018 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14 дел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Виды нарушений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необоснованное </a:t>
            </a:r>
            <a:r>
              <a:rPr lang="ru-RU" sz="1600" dirty="0">
                <a:solidFill>
                  <a:schemeClr val="tx1"/>
                </a:solidFill>
              </a:rPr>
              <a:t>ограничение доступа к участию в торгах, запросе </a:t>
            </a:r>
            <a:r>
              <a:rPr lang="ru-RU" sz="1600" dirty="0" smtClean="0">
                <a:solidFill>
                  <a:schemeClr val="tx1"/>
                </a:solidFill>
              </a:rPr>
              <a:t>котировок. Не размещение информации о проведении торгов на официальном сайте организатора торгов; установление короткого срока для приема заявок от участников торгов. 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преимущественных условий участия в торгах, запросе </a:t>
            </a:r>
            <a:r>
              <a:rPr lang="ru-RU" sz="1600" dirty="0" smtClean="0">
                <a:solidFill>
                  <a:schemeClr val="tx1"/>
                </a:solidFill>
              </a:rPr>
              <a:t>котировок. Установление необоснованного требования в документации о закупке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ограничение конкуренции между участниками торгов, запроса котировок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возбуждено и рассмотрено 1 дело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(в т.ч. при формирования заявок при участии в закупках)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(в т.ч.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27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9 дел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25 заявлений заказчиков о включении в реестр недобросовестных поставщиков в соответствии с Федеральным законом № 223-ФЗ «О закупках товаров, работ, услуг отдельными видами юридических лиц». Принято  6 решений о включении организаций в реестр недобросовестных поставщиков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820" y="359453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295 жалоб в соответствии со статьей 18.1 Закона о защите конкуренции, признаны обоснованными 117 жалоб, выдано 59 предписаний, исполнено 54 предписания,  3 – в стадии исполнения. </a:t>
            </a: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Жалобы касались нарушений процедуры Федерального Закона «О закупках товаров, работ, услуг отдельными видами юридических лиц».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Обжаловались торги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по аренде и продаже земельных участков, находящихся в государственной или муниципальной собственности. Рассматривались жалобы по обжалованию аукционов и предварительных отборов, проводимых в рамках постановления Правительства Российской Федерации от 01.07.2016 № 615 "О порядке привлечения подрядных организаций для оказания услуг и (или) выполнения работ по капитальному ремонту общего имущества в многоквартирном доме и порядке осуществления закупок товаров, работ, услуг в целях выполнения функций специализированной некоммерческой организации, осуществляющей деятельность, направленную на обеспечение проведения капитального ремонта общего имущества в многоквартирных домах". Обжаловались торги в рамках соблюдения требований Федерального закона «О несостоятельности (банкротстве)», торги по реализации имущества должников в порядке, установленном Федеральным законом от 02.10.2007 № 229-ФЗ «Об исполнительном производстве», Федеральным законом от 16.07.1998 № 102-ФЗ "Об ипотеке (залоге недвижимости)".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676" y="1207376"/>
            <a:ext cx="8754323" cy="1672459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69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45 предписаний.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100553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состоялось 3 заседания Экспертного совета (14 марта, 26 июня и 11 сентября 2018 года).</a:t>
            </a:r>
            <a:endParaRPr lang="ru-RU" dirty="0" smtClean="0">
              <a:solidFill>
                <a:srgbClr val="0070C0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>
                <a:solidFill>
                  <a:schemeClr val="tx1"/>
                </a:solidFill>
              </a:rPr>
              <a:t>рекламирования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532" y="854098"/>
          <a:ext cx="9112469" cy="55539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2018 год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78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17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216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48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69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940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 smtClean="0"/>
                    </a:p>
                    <a:p>
                      <a:pPr algn="l"/>
                      <a:r>
                        <a:rPr lang="ru-RU" sz="1400" b="0" dirty="0" smtClean="0"/>
                        <a:t>289</a:t>
                      </a:r>
                    </a:p>
                    <a:p>
                      <a:pPr algn="l"/>
                      <a:endParaRPr lang="ru-RU" sz="10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639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295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2614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2018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940 жалоб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проведена 206 проверок;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23 материала </a:t>
            </a:r>
            <a:r>
              <a:rPr lang="ru-RU" dirty="0">
                <a:solidFill>
                  <a:schemeClr val="tx1"/>
                </a:solidFill>
              </a:rPr>
              <a:t>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264 обращения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88 хозяйствующих субъектов. 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проведено </a:t>
            </a:r>
            <a:r>
              <a:rPr lang="ru-RU" dirty="0" smtClean="0">
                <a:solidFill>
                  <a:schemeClr val="tx1"/>
                </a:solidFill>
              </a:rPr>
              <a:t>2 заседания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(17 апреля и 24 октября 2018 года)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5" y="3174124"/>
            <a:ext cx="8860221" cy="31531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заседании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17 апреля 2018 года </a:t>
            </a:r>
            <a:r>
              <a:rPr lang="ru-RU" dirty="0">
                <a:solidFill>
                  <a:schemeClr val="tx1"/>
                </a:solidFill>
              </a:rPr>
              <a:t>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На заседании совета 24 октября 2018 года обсудили проблемные вопросы на рынке охранных услуг.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2018 года в адрес Башкортостанского УФАС России по контролю в сфере закупок поступило 940 жалоб 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 </a:t>
            </a:r>
            <a:r>
              <a:rPr lang="ru-RU" dirty="0" smtClean="0">
                <a:solidFill>
                  <a:schemeClr val="tx1"/>
                </a:solidFill>
              </a:rPr>
              <a:t>137 </a:t>
            </a:r>
            <a:r>
              <a:rPr lang="x-none" smtClean="0">
                <a:solidFill>
                  <a:schemeClr val="tx1"/>
                </a:solidFill>
              </a:rPr>
              <a:t>жалоб или </a:t>
            </a:r>
            <a:r>
              <a:rPr lang="ru-RU" dirty="0" smtClean="0">
                <a:solidFill>
                  <a:schemeClr val="tx1"/>
                </a:solidFill>
              </a:rPr>
              <a:t>14,6</a:t>
            </a:r>
            <a:r>
              <a:rPr lang="x-none" smtClean="0">
                <a:solidFill>
                  <a:schemeClr val="tx1"/>
                </a:solidFill>
              </a:rPr>
              <a:t>% от общего количества,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 </a:t>
            </a:r>
            <a:r>
              <a:rPr lang="ru-RU" dirty="0" smtClean="0">
                <a:solidFill>
                  <a:schemeClr val="tx1"/>
                </a:solidFill>
              </a:rPr>
              <a:t>505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53,7</a:t>
            </a:r>
            <a:r>
              <a:rPr lang="x-none" smtClean="0">
                <a:solidFill>
                  <a:schemeClr val="tx1"/>
                </a:solidFill>
              </a:rPr>
              <a:t>%,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 </a:t>
            </a:r>
            <a:r>
              <a:rPr lang="ru-RU" dirty="0" smtClean="0">
                <a:solidFill>
                  <a:schemeClr val="tx1"/>
                </a:solidFill>
              </a:rPr>
              <a:t>298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31,7</a:t>
            </a:r>
            <a:r>
              <a:rPr lang="x-none" smtClean="0">
                <a:solidFill>
                  <a:schemeClr val="tx1"/>
                </a:solidFill>
              </a:rPr>
              <a:t>%.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Более 54%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Наиболее часто встречающимися нарушениями при рассмотрении жалоб является установление требований к несуществующему материалу, использования нестандартных показателей при описании закупки, неправомерное отклонение заявок, признание заявок несоответствующими (либо соответствующими) в нарушение норм 44-ФЗ, а также разработка документации о закупке с нарушением 44-ФЗ.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Башкортостанским УФАС России рассмотрено 264 обращения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39,4% обращений о включении хозяйствующих субъектов в реестр недобросовестных поставщиков связаны с односторонним  расторжением контракта в связи с нарушением условий контракта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59,1% обращений связаны с уклонением победителя от заключения контракта </a:t>
            </a:r>
          </a:p>
          <a:p>
            <a:pPr indent="539750" algn="just"/>
            <a:r>
              <a:rPr lang="ru-RU" smtClean="0">
                <a:solidFill>
                  <a:schemeClr val="tx1"/>
                </a:solidFill>
              </a:rPr>
              <a:t>1,5% </a:t>
            </a:r>
            <a:r>
              <a:rPr lang="ru-RU" dirty="0" smtClean="0">
                <a:solidFill>
                  <a:schemeClr val="tx1"/>
                </a:solidFill>
              </a:rPr>
              <a:t>- по решению суда.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За истекший период 2018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рамках изучения рынка розничной торговли продовольственными товарами в Республике Башкортостан установлено, что в административных границах ЗАТО Межгорье доля ООО "Торговая копания "Атлас" (торговой сеть «Монетка») превышает предельно допустимую Законом о торговле  - 25%.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действующему законодательству в границах данных административно-территориальных образований на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ритейла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распространяется  запрет на приобретение или аренду дополнительных торговых площадей.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Информация доведена до сведения Администрации ЗАТО Межгорье и Государственного комитета Республики Башкортостан по торговле и защите прав потребителей.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0" y="1051034"/>
            <a:ext cx="8742973" cy="140838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sz="1600" dirty="0" smtClean="0">
                <a:solidFill>
                  <a:schemeClr val="tx1"/>
                </a:solidFill>
              </a:rPr>
              <a:t>За истекший период 2018 </a:t>
            </a:r>
            <a:r>
              <a:rPr lang="ru-RU" sz="1600" dirty="0">
                <a:solidFill>
                  <a:schemeClr val="tx1"/>
                </a:solidFill>
              </a:rPr>
              <a:t>года состоялось </a:t>
            </a:r>
            <a:r>
              <a:rPr lang="ru-RU" sz="1600" dirty="0" smtClean="0">
                <a:solidFill>
                  <a:schemeClr val="tx1"/>
                </a:solidFill>
              </a:rPr>
              <a:t>2 заседания </a:t>
            </a:r>
            <a:r>
              <a:rPr lang="ru-RU" sz="1600" dirty="0">
                <a:solidFill>
                  <a:schemeClr val="tx1"/>
                </a:solidFill>
              </a:rPr>
              <a:t>совета </a:t>
            </a:r>
            <a:r>
              <a:rPr lang="ru-RU" sz="1600" dirty="0" smtClean="0">
                <a:solidFill>
                  <a:schemeClr val="tx1"/>
                </a:solidFill>
              </a:rPr>
              <a:t>(23 мая и 18 сентября 2018 </a:t>
            </a:r>
            <a:r>
              <a:rPr lang="ru-RU" sz="1600" dirty="0">
                <a:solidFill>
                  <a:schemeClr val="tx1"/>
                </a:solidFill>
              </a:rPr>
              <a:t>года),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714" y="2900856"/>
            <a:ext cx="8926286" cy="341586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23 мая 2018 года на заседании Экспертного Совета в сфере розничной торговли обсуждалась ситуация на топливном рынке.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В рамках заседания совета обсуждены вопросы, касающиеся повышения розничных цен на автомобильный бензин и дизельное топливо и тенденции на топливном рынке.</a:t>
            </a:r>
          </a:p>
          <a:p>
            <a:pPr lvl="0" algn="just"/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18 сентября 2018 года на заседании Экспертного Совета в сфере розничной торговли обсуждалась ситуация на рынке розничной торговли.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Обсуждены вопросы ограничения приобретения, аренды торговыми сетями торговых площадей под магазины.</a:t>
            </a:r>
          </a:p>
          <a:p>
            <a:pPr lvl="0" indent="250825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250825" algn="just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20" y="1093076"/>
            <a:ext cx="8710648" cy="2207174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Башкортостанском УФАС России с 2008 года действует Экспертный Совет по естественным монополиям. Основной целью Совета является обеспечение эффективного взаимодействия антимонопольного органа с иными федеральными органами исполнительной власти, республиканскими органами исполнительной власти и хозяйствующими субъектами по вопросам равного доступа к товарам и услугам, производимым субъектами естественных монополий.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259" y="3505350"/>
            <a:ext cx="8880741" cy="2333296"/>
          </a:xfrm>
          <a:prstGeom prst="roundRect">
            <a:avLst/>
          </a:prstGeom>
          <a:solidFill>
            <a:schemeClr val="tx2">
              <a:lumMod val="65000"/>
              <a:lumOff val="3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За истекший период 2018 года состоялось 1 заседание совета (29 августа 2018 года)..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На заседании совета обсуждалась тема: «Ситуация на рынке теплоснабжения с учетом вынесенного Постановления Конституционного суда Российской Федерации от 10 июля 2018 года №30-П».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Экспертный Совет по естественным монополиям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За истекший период 2018 года возбуждено и рассмотрено 639 дел об административных правонарушениях , в том числе: </a:t>
            </a:r>
          </a:p>
          <a:p>
            <a:pPr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7.29-7.32, 7.32.5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в сфере закупок – 334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 рекламе – 82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злоупотребление доминирующим положением на товарных рынках – 9 дел;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 39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недобросовестную конкуренцию – 3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19 дел;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ст. 9.16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об энергосбережении и о повышении энергетической эффективности – 2 дела; 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-25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7.32.3 - 7.32.4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95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19.7.2-1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информации в орган, уполномоченный на осуществление контроля в сфере закупок товаров, работ, услуг отдельными видами юридических лиц – 3 дела; 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ходатайств, уведомлений (заявлений), сведений (информации) в антимонопольный орган – 3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20.25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неуплату штрафа в установленные сроки – 25 дел.</a:t>
            </a:r>
          </a:p>
          <a:p>
            <a:pPr algn="just">
              <a:buNone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сумма уплаченного штрафа – более  8,8 млн. рублей. </a:t>
            </a:r>
          </a:p>
          <a:p>
            <a:pPr algn="just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4 ходатайства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за истекший период 2018 года  828 обращений граждан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2018 года участвовало </a:t>
            </a:r>
            <a:r>
              <a:rPr lang="ru-RU" dirty="0">
                <a:solidFill>
                  <a:schemeClr val="tx1"/>
                </a:solidFill>
              </a:rPr>
              <a:t>в более </a:t>
            </a:r>
            <a:r>
              <a:rPr lang="ru-RU" dirty="0" smtClean="0">
                <a:solidFill>
                  <a:schemeClr val="tx1"/>
                </a:solidFill>
              </a:rPr>
              <a:t>чем 620 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За истекший период 2018 года проведены 3 публичных мероприятия по публичному обсуждению результатов правоприменительной практики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закупок. 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Проведены: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экскурсии</a:t>
            </a:r>
            <a:r>
              <a:rPr lang="ru-RU" sz="1600" dirty="0">
                <a:solidFill>
                  <a:schemeClr val="tx1"/>
                </a:solidFill>
              </a:rPr>
              <a:t>, "Дни открытых дверей" для студентов различных высших учебных заведений республики и учащихся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</a:t>
            </a:r>
            <a:r>
              <a:rPr lang="ru-RU" sz="1600" dirty="0" smtClean="0">
                <a:solidFill>
                  <a:schemeClr val="tx1"/>
                </a:solidFill>
              </a:rPr>
              <a:t>Уфы; </a:t>
            </a:r>
            <a:endParaRPr lang="ru-RU" sz="1600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конкурс рисунков "реклама школьных каникул" </a:t>
            </a:r>
            <a:r>
              <a:rPr lang="ru-RU" sz="1600" dirty="0">
                <a:solidFill>
                  <a:schemeClr val="tx1"/>
                </a:solidFill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</a:rPr>
              <a:t>учеников 2 класса МБОУ СОШ №44 г. Уфы в Центре детского чтения Национальной библиотеки им. </a:t>
            </a:r>
            <a:r>
              <a:rPr lang="ru-RU" sz="1600" dirty="0" err="1" smtClean="0">
                <a:solidFill>
                  <a:schemeClr val="tx1"/>
                </a:solidFill>
              </a:rPr>
              <a:t>Ахмет-Заки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Валиди</a:t>
            </a:r>
            <a:r>
              <a:rPr lang="ru-RU" sz="1600" dirty="0" smtClean="0">
                <a:solidFill>
                  <a:schemeClr val="tx1"/>
                </a:solidFill>
              </a:rPr>
              <a:t>;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практические </a:t>
            </a:r>
            <a:r>
              <a:rPr lang="ru-RU" sz="1600" dirty="0">
                <a:solidFill>
                  <a:schemeClr val="tx1"/>
                </a:solidFill>
              </a:rPr>
              <a:t>занятия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dirty="0">
                <a:solidFill>
                  <a:schemeClr val="tx1"/>
                </a:solidFill>
              </a:rPr>
              <a:t>учащимися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Уфы в виде </a:t>
            </a:r>
            <a:r>
              <a:rPr lang="ru-RU" sz="1600" dirty="0" smtClean="0">
                <a:solidFill>
                  <a:schemeClr val="tx1"/>
                </a:solidFill>
              </a:rPr>
              <a:t>деловой </a:t>
            </a:r>
            <a:r>
              <a:rPr lang="ru-RU" sz="1600" dirty="0">
                <a:solidFill>
                  <a:schemeClr val="tx1"/>
                </a:solidFill>
              </a:rPr>
              <a:t>игры </a:t>
            </a:r>
            <a:r>
              <a:rPr lang="ru-RU" sz="1600" dirty="0" smtClean="0">
                <a:solidFill>
                  <a:schemeClr val="tx1"/>
                </a:solidFill>
              </a:rPr>
              <a:t>"Модельный </a:t>
            </a:r>
            <a:r>
              <a:rPr lang="ru-RU" sz="1600" dirty="0">
                <a:solidFill>
                  <a:schemeClr val="tx1"/>
                </a:solidFill>
              </a:rPr>
              <a:t>процесс, посвященный рассмотрению дела по </a:t>
            </a:r>
            <a:r>
              <a:rPr lang="ru-RU" sz="1600" dirty="0" smtClean="0">
                <a:solidFill>
                  <a:schemeClr val="tx1"/>
                </a:solidFill>
              </a:rPr>
              <a:t>признакам нарушения </a:t>
            </a:r>
            <a:r>
              <a:rPr lang="ru-RU" sz="1600" dirty="0">
                <a:solidFill>
                  <a:schemeClr val="tx1"/>
                </a:solidFill>
              </a:rPr>
              <a:t>законодательства о </a:t>
            </a:r>
            <a:r>
              <a:rPr lang="ru-RU" sz="1600" dirty="0" smtClean="0">
                <a:solidFill>
                  <a:schemeClr val="tx1"/>
                </a:solidFill>
              </a:rPr>
              <a:t>рекламе, недобросовестной конкуренции и злоупотребления доминирующим положением на рынке";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мастер-классы для студентов, обучающихся по направлению подготовки "Реклама и связи с общественностью".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"Веселые старты - за честную конкуренцию" среди воспитанников старшего дошкольного возраста МБДОУ № 322 "</a:t>
            </a:r>
            <a:r>
              <a:rPr lang="ru-RU" sz="1600" dirty="0" err="1" smtClean="0">
                <a:solidFill>
                  <a:schemeClr val="tx1"/>
                </a:solidFill>
              </a:rPr>
              <a:t>Журавушка</a:t>
            </a:r>
            <a:r>
              <a:rPr lang="ru-RU" sz="1600" dirty="0" smtClean="0">
                <a:solidFill>
                  <a:schemeClr val="tx1"/>
                </a:solidFill>
              </a:rPr>
              <a:t>" г.Уфы.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5"/>
            <a:ext cx="8555421" cy="503445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500" dirty="0" smtClean="0">
                <a:solidFill>
                  <a:schemeClr val="tx1"/>
                </a:solidFill>
              </a:rPr>
              <a:t>Проведен 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и круглый стол по актуальным проблемам применения и развития антимонопольного законодательства, взгляд регулятора и  экспертов с участием представителя ФАС России и членов Ассоциации антимонопольных экспертов. </a:t>
            </a:r>
          </a:p>
          <a:p>
            <a:pPr lvl="0" indent="355600" algn="just"/>
            <a:r>
              <a:rPr lang="ru-RU" sz="1500" dirty="0" smtClean="0"/>
              <a:t> </a:t>
            </a:r>
            <a:r>
              <a:rPr lang="ru-RU" sz="1500" dirty="0" smtClean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500" dirty="0" err="1" smtClean="0">
                <a:solidFill>
                  <a:schemeClr val="tx1"/>
                </a:solidFill>
              </a:rPr>
              <a:t>комплаенса</a:t>
            </a:r>
            <a:r>
              <a:rPr lang="ru-RU" sz="1500" dirty="0" smtClean="0">
                <a:solidFill>
                  <a:schemeClr val="tx1"/>
                </a:solidFill>
              </a:rPr>
              <a:t>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</a:t>
            </a:r>
          </a:p>
          <a:p>
            <a:pPr indent="355600" algn="just"/>
            <a:r>
              <a:rPr lang="ru-RU" sz="1500" dirty="0" smtClean="0">
                <a:solidFill>
                  <a:schemeClr val="tx1"/>
                </a:solidFill>
              </a:rPr>
              <a:t>Школа конкурентного права, организованная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500" dirty="0" err="1" smtClean="0">
                <a:solidFill>
                  <a:schemeClr val="tx1"/>
                </a:solidFill>
              </a:rPr>
              <a:t>БашГУ</a:t>
            </a:r>
            <a:r>
              <a:rPr lang="ru-RU" sz="1500" dirty="0" smtClean="0">
                <a:solidFill>
                  <a:schemeClr val="tx1"/>
                </a:solidFill>
              </a:rPr>
              <a:t>), уже сегодня готовит таких специалистов. </a:t>
            </a:r>
          </a:p>
          <a:p>
            <a:pPr indent="355600" algn="just"/>
            <a:r>
              <a:rPr lang="ru-RU" sz="1500" dirty="0" smtClean="0">
                <a:solidFill>
                  <a:schemeClr val="tx1"/>
                </a:solidFill>
              </a:rPr>
              <a:t>В 2016 года состоялся первый выпуск Школы конкурентного права. </a:t>
            </a:r>
          </a:p>
          <a:p>
            <a:pPr indent="355600" algn="just"/>
            <a:r>
              <a:rPr lang="ru-RU" sz="1500" dirty="0" smtClean="0">
                <a:solidFill>
                  <a:schemeClr val="tx1"/>
                </a:solidFill>
              </a:rPr>
              <a:t>Школа востребована – в ноябре 2016 года состоялось торжественное открытие II набора Школы конкурентного права. Слушателями являются студенты разных ВУЗов и курсов, в том числе магистранты. </a:t>
            </a:r>
          </a:p>
          <a:p>
            <a:pPr lvl="0" indent="355600" algn="just"/>
            <a:r>
              <a:rPr lang="ru-RU" sz="1500" dirty="0" smtClean="0">
                <a:solidFill>
                  <a:schemeClr val="tx1"/>
                </a:solidFill>
              </a:rPr>
              <a:t>В 2016-2018 г.г. проведены четыре сессии </a:t>
            </a:r>
            <a:r>
              <a:rPr lang="ru-RU" sz="1500" dirty="0">
                <a:solidFill>
                  <a:schemeClr val="tx1"/>
                </a:solidFill>
              </a:rPr>
              <a:t>II набора Школы конкурентного </a:t>
            </a:r>
            <a:r>
              <a:rPr lang="ru-RU" sz="1500" dirty="0" smtClean="0">
                <a:solidFill>
                  <a:schemeClr val="tx1"/>
                </a:solidFill>
              </a:rPr>
              <a:t>права. В мае 2018 года состоялся второй выпуск Школы конкурентного права.</a:t>
            </a:r>
          </a:p>
          <a:p>
            <a:pPr lvl="0" indent="355600" algn="just"/>
            <a:r>
              <a:rPr lang="ru-RU" sz="1500" dirty="0" smtClean="0">
                <a:solidFill>
                  <a:schemeClr val="tx1"/>
                </a:solidFill>
              </a:rPr>
              <a:t>В ноябре 2018 года планируется проведение первой сессии </a:t>
            </a:r>
            <a:r>
              <a:rPr lang="en-US" sz="1500" dirty="0" smtClean="0">
                <a:solidFill>
                  <a:schemeClr val="tx1"/>
                </a:solidFill>
              </a:rPr>
              <a:t>III</a:t>
            </a:r>
            <a:r>
              <a:rPr lang="ru-RU" sz="1500" dirty="0" smtClean="0">
                <a:solidFill>
                  <a:schemeClr val="tx1"/>
                </a:solidFill>
              </a:rPr>
              <a:t> набора Школы конкурентного права.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7861" y="1109593"/>
            <a:ext cx="8776139" cy="5375291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29598" y="74711"/>
            <a:ext cx="6848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30306" y="1921329"/>
            <a:ext cx="85308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Федеральном законе «Об основах государственного регулирования торговой деятельности в РФ» статьей 14 установлены ограничения на приобретение дополнительных торговых площадей для целей торговой деятельности. Насколько на практике соблюдается данная норма и каковы санкции за её несоблюдение?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практике данная норма соблюдается. В настоящее время Управлением собирается и анализируется информация по объемам реализации продовольственных товаров торговыми сетями по всем городским округам и муниципальным районам республики за 2017 год.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Согласно части 2 статьи 14 ФЗ 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«Об основах государственного регулирования торговой деятельности в РФ»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сделка, совершенная с нарушением предусмотренных частью 1 статьи 14 Закона о торговле требований, ничтожна.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124" y="966651"/>
            <a:ext cx="8881242" cy="562333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Процедура подачи жалобы от хозяйствующего субъекта усложняется? Усложнение процедуры подачи жалобы? Усложнение процедуры обращения в ФАС хозяйствующих субъектов?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Процедура подачи жалобы от хозяйствующих субъектов в антимонопольный орган в настоящее время не менялась.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Порядок подачи жалобы в рамках статьи 18.1 Федеральным законом от 26.07.2006 №135-ФЗ «О защите конкуренции» не менялся.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По вопросу усложнения подачи жалобы от хозяйствующего субъекта в ФАС, усложнения обращения в ФАС России и в его территориальные органы, Управление сообщает, что в настоящее время порядок подачи обращений и жалоб регулируется статьей 44 Закона о защите конкуренции и Административным регламентом Федеральной антимонопольной службы по исполнению государственной функции по возбуждению и рассмотрению дел о нарушениях антимонопольного законодательства Российской Федерации, утвержденным приказом ФАС России от 23.07.2015 №649/15.   Сведения о планируемых изменениях порядка подачи жалобы отсутствуют.</a:t>
            </a:r>
          </a:p>
          <a:p>
            <a:pPr algn="just" fontAlgn="base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83" y="1277121"/>
            <a:ext cx="8508873" cy="50453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Допустимость доказательств, которые УФАС по РБ использует для (при) вынесении соответствующего акта (решения, предписания, определения)?</a:t>
            </a:r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Допустимость доказательств определена статьей 45.1 Федерального закона от 26.07.2006 №135-ФЗ «О защите конкуренции».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При принятии решения, предписания, определения, а также в процессе рассмотрения антимонопольного дела, Комиссия </a:t>
            </a:r>
            <a:r>
              <a:rPr lang="ru-RU" dirty="0" err="1" smtClean="0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УФАС России исследует все представленные сторонами документы и материалы, анализирует запрошенную Управлением информацию, доказательства по делу о нарушении антимонопольного законодательства, учитывает позиции лиц, участвующих в деле, и конкретные обстоятельства дела в соответствии с требованиями антимонопольного законодательства.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65" y="1288868"/>
            <a:ext cx="8635899" cy="476358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По каким признакам узнать недобросовестного поставщика?</a:t>
            </a:r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Реестр недобросовестных поставщиков находится в открытом доступе в ЕИС. Контрагента вы можете проверить по ИНН/наименованию в указанном реестре.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За истекший период 2018 года проведен анализ состояния конкурентной среды на 9 товарных рынках: 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оптовый рынок электрической энергии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энергии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 сбору и транспортированию твердых коммунальных отходов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теплоснабжения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 предоставлению доступа к инфраструктуре для размещения сетей электросвязи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бензинов автомобильных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дизельного топлива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бензинов автомобильных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дизельного топлива</a:t>
            </a:r>
          </a:p>
          <a:p>
            <a:pPr marL="285750" lvl="0" indent="-285750" algn="just"/>
            <a:r>
              <a:rPr lang="ru-RU" sz="1600" dirty="0" smtClean="0">
                <a:solidFill>
                  <a:schemeClr val="tx1"/>
                </a:solidFill>
              </a:rPr>
              <a:t>	</a:t>
            </a: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выдано 17 предостережений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выдано 78 предупреждений,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27 предупреждений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– 27 предупреждений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24 предупреждения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48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дел возбуждено в результате рассмотрения поступивших </a:t>
            </a:r>
            <a:r>
              <a:rPr lang="ru-RU" dirty="0" smtClean="0">
                <a:solidFill>
                  <a:schemeClr val="tx1"/>
                </a:solidFill>
              </a:rPr>
              <a:t>заявлений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27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7 дел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</a:t>
            </a: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Преобладают нарушения по навязыванию невыгодных условий договора в сфере электроснабжения и теплоснабжения. Неправомерное применение расчетного уровня напряжения по договору электроснабжения, заключенному с гарантирующим поставщиком.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2018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24 предупреждения;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</a:t>
            </a:r>
            <a:r>
              <a:rPr lang="ru-RU" dirty="0" smtClean="0">
                <a:solidFill>
                  <a:schemeClr val="tx1"/>
                </a:solidFill>
              </a:rPr>
              <a:t>6 дел;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4 нарушения устранено в </a:t>
            </a:r>
            <a:r>
              <a:rPr lang="ru-RU" dirty="0">
                <a:solidFill>
                  <a:schemeClr val="tx1"/>
                </a:solidFill>
              </a:rPr>
              <a:t>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</a:t>
            </a:r>
            <a:r>
              <a:rPr lang="ru-RU" dirty="0" smtClean="0">
                <a:solidFill>
                  <a:schemeClr val="tx1"/>
                </a:solidFill>
              </a:rPr>
              <a:t>форме незаконного предоставления государственной или муниципальной преференции и необоснованного </a:t>
            </a:r>
            <a:r>
              <a:rPr lang="ru-RU" dirty="0">
                <a:solidFill>
                  <a:schemeClr val="tx1"/>
                </a:solidFill>
              </a:rPr>
              <a:t>препятствования осуществлению деятельности хозяйствующих </a:t>
            </a:r>
            <a:r>
              <a:rPr lang="ru-RU" dirty="0" smtClean="0">
                <a:solidFill>
                  <a:schemeClr val="tx1"/>
                </a:solidFill>
              </a:rPr>
              <a:t>субъектов.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011" y="1261240"/>
            <a:ext cx="8725989" cy="47551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sz="1600" dirty="0" smtClean="0"/>
              <a:t>За истекший период 2018 года нарушения антимонопольного законодательства органами власти, органами местного самоуправления зафиксированы на следующих товарных рынках:</a:t>
            </a:r>
          </a:p>
          <a:p>
            <a:pPr algn="just"/>
            <a:r>
              <a:rPr lang="ru-RU" sz="16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ритуальных услуг (передача полномочий органа местного самоуправления по выделению земельных участков под захоронение);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предоставления земельных участков (предоставление земельного участка путем изменения вида разрешенного использования);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содержание, благоустройство, ремонт </a:t>
            </a:r>
            <a:r>
              <a:rPr lang="ru-RU" sz="1600" dirty="0" smtClean="0"/>
              <a:t>дорог общего пользования (их </a:t>
            </a:r>
            <a:r>
              <a:rPr lang="ru-RU" sz="1600" dirty="0" smtClean="0"/>
              <a:t>передача  муниципальным унитарным предприятиям по благоустройству районов);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рынок поставки лекарственных препаратов для обеспечения отдельных групп населения и граждан по категориям заболеваний, имеющих право на меры социальной поддержки;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.рынок организации творческих проектов</a:t>
            </a:r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10391</TotalTime>
  <Words>3672</Words>
  <Application>Microsoft Office PowerPoint</Application>
  <PresentationFormat>Экран (4:3)</PresentationFormat>
  <Paragraphs>312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1_Оформление по умолчанию</vt:lpstr>
      <vt:lpstr>Слайд 1</vt:lpstr>
      <vt:lpstr>Слайд 2</vt:lpstr>
      <vt:lpstr>Слайд 3</vt:lpstr>
      <vt:lpstr>Слайд 4</vt:lpstr>
      <vt:lpstr>Контроль за соблюдением антимонопольного законодательства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Дела об административных правонарушениях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Башкортостанское УФАС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to02-pyanova</cp:lastModifiedBy>
  <cp:revision>937</cp:revision>
  <cp:lastPrinted>2017-08-01T12:33:15Z</cp:lastPrinted>
  <dcterms:created xsi:type="dcterms:W3CDTF">2014-09-15T17:52:41Z</dcterms:created>
  <dcterms:modified xsi:type="dcterms:W3CDTF">2018-11-19T12:41:35Z</dcterms:modified>
</cp:coreProperties>
</file>