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4"/>
  </p:notesMasterIdLst>
  <p:handoutMasterIdLst>
    <p:handoutMasterId r:id="rId15"/>
  </p:handoutMasterIdLst>
  <p:sldIdLst>
    <p:sldId id="264" r:id="rId2"/>
    <p:sldId id="353" r:id="rId3"/>
    <p:sldId id="354" r:id="rId4"/>
    <p:sldId id="356" r:id="rId5"/>
    <p:sldId id="355" r:id="rId6"/>
    <p:sldId id="357" r:id="rId7"/>
    <p:sldId id="358" r:id="rId8"/>
    <p:sldId id="359" r:id="rId9"/>
    <p:sldId id="360" r:id="rId10"/>
    <p:sldId id="342" r:id="rId11"/>
    <p:sldId id="361" r:id="rId12"/>
    <p:sldId id="303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56D"/>
    <a:srgbClr val="003964"/>
    <a:srgbClr val="EE589C"/>
    <a:srgbClr val="93930F"/>
    <a:srgbClr val="368A18"/>
    <a:srgbClr val="CA6DD9"/>
    <a:srgbClr val="005DA2"/>
    <a:srgbClr val="0B56B1"/>
    <a:srgbClr val="2C8394"/>
    <a:srgbClr val="004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12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448790" y="4797631"/>
            <a:ext cx="7030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Контроль закупочной деятельности в рамках ст.18.1 Закона о защите конкуренции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5800" y="563524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Начальник отдела естественных монополий и финансовых рынков</a:t>
            </a:r>
          </a:p>
          <a:p>
            <a:pPr algn="r"/>
            <a:r>
              <a:rPr lang="ru-RU" b="1" dirty="0" smtClean="0"/>
              <a:t>А.М. Гирфанов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СУДЕБНАЯ ПРАКТИКА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8758" y="1096898"/>
            <a:ext cx="79864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Установление не измеряемых требований к участникам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Отмена процедуры </a:t>
            </a:r>
            <a:r>
              <a:rPr lang="ru-RU" dirty="0"/>
              <a:t>запроса предложений на любом из этапов закупки, в том числе после определения победителя, что не отвечало принципам прозрачности и гласности проводимых закупок и развития добросовестной </a:t>
            </a:r>
            <a:r>
              <a:rPr lang="ru-RU" dirty="0" smtClean="0"/>
              <a:t>конкуренции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невозможность заказчика заключить договор по результатам закупок ранее 10 дней со дня подведения итогов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неразмещение </a:t>
            </a:r>
            <a:r>
              <a:rPr lang="ru-RU" dirty="0"/>
              <a:t>проектной документации в составе документации о закупке при закупке работ по строительству, реконструкции, капитальному ремонту объекта капитального строительства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предъявление </a:t>
            </a:r>
            <a:r>
              <a:rPr lang="ru-RU" dirty="0"/>
              <a:t>Заказчиком требования о наличии опыта выполнения аналогичных работ/поставки аналогичных </a:t>
            </a:r>
            <a:r>
              <a:rPr lang="ru-RU" dirty="0" smtClean="0"/>
              <a:t>товаров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неправомерное отклонение заявки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7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РЕАЛИЗАЦИЯ АРЕСТОВАННОГО ИМУЩЕСТВА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58" y="1530492"/>
            <a:ext cx="821508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ОСНОВНЫЕ НАРУШЕНИЯ ПРИ ПРОВЕДЕНИИ </a:t>
            </a:r>
            <a:r>
              <a:rPr lang="ru-RU" sz="2400" b="1" dirty="0"/>
              <a:t>ТОРГОВ </a:t>
            </a:r>
            <a:r>
              <a:rPr lang="ru-RU" sz="2400" b="1" dirty="0" smtClean="0"/>
              <a:t>ПО РЕАЛИЗАЦИИ АРЕСТОВАННОГО ИМУЩЕСТВА:</a:t>
            </a:r>
            <a:endParaRPr lang="ru-RU" sz="2400" b="1" dirty="0" smtClean="0"/>
          </a:p>
          <a:p>
            <a:endParaRPr lang="ru-RU" sz="1600" dirty="0" smtClean="0"/>
          </a:p>
          <a:p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Неразмещение </a:t>
            </a:r>
            <a:r>
              <a:rPr lang="ru-RU" sz="2000" dirty="0"/>
              <a:t>информации о </a:t>
            </a:r>
            <a:r>
              <a:rPr lang="ru-RU" sz="2000" dirty="0" smtClean="0"/>
              <a:t>торгах</a:t>
            </a:r>
            <a:endParaRPr lang="ru-RU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Установление требований в извещении, не предусмотренных </a:t>
            </a:r>
            <a:r>
              <a:rPr lang="ru-RU" sz="2000" dirty="0" smtClean="0"/>
              <a:t>законом</a:t>
            </a:r>
            <a:endParaRPr lang="ru-RU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Необоснованное отклонение </a:t>
            </a:r>
            <a:r>
              <a:rPr lang="ru-RU" sz="2000" dirty="0" smtClean="0"/>
              <a:t>заявки</a:t>
            </a:r>
            <a:endParaRPr lang="ru-RU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Сокращение сроков приема </a:t>
            </a:r>
            <a:r>
              <a:rPr lang="ru-RU" sz="2000" dirty="0" smtClean="0"/>
              <a:t>заявок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71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961697" y="2311669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/>
              <a:t>СПАСИБО ЗА ВНИМАНИЕ!</a:t>
            </a:r>
            <a:r>
              <a:rPr lang="en-US" altLang="ru-RU" sz="1846" b="1" dirty="0"/>
              <a:t/>
            </a:r>
            <a:br>
              <a:rPr lang="en-US" altLang="ru-RU" sz="1846" b="1" dirty="0"/>
            </a:br>
            <a:endParaRPr lang="ru-RU" altLang="ru-RU" sz="1846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 dirty="0"/>
          </a:p>
        </p:txBody>
      </p: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1026" name="Picture 2" descr="Для качественной печати: текущая страница в формате 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2" y="957938"/>
            <a:ext cx="3936339" cy="556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53990" y="1486878"/>
            <a:ext cx="484414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10000"/>
                  </a:schemeClr>
                </a:solidFill>
              </a:rPr>
              <a:t>Типовые положения о </a:t>
            </a:r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закупке</a:t>
            </a:r>
          </a:p>
          <a:p>
            <a:pPr algn="just"/>
            <a:endParaRPr lang="ru-RU" dirty="0" smtClean="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Согласно части </a:t>
            </a: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2.1 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статьи </a:t>
            </a: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2 Закона №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223-ФЗ, учредитель </a:t>
            </a: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бюджетного учреждения, автономного учреждения, или собственник имущества унитарного предприятия, или уполномоченный орган (это орган исполнительной власти субъекта или муниципального образования) вправе утвердить типовое положение о закупке, а также перечень тех заказчиков, которые обязаны его 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применять</a:t>
            </a:r>
            <a:endParaRPr lang="ru-RU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в 223-ФЗ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0100" y="1016978"/>
            <a:ext cx="81116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</a:rPr>
              <a:t>«КОНКУРЕНТНЫЕ» ЗАКУПКИ:</a:t>
            </a:r>
            <a:endParaRPr lang="ru-RU" sz="1600" dirty="0" smtClean="0">
              <a:solidFill>
                <a:schemeClr val="accent1">
                  <a:lumMod val="10000"/>
                </a:schemeClr>
              </a:solidFill>
            </a:endParaRPr>
          </a:p>
          <a:p>
            <a:endParaRPr lang="ru-RU" sz="1600" dirty="0" smtClean="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10000"/>
                  </a:schemeClr>
                </a:solidFill>
              </a:rPr>
              <a:t>Конкурентными </a:t>
            </a:r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закупками признаются закупки, отвечающие следующим условиям</a:t>
            </a:r>
            <a:r>
              <a:rPr lang="ru-RU" sz="1600" dirty="0" smtClean="0">
                <a:solidFill>
                  <a:schemeClr val="accent1">
                    <a:lumMod val="10000"/>
                  </a:schemeClr>
                </a:solidFill>
              </a:rPr>
              <a:t>:</a:t>
            </a:r>
          </a:p>
          <a:p>
            <a:endParaRPr lang="ru-RU" sz="1600" dirty="0">
              <a:solidFill>
                <a:schemeClr val="accent1">
                  <a:lumMod val="10000"/>
                </a:schemeClr>
              </a:solidFill>
            </a:endParaRPr>
          </a:p>
          <a:p>
            <a:pPr marL="349250" indent="-3492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1) информация о конкурентной закупке сообщается заказчиком либо:</a:t>
            </a:r>
          </a:p>
          <a:p>
            <a:pPr indent="355600"/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а) </a:t>
            </a:r>
            <a:r>
              <a:rPr lang="ru-RU" sz="1600" dirty="0" smtClean="0">
                <a:solidFill>
                  <a:schemeClr val="accent1">
                    <a:lumMod val="10000"/>
                  </a:schemeClr>
                </a:solidFill>
              </a:rPr>
              <a:t>размещается в ЕИС </a:t>
            </a:r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извещения об осуществлении конкурентной закупки, доступного неограниченному кругу лиц, с приложением документации о конкурентной </a:t>
            </a:r>
            <a:r>
              <a:rPr lang="ru-RU" sz="1600" dirty="0" smtClean="0">
                <a:solidFill>
                  <a:schemeClr val="accent1">
                    <a:lumMod val="10000"/>
                  </a:schemeClr>
                </a:solidFill>
              </a:rPr>
              <a:t>закупке</a:t>
            </a:r>
            <a:endParaRPr lang="ru-RU" sz="1600" dirty="0">
              <a:solidFill>
                <a:schemeClr val="accent1">
                  <a:lumMod val="10000"/>
                </a:schemeClr>
              </a:solidFill>
            </a:endParaRPr>
          </a:p>
          <a:p>
            <a:pPr indent="355600"/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б) </a:t>
            </a:r>
            <a:r>
              <a:rPr lang="ru-RU" sz="1600" dirty="0" smtClean="0">
                <a:solidFill>
                  <a:schemeClr val="accent1">
                    <a:lumMod val="10000"/>
                  </a:schemeClr>
                </a:solidFill>
              </a:rPr>
              <a:t>направляется </a:t>
            </a:r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в виде приглашения принять участие в закрытой конкурентной закупке в случаях, которые предусмотрены статьей 3.5 настоящего Федерального закона, с приложением документации о конкурентной закупке не менее чем двум лицам, которые способны осуществить поставки товаров, выполнение работ, оказание услуг, являющихся предметом такой </a:t>
            </a:r>
            <a:r>
              <a:rPr lang="ru-RU" sz="1600" dirty="0" smtClean="0">
                <a:solidFill>
                  <a:schemeClr val="accent1">
                    <a:lumMod val="10000"/>
                  </a:schemeClr>
                </a:solidFill>
              </a:rPr>
              <a:t>закупки</a:t>
            </a:r>
          </a:p>
          <a:p>
            <a:endParaRPr lang="ru-RU" sz="1600" dirty="0">
              <a:solidFill>
                <a:schemeClr val="accent1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2) обеспечивается конкуренция между участниками конкурентной закупки за право заключить договор с заказчиком на условиях, предлагаемых в заявках на участие в такой закупке, окончательных предложениях участников такой </a:t>
            </a:r>
            <a:r>
              <a:rPr lang="ru-RU" sz="1600" dirty="0" smtClean="0">
                <a:solidFill>
                  <a:schemeClr val="accent1">
                    <a:lumMod val="10000"/>
                  </a:schemeClr>
                </a:solidFill>
              </a:rPr>
              <a:t>закупки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>
                    <a:lumMod val="10000"/>
                  </a:schemeClr>
                </a:solidFill>
              </a:rPr>
              <a:t>3) описание предмета конкурентной закупки осуществляется с соблюдением требований Закона (части 6.1 настоящей статьи).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в 223-ФЗ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6165" y="1263720"/>
            <a:ext cx="81116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</a:rPr>
              <a:t>«НЕКОНКУРЕНТНЫЕ» ЗАКУПКИ</a:t>
            </a:r>
            <a:endParaRPr lang="ru-RU" sz="1600" dirty="0" smtClean="0">
              <a:solidFill>
                <a:schemeClr val="accent1">
                  <a:lumMod val="10000"/>
                </a:schemeClr>
              </a:solidFill>
            </a:endParaRPr>
          </a:p>
          <a:p>
            <a:endParaRPr lang="ru-RU" sz="1600" dirty="0" smtClean="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ru-RU" sz="1600" dirty="0" smtClean="0"/>
              <a:t>Закупки </a:t>
            </a:r>
            <a:r>
              <a:rPr lang="ru-RU" sz="1600" dirty="0"/>
              <a:t>у единственного поставщика и иные закупки, определенные Положением о закупках </a:t>
            </a:r>
            <a:r>
              <a:rPr lang="ru-RU" sz="1600" dirty="0" smtClean="0"/>
              <a:t>Заказчика, относятся </a:t>
            </a:r>
            <a:r>
              <a:rPr lang="ru-RU" sz="1600" dirty="0"/>
              <a:t>к </a:t>
            </a:r>
            <a:r>
              <a:rPr lang="ru-RU" sz="1600" dirty="0" smtClean="0"/>
              <a:t>неконкурентным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Информация </a:t>
            </a:r>
            <a:r>
              <a:rPr lang="ru-RU" sz="1600" dirty="0"/>
              <a:t>о таких закупках размещается Заказчиком в ЕИС в случае, если это предусмотрено Положением о закупках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b="1" dirty="0" smtClean="0"/>
              <a:t>В план</a:t>
            </a:r>
            <a:r>
              <a:rPr lang="ru-RU" sz="1600" b="1" dirty="0"/>
              <a:t>, в реестр договоров включается информация о закупках у единственного поставщика, </a:t>
            </a:r>
            <a:r>
              <a:rPr lang="ru-RU" sz="1600" b="1" dirty="0" smtClean="0"/>
              <a:t>в </a:t>
            </a:r>
            <a:r>
              <a:rPr lang="ru-RU" sz="1600" b="1" dirty="0"/>
              <a:t>положении должен быть указан порядок проведения такой закупки и исчерпывающий перечень случаев закупки у единственного поставщика (ст. 3.6 Закона №223-ФЗ</a:t>
            </a:r>
            <a:r>
              <a:rPr lang="ru-RU" sz="1600" b="1" dirty="0" smtClean="0"/>
              <a:t>)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в 223-ФЗ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0100" y="1601178"/>
            <a:ext cx="81116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Распоряжение Правительства РФ от 12.07.2018 </a:t>
            </a:r>
            <a:r>
              <a:rPr lang="ru-RU" b="1" dirty="0" smtClean="0"/>
              <a:t>№1447-р</a:t>
            </a:r>
            <a:endParaRPr lang="ru-RU" b="1" dirty="0"/>
          </a:p>
          <a:p>
            <a:r>
              <a:rPr lang="ru-RU" b="1" dirty="0" smtClean="0"/>
              <a:t>«Об </a:t>
            </a:r>
            <a:r>
              <a:rPr lang="ru-RU" b="1" dirty="0"/>
              <a:t>утверждении перечней операторов электронных площадок и специализированных электронных площадок, предусмотренных Федеральными законами от 05.04.2013 N 44-ФЗ, от 18.07.2011 N </a:t>
            </a:r>
            <a:r>
              <a:rPr lang="ru-RU" b="1" dirty="0" smtClean="0"/>
              <a:t>223-ФЗ»</a:t>
            </a:r>
            <a:endParaRPr lang="ru-RU" b="1" dirty="0"/>
          </a:p>
          <a:p>
            <a:endParaRPr lang="ru-RU" dirty="0"/>
          </a:p>
          <a:p>
            <a:pPr indent="361950"/>
            <a:r>
              <a:rPr lang="ru-RU" dirty="0"/>
              <a:t>1. АО "Агентство по </a:t>
            </a:r>
            <a:r>
              <a:rPr lang="ru-RU" dirty="0" smtClean="0"/>
              <a:t>государственному заказу </a:t>
            </a:r>
            <a:r>
              <a:rPr lang="ru-RU" dirty="0"/>
              <a:t>Республики Татарстан"</a:t>
            </a:r>
          </a:p>
          <a:p>
            <a:pPr indent="361950"/>
            <a:r>
              <a:rPr lang="ru-RU" dirty="0"/>
              <a:t>2. АО "Единая электронная торговая площадка"</a:t>
            </a:r>
          </a:p>
          <a:p>
            <a:pPr indent="361950"/>
            <a:r>
              <a:rPr lang="ru-RU" dirty="0"/>
              <a:t>3. АО "Российский аукционный дом"</a:t>
            </a:r>
          </a:p>
          <a:p>
            <a:pPr indent="361950"/>
            <a:r>
              <a:rPr lang="ru-RU" dirty="0"/>
              <a:t>4. АО "ТЭК - Торг"</a:t>
            </a:r>
          </a:p>
          <a:p>
            <a:pPr indent="361950"/>
            <a:r>
              <a:rPr lang="ru-RU" dirty="0"/>
              <a:t>5. </a:t>
            </a:r>
            <a:r>
              <a:rPr lang="ru-RU" dirty="0" smtClean="0"/>
              <a:t>АО "Электронные </a:t>
            </a:r>
            <a:r>
              <a:rPr lang="ru-RU" dirty="0"/>
              <a:t>торговые системы"</a:t>
            </a:r>
          </a:p>
          <a:p>
            <a:pPr indent="361950"/>
            <a:r>
              <a:rPr lang="ru-RU" dirty="0"/>
              <a:t>6. </a:t>
            </a:r>
            <a:r>
              <a:rPr lang="ru-RU" dirty="0" smtClean="0"/>
              <a:t>ЗАО "Сбербанк </a:t>
            </a:r>
            <a:r>
              <a:rPr lang="ru-RU" dirty="0"/>
              <a:t>- Автоматизированная система торгов"</a:t>
            </a:r>
          </a:p>
          <a:p>
            <a:pPr indent="361950"/>
            <a:r>
              <a:rPr lang="ru-RU" dirty="0"/>
              <a:t>7. </a:t>
            </a:r>
            <a:r>
              <a:rPr lang="ru-RU" dirty="0" smtClean="0"/>
              <a:t>ООО "РТС </a:t>
            </a:r>
            <a:r>
              <a:rPr lang="ru-RU" dirty="0"/>
              <a:t>- тендер"</a:t>
            </a:r>
          </a:p>
          <a:p>
            <a:pPr indent="361950"/>
            <a:r>
              <a:rPr lang="ru-RU" dirty="0"/>
              <a:t>8. </a:t>
            </a:r>
            <a:r>
              <a:rPr lang="ru-RU" dirty="0" smtClean="0"/>
              <a:t>ООО "Электронная </a:t>
            </a:r>
            <a:r>
              <a:rPr lang="ru-RU" dirty="0"/>
              <a:t>торговая площадка ГПБ"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в 223-ФЗ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4850" y="1324953"/>
            <a:ext cx="81116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ТРЕБОВАНИЯ К СОДЕРЖАНИЮ ПРОТОКОЛА, СОСТАВЛЯЕМОГО В ХОДЕ ЗАКУПКИ:</a:t>
            </a:r>
          </a:p>
          <a:p>
            <a:endParaRPr lang="ru-RU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дата </a:t>
            </a:r>
            <a:r>
              <a:rPr lang="ru-RU" sz="1600" dirty="0"/>
              <a:t>подписания </a:t>
            </a:r>
            <a:r>
              <a:rPr lang="ru-RU" sz="1600" dirty="0" smtClean="0"/>
              <a:t>протокола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количество поданных на участие в закупке (этапе закупки) заявок, дата и время их </a:t>
            </a:r>
            <a:r>
              <a:rPr lang="ru-RU" sz="1600" dirty="0" smtClean="0"/>
              <a:t>регистрации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результаты рассмотрения заявок на участие в закупке (в случае, если этапом закупки предусмотрена возможность рассмотрения и отклонения таких заявок) с указанием: а) количества отклоненных заявок, б) оснований отклонения каждой заявки с указанием положений документации о закупке, которым она не </a:t>
            </a:r>
            <a:r>
              <a:rPr lang="ru-RU" sz="1600" dirty="0" smtClean="0"/>
              <a:t>соответствует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результаты оценки заявок с указанием итогового решения комиссии о соответствии таких заявок требованиям документации о закупке и о присвоении этим заявкам значения по каждому критерию оценки (если этапом закупки это предусмотрено</a:t>
            </a:r>
            <a:r>
              <a:rPr lang="ru-RU" sz="1600" dirty="0" smtClean="0"/>
              <a:t>)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причины, по которым закупка признана несостоявшейся, в случае ее признания </a:t>
            </a:r>
            <a:r>
              <a:rPr lang="ru-RU" sz="1600" dirty="0" smtClean="0"/>
              <a:t>таковой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иные сведения в случае, если необходимость их указания в протоколе предусмотрена положением о </a:t>
            </a:r>
            <a:r>
              <a:rPr lang="ru-RU" sz="1600" dirty="0" smtClean="0"/>
              <a:t>закупке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в 223-ФЗ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1115403"/>
            <a:ext cx="81116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/>
            <a:r>
              <a:rPr lang="ru-RU" sz="1600" b="1" dirty="0" smtClean="0"/>
              <a:t>ПОРЯДОК ОТМЕНЫ ЗАКУПКИ:</a:t>
            </a:r>
          </a:p>
          <a:p>
            <a:pPr indent="447675"/>
            <a:endParaRPr lang="ru-RU" sz="1600" b="1" dirty="0"/>
          </a:p>
          <a:p>
            <a:pPr indent="447675"/>
            <a:r>
              <a:rPr lang="ru-RU" sz="1400" dirty="0" smtClean="0"/>
              <a:t>• Заказчик </a:t>
            </a:r>
            <a:r>
              <a:rPr lang="ru-RU" sz="1400" dirty="0"/>
              <a:t>вправе отменить закупку по одному и более предмету закупки (лоту) до наступления даты и времени окончания срока подачи заявок на участие в конкурентной закупке </a:t>
            </a:r>
            <a:r>
              <a:rPr lang="ru-RU" sz="1400" dirty="0" smtClean="0"/>
              <a:t>(ч.5 ст.3.2)</a:t>
            </a:r>
            <a:endParaRPr lang="ru-RU" sz="1400" dirty="0"/>
          </a:p>
          <a:p>
            <a:pPr indent="447675"/>
            <a:r>
              <a:rPr lang="ru-RU" sz="1400" dirty="0" smtClean="0"/>
              <a:t>• решение </a:t>
            </a:r>
            <a:r>
              <a:rPr lang="ru-RU" sz="1400" dirty="0"/>
              <a:t>об отмене конкурентной закупки размещается в ЕИС в день принятия этого решения </a:t>
            </a:r>
            <a:r>
              <a:rPr lang="ru-RU" sz="1400" dirty="0" smtClean="0"/>
              <a:t>(ч.6 ст.3.2)</a:t>
            </a:r>
            <a:endParaRPr lang="ru-RU" sz="1400" dirty="0"/>
          </a:p>
          <a:p>
            <a:pPr indent="447675"/>
            <a:r>
              <a:rPr lang="ru-RU" sz="1400" dirty="0" smtClean="0"/>
              <a:t>• по </a:t>
            </a:r>
            <a:r>
              <a:rPr lang="ru-RU" sz="1400" dirty="0"/>
              <a:t>истечении срока отмены закупки и до заключения договора заказчик вправе отменить определение поставщика (исполнителя, подрядчика) только в случае возникновения форс-мажора по Гражданскому кодексу РФ </a:t>
            </a:r>
            <a:r>
              <a:rPr lang="ru-RU" sz="1400" dirty="0" smtClean="0"/>
              <a:t>(ч.7ст.3.2)</a:t>
            </a:r>
            <a:endParaRPr lang="ru-RU" sz="1400" dirty="0"/>
          </a:p>
          <a:p>
            <a:pPr indent="447675"/>
            <a:endParaRPr lang="ru-RU" sz="1600" b="1" dirty="0" smtClean="0"/>
          </a:p>
          <a:p>
            <a:pPr indent="447675"/>
            <a:r>
              <a:rPr lang="ru-RU" sz="1600" b="1" dirty="0" smtClean="0"/>
              <a:t>ПОРЯДОК ПОДАЧИ ЗАЯВОК, ИХ ИЗМЕНЕНИЯ И ОТЗЫВА:</a:t>
            </a:r>
          </a:p>
          <a:p>
            <a:pPr indent="447675"/>
            <a:endParaRPr lang="ru-RU" sz="1600" b="1" dirty="0"/>
          </a:p>
          <a:p>
            <a:pPr indent="447675"/>
            <a:r>
              <a:rPr lang="ru-RU" sz="1400" dirty="0" smtClean="0"/>
              <a:t>• заявки </a:t>
            </a:r>
            <a:r>
              <a:rPr lang="ru-RU" sz="1400" dirty="0"/>
              <a:t>должны соответствовать требованиям, указанным в документации о закупке и положении о закупке заказчика </a:t>
            </a:r>
            <a:r>
              <a:rPr lang="ru-RU" sz="1400" dirty="0" smtClean="0"/>
              <a:t>(ч.10 </a:t>
            </a:r>
            <a:r>
              <a:rPr lang="ru-RU" sz="1400" dirty="0"/>
              <a:t>ст. </a:t>
            </a:r>
            <a:r>
              <a:rPr lang="ru-RU" sz="1400" dirty="0" smtClean="0"/>
              <a:t>3.2)</a:t>
            </a:r>
            <a:endParaRPr lang="ru-RU" sz="1400" dirty="0"/>
          </a:p>
          <a:p>
            <a:pPr indent="447675"/>
            <a:r>
              <a:rPr lang="ru-RU" sz="1400" dirty="0" smtClean="0"/>
              <a:t>• форма </a:t>
            </a:r>
            <a:r>
              <a:rPr lang="ru-RU" sz="1400" dirty="0"/>
              <a:t>заявки для запроса котировок в электронной форме устанавливается в извещении в соответствии с положением о закупке </a:t>
            </a:r>
            <a:r>
              <a:rPr lang="ru-RU" sz="1400" dirty="0" smtClean="0"/>
              <a:t>(ч.10 </a:t>
            </a:r>
            <a:r>
              <a:rPr lang="ru-RU" sz="1400" dirty="0"/>
              <a:t>ст. </a:t>
            </a:r>
            <a:r>
              <a:rPr lang="ru-RU" sz="1400" dirty="0" smtClean="0"/>
              <a:t>3.2)</a:t>
            </a:r>
            <a:endParaRPr lang="ru-RU" sz="1400" dirty="0"/>
          </a:p>
          <a:p>
            <a:pPr indent="447675"/>
            <a:r>
              <a:rPr lang="ru-RU" sz="1400" dirty="0" smtClean="0"/>
              <a:t>• участник </a:t>
            </a:r>
            <a:r>
              <a:rPr lang="ru-RU" sz="1400" dirty="0"/>
              <a:t>вправе подать только 1 заявку на участие в отношении каждого лота в любое время с момента размещения извещения о закупке до предусмотренного документацией окончания срока подачи заявок </a:t>
            </a:r>
            <a:r>
              <a:rPr lang="ru-RU" sz="1400" dirty="0"/>
              <a:t> </a:t>
            </a:r>
            <a:r>
              <a:rPr lang="ru-RU" sz="1400" dirty="0" smtClean="0"/>
              <a:t>(</a:t>
            </a:r>
            <a:r>
              <a:rPr lang="ru-RU" sz="1400" dirty="0" smtClean="0"/>
              <a:t>ч.11 </a:t>
            </a:r>
            <a:r>
              <a:rPr lang="ru-RU" sz="1400" dirty="0"/>
              <a:t>ст. </a:t>
            </a:r>
            <a:r>
              <a:rPr lang="ru-RU" sz="1400" dirty="0" smtClean="0"/>
              <a:t>3.2)</a:t>
            </a:r>
            <a:endParaRPr lang="ru-RU" sz="1400" dirty="0"/>
          </a:p>
          <a:p>
            <a:pPr indent="447675"/>
            <a:r>
              <a:rPr lang="ru-RU" sz="1400" dirty="0" smtClean="0"/>
              <a:t>• участник </a:t>
            </a:r>
            <a:r>
              <a:rPr lang="ru-RU" sz="1400" dirty="0"/>
              <a:t>вправе изменить или отозвать свою заявку до истечения срока подачи заявок – заявка является измененной/отозванной, если такое изменение/отзыв получено заказчиком до истечения срока подачи заявок на участие в такой закупке </a:t>
            </a:r>
            <a:r>
              <a:rPr lang="ru-RU" sz="1400" dirty="0" smtClean="0"/>
              <a:t>(ч.11 </a:t>
            </a:r>
            <a:r>
              <a:rPr lang="ru-RU" sz="1400" dirty="0"/>
              <a:t>ст. </a:t>
            </a:r>
            <a:r>
              <a:rPr lang="ru-RU" sz="1400" dirty="0" smtClean="0"/>
              <a:t>3.2)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в 223-ФЗ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6165" y="1534503"/>
            <a:ext cx="81116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СЛУЧАИ ОБЖАЛОВАНИЯ:</a:t>
            </a:r>
          </a:p>
          <a:p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осуществление заказчиком с нарушением требований 223-ФЗ и (или) порядка подготовки и (или) осуществления закупки, содержащегося в утвержденном и размещенном в ЕИС положении о закупке такого </a:t>
            </a:r>
            <a:r>
              <a:rPr lang="ru-RU" dirty="0" smtClean="0"/>
              <a:t>заказчика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неразмещение в ЕИС информации и документов о договорах, заключенных заказчиками по результатам закупки, а также иной информации, подлежащей в соответствии с 223-ФЗ размещению в </a:t>
            </a:r>
            <a:r>
              <a:rPr lang="ru-RU" dirty="0" smtClean="0"/>
              <a:t>ЕИС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предъявление к самим участникам закупки требований, не предусмотренных документацией о конкурентной закупке (не только к предоставляемым ими документам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Изменения в 223-ФЗ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3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458" y="1530492"/>
            <a:ext cx="82150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ОСНОВНЫЕ НАРУШЕНИЯ ПРИ ПРОВЕДЕНИИ ТОРГОВ ПО №223-ФЗ:</a:t>
            </a:r>
          </a:p>
          <a:p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Необоснованное отклонение </a:t>
            </a:r>
            <a:r>
              <a:rPr lang="ru-RU" sz="2000" dirty="0" smtClean="0"/>
              <a:t>заявки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Установление </a:t>
            </a:r>
            <a:r>
              <a:rPr lang="ru-RU" sz="2000" dirty="0"/>
              <a:t>требовании к участникам торгов не предусмотренных, документации о закупке, Положением о </a:t>
            </a:r>
            <a:r>
              <a:rPr lang="ru-RU" sz="2000" dirty="0" smtClean="0"/>
              <a:t>закупке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Установление </a:t>
            </a:r>
            <a:r>
              <a:rPr lang="ru-RU" sz="2000" dirty="0"/>
              <a:t>необоснованных требовании на этапе допуска, а также на этапе </a:t>
            </a:r>
            <a:r>
              <a:rPr lang="ru-RU" sz="2000" dirty="0" smtClean="0"/>
              <a:t>оценки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Несвоевременное </a:t>
            </a:r>
            <a:r>
              <a:rPr lang="ru-RU" sz="2000" dirty="0"/>
              <a:t>размещение информации подлежащей размещению (протоколы, извещения и др</a:t>
            </a:r>
            <a:r>
              <a:rPr lang="ru-RU" sz="2000" dirty="0" smtClean="0"/>
              <a:t>.)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7901</TotalTime>
  <Words>1055</Words>
  <Application>Microsoft Office PowerPoint</Application>
  <PresentationFormat>Экран (4:3)</PresentationFormat>
  <Paragraphs>110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to02-galiullin</cp:lastModifiedBy>
  <cp:revision>658</cp:revision>
  <cp:lastPrinted>2018-11-21T05:48:22Z</cp:lastPrinted>
  <dcterms:created xsi:type="dcterms:W3CDTF">2014-09-15T17:52:41Z</dcterms:created>
  <dcterms:modified xsi:type="dcterms:W3CDTF">2018-11-21T05:56:50Z</dcterms:modified>
</cp:coreProperties>
</file>