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70" r:id="rId2"/>
    <p:sldId id="318" r:id="rId3"/>
    <p:sldId id="355" r:id="rId4"/>
    <p:sldId id="357" r:id="rId5"/>
    <p:sldId id="353" r:id="rId6"/>
    <p:sldId id="359" r:id="rId7"/>
    <p:sldId id="360" r:id="rId8"/>
    <p:sldId id="343" r:id="rId9"/>
    <p:sldId id="358" r:id="rId10"/>
    <p:sldId id="362" r:id="rId11"/>
    <p:sldId id="363" r:id="rId12"/>
    <p:sldId id="364" r:id="rId13"/>
    <p:sldId id="3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4">
          <p15:clr>
            <a:srgbClr val="A4A3A4"/>
          </p15:clr>
        </p15:guide>
        <p15:guide id="2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B4B"/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1" autoAdjust="0"/>
    <p:restoredTop sz="99160" autoAdjust="0"/>
  </p:normalViewPr>
  <p:slideViewPr>
    <p:cSldViewPr>
      <p:cViewPr varScale="1">
        <p:scale>
          <a:sx n="71" d="100"/>
          <a:sy n="71" d="100"/>
        </p:scale>
        <p:origin x="426" y="54"/>
      </p:cViewPr>
      <p:guideLst>
        <p:guide orient="horz" pos="1054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E5E45-EC8C-4732-9CC0-1B9EB8FA301C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1F86A-D4C4-4629-BDB6-413C7965AD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1F86A-D4C4-4629-BDB6-413C7965ADF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65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1F86A-D4C4-4629-BDB6-413C7965ADF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34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470B-CBF4-4FFD-A2F4-9E4F5F7A51B1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E076-EF0E-402E-8952-784DDE01B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4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470B-CBF4-4FFD-A2F4-9E4F5F7A51B1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E076-EF0E-402E-8952-784DDE01B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470B-CBF4-4FFD-A2F4-9E4F5F7A51B1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E076-EF0E-402E-8952-784DDE01B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5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470B-CBF4-4FFD-A2F4-9E4F5F7A51B1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E076-EF0E-402E-8952-784DDE01B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5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470B-CBF4-4FFD-A2F4-9E4F5F7A51B1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E076-EF0E-402E-8952-784DDE01B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4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470B-CBF4-4FFD-A2F4-9E4F5F7A51B1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E076-EF0E-402E-8952-784DDE01B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470B-CBF4-4FFD-A2F4-9E4F5F7A51B1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E076-EF0E-402E-8952-784DDE01B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5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470B-CBF4-4FFD-A2F4-9E4F5F7A51B1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E076-EF0E-402E-8952-784DDE01B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3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470B-CBF4-4FFD-A2F4-9E4F5F7A51B1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E076-EF0E-402E-8952-784DDE01B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9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470B-CBF4-4FFD-A2F4-9E4F5F7A51B1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E076-EF0E-402E-8952-784DDE01B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470B-CBF4-4FFD-A2F4-9E4F5F7A51B1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E076-EF0E-402E-8952-784DDE01B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470B-CBF4-4FFD-A2F4-9E4F5F7A51B1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DE076-EF0E-402E-8952-784DDE01B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19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853825"/>
            <a:ext cx="7772400" cy="2655295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621B4B"/>
                </a:solidFill>
                <a:latin typeface="Georgia" pitchFamily="18" charset="0"/>
              </a:rPr>
              <a:t>ЗАКУПОЧНЫЙ СОЮЗ: </a:t>
            </a:r>
            <a:br>
              <a:rPr lang="ru-RU" sz="4000" i="1" dirty="0" smtClean="0">
                <a:solidFill>
                  <a:srgbClr val="621B4B"/>
                </a:solidFill>
                <a:latin typeface="Georgia" pitchFamily="18" charset="0"/>
              </a:rPr>
            </a:br>
            <a:r>
              <a:rPr lang="ru-RU" sz="4000" i="1" dirty="0">
                <a:solidFill>
                  <a:srgbClr val="621B4B"/>
                </a:solidFill>
                <a:latin typeface="Georgia" pitchFamily="18" charset="0"/>
              </a:rPr>
              <a:t/>
            </a:r>
            <a:br>
              <a:rPr lang="ru-RU" sz="4000" i="1" dirty="0">
                <a:solidFill>
                  <a:srgbClr val="621B4B"/>
                </a:solidFill>
                <a:latin typeface="Georgia" pitchFamily="18" charset="0"/>
              </a:rPr>
            </a:br>
            <a:r>
              <a:rPr lang="ru-RU" sz="2000" i="1" dirty="0" smtClean="0">
                <a:solidFill>
                  <a:srgbClr val="621B4B"/>
                </a:solidFill>
                <a:latin typeface="Georgia" pitchFamily="18" charset="0"/>
              </a:rPr>
              <a:t>КАРТЕЛЬ ИЛИ СПОСОБ ЭФФЕКТИВНОЙ КООПЕРАЦИИ ПОКУПАТЕЛЕЙ</a:t>
            </a:r>
            <a:br>
              <a:rPr lang="ru-RU" sz="2000" i="1" dirty="0" smtClean="0">
                <a:solidFill>
                  <a:srgbClr val="621B4B"/>
                </a:solidFill>
                <a:latin typeface="Georgia" pitchFamily="18" charset="0"/>
              </a:rPr>
            </a:br>
            <a:endParaRPr lang="ru-RU" sz="2000" dirty="0"/>
          </a:p>
        </p:txBody>
      </p:sp>
      <p:sp>
        <p:nvSpPr>
          <p:cNvPr id="9" name="Поле 3"/>
          <p:cNvSpPr txBox="1">
            <a:spLocks noChangeArrowheads="1"/>
          </p:cNvSpPr>
          <p:nvPr/>
        </p:nvSpPr>
        <p:spPr bwMode="auto">
          <a:xfrm>
            <a:off x="5839650" y="5961658"/>
            <a:ext cx="5085565" cy="197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807" tIns="19904" rIns="39807" bIns="19904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2000" dirty="0" smtClean="0">
                <a:solidFill>
                  <a:srgbClr val="621B4B"/>
                </a:solidFill>
                <a:latin typeface="Georgia" panose="02040502050405020303" pitchFamily="18" charset="0"/>
              </a:rPr>
              <a:t>15 ноября 2018 года</a:t>
            </a:r>
            <a:endParaRPr lang="en-US" sz="2000" dirty="0">
              <a:solidFill>
                <a:srgbClr val="621B4B"/>
              </a:solidFill>
              <a:latin typeface="Georgia" panose="02040502050405020303" pitchFamily="18" charset="0"/>
            </a:endParaRPr>
          </a:p>
          <a:p>
            <a:pPr algn="just"/>
            <a:endParaRPr lang="en-US" sz="2000" dirty="0">
              <a:solidFill>
                <a:srgbClr val="621B4B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7115" y="467776"/>
            <a:ext cx="3240000" cy="91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ischuk\AppData\Local\Microsoft\Windows\Temporary Internet Files\Content.Outlook\DLRYHCZA\ЛОГО ААЭ РУС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5" y="496411"/>
            <a:ext cx="3037195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2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2"/>
          <p:cNvSpPr txBox="1">
            <a:spLocks/>
          </p:cNvSpPr>
          <p:nvPr/>
        </p:nvSpPr>
        <p:spPr>
          <a:xfrm>
            <a:off x="603337" y="3968973"/>
            <a:ext cx="7694352" cy="2321855"/>
          </a:xfrm>
          <a:prstGeom prst="rect">
            <a:avLst/>
          </a:prstGeom>
        </p:spPr>
        <p:txBody>
          <a:bodyPr vert="horz" lIns="86697" tIns="43349" rIns="86697" bIns="43349" rtlCol="0">
            <a:noAutofit/>
          </a:bodyPr>
          <a:lstStyle>
            <a:lvl1pPr marL="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72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15456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73184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30912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8864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4636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604095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61823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0"/>
              </a:spcBef>
            </a:pPr>
            <a:endParaRPr lang="ru-RU" sz="12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724971" y="4235021"/>
            <a:ext cx="4878091" cy="1952550"/>
          </a:xfrm>
          <a:prstGeom prst="rect">
            <a:avLst/>
          </a:prstGeom>
        </p:spPr>
        <p:txBody>
          <a:bodyPr vert="horz" lIns="131546" tIns="65773" rIns="131546" bIns="65773" rtlCol="0">
            <a:noAutofit/>
          </a:bodyPr>
          <a:lstStyle>
            <a:lvl1pPr marL="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72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15456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73184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30912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8864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4636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604095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61823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5A3353"/>
              </a:buClr>
            </a:pPr>
            <a:endParaRPr lang="ru-RU" sz="12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3366870" y="4149080"/>
            <a:ext cx="5168483" cy="2304256"/>
          </a:xfrm>
          <a:prstGeom prst="rect">
            <a:avLst/>
          </a:prstGeom>
        </p:spPr>
        <p:txBody>
          <a:bodyPr vert="horz" lIns="86697" tIns="43349" rIns="86697" bIns="43349" rtlCol="0">
            <a:noAutofit/>
          </a:bodyPr>
          <a:lstStyle>
            <a:defPPr>
              <a:defRPr lang="ru-RU"/>
            </a:defPPr>
            <a:lvl1pPr indent="0" algn="just" defTabSz="1315456">
              <a:spcBef>
                <a:spcPts val="0"/>
              </a:spcBef>
              <a:buClr>
                <a:srgbClr val="5A3353"/>
              </a:buClr>
              <a:buFont typeface="Arial" pitchFamily="34" charset="0"/>
              <a:buNone/>
              <a:defRPr sz="1200">
                <a:solidFill>
                  <a:srgbClr val="262626"/>
                </a:solidFill>
                <a:latin typeface="Georgia" pitchFamily="18" charset="0"/>
              </a:defRPr>
            </a:lvl1pPr>
            <a:lvl2pPr marL="657728" indent="0" algn="ctr" defTabSz="1315456">
              <a:spcBef>
                <a:spcPct val="20000"/>
              </a:spcBef>
              <a:buFont typeface="Arial" pitchFamily="34" charset="0"/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315456" indent="0" algn="ctr" defTabSz="1315456">
              <a:spcBef>
                <a:spcPct val="20000"/>
              </a:spcBef>
              <a:buFont typeface="Arial" pitchFamily="34" charset="0"/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1973184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2630912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3288640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3946368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4604095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5261823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ru-RU" dirty="0"/>
          </a:p>
          <a:p>
            <a:endParaRPr lang="ru-RU" dirty="0"/>
          </a:p>
        </p:txBody>
      </p:sp>
      <p:pic>
        <p:nvPicPr>
          <p:cNvPr id="17" name="Picture 2" descr="K:\work1\корельский\Посмотри\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4043" y="6661581"/>
            <a:ext cx="599959" cy="19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7946735" y="6365851"/>
            <a:ext cx="85887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46209" fontAlgn="base">
              <a:spcBef>
                <a:spcPct val="0"/>
              </a:spcBef>
              <a:spcAft>
                <a:spcPct val="0"/>
              </a:spcAft>
              <a:defRPr/>
            </a:pPr>
            <a:fld id="{793AC461-F059-407A-86B2-04DC0E563970}" type="slidenum">
              <a:rPr lang="ru-RU">
                <a:solidFill>
                  <a:prstClr val="black">
                    <a:tint val="75000"/>
                  </a:prstClr>
                </a:solidFill>
                <a:latin typeface="Georgia" panose="02040502050405020303" pitchFamily="18" charset="0"/>
                <a:cs typeface="Arial" charset="0"/>
              </a:rPr>
              <a:pPr defTabSz="546209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dirty="0">
              <a:solidFill>
                <a:prstClr val="black">
                  <a:tint val="75000"/>
                </a:prstClr>
              </a:solidFill>
              <a:latin typeface="Georgia" panose="02040502050405020303" pitchFamily="18" charset="0"/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708855"/>
              </p:ext>
            </p:extLst>
          </p:nvPr>
        </p:nvGraphicFramePr>
        <p:xfrm>
          <a:off x="701674" y="1493785"/>
          <a:ext cx="8190805" cy="4915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5081"/>
                <a:gridCol w="2025225"/>
                <a:gridCol w="2160240"/>
                <a:gridCol w="2340259"/>
              </a:tblGrid>
              <a:tr h="27003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195" marR="49195" marT="0" marB="0">
                    <a:solidFill>
                      <a:srgbClr val="621B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Франция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9195" marR="49195" marT="0" marB="0" anchor="ctr" anchorCtr="1">
                    <a:solidFill>
                      <a:srgbClr val="621B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Италия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9195" marR="49195" marT="0" marB="0" anchor="ctr" anchorCtr="1">
                    <a:solidFill>
                      <a:srgbClr val="621B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Германия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9195" marR="49195" marT="0" marB="0" anchor="ctr" anchorCtr="1">
                    <a:solidFill>
                      <a:srgbClr val="621B4B"/>
                    </a:solidFill>
                  </a:tcPr>
                </a:tc>
              </a:tr>
              <a:tr h="817429">
                <a:tc rowSpan="4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Уведомление национального антимонопольного органа о создании закупочного союза</a:t>
                      </a:r>
                    </a:p>
                  </a:txBody>
                  <a:tcPr marL="49195" marR="49195" marT="0" marB="0">
                    <a:solidFill>
                      <a:srgbClr val="621B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ТРЕБУЕТСЯ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ТРЕБУЕТСЯ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ТРЕБУЕТСЯ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195" marR="49195" marT="0" marB="0"/>
                </a:tc>
              </a:tr>
              <a:tr h="625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Не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зависимо от формы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При корпоративном объединении</a:t>
                      </a: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При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корпоративном объединении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</a:tr>
              <a:tr h="1509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Совокупный мировой объем закупок превышает 10 млрд Евро</a:t>
                      </a: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Совокупный мировой объем закупок  не учитывается</a:t>
                      </a: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Совокупный мировой объем закупок превышает 500 млн Евро</a:t>
                      </a:r>
                    </a:p>
                  </a:txBody>
                  <a:tcPr marL="49195" marR="49195" marT="0" marB="0"/>
                </a:tc>
              </a:tr>
              <a:tr h="1693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Совокупный объем закупок во Франции превышает 3 млрд Евро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Совокупный объем закупок в Италии превышает 499 млн Евро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Объем закупок одной стороны сделки в Германии превышает 25 млн Евро</a:t>
                      </a:r>
                    </a:p>
                    <a:p>
                      <a:pPr marL="0" lv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lv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Объем  закупок другой стороны сделки в Германии превышает 2 млн Евро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601391" y="638690"/>
            <a:ext cx="8087338" cy="881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i="1" dirty="0" smtClean="0">
                <a:solidFill>
                  <a:srgbClr val="621B4B"/>
                </a:solidFill>
                <a:latin typeface="Georgia" pitchFamily="18" charset="0"/>
              </a:rPr>
              <a:t>Регулирование за рубежом</a:t>
            </a:r>
            <a:endParaRPr lang="ru-RU" sz="4000" i="1" dirty="0">
              <a:solidFill>
                <a:srgbClr val="621B4B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2"/>
          <p:cNvSpPr txBox="1">
            <a:spLocks/>
          </p:cNvSpPr>
          <p:nvPr/>
        </p:nvSpPr>
        <p:spPr>
          <a:xfrm>
            <a:off x="603337" y="3968973"/>
            <a:ext cx="7694352" cy="2321855"/>
          </a:xfrm>
          <a:prstGeom prst="rect">
            <a:avLst/>
          </a:prstGeom>
        </p:spPr>
        <p:txBody>
          <a:bodyPr vert="horz" lIns="86697" tIns="43349" rIns="86697" bIns="43349" rtlCol="0">
            <a:noAutofit/>
          </a:bodyPr>
          <a:lstStyle>
            <a:lvl1pPr marL="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72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15456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73184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30912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8864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4636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604095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61823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0"/>
              </a:spcBef>
            </a:pPr>
            <a:endParaRPr lang="ru-RU" sz="12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724971" y="4235021"/>
            <a:ext cx="4878091" cy="1952550"/>
          </a:xfrm>
          <a:prstGeom prst="rect">
            <a:avLst/>
          </a:prstGeom>
        </p:spPr>
        <p:txBody>
          <a:bodyPr vert="horz" lIns="131546" tIns="65773" rIns="131546" bIns="65773" rtlCol="0">
            <a:noAutofit/>
          </a:bodyPr>
          <a:lstStyle>
            <a:lvl1pPr marL="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72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15456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73184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30912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8864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4636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604095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61823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5A3353"/>
              </a:buClr>
            </a:pPr>
            <a:endParaRPr lang="ru-RU" sz="1200" dirty="0">
              <a:solidFill>
                <a:prstClr val="white"/>
              </a:solidFill>
              <a:latin typeface="Georgia" pitchFamily="18" charset="0"/>
            </a:endParaRPr>
          </a:p>
        </p:txBody>
      </p:sp>
      <p:pic>
        <p:nvPicPr>
          <p:cNvPr id="17" name="Picture 2" descr="K:\work1\корельский\Посмотри\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4043" y="6661581"/>
            <a:ext cx="599959" cy="19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7946735" y="6365851"/>
            <a:ext cx="85887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46209" fontAlgn="base">
              <a:spcBef>
                <a:spcPct val="0"/>
              </a:spcBef>
              <a:spcAft>
                <a:spcPct val="0"/>
              </a:spcAft>
              <a:defRPr/>
            </a:pPr>
            <a:fld id="{793AC461-F059-407A-86B2-04DC0E563970}" type="slidenum">
              <a:rPr lang="ru-RU">
                <a:solidFill>
                  <a:prstClr val="black">
                    <a:tint val="75000"/>
                  </a:prstClr>
                </a:solidFill>
                <a:latin typeface="Georgia" panose="02040502050405020303" pitchFamily="18" charset="0"/>
                <a:cs typeface="Arial" charset="0"/>
              </a:rPr>
              <a:pPr defTabSz="546209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dirty="0">
              <a:solidFill>
                <a:prstClr val="black">
                  <a:tint val="75000"/>
                </a:prstClr>
              </a:solidFill>
              <a:latin typeface="Georgia" panose="02040502050405020303" pitchFamily="18" charset="0"/>
              <a:cs typeface="Arial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360836"/>
              </p:ext>
            </p:extLst>
          </p:nvPr>
        </p:nvGraphicFramePr>
        <p:xfrm>
          <a:off x="701570" y="1673805"/>
          <a:ext cx="8191605" cy="4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4979"/>
                <a:gridCol w="4116626"/>
              </a:tblGrid>
              <a:tr h="72007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</a:rPr>
                        <a:t>Европейское регулирование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21B4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Закон о защите конкуренции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21B4B"/>
                    </a:solidFill>
                  </a:tcPr>
                </a:tc>
              </a:tr>
              <a:tr h="939413">
                <a:tc gridSpan="2">
                  <a:txBody>
                    <a:bodyPr/>
                    <a:lstStyle/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Схожий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характер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запретов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6797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Схожие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критерии допустимости соглашений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72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Соглашения субъектов – конкурентов могут признаваться допустимыми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Запрет </a:t>
                      </a:r>
                      <a:r>
                        <a:rPr lang="en-US" sz="1600" b="1" dirty="0">
                          <a:effectLst/>
                          <a:latin typeface="Georgia" panose="02040502050405020303" pitchFamily="18" charset="0"/>
                        </a:rPr>
                        <a:t>per se</a:t>
                      </a: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 на соглашения между субъектами-конкурентами, указанные </a:t>
                      </a:r>
                      <a:endParaRPr lang="ru-RU" sz="1600" b="1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Georgia" panose="02040502050405020303" pitchFamily="18" charset="0"/>
                        </a:rPr>
                        <a:t>в </a:t>
                      </a: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ч. 1 ст. 11 </a:t>
                      </a:r>
                      <a:endParaRPr lang="ru-RU" sz="1600" b="1" dirty="0" smtClean="0"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566555" y="638690"/>
            <a:ext cx="6480720" cy="881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i="1" dirty="0" smtClean="0">
                <a:solidFill>
                  <a:srgbClr val="621B4B"/>
                </a:solidFill>
                <a:latin typeface="Georgia" pitchFamily="18" charset="0"/>
              </a:rPr>
              <a:t>У «них» и у «нас»</a:t>
            </a:r>
            <a:endParaRPr lang="ru-RU" sz="4000" i="1" dirty="0">
              <a:solidFill>
                <a:srgbClr val="621B4B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дзаголовок 2"/>
          <p:cNvSpPr txBox="1">
            <a:spLocks/>
          </p:cNvSpPr>
          <p:nvPr/>
        </p:nvSpPr>
        <p:spPr>
          <a:xfrm>
            <a:off x="3366870" y="4149080"/>
            <a:ext cx="5168483" cy="2304256"/>
          </a:xfrm>
          <a:prstGeom prst="rect">
            <a:avLst/>
          </a:prstGeom>
        </p:spPr>
        <p:txBody>
          <a:bodyPr vert="horz" lIns="86697" tIns="43349" rIns="86697" bIns="43349" rtlCol="0">
            <a:noAutofit/>
          </a:bodyPr>
          <a:lstStyle>
            <a:defPPr>
              <a:defRPr lang="ru-RU"/>
            </a:defPPr>
            <a:lvl1pPr indent="0" algn="just" defTabSz="1315456">
              <a:spcBef>
                <a:spcPts val="0"/>
              </a:spcBef>
              <a:buClr>
                <a:srgbClr val="5A3353"/>
              </a:buClr>
              <a:buFont typeface="Arial" pitchFamily="34" charset="0"/>
              <a:buNone/>
              <a:defRPr sz="1200">
                <a:solidFill>
                  <a:srgbClr val="262626"/>
                </a:solidFill>
                <a:latin typeface="Georgia" pitchFamily="18" charset="0"/>
              </a:defRPr>
            </a:lvl1pPr>
            <a:lvl2pPr marL="657728" indent="0" algn="ctr" defTabSz="1315456">
              <a:spcBef>
                <a:spcPct val="20000"/>
              </a:spcBef>
              <a:buFont typeface="Arial" pitchFamily="34" charset="0"/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315456" indent="0" algn="ctr" defTabSz="1315456">
              <a:spcBef>
                <a:spcPct val="20000"/>
              </a:spcBef>
              <a:buFont typeface="Arial" pitchFamily="34" charset="0"/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1973184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2630912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3288640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3946368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4604095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5261823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ru-RU" dirty="0"/>
          </a:p>
          <a:p>
            <a:endParaRPr lang="ru-RU" dirty="0"/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583863" y="1493785"/>
            <a:ext cx="8309312" cy="4546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Внесение изменений в статью 13 Закона о защите конкуренции в части распространения действия общих исключений на соглашения, поименованные в части 1 статьи 11 Закона о защите </a:t>
            </a:r>
            <a: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конкуренции</a:t>
            </a:r>
          </a:p>
          <a:p>
            <a:pPr lvl="0" algn="l"/>
            <a:endParaRPr lang="ru-RU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Подготовка отдельных Разъяснений  Президиума ФАС России о критериях допустимости совместной закупочной деятельности</a:t>
            </a:r>
          </a:p>
          <a:p>
            <a:pPr lvl="0" algn="l"/>
            <a:endParaRPr lang="ru-RU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Создание правовых «конструкций», не содержащих формальных признаков соглашения</a:t>
            </a:r>
            <a:endParaRPr lang="ru-RU" sz="2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15392" indent="-215958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15392" indent="-215958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17" name="Picture 2" descr="K:\work1\корельский\Посмотри\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4043" y="6661581"/>
            <a:ext cx="599959" cy="19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7946735" y="6364227"/>
            <a:ext cx="858870" cy="395143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46209" fontAlgn="base">
              <a:spcBef>
                <a:spcPct val="0"/>
              </a:spcBef>
              <a:spcAft>
                <a:spcPct val="0"/>
              </a:spcAft>
              <a:defRPr/>
            </a:pPr>
            <a:fld id="{793AC461-F059-407A-86B2-04DC0E563970}" type="slidenum">
              <a:rPr lang="ru-RU">
                <a:solidFill>
                  <a:prstClr val="black">
                    <a:tint val="75000"/>
                  </a:prstClr>
                </a:solidFill>
                <a:latin typeface="Georgia" panose="02040502050405020303" pitchFamily="18" charset="0"/>
                <a:cs typeface="Arial" charset="0"/>
              </a:rPr>
              <a:pPr defTabSz="546209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dirty="0">
              <a:solidFill>
                <a:prstClr val="black">
                  <a:tint val="75000"/>
                </a:prstClr>
              </a:solidFill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83863" y="638690"/>
            <a:ext cx="6598427" cy="881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i="1" dirty="0" smtClean="0">
                <a:solidFill>
                  <a:srgbClr val="621B4B"/>
                </a:solidFill>
                <a:latin typeface="Georgia" pitchFamily="18" charset="0"/>
              </a:rPr>
              <a:t>Способы регулирования</a:t>
            </a:r>
            <a:endParaRPr lang="ru-RU" sz="4000" i="1" dirty="0">
              <a:solidFill>
                <a:srgbClr val="621B4B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765321" y="2187078"/>
            <a:ext cx="6400800" cy="3505719"/>
          </a:xfrm>
        </p:spPr>
        <p:txBody>
          <a:bodyPr>
            <a:normAutofit/>
          </a:bodyPr>
          <a:lstStyle/>
          <a:p>
            <a:endParaRPr lang="en-US" sz="1300" dirty="0">
              <a:solidFill>
                <a:srgbClr val="000000"/>
              </a:solidFill>
              <a:latin typeface="Georgia"/>
              <a:cs typeface="Georgia"/>
            </a:endParaRPr>
          </a:p>
          <a:p>
            <a:pPr algn="l"/>
            <a:endParaRPr lang="ru-RU" sz="13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2120" y="234106"/>
            <a:ext cx="3036610" cy="94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K:\work1\корельский\Посмотри\2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44043" y="6661581"/>
            <a:ext cx="599959" cy="19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7946735" y="6365851"/>
            <a:ext cx="85887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46209" fontAlgn="base">
              <a:spcBef>
                <a:spcPct val="0"/>
              </a:spcBef>
              <a:spcAft>
                <a:spcPct val="0"/>
              </a:spcAft>
              <a:defRPr/>
            </a:pPr>
            <a:fld id="{793AC461-F059-407A-86B2-04DC0E563970}" type="slidenum">
              <a:rPr lang="ru-RU" sz="1200">
                <a:latin typeface="Georgia" panose="02040502050405020303" pitchFamily="18" charset="0"/>
                <a:cs typeface="Arial" charset="0"/>
              </a:rPr>
              <a:pPr defTabSz="546209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z="1200" dirty="0"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71643" y="2393885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rgbClr val="621B4B"/>
                </a:solidFill>
                <a:latin typeface="Georgia" panose="02040502050405020303" pitchFamily="18" charset="0"/>
              </a:rPr>
              <a:t>Спасибо за внимание!</a:t>
            </a:r>
            <a:endParaRPr lang="ru-RU" i="1" dirty="0">
              <a:solidFill>
                <a:srgbClr val="621B4B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2" descr="C:\Users\ischuk\AppData\Local\Microsoft\Windows\Temporary Internet Files\Content.Outlook\DLRYHCZA\ЛОГО ААЭ РУС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4" y="368660"/>
            <a:ext cx="3105345" cy="9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40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93785"/>
            <a:ext cx="8281615" cy="4859465"/>
          </a:xfrm>
          <a:noFill/>
        </p:spPr>
        <p:txBody>
          <a:bodyPr wrap="square" lIns="57589" tIns="28794" rIns="57589" bIns="28794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Закупочный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союз – это договорное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или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корпоративное объединение хозяйствующих субъектов для осуществления совместной закупочной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деятельности.</a:t>
            </a:r>
          </a:p>
          <a:p>
            <a:pPr algn="l"/>
            <a:endParaRPr lang="ru-RU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Совместная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закупочная деятельность подразумевает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совместный</a:t>
            </a: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:</a:t>
            </a:r>
            <a:endParaRPr lang="ru-RU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отбор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поставщиков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товаров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проведение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переговоров от имени участников соглашения с поставщиками товаров и согласование условий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поставки 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заключение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договоров с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поставщиками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организацию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доставки закупленных товаров участникам соглашения, в том числе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через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единый распределительный </a:t>
            </a: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центр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и 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т.д.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ru-RU" sz="14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0" name="Picture 2" descr="K:\work1\корельский\Посмотри\2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44043" y="6661581"/>
            <a:ext cx="599959" cy="19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7872304" y="6365851"/>
            <a:ext cx="85887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46209" fontAlgn="base">
              <a:spcBef>
                <a:spcPct val="0"/>
              </a:spcBef>
              <a:spcAft>
                <a:spcPct val="0"/>
              </a:spcAft>
              <a:defRPr/>
            </a:pPr>
            <a:fld id="{793AC461-F059-407A-86B2-04DC0E563970}" type="slidenum">
              <a:rPr lang="ru-RU" sz="1200">
                <a:latin typeface="Georgia" panose="02040502050405020303" pitchFamily="18" charset="0"/>
                <a:cs typeface="Arial" charset="0"/>
              </a:rPr>
              <a:pPr defTabSz="546209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5112" y="638690"/>
            <a:ext cx="7997328" cy="881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i="1" dirty="0" smtClean="0">
                <a:solidFill>
                  <a:srgbClr val="621B4B"/>
                </a:solidFill>
                <a:latin typeface="Georgia" pitchFamily="18" charset="0"/>
              </a:rPr>
              <a:t>Что?</a:t>
            </a:r>
            <a:endParaRPr lang="ru-RU" sz="4000" i="1" dirty="0">
              <a:solidFill>
                <a:srgbClr val="621B4B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864" y="1673805"/>
            <a:ext cx="8309311" cy="4320480"/>
          </a:xfrm>
        </p:spPr>
        <p:txBody>
          <a:bodyPr>
            <a:noAutofit/>
          </a:bodyPr>
          <a:lstStyle/>
          <a:p>
            <a:pPr marL="171450" lvl="0" indent="-1714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С</a:t>
            </a: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нижение </a:t>
            </a: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общих издержек в товаропроводящем </a:t>
            </a: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канале</a:t>
            </a:r>
            <a:endParaRPr lang="ru-RU" sz="2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71450" lvl="0" indent="-1714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С</a:t>
            </a: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нижение </a:t>
            </a: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цены «на полке» для конечного </a:t>
            </a: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потребителя</a:t>
            </a:r>
            <a:endParaRPr lang="ru-RU" sz="2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71450" lvl="0" indent="-1714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П</a:t>
            </a: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овышение </a:t>
            </a: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конкурентоспособности участников союза в правоотношениях с </a:t>
            </a: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поставщиками</a:t>
            </a:r>
            <a:endParaRPr lang="ru-RU" sz="2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71450" lvl="0" indent="-1714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Н</a:t>
            </a: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едопущение </a:t>
            </a: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монополизации рынка и создание равных условий для торговых сетей разного </a:t>
            </a: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масштаба</a:t>
            </a:r>
            <a:endParaRPr lang="ru-RU" sz="2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28600" lvl="0" indent="-228600" algn="l">
              <a:spcBef>
                <a:spcPts val="0"/>
              </a:spcBef>
              <a:spcAft>
                <a:spcPts val="1200"/>
              </a:spcAft>
              <a:buAutoNum type="arabicParenR"/>
            </a:pPr>
            <a:endParaRPr lang="ru-RU" sz="26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228600" lvl="0" indent="-228600" algn="l">
              <a:spcBef>
                <a:spcPts val="0"/>
              </a:spcBef>
              <a:spcAft>
                <a:spcPts val="1200"/>
              </a:spcAft>
              <a:buAutoNum type="arabicParenR"/>
            </a:pPr>
            <a:endParaRPr lang="ru-RU" sz="2600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endParaRPr lang="ru-RU" sz="26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endParaRPr lang="ru-RU" sz="26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endParaRPr lang="ru-RU" sz="26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Picture 2" descr="K:\work1\корельский\Посмотри\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4043" y="6661581"/>
            <a:ext cx="599959" cy="19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7872304" y="6365851"/>
            <a:ext cx="85887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46209" fontAlgn="base">
              <a:spcBef>
                <a:spcPct val="0"/>
              </a:spcBef>
              <a:spcAft>
                <a:spcPct val="0"/>
              </a:spcAft>
              <a:defRPr/>
            </a:pPr>
            <a:fld id="{793AC461-F059-407A-86B2-04DC0E563970}" type="slidenum">
              <a:rPr lang="ru-RU" sz="1200">
                <a:latin typeface="Georgia" panose="02040502050405020303" pitchFamily="18" charset="0"/>
                <a:cs typeface="Arial" charset="0"/>
              </a:rPr>
              <a:pPr defTabSz="546209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200" dirty="0"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1391" y="638690"/>
            <a:ext cx="8087338" cy="881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i="1" dirty="0" smtClean="0">
                <a:solidFill>
                  <a:srgbClr val="621B4B"/>
                </a:solidFill>
                <a:latin typeface="Georgia" pitchFamily="18" charset="0"/>
              </a:rPr>
              <a:t>Зачем?</a:t>
            </a:r>
            <a:endParaRPr lang="ru-RU" sz="4000" i="1" dirty="0">
              <a:solidFill>
                <a:srgbClr val="621B4B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2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K:\work1\корельский\Посмотри\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4043" y="6661581"/>
            <a:ext cx="599959" cy="19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7902370" y="6394245"/>
            <a:ext cx="85887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46209" fontAlgn="base">
              <a:spcBef>
                <a:spcPct val="0"/>
              </a:spcBef>
              <a:spcAft>
                <a:spcPct val="0"/>
              </a:spcAft>
              <a:defRPr/>
            </a:pPr>
            <a:fld id="{793AC461-F059-407A-86B2-04DC0E563970}" type="slidenum">
              <a:rPr lang="ru-RU">
                <a:solidFill>
                  <a:prstClr val="black">
                    <a:tint val="75000"/>
                  </a:prstClr>
                </a:solidFill>
                <a:latin typeface="Georgia" panose="02040502050405020303" pitchFamily="18" charset="0"/>
                <a:cs typeface="Arial" charset="0"/>
              </a:rPr>
              <a:pPr defTabSz="546209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>
              <a:solidFill>
                <a:prstClr val="black">
                  <a:tint val="75000"/>
                </a:prstClr>
              </a:solidFill>
              <a:latin typeface="Georgia" panose="02040502050405020303" pitchFamily="18" charset="0"/>
              <a:cs typeface="Arial" charset="0"/>
            </a:endParaRPr>
          </a:p>
        </p:txBody>
      </p:sp>
      <p:pic>
        <p:nvPicPr>
          <p:cNvPr id="1026" name="Picture 2" descr="C:\Users\Vasin\Desktop\Logo_Edek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29" y="1988840"/>
            <a:ext cx="1673946" cy="203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asin\Desktop\Logo_Système_U_(2009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260" y="4869160"/>
            <a:ext cx="3727195" cy="121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asin\Desktop\Logo_REWE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66" y="4869160"/>
            <a:ext cx="3745534" cy="121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Vasin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105" y="1975765"/>
            <a:ext cx="245745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01391" y="638690"/>
            <a:ext cx="8087338" cy="881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i="1" dirty="0" smtClean="0">
                <a:solidFill>
                  <a:srgbClr val="621B4B"/>
                </a:solidFill>
                <a:latin typeface="Georgia" pitchFamily="18" charset="0"/>
              </a:rPr>
              <a:t>Кто?</a:t>
            </a:r>
            <a:endParaRPr lang="ru-RU" sz="4000" i="1" dirty="0">
              <a:solidFill>
                <a:srgbClr val="621B4B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865" y="2355808"/>
            <a:ext cx="8309310" cy="2918397"/>
          </a:xfrm>
        </p:spPr>
        <p:txBody>
          <a:bodyPr>
            <a:noAutofit/>
          </a:bodyPr>
          <a:lstStyle/>
          <a:p>
            <a:pPr marL="179388" lvl="1" indent="-17145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Article </a:t>
            </a:r>
            <a:r>
              <a:rPr lang="en-US" sz="2600" dirty="0">
                <a:solidFill>
                  <a:schemeClr val="tx1"/>
                </a:solidFill>
                <a:latin typeface="Georgia" panose="02040502050405020303" pitchFamily="18" charset="0"/>
              </a:rPr>
              <a:t>101 of </a:t>
            </a:r>
            <a:r>
              <a:rPr lang="en-US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the Treaty </a:t>
            </a:r>
            <a:r>
              <a:rPr lang="en-US" sz="2600" dirty="0">
                <a:solidFill>
                  <a:schemeClr val="tx1"/>
                </a:solidFill>
                <a:latin typeface="Georgia" panose="02040502050405020303" pitchFamily="18" charset="0"/>
              </a:rPr>
              <a:t>on the Functioning of the European Union («TFEU</a:t>
            </a:r>
            <a:r>
              <a:rPr lang="en-US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»)</a:t>
            </a:r>
            <a:endParaRPr lang="ru-RU" sz="26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79388" lvl="1" indent="-171450" algn="l"/>
            <a:endParaRPr lang="ru-RU" sz="2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79388" lvl="1" indent="-17145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Georgia" panose="02040502050405020303" pitchFamily="18" charset="0"/>
              </a:rPr>
              <a:t>Guidelines on the applicability of Article 101 of the Treaty of the Functioning of the European Union to horizontal co-operative agreements («Guidelines</a:t>
            </a:r>
            <a:r>
              <a:rPr lang="en-US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»)</a:t>
            </a:r>
            <a:endParaRPr lang="ru-RU" sz="2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</a:pPr>
            <a:endParaRPr lang="ru-RU" sz="2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</a:pPr>
            <a:endParaRPr lang="en-US" sz="26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</a:pPr>
            <a:endParaRPr lang="ru-RU" sz="26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Picture 2" descr="K:\work1\корельский\Посмотри\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4043" y="6661581"/>
            <a:ext cx="599959" cy="19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7902370" y="6365851"/>
            <a:ext cx="85887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46209" fontAlgn="base">
              <a:spcBef>
                <a:spcPct val="0"/>
              </a:spcBef>
              <a:spcAft>
                <a:spcPct val="0"/>
              </a:spcAft>
              <a:defRPr/>
            </a:pPr>
            <a:fld id="{793AC461-F059-407A-86B2-04DC0E563970}" type="slidenum">
              <a:rPr lang="ru-RU">
                <a:solidFill>
                  <a:prstClr val="black">
                    <a:tint val="75000"/>
                  </a:prstClr>
                </a:solidFill>
                <a:latin typeface="Georgia" panose="02040502050405020303" pitchFamily="18" charset="0"/>
                <a:cs typeface="Arial" charset="0"/>
              </a:rPr>
              <a:pPr defTabSz="546209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>
              <a:solidFill>
                <a:prstClr val="black">
                  <a:tint val="75000"/>
                </a:prstClr>
              </a:solidFill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1391" y="1152539"/>
            <a:ext cx="8087338" cy="881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i="1" dirty="0" smtClean="0">
                <a:solidFill>
                  <a:srgbClr val="621B4B"/>
                </a:solidFill>
                <a:latin typeface="Georgia" pitchFamily="18" charset="0"/>
              </a:rPr>
              <a:t>Регулирование в ЕС</a:t>
            </a:r>
            <a:endParaRPr lang="ru-RU" sz="4000" i="1" dirty="0">
              <a:solidFill>
                <a:srgbClr val="621B4B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865" y="1500713"/>
            <a:ext cx="8309310" cy="4960773"/>
          </a:xfrm>
        </p:spPr>
        <p:txBody>
          <a:bodyPr>
            <a:noAutofit/>
          </a:bodyPr>
          <a:lstStyle/>
          <a:p>
            <a:pPr algn="l"/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</a:rPr>
              <a:t>«…запрещены любые соглашения между предприятиями, любые решения объединений предприятий и любые виды согласованной практики, </a:t>
            </a:r>
            <a:r>
              <a:rPr lang="ru-RU" sz="20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&lt;…&gt; в </a:t>
            </a:r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</a:rPr>
              <a:t>частности, выражающиеся в:</a:t>
            </a:r>
          </a:p>
          <a:p>
            <a:pPr algn="l"/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</a:rPr>
              <a:t>а) фиксировании прямым или косвенным образом цен покупки или </a:t>
            </a:r>
            <a:r>
              <a:rPr lang="ru-RU" sz="20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продажи, </a:t>
            </a:r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</a:rPr>
              <a:t>либо других условий торговли;</a:t>
            </a:r>
          </a:p>
          <a:p>
            <a:pPr algn="l"/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</a:rPr>
              <a:t>b) ограничении или контроле производства, сбыта, технического развития или инвестиций;</a:t>
            </a:r>
          </a:p>
          <a:p>
            <a:pPr algn="l"/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</a:rPr>
              <a:t>с) разделе рынков или источников снабжения;</a:t>
            </a:r>
          </a:p>
          <a:p>
            <a:pPr algn="l"/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</a:rPr>
              <a:t>d) применении к торговым партнерам неравных условий в отношении одинаковых сделок, ставя их тем самым в неблагоприятное конкурентное положение;</a:t>
            </a:r>
          </a:p>
          <a:p>
            <a:pPr algn="l"/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</a:rPr>
              <a:t>е) подчинении заключения договоров условию о принятии на себя партнерами дополнительных обязательств, которые по своему характеру или в силу торговых обычаев не связаны с предметом этих договоров</a:t>
            </a:r>
            <a:r>
              <a:rPr lang="ru-RU" sz="20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»</a:t>
            </a:r>
            <a:endParaRPr lang="ru-RU" sz="2000" i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</a:pPr>
            <a:endParaRPr lang="ru-RU" sz="1200" i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</a:pPr>
            <a:endParaRPr lang="en-US" sz="1200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</a:pPr>
            <a:endParaRPr lang="en-US" sz="1200" i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</a:pPr>
            <a:endParaRPr lang="ru-RU" sz="1200" i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Picture 2" descr="K:\work1\корельский\Посмотри\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4043" y="6661581"/>
            <a:ext cx="599959" cy="19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7902370" y="6365851"/>
            <a:ext cx="85887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46209" fontAlgn="base">
              <a:spcBef>
                <a:spcPct val="0"/>
              </a:spcBef>
              <a:spcAft>
                <a:spcPct val="0"/>
              </a:spcAft>
              <a:defRPr/>
            </a:pPr>
            <a:fld id="{793AC461-F059-407A-86B2-04DC0E563970}" type="slidenum">
              <a:rPr lang="ru-RU">
                <a:solidFill>
                  <a:prstClr val="black">
                    <a:tint val="75000"/>
                  </a:prstClr>
                </a:solidFill>
                <a:latin typeface="Georgia" panose="02040502050405020303" pitchFamily="18" charset="0"/>
                <a:cs typeface="Arial" charset="0"/>
              </a:rPr>
              <a:pPr defTabSz="546209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dirty="0">
              <a:solidFill>
                <a:prstClr val="black">
                  <a:tint val="75000"/>
                </a:prstClr>
              </a:solidFill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83863" y="638690"/>
            <a:ext cx="6598427" cy="881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i="1" dirty="0" smtClean="0">
                <a:solidFill>
                  <a:srgbClr val="621B4B"/>
                </a:solidFill>
                <a:latin typeface="Georgia" pitchFamily="18" charset="0"/>
              </a:rPr>
              <a:t>Cl. 1 art. 101 of the TFEU</a:t>
            </a:r>
            <a:endParaRPr lang="ru-RU" sz="4000" i="1" dirty="0">
              <a:solidFill>
                <a:srgbClr val="621B4B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24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865" y="1500713"/>
            <a:ext cx="8309310" cy="4960773"/>
          </a:xfrm>
        </p:spPr>
        <p:txBody>
          <a:bodyPr>
            <a:noAutofit/>
          </a:bodyPr>
          <a:lstStyle/>
          <a:p>
            <a:pPr algn="just"/>
            <a:r>
              <a:rPr lang="ru-RU" sz="1800" i="1" dirty="0">
                <a:solidFill>
                  <a:schemeClr val="tx1"/>
                </a:solidFill>
                <a:latin typeface="Georgia" panose="02040502050405020303" pitchFamily="18" charset="0"/>
              </a:rPr>
              <a:t>«…положения пункта 1 могут быть объявлены </a:t>
            </a:r>
            <a:r>
              <a:rPr lang="ru-RU" sz="1800" b="1" i="1" u="sng" dirty="0">
                <a:solidFill>
                  <a:schemeClr val="tx1"/>
                </a:solidFill>
                <a:latin typeface="Georgia" panose="02040502050405020303" pitchFamily="18" charset="0"/>
              </a:rPr>
              <a:t>не подлежащими </a:t>
            </a:r>
            <a:r>
              <a:rPr lang="ru-RU" sz="1800" b="1" i="1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применению</a:t>
            </a: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, если соглашение (решение объединений предприятий, согласованная практика)</a:t>
            </a:r>
          </a:p>
          <a:p>
            <a:pPr algn="just"/>
            <a:r>
              <a:rPr lang="ru-RU" sz="18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1. способствует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улучшению производства, либо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распределению продукции, </a:t>
            </a:r>
            <a:r>
              <a:rPr lang="ru-RU" sz="1800" i="1" dirty="0">
                <a:solidFill>
                  <a:schemeClr val="tx1"/>
                </a:solidFill>
                <a:latin typeface="Georgia" panose="02040502050405020303" pitchFamily="18" charset="0"/>
              </a:rPr>
              <a:t>либо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развитию </a:t>
            </a:r>
            <a:r>
              <a:rPr lang="ru-RU" sz="1800" i="1" dirty="0">
                <a:solidFill>
                  <a:schemeClr val="tx1"/>
                </a:solidFill>
                <a:latin typeface="Georgia" panose="02040502050405020303" pitchFamily="18" charset="0"/>
              </a:rPr>
              <a:t>технического или экономического </a:t>
            </a: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прогресса </a:t>
            </a:r>
          </a:p>
          <a:p>
            <a:pPr algn="just"/>
            <a:r>
              <a:rPr lang="ru-RU" sz="1800" i="1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 </a:t>
            </a:r>
            <a:r>
              <a:rPr lang="ru-RU" sz="1800" i="1" u="sng" dirty="0">
                <a:solidFill>
                  <a:schemeClr val="tx1"/>
                </a:solidFill>
                <a:latin typeface="Georgia" panose="02040502050405020303" pitchFamily="18" charset="0"/>
              </a:rPr>
              <a:t>сохранении</a:t>
            </a:r>
            <a:r>
              <a:rPr lang="ru-RU" sz="1800" i="1" dirty="0">
                <a:solidFill>
                  <a:schemeClr val="tx1"/>
                </a:solidFill>
                <a:latin typeface="Georgia" panose="02040502050405020303" pitchFamily="18" charset="0"/>
              </a:rPr>
              <a:t> для потребителей справедливой доли вытекающей из них </a:t>
            </a: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прибыли, </a:t>
            </a:r>
            <a:r>
              <a:rPr lang="ru-RU" sz="1800" i="1" dirty="0">
                <a:solidFill>
                  <a:schemeClr val="tx1"/>
                </a:solidFill>
                <a:latin typeface="Georgia" panose="02040502050405020303" pitchFamily="18" charset="0"/>
              </a:rPr>
              <a:t>и </a:t>
            </a:r>
            <a:endParaRPr lang="ru-RU" sz="1800" i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sz="18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2.</a:t>
            </a:r>
            <a:r>
              <a:rPr lang="ru-RU" sz="1800" b="1" i="1" dirty="0">
                <a:solidFill>
                  <a:schemeClr val="tx1"/>
                </a:solidFill>
                <a:latin typeface="Georgia" panose="02040502050405020303" pitchFamily="18" charset="0"/>
              </a:rPr>
              <a:t> при условии, </a:t>
            </a:r>
            <a:r>
              <a:rPr lang="ru-RU" sz="1800" i="1" dirty="0">
                <a:solidFill>
                  <a:schemeClr val="tx1"/>
                </a:solidFill>
                <a:latin typeface="Georgia" panose="02040502050405020303" pitchFamily="18" charset="0"/>
              </a:rPr>
              <a:t>что подобные соглашения, решения или практика</a:t>
            </a: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:</a:t>
            </a:r>
            <a:endParaRPr lang="ru-RU" sz="1800" b="1" i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 </a:t>
            </a:r>
            <a:r>
              <a:rPr lang="ru-RU" sz="1800" i="1" dirty="0">
                <a:solidFill>
                  <a:schemeClr val="tx1"/>
                </a:solidFill>
                <a:latin typeface="Georgia" panose="02040502050405020303" pitchFamily="18" charset="0"/>
              </a:rPr>
              <a:t>накладывают на заинтересованные предприятия </a:t>
            </a: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ограничения, </a:t>
            </a:r>
            <a:r>
              <a:rPr lang="ru-RU" sz="1800" i="1" dirty="0">
                <a:solidFill>
                  <a:schemeClr val="tx1"/>
                </a:solidFill>
                <a:latin typeface="Georgia" panose="02040502050405020303" pitchFamily="18" charset="0"/>
              </a:rPr>
              <a:t>которые не являются </a:t>
            </a: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необходимыми </a:t>
            </a:r>
            <a:r>
              <a:rPr lang="ru-RU" sz="1800" i="1" dirty="0">
                <a:solidFill>
                  <a:schemeClr val="tx1"/>
                </a:solidFill>
                <a:latin typeface="Georgia" panose="02040502050405020303" pitchFamily="18" charset="0"/>
              </a:rPr>
              <a:t>для достижения этих </a:t>
            </a: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целей, 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 </a:t>
            </a:r>
            <a:r>
              <a:rPr lang="ru-RU" sz="1800" i="1" dirty="0">
                <a:solidFill>
                  <a:schemeClr val="tx1"/>
                </a:solidFill>
                <a:latin typeface="Georgia" panose="02040502050405020303" pitchFamily="18" charset="0"/>
              </a:rPr>
              <a:t>предоставляют предприятиям </a:t>
            </a: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возможность </a:t>
            </a:r>
            <a:r>
              <a:rPr lang="ru-RU" sz="1800" i="1" dirty="0">
                <a:solidFill>
                  <a:schemeClr val="tx1"/>
                </a:solidFill>
                <a:latin typeface="Georgia" panose="02040502050405020303" pitchFamily="18" charset="0"/>
              </a:rPr>
              <a:t>исключать конкуренцию в отношении </a:t>
            </a: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существенной доли соответствующей </a:t>
            </a:r>
            <a:r>
              <a:rPr lang="ru-RU" sz="1800" i="1" dirty="0">
                <a:solidFill>
                  <a:schemeClr val="tx1"/>
                </a:solidFill>
                <a:latin typeface="Georgia" panose="02040502050405020303" pitchFamily="18" charset="0"/>
              </a:rPr>
              <a:t>продукции</a:t>
            </a:r>
            <a:r>
              <a:rPr lang="ru-RU" sz="1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»</a:t>
            </a:r>
            <a:endParaRPr lang="ru-RU" sz="1800" i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</a:pPr>
            <a:endParaRPr lang="en-US" sz="18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just"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Picture 2" descr="K:\work1\корельский\Посмотри\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4043" y="6661581"/>
            <a:ext cx="599959" cy="19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7902370" y="6365851"/>
            <a:ext cx="85887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46209" fontAlgn="base">
              <a:spcBef>
                <a:spcPct val="0"/>
              </a:spcBef>
              <a:spcAft>
                <a:spcPct val="0"/>
              </a:spcAft>
              <a:defRPr/>
            </a:pPr>
            <a:fld id="{793AC461-F059-407A-86B2-04DC0E563970}" type="slidenum">
              <a:rPr lang="ru-RU">
                <a:solidFill>
                  <a:prstClr val="black">
                    <a:tint val="75000"/>
                  </a:prstClr>
                </a:solidFill>
                <a:latin typeface="Georgia" panose="02040502050405020303" pitchFamily="18" charset="0"/>
                <a:cs typeface="Arial" charset="0"/>
              </a:rPr>
              <a:pPr defTabSz="546209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>
              <a:solidFill>
                <a:prstClr val="black">
                  <a:tint val="75000"/>
                </a:prstClr>
              </a:solidFill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83863" y="638690"/>
            <a:ext cx="6598427" cy="881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i="1" dirty="0" smtClean="0">
                <a:solidFill>
                  <a:srgbClr val="621B4B"/>
                </a:solidFill>
                <a:latin typeface="Georgia" pitchFamily="18" charset="0"/>
              </a:rPr>
              <a:t>Cl. 3 art. 101 of the TFEU</a:t>
            </a:r>
            <a:endParaRPr lang="ru-RU" sz="4000" i="1" dirty="0">
              <a:solidFill>
                <a:srgbClr val="621B4B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3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2"/>
          <p:cNvSpPr txBox="1">
            <a:spLocks/>
          </p:cNvSpPr>
          <p:nvPr/>
        </p:nvSpPr>
        <p:spPr>
          <a:xfrm>
            <a:off x="603337" y="3968973"/>
            <a:ext cx="7694352" cy="2321855"/>
          </a:xfrm>
          <a:prstGeom prst="rect">
            <a:avLst/>
          </a:prstGeom>
        </p:spPr>
        <p:txBody>
          <a:bodyPr vert="horz" lIns="86697" tIns="43349" rIns="86697" bIns="43349" rtlCol="0">
            <a:noAutofit/>
          </a:bodyPr>
          <a:lstStyle>
            <a:lvl1pPr marL="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72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15456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73184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30912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8864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4636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604095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61823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0"/>
              </a:spcBef>
            </a:pPr>
            <a:endParaRPr lang="ru-RU" sz="12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724971" y="4235021"/>
            <a:ext cx="4878091" cy="1952550"/>
          </a:xfrm>
          <a:prstGeom prst="rect">
            <a:avLst/>
          </a:prstGeom>
        </p:spPr>
        <p:txBody>
          <a:bodyPr vert="horz" lIns="131546" tIns="65773" rIns="131546" bIns="65773" rtlCol="0">
            <a:noAutofit/>
          </a:bodyPr>
          <a:lstStyle>
            <a:lvl1pPr marL="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72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15456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73184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30912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8864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4636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604095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61823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5A3353"/>
              </a:buClr>
            </a:pPr>
            <a:endParaRPr lang="ru-RU" sz="12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583863" y="1493785"/>
            <a:ext cx="8309312" cy="4456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Нет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конкретной допустимой формы соглашения о закупках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Анализ допустимости соглашения основывается на исследовании на рынках </a:t>
            </a:r>
            <a:r>
              <a:rPr lang="en-US" sz="2000" dirty="0">
                <a:solidFill>
                  <a:schemeClr val="tx1"/>
                </a:solidFill>
                <a:latin typeface="Georgia" panose="02040502050405020303" pitchFamily="18" charset="0"/>
              </a:rPr>
              <a:t>upstream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 и </a:t>
            </a:r>
            <a:r>
              <a:rPr lang="en-US" sz="2000" dirty="0">
                <a:solidFill>
                  <a:schemeClr val="tx1"/>
                </a:solidFill>
                <a:latin typeface="Georgia" panose="02040502050405020303" pitchFamily="18" charset="0"/>
              </a:rPr>
              <a:t>downstream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Презюмируется, что негативное влияние на конкуренцию отсутствует или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стремится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к нулю, если </a:t>
            </a:r>
          </a:p>
          <a:p>
            <a:pPr marL="808038" lvl="1" indent="-452438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участники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действуют в разных географических границах</a:t>
            </a:r>
          </a:p>
          <a:p>
            <a:pPr marL="808038" lvl="1" indent="-452438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доля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закупок через союз для каждого участника не является преобладающей</a:t>
            </a:r>
          </a:p>
          <a:p>
            <a:pPr marL="808038" lvl="1" indent="-452438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преимущества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, полученные участниками союза, ретранслируются на конечных потребителей</a:t>
            </a:r>
          </a:p>
          <a:p>
            <a:pPr marL="808038" lvl="1" indent="-452438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доля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закупочного союза на рынках не превышает 15% </a:t>
            </a:r>
          </a:p>
          <a:p>
            <a:pPr marL="808038" lvl="1" indent="-452438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отсутствует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координация действий на рынке </a:t>
            </a:r>
            <a:r>
              <a:rPr lang="en-US" sz="2000" dirty="0">
                <a:solidFill>
                  <a:schemeClr val="tx1"/>
                </a:solidFill>
                <a:latin typeface="Georgia" panose="02040502050405020303" pitchFamily="18" charset="0"/>
              </a:rPr>
              <a:t>downstream 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08038" lvl="1" indent="-452438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нет обмена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информацией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между участниками о ценах на товары и объемах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продаж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15392" indent="-2159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15392" indent="-2159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15392" indent="-21595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17" name="Picture 2" descr="K:\work1\корельский\Посмотри\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4043" y="6661581"/>
            <a:ext cx="599959" cy="19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7946735" y="6364227"/>
            <a:ext cx="858870" cy="395143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46209" fontAlgn="base">
              <a:spcBef>
                <a:spcPct val="0"/>
              </a:spcBef>
              <a:spcAft>
                <a:spcPct val="0"/>
              </a:spcAft>
              <a:defRPr/>
            </a:pPr>
            <a:fld id="{793AC461-F059-407A-86B2-04DC0E563970}" type="slidenum">
              <a:rPr lang="ru-RU">
                <a:solidFill>
                  <a:prstClr val="black">
                    <a:tint val="75000"/>
                  </a:prstClr>
                </a:solidFill>
                <a:latin typeface="Georgia" panose="02040502050405020303" pitchFamily="18" charset="0"/>
                <a:cs typeface="Arial" charset="0"/>
              </a:rPr>
              <a:pPr defTabSz="546209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dirty="0">
              <a:solidFill>
                <a:prstClr val="black">
                  <a:tint val="75000"/>
                </a:prstClr>
              </a:solidFill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80117" y="638690"/>
            <a:ext cx="8087338" cy="881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i="1" dirty="0" smtClean="0">
                <a:solidFill>
                  <a:srgbClr val="621B4B"/>
                </a:solidFill>
                <a:latin typeface="Georgia" pitchFamily="18" charset="0"/>
              </a:rPr>
              <a:t>Guidelines: </a:t>
            </a:r>
            <a:r>
              <a:rPr lang="ru-RU" sz="4000" i="1" dirty="0" smtClean="0">
                <a:solidFill>
                  <a:srgbClr val="621B4B"/>
                </a:solidFill>
                <a:latin typeface="Georgia" pitchFamily="18" charset="0"/>
              </a:rPr>
              <a:t>коротко о важном</a:t>
            </a:r>
            <a:endParaRPr lang="ru-RU" sz="4000" i="1" dirty="0">
              <a:solidFill>
                <a:srgbClr val="621B4B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2"/>
          <p:cNvSpPr txBox="1">
            <a:spLocks/>
          </p:cNvSpPr>
          <p:nvPr/>
        </p:nvSpPr>
        <p:spPr>
          <a:xfrm>
            <a:off x="603337" y="3968973"/>
            <a:ext cx="7694352" cy="2321855"/>
          </a:xfrm>
          <a:prstGeom prst="rect">
            <a:avLst/>
          </a:prstGeom>
        </p:spPr>
        <p:txBody>
          <a:bodyPr vert="horz" lIns="86697" tIns="43349" rIns="86697" bIns="43349" rtlCol="0">
            <a:noAutofit/>
          </a:bodyPr>
          <a:lstStyle>
            <a:lvl1pPr marL="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72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15456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73184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30912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8864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4636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604095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61823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0"/>
              </a:spcBef>
            </a:pPr>
            <a:endParaRPr lang="ru-RU" sz="12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724971" y="4235021"/>
            <a:ext cx="4878091" cy="1952550"/>
          </a:xfrm>
          <a:prstGeom prst="rect">
            <a:avLst/>
          </a:prstGeom>
        </p:spPr>
        <p:txBody>
          <a:bodyPr vert="horz" lIns="131546" tIns="65773" rIns="131546" bIns="65773" rtlCol="0">
            <a:noAutofit/>
          </a:bodyPr>
          <a:lstStyle>
            <a:lvl1pPr marL="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72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15456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73184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30912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88640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46368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604095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61823" indent="0" algn="ctr" defTabSz="1315456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5A3353"/>
              </a:buClr>
            </a:pPr>
            <a:endParaRPr lang="ru-RU" sz="12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3366870" y="4149080"/>
            <a:ext cx="5168483" cy="2304256"/>
          </a:xfrm>
          <a:prstGeom prst="rect">
            <a:avLst/>
          </a:prstGeom>
        </p:spPr>
        <p:txBody>
          <a:bodyPr vert="horz" lIns="86697" tIns="43349" rIns="86697" bIns="43349" rtlCol="0">
            <a:noAutofit/>
          </a:bodyPr>
          <a:lstStyle>
            <a:defPPr>
              <a:defRPr lang="ru-RU"/>
            </a:defPPr>
            <a:lvl1pPr indent="0" algn="just" defTabSz="1315456">
              <a:spcBef>
                <a:spcPts val="0"/>
              </a:spcBef>
              <a:buClr>
                <a:srgbClr val="5A3353"/>
              </a:buClr>
              <a:buFont typeface="Arial" pitchFamily="34" charset="0"/>
              <a:buNone/>
              <a:defRPr sz="1200">
                <a:solidFill>
                  <a:srgbClr val="262626"/>
                </a:solidFill>
                <a:latin typeface="Georgia" pitchFamily="18" charset="0"/>
              </a:defRPr>
            </a:lvl1pPr>
            <a:lvl2pPr marL="657728" indent="0" algn="ctr" defTabSz="1315456">
              <a:spcBef>
                <a:spcPct val="20000"/>
              </a:spcBef>
              <a:buFont typeface="Arial" pitchFamily="34" charset="0"/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315456" indent="0" algn="ctr" defTabSz="1315456">
              <a:spcBef>
                <a:spcPct val="20000"/>
              </a:spcBef>
              <a:buFont typeface="Arial" pitchFamily="34" charset="0"/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1973184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2630912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3288640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3946368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4604095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5261823" indent="0" algn="ctr" defTabSz="1315456">
              <a:spcBef>
                <a:spcPct val="20000"/>
              </a:spcBef>
              <a:buFont typeface="Arial" pitchFamily="34" charset="0"/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ru-RU" dirty="0"/>
          </a:p>
          <a:p>
            <a:endParaRPr lang="ru-RU" dirty="0"/>
          </a:p>
        </p:txBody>
      </p:sp>
      <p:pic>
        <p:nvPicPr>
          <p:cNvPr id="17" name="Picture 2" descr="K:\work1\корельский\Посмотри\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4043" y="6661581"/>
            <a:ext cx="599959" cy="19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7946735" y="6365851"/>
            <a:ext cx="85887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46209" fontAlgn="base">
              <a:spcBef>
                <a:spcPct val="0"/>
              </a:spcBef>
              <a:spcAft>
                <a:spcPct val="0"/>
              </a:spcAft>
              <a:defRPr/>
            </a:pPr>
            <a:fld id="{793AC461-F059-407A-86B2-04DC0E563970}" type="slidenum">
              <a:rPr lang="ru-RU">
                <a:solidFill>
                  <a:prstClr val="black">
                    <a:tint val="75000"/>
                  </a:prstClr>
                </a:solidFill>
                <a:latin typeface="Georgia" panose="02040502050405020303" pitchFamily="18" charset="0"/>
                <a:cs typeface="Arial" charset="0"/>
              </a:rPr>
              <a:pPr defTabSz="546209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dirty="0">
              <a:solidFill>
                <a:prstClr val="black">
                  <a:tint val="75000"/>
                </a:prstClr>
              </a:solidFill>
              <a:latin typeface="Georgia" panose="02040502050405020303" pitchFamily="18" charset="0"/>
              <a:cs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726163"/>
              </p:ext>
            </p:extLst>
          </p:nvPr>
        </p:nvGraphicFramePr>
        <p:xfrm>
          <a:off x="701675" y="1493785"/>
          <a:ext cx="8190804" cy="4887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5080"/>
                <a:gridCol w="2025329"/>
                <a:gridCol w="2160136"/>
                <a:gridCol w="2340259"/>
              </a:tblGrid>
              <a:tr h="270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1B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eorgia" panose="02040502050405020303" pitchFamily="18" charset="0"/>
                        </a:rPr>
                        <a:t>Франция</a:t>
                      </a:r>
                      <a:endParaRPr lang="ru-RU" sz="12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21B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Италия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solidFill>
                      <a:srgbClr val="621B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Германия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solidFill>
                      <a:srgbClr val="621B4B"/>
                    </a:solidFill>
                  </a:tcPr>
                </a:tc>
              </a:tr>
              <a:tr h="10687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eorgia" panose="02040502050405020303" pitchFamily="18" charset="0"/>
                        </a:rPr>
                        <a:t>Доля закупок, приходящихся на закупочные союзы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21B4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90 %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(2015)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90 %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(2013)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</a:rPr>
                        <a:t>90 %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(2011)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59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eorgia" panose="02040502050405020303" pitchFamily="18" charset="0"/>
                        </a:rPr>
                        <a:t>Формы закупочных союзов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21B4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Договорное сотрудничество</a:t>
                      </a:r>
                      <a:r>
                        <a:rPr lang="en-US" sz="1600" dirty="0">
                          <a:effectLst/>
                          <a:latin typeface="Georgia" panose="02040502050405020303" pitchFamily="18" charset="0"/>
                        </a:rPr>
                        <a:t> (</a:t>
                      </a:r>
                      <a:r>
                        <a:rPr lang="en-US" sz="1600" dirty="0" err="1">
                          <a:effectLst/>
                          <a:latin typeface="Georgia" panose="02040502050405020303" pitchFamily="18" charset="0"/>
                        </a:rPr>
                        <a:t>Système</a:t>
                      </a:r>
                      <a:r>
                        <a:rPr lang="en-US" sz="1600" dirty="0">
                          <a:effectLst/>
                          <a:latin typeface="Georgia" panose="02040502050405020303" pitchFamily="18" charset="0"/>
                        </a:rPr>
                        <a:t> U/</a:t>
                      </a:r>
                      <a:r>
                        <a:rPr lang="en-US" sz="1600" dirty="0" err="1">
                          <a:effectLst/>
                          <a:latin typeface="Georgia" panose="02040502050405020303" pitchFamily="18" charset="0"/>
                        </a:rPr>
                        <a:t>Auchan</a:t>
                      </a:r>
                      <a:r>
                        <a:rPr lang="en-US" sz="1600" dirty="0">
                          <a:effectLst/>
                          <a:latin typeface="Georgia" panose="02040502050405020303" pitchFamily="18" charset="0"/>
                        </a:rPr>
                        <a:t>; ITM/Casino; Carrefour/Cora)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Договорное сотрудничество</a:t>
                      </a:r>
                      <a:r>
                        <a:rPr lang="en-US" sz="1600" dirty="0">
                          <a:effectLst/>
                          <a:latin typeface="Georgia" panose="02040502050405020303" pitchFamily="18" charset="0"/>
                        </a:rPr>
                        <a:t> (</a:t>
                      </a:r>
                      <a:r>
                        <a:rPr lang="en-US" sz="1600" dirty="0" smtClean="0">
                          <a:effectLst/>
                          <a:latin typeface="Georgia" panose="02040502050405020303" pitchFamily="18" charset="0"/>
                        </a:rPr>
                        <a:t>CRAI/</a:t>
                      </a:r>
                      <a:r>
                        <a:rPr lang="en-US" sz="1600" dirty="0" err="1" smtClean="0">
                          <a:effectLst/>
                          <a:latin typeface="Georgia" panose="02040502050405020303" pitchFamily="18" charset="0"/>
                        </a:rPr>
                        <a:t>Auchan</a:t>
                      </a:r>
                      <a:r>
                        <a:rPr lang="en-US" sz="1600" dirty="0" smtClean="0">
                          <a:effectLst/>
                          <a:latin typeface="Georgia" panose="02040502050405020303" pitchFamily="18" charset="0"/>
                        </a:rPr>
                        <a:t>)</a:t>
                      </a:r>
                      <a:endParaRPr lang="ru-RU" sz="16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endParaRPr lang="ru-RU" sz="16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Корпоративное </a:t>
                      </a: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сотрудничество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Georgia" panose="02040502050405020303" pitchFamily="18" charset="0"/>
                        </a:rPr>
                        <a:t>ESD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Georgia" panose="02040502050405020303" pitchFamily="18" charset="0"/>
                        </a:rPr>
                        <a:t>Sicon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) </a:t>
                      </a:r>
                    </a:p>
                    <a:p>
                      <a:pPr marL="1111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Договорное сотрудничество </a:t>
                      </a: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Georgia" panose="02040502050405020303" pitchFamily="18" charset="0"/>
                        </a:rPr>
                        <a:t>REWE</a:t>
                      </a: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endParaRPr lang="ru-RU" sz="16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MS Reference Sans Serif"/>
                        <a:buNone/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Корпоративное сотрудничество (</a:t>
                      </a:r>
                      <a:r>
                        <a:rPr lang="en-US" sz="1600" dirty="0" err="1">
                          <a:effectLst/>
                          <a:latin typeface="Georgia" panose="02040502050405020303" pitchFamily="18" charset="0"/>
                        </a:rPr>
                        <a:t>Edeka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Georgia" panose="02040502050405020303" pitchFamily="18" charset="0"/>
                        </a:rPr>
                        <a:t>Kaiser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’</a:t>
                      </a:r>
                      <a:r>
                        <a:rPr lang="en-US" sz="1600" dirty="0">
                          <a:effectLst/>
                          <a:latin typeface="Georgia" panose="02040502050405020303" pitchFamily="18" charset="0"/>
                        </a:rPr>
                        <a:t>s </a:t>
                      </a:r>
                      <a:r>
                        <a:rPr lang="en-US" sz="1600" dirty="0" err="1">
                          <a:effectLst/>
                          <a:latin typeface="Georgia" panose="02040502050405020303" pitchFamily="18" charset="0"/>
                        </a:rPr>
                        <a:t>Tengelmann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825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eorgia" panose="02040502050405020303" pitchFamily="18" charset="0"/>
                        </a:rPr>
                        <a:t>Специальное антимонопольное нормативное регулирование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21B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Не </a:t>
                      </a: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выявлено (отдельные 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положения о закупочных </a:t>
                      </a: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союзах 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в ГК </a:t>
                      </a: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Франции)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Не </a:t>
                      </a: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выявлено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(разъяснения 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антимонопольного </a:t>
                      </a: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органа, практика)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Не 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выявлено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601391" y="638690"/>
            <a:ext cx="8087338" cy="881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i="1" dirty="0" smtClean="0">
                <a:solidFill>
                  <a:srgbClr val="621B4B"/>
                </a:solidFill>
                <a:latin typeface="Georgia" pitchFamily="18" charset="0"/>
              </a:rPr>
              <a:t>Регулирование за рубежом</a:t>
            </a:r>
            <a:endParaRPr lang="ru-RU" sz="4000" i="1" dirty="0">
              <a:solidFill>
                <a:srgbClr val="621B4B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97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763</Words>
  <Application>Microsoft Office PowerPoint</Application>
  <PresentationFormat>Экран (4:3)</PresentationFormat>
  <Paragraphs>144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MS Reference Sans Serif</vt:lpstr>
      <vt:lpstr>Times New Roman</vt:lpstr>
      <vt:lpstr>Wingdings</vt:lpstr>
      <vt:lpstr>Тема Office</vt:lpstr>
      <vt:lpstr>ЗАКУПОЧНЫЙ СОЮЗ:   КАРТЕЛЬ ИЛИ СПОСОБ ЭФФЕКТИВНОЙ КООПЕРАЦИИ ПОКУПАТЕЛЕЙ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КИАП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об оказании юридической помощи</dc:title>
  <dc:creator>Evgeniy Vasin</dc:creator>
  <cp:lastModifiedBy>Guzel</cp:lastModifiedBy>
  <cp:revision>83</cp:revision>
  <dcterms:created xsi:type="dcterms:W3CDTF">2016-10-21T08:16:35Z</dcterms:created>
  <dcterms:modified xsi:type="dcterms:W3CDTF">2018-11-15T04:38:35Z</dcterms:modified>
</cp:coreProperties>
</file>