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8" r:id="rId4"/>
    <p:sldId id="270" r:id="rId5"/>
    <p:sldId id="277" r:id="rId6"/>
    <p:sldId id="278" r:id="rId7"/>
    <p:sldId id="282" r:id="rId8"/>
    <p:sldId id="281" r:id="rId9"/>
    <p:sldId id="273" r:id="rId10"/>
    <p:sldId id="274" r:id="rId11"/>
    <p:sldId id="275" r:id="rId12"/>
    <p:sldId id="276" r:id="rId13"/>
    <p:sldId id="279" r:id="rId14"/>
    <p:sldId id="280" r:id="rId15"/>
  </p:sldIdLst>
  <p:sldSz cx="9144000" cy="6845300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C3F8A"/>
    <a:srgbClr val="0B3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34" autoAdjust="0"/>
  </p:normalViewPr>
  <p:slideViewPr>
    <p:cSldViewPr>
      <p:cViewPr varScale="1">
        <p:scale>
          <a:sx n="91" d="100"/>
          <a:sy n="91" d="100"/>
        </p:scale>
        <p:origin x="846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12639888864321"/>
          <c:y val="2.9381618245995115E-2"/>
          <c:w val="0.51188562557492068"/>
          <c:h val="0.845437596162548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Труд и занятость</c:v>
                </c:pt>
                <c:pt idx="1">
                  <c:v>Санитарно-эпидемиологическое благополучие человека</c:v>
                </c:pt>
                <c:pt idx="2">
                  <c:v>Социальное страхование</c:v>
                </c:pt>
                <c:pt idx="3">
                  <c:v>Техническое регулирование</c:v>
                </c:pt>
                <c:pt idx="4">
                  <c:v>Пенсионное обеспечение</c:v>
                </c:pt>
                <c:pt idx="5">
                  <c:v>Регистрация и учет объектов недвижимости</c:v>
                </c:pt>
                <c:pt idx="6">
                  <c:v>Миграционное законодательство</c:v>
                </c:pt>
                <c:pt idx="7">
                  <c:v>Государственные и муниципальные закупки</c:v>
                </c:pt>
                <c:pt idx="8">
                  <c:v>Защита прав потребителей</c:v>
                </c:pt>
                <c:pt idx="9">
                  <c:v>Туризм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363.2</c:v>
                </c:pt>
                <c:pt idx="1">
                  <c:v>226.1</c:v>
                </c:pt>
                <c:pt idx="2">
                  <c:v>54.1</c:v>
                </c:pt>
                <c:pt idx="3">
                  <c:v>50.5</c:v>
                </c:pt>
                <c:pt idx="4">
                  <c:v>42.7</c:v>
                </c:pt>
                <c:pt idx="5">
                  <c:v>35.700000000000003</c:v>
                </c:pt>
                <c:pt idx="6">
                  <c:v>8.6</c:v>
                </c:pt>
                <c:pt idx="7">
                  <c:v>7.2</c:v>
                </c:pt>
                <c:pt idx="8">
                  <c:v>0.70000000000000062</c:v>
                </c:pt>
                <c:pt idx="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C-4ACF-AED1-291733D9C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9367552"/>
        <c:axId val="99881344"/>
      </c:barChart>
      <c:catAx>
        <c:axId val="99367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9881344"/>
        <c:crosses val="autoZero"/>
        <c:auto val="1"/>
        <c:lblAlgn val="ctr"/>
        <c:lblOffset val="100"/>
        <c:noMultiLvlLbl val="0"/>
      </c:catAx>
      <c:valAx>
        <c:axId val="9988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93675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05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405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CE03C43-CC57-4A0D-AA91-4A73CBFBC818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161"/>
            <a:ext cx="4301543" cy="33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372" y="6457161"/>
            <a:ext cx="4301543" cy="33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7F74745-0D8B-40DA-8987-660CE1396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76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05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05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CDA88F0-5EA1-4E8A-9FDF-941A2910319F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0725" y="509588"/>
            <a:ext cx="340518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580"/>
            <a:ext cx="7941310" cy="305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161"/>
            <a:ext cx="4301543" cy="33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72" y="6457161"/>
            <a:ext cx="4301543" cy="33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ECE45A-AD02-4BF8-9689-3586A2065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951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3A400-44B6-4C0C-A5DD-BB744088F9F3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BB8E64-E655-45E2-9DF3-22661137E855}" type="slidenum">
              <a:rPr lang="ru-RU" smtClean="0">
                <a:latin typeface="Arial" pitchFamily="34" charset="0"/>
              </a:rPr>
              <a:pPr/>
              <a:t>2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20298F-FD18-4E08-9DF1-F9E744759728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2043"/>
            <a:ext cx="7772400" cy="1437512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33368"/>
            <a:ext cx="6400799" cy="1711325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E7ECA-2698-42DF-8CA2-5A1CE0D21E65}" type="datetimeFigureOut">
              <a:rPr lang="en-US"/>
              <a:pPr>
                <a:defRPr/>
              </a:pPr>
              <a:t>11/15/2018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E7F4-E31F-4621-9A05-5EAF971109C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k object 16"/>
          <p:cNvSpPr/>
          <p:nvPr/>
        </p:nvSpPr>
        <p:spPr>
          <a:xfrm>
            <a:off x="1814513" y="2536825"/>
            <a:ext cx="5232400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5" name="bk object 17"/>
          <p:cNvSpPr/>
          <p:nvPr/>
        </p:nvSpPr>
        <p:spPr>
          <a:xfrm>
            <a:off x="4633913" y="2805113"/>
            <a:ext cx="22225" cy="1011237"/>
          </a:xfrm>
          <a:custGeom>
            <a:avLst/>
            <a:gdLst/>
            <a:ahLst/>
            <a:cxnLst/>
            <a:rect l="l" t="t" r="r" b="b"/>
            <a:pathLst>
              <a:path w="21590" h="1010132">
                <a:moveTo>
                  <a:pt x="13639" y="0"/>
                </a:moveTo>
                <a:lnTo>
                  <a:pt x="7950" y="0"/>
                </a:lnTo>
                <a:lnTo>
                  <a:pt x="5168" y="1155"/>
                </a:lnTo>
                <a:lnTo>
                  <a:pt x="1155" y="5168"/>
                </a:lnTo>
                <a:lnTo>
                  <a:pt x="0" y="7950"/>
                </a:lnTo>
                <a:lnTo>
                  <a:pt x="0" y="13639"/>
                </a:lnTo>
                <a:lnTo>
                  <a:pt x="1155" y="16421"/>
                </a:lnTo>
                <a:lnTo>
                  <a:pt x="5168" y="20434"/>
                </a:lnTo>
                <a:lnTo>
                  <a:pt x="7950" y="21589"/>
                </a:lnTo>
                <a:lnTo>
                  <a:pt x="13639" y="21589"/>
                </a:lnTo>
                <a:lnTo>
                  <a:pt x="16421" y="20434"/>
                </a:lnTo>
                <a:lnTo>
                  <a:pt x="20434" y="16421"/>
                </a:lnTo>
                <a:lnTo>
                  <a:pt x="21590" y="13639"/>
                </a:lnTo>
                <a:lnTo>
                  <a:pt x="21590" y="7950"/>
                </a:lnTo>
                <a:lnTo>
                  <a:pt x="20434" y="5168"/>
                </a:lnTo>
                <a:lnTo>
                  <a:pt x="16421" y="1155"/>
                </a:lnTo>
                <a:lnTo>
                  <a:pt x="13639" y="0"/>
                </a:lnTo>
                <a:close/>
              </a:path>
              <a:path w="21590" h="1010132">
                <a:moveTo>
                  <a:pt x="13639" y="988542"/>
                </a:moveTo>
                <a:lnTo>
                  <a:pt x="7950" y="988542"/>
                </a:lnTo>
                <a:lnTo>
                  <a:pt x="5168" y="989698"/>
                </a:lnTo>
                <a:lnTo>
                  <a:pt x="1155" y="993711"/>
                </a:lnTo>
                <a:lnTo>
                  <a:pt x="0" y="996492"/>
                </a:lnTo>
                <a:lnTo>
                  <a:pt x="0" y="1002182"/>
                </a:lnTo>
                <a:lnTo>
                  <a:pt x="1155" y="1004963"/>
                </a:lnTo>
                <a:lnTo>
                  <a:pt x="5168" y="1008976"/>
                </a:lnTo>
                <a:lnTo>
                  <a:pt x="7950" y="1010132"/>
                </a:lnTo>
                <a:lnTo>
                  <a:pt x="13639" y="1010132"/>
                </a:lnTo>
                <a:lnTo>
                  <a:pt x="16421" y="1008976"/>
                </a:lnTo>
                <a:lnTo>
                  <a:pt x="20434" y="1004963"/>
                </a:lnTo>
                <a:lnTo>
                  <a:pt x="21590" y="1002182"/>
                </a:lnTo>
                <a:lnTo>
                  <a:pt x="21590" y="996492"/>
                </a:lnTo>
                <a:lnTo>
                  <a:pt x="20434" y="993711"/>
                </a:lnTo>
                <a:lnTo>
                  <a:pt x="16421" y="989698"/>
                </a:lnTo>
                <a:lnTo>
                  <a:pt x="13639" y="988542"/>
                </a:lnTo>
                <a:close/>
              </a:path>
            </a:pathLst>
          </a:custGeom>
          <a:solidFill>
            <a:srgbClr val="4769A1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6" name="bk object 18"/>
          <p:cNvSpPr/>
          <p:nvPr/>
        </p:nvSpPr>
        <p:spPr>
          <a:xfrm>
            <a:off x="4976813" y="2900363"/>
            <a:ext cx="2149475" cy="838200"/>
          </a:xfrm>
          <a:custGeom>
            <a:avLst/>
            <a:gdLst/>
            <a:ahLst/>
            <a:cxnLst/>
            <a:rect l="l" t="t" r="r" b="b"/>
            <a:pathLst>
              <a:path w="2150173" h="838682">
                <a:moveTo>
                  <a:pt x="13639" y="0"/>
                </a:moveTo>
                <a:lnTo>
                  <a:pt x="7950" y="0"/>
                </a:lnTo>
                <a:lnTo>
                  <a:pt x="5168" y="1155"/>
                </a:lnTo>
                <a:lnTo>
                  <a:pt x="1155" y="5168"/>
                </a:lnTo>
                <a:lnTo>
                  <a:pt x="0" y="7950"/>
                </a:lnTo>
                <a:lnTo>
                  <a:pt x="0" y="13639"/>
                </a:lnTo>
                <a:lnTo>
                  <a:pt x="1155" y="16421"/>
                </a:lnTo>
                <a:lnTo>
                  <a:pt x="5168" y="20434"/>
                </a:lnTo>
                <a:lnTo>
                  <a:pt x="7950" y="21589"/>
                </a:lnTo>
                <a:lnTo>
                  <a:pt x="13639" y="21589"/>
                </a:lnTo>
                <a:lnTo>
                  <a:pt x="16421" y="20434"/>
                </a:lnTo>
                <a:lnTo>
                  <a:pt x="20434" y="16421"/>
                </a:lnTo>
                <a:lnTo>
                  <a:pt x="21590" y="13639"/>
                </a:lnTo>
                <a:lnTo>
                  <a:pt x="21590" y="7950"/>
                </a:lnTo>
                <a:lnTo>
                  <a:pt x="20434" y="5168"/>
                </a:lnTo>
                <a:lnTo>
                  <a:pt x="16421" y="1155"/>
                </a:lnTo>
                <a:lnTo>
                  <a:pt x="13639" y="0"/>
                </a:lnTo>
                <a:close/>
              </a:path>
              <a:path w="2150173" h="838682">
                <a:moveTo>
                  <a:pt x="2142223" y="817092"/>
                </a:moveTo>
                <a:lnTo>
                  <a:pt x="2136533" y="817092"/>
                </a:lnTo>
                <a:lnTo>
                  <a:pt x="2133752" y="818248"/>
                </a:lnTo>
                <a:lnTo>
                  <a:pt x="2129739" y="822261"/>
                </a:lnTo>
                <a:lnTo>
                  <a:pt x="2128583" y="825042"/>
                </a:lnTo>
                <a:lnTo>
                  <a:pt x="2128583" y="830732"/>
                </a:lnTo>
                <a:lnTo>
                  <a:pt x="2129739" y="833513"/>
                </a:lnTo>
                <a:lnTo>
                  <a:pt x="2133752" y="837526"/>
                </a:lnTo>
                <a:lnTo>
                  <a:pt x="2136533" y="838682"/>
                </a:lnTo>
                <a:lnTo>
                  <a:pt x="2142223" y="838682"/>
                </a:lnTo>
                <a:lnTo>
                  <a:pt x="2145004" y="837526"/>
                </a:lnTo>
                <a:lnTo>
                  <a:pt x="2149017" y="833513"/>
                </a:lnTo>
                <a:lnTo>
                  <a:pt x="2150173" y="830732"/>
                </a:lnTo>
                <a:lnTo>
                  <a:pt x="2150173" y="825042"/>
                </a:lnTo>
                <a:lnTo>
                  <a:pt x="2149017" y="822261"/>
                </a:lnTo>
                <a:lnTo>
                  <a:pt x="2145004" y="818248"/>
                </a:lnTo>
                <a:lnTo>
                  <a:pt x="2142223" y="817092"/>
                </a:lnTo>
                <a:close/>
              </a:path>
            </a:pathLst>
          </a:custGeom>
          <a:solidFill>
            <a:srgbClr val="4769A1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7" name="bk object 19"/>
          <p:cNvSpPr/>
          <p:nvPr/>
        </p:nvSpPr>
        <p:spPr>
          <a:xfrm>
            <a:off x="1835150" y="2889250"/>
            <a:ext cx="2508250" cy="927100"/>
          </a:xfrm>
          <a:custGeom>
            <a:avLst/>
            <a:gdLst/>
            <a:ahLst/>
            <a:cxnLst/>
            <a:rect l="l" t="t" r="r" b="b"/>
            <a:pathLst>
              <a:path w="2507526" h="926401">
                <a:moveTo>
                  <a:pt x="2499575" y="0"/>
                </a:moveTo>
                <a:lnTo>
                  <a:pt x="2493886" y="0"/>
                </a:lnTo>
                <a:lnTo>
                  <a:pt x="2491104" y="1155"/>
                </a:lnTo>
                <a:lnTo>
                  <a:pt x="2487091" y="5168"/>
                </a:lnTo>
                <a:lnTo>
                  <a:pt x="2485936" y="7950"/>
                </a:lnTo>
                <a:lnTo>
                  <a:pt x="2485936" y="13639"/>
                </a:lnTo>
                <a:lnTo>
                  <a:pt x="2487091" y="16421"/>
                </a:lnTo>
                <a:lnTo>
                  <a:pt x="2491104" y="20434"/>
                </a:lnTo>
                <a:lnTo>
                  <a:pt x="2493886" y="21589"/>
                </a:lnTo>
                <a:lnTo>
                  <a:pt x="2499575" y="21589"/>
                </a:lnTo>
                <a:lnTo>
                  <a:pt x="2502357" y="20434"/>
                </a:lnTo>
                <a:lnTo>
                  <a:pt x="2506370" y="16421"/>
                </a:lnTo>
                <a:lnTo>
                  <a:pt x="2507526" y="13639"/>
                </a:lnTo>
                <a:lnTo>
                  <a:pt x="2507526" y="7950"/>
                </a:lnTo>
                <a:lnTo>
                  <a:pt x="2506370" y="5168"/>
                </a:lnTo>
                <a:lnTo>
                  <a:pt x="2502357" y="1155"/>
                </a:lnTo>
                <a:lnTo>
                  <a:pt x="2499575" y="0"/>
                </a:lnTo>
                <a:close/>
              </a:path>
              <a:path w="2507526" h="926401">
                <a:moveTo>
                  <a:pt x="13639" y="904811"/>
                </a:moveTo>
                <a:lnTo>
                  <a:pt x="7950" y="904811"/>
                </a:lnTo>
                <a:lnTo>
                  <a:pt x="5168" y="905967"/>
                </a:lnTo>
                <a:lnTo>
                  <a:pt x="1155" y="909980"/>
                </a:lnTo>
                <a:lnTo>
                  <a:pt x="0" y="912761"/>
                </a:lnTo>
                <a:lnTo>
                  <a:pt x="0" y="918451"/>
                </a:lnTo>
                <a:lnTo>
                  <a:pt x="1155" y="921232"/>
                </a:lnTo>
                <a:lnTo>
                  <a:pt x="5168" y="925245"/>
                </a:lnTo>
                <a:lnTo>
                  <a:pt x="7950" y="926401"/>
                </a:lnTo>
                <a:lnTo>
                  <a:pt x="13639" y="926401"/>
                </a:lnTo>
                <a:lnTo>
                  <a:pt x="16421" y="925245"/>
                </a:lnTo>
                <a:lnTo>
                  <a:pt x="20434" y="921232"/>
                </a:lnTo>
                <a:lnTo>
                  <a:pt x="21589" y="918451"/>
                </a:lnTo>
                <a:lnTo>
                  <a:pt x="21589" y="912761"/>
                </a:lnTo>
                <a:lnTo>
                  <a:pt x="20434" y="909980"/>
                </a:lnTo>
                <a:lnTo>
                  <a:pt x="16421" y="905967"/>
                </a:lnTo>
                <a:lnTo>
                  <a:pt x="13639" y="904811"/>
                </a:lnTo>
                <a:close/>
              </a:path>
            </a:pathLst>
          </a:custGeom>
          <a:solidFill>
            <a:srgbClr val="4769A1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8" name="bk object 20"/>
          <p:cNvSpPr/>
          <p:nvPr/>
        </p:nvSpPr>
        <p:spPr>
          <a:xfrm>
            <a:off x="1854200" y="2511425"/>
            <a:ext cx="5153025" cy="22225"/>
          </a:xfrm>
          <a:custGeom>
            <a:avLst/>
            <a:gdLst/>
            <a:ahLst/>
            <a:cxnLst/>
            <a:rect l="l" t="t" r="r" b="b"/>
            <a:pathLst>
              <a:path w="5153456" h="21589">
                <a:moveTo>
                  <a:pt x="5145506" y="0"/>
                </a:moveTo>
                <a:lnTo>
                  <a:pt x="5139817" y="0"/>
                </a:lnTo>
                <a:lnTo>
                  <a:pt x="5137035" y="1155"/>
                </a:lnTo>
                <a:lnTo>
                  <a:pt x="5133022" y="5168"/>
                </a:lnTo>
                <a:lnTo>
                  <a:pt x="5131866" y="7950"/>
                </a:lnTo>
                <a:lnTo>
                  <a:pt x="5131866" y="13639"/>
                </a:lnTo>
                <a:lnTo>
                  <a:pt x="5133022" y="16421"/>
                </a:lnTo>
                <a:lnTo>
                  <a:pt x="5137035" y="20434"/>
                </a:lnTo>
                <a:lnTo>
                  <a:pt x="5139817" y="21589"/>
                </a:lnTo>
                <a:lnTo>
                  <a:pt x="5145506" y="21589"/>
                </a:lnTo>
                <a:lnTo>
                  <a:pt x="5148287" y="20434"/>
                </a:lnTo>
                <a:lnTo>
                  <a:pt x="5152301" y="16421"/>
                </a:lnTo>
                <a:lnTo>
                  <a:pt x="5153456" y="13639"/>
                </a:lnTo>
                <a:lnTo>
                  <a:pt x="5153456" y="7950"/>
                </a:lnTo>
                <a:lnTo>
                  <a:pt x="5152301" y="5168"/>
                </a:lnTo>
                <a:lnTo>
                  <a:pt x="5148287" y="1155"/>
                </a:lnTo>
                <a:lnTo>
                  <a:pt x="5145506" y="0"/>
                </a:lnTo>
                <a:close/>
              </a:path>
              <a:path w="5153456" h="21589">
                <a:moveTo>
                  <a:pt x="13639" y="0"/>
                </a:moveTo>
                <a:lnTo>
                  <a:pt x="7950" y="0"/>
                </a:lnTo>
                <a:lnTo>
                  <a:pt x="5168" y="1155"/>
                </a:lnTo>
                <a:lnTo>
                  <a:pt x="1155" y="5168"/>
                </a:lnTo>
                <a:lnTo>
                  <a:pt x="0" y="7950"/>
                </a:lnTo>
                <a:lnTo>
                  <a:pt x="0" y="13639"/>
                </a:lnTo>
                <a:lnTo>
                  <a:pt x="1155" y="16421"/>
                </a:lnTo>
                <a:lnTo>
                  <a:pt x="5168" y="20434"/>
                </a:lnTo>
                <a:lnTo>
                  <a:pt x="7950" y="21589"/>
                </a:lnTo>
                <a:lnTo>
                  <a:pt x="13639" y="21589"/>
                </a:lnTo>
                <a:lnTo>
                  <a:pt x="16421" y="20434"/>
                </a:lnTo>
                <a:lnTo>
                  <a:pt x="20434" y="16421"/>
                </a:lnTo>
                <a:lnTo>
                  <a:pt x="21590" y="13639"/>
                </a:lnTo>
                <a:lnTo>
                  <a:pt x="21590" y="7950"/>
                </a:lnTo>
                <a:lnTo>
                  <a:pt x="20434" y="5168"/>
                </a:lnTo>
                <a:lnTo>
                  <a:pt x="16421" y="1155"/>
                </a:lnTo>
                <a:lnTo>
                  <a:pt x="13639" y="0"/>
                </a:lnTo>
                <a:close/>
              </a:path>
            </a:pathLst>
          </a:custGeom>
          <a:solidFill>
            <a:srgbClr val="4769A1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9" name="bk object 21"/>
          <p:cNvSpPr/>
          <p:nvPr/>
        </p:nvSpPr>
        <p:spPr>
          <a:xfrm>
            <a:off x="0" y="0"/>
            <a:ext cx="9144000" cy="742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E6C478-90DC-49F0-A862-53C616B3F5BB}" type="datetimeFigureOut">
              <a:rPr lang="en-US"/>
              <a:pPr>
                <a:defRPr/>
              </a:pPr>
              <a:t>11/15/2018</a:t>
            </a:fld>
            <a:endParaRPr lang="en-US"/>
          </a:p>
        </p:txBody>
      </p:sp>
      <p:sp>
        <p:nvSpPr>
          <p:cNvPr id="12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3094-E8A9-41E5-90DC-1E5B5B89966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/>
          <p:cNvSpPr/>
          <p:nvPr/>
        </p:nvSpPr>
        <p:spPr>
          <a:xfrm>
            <a:off x="252413" y="252413"/>
            <a:ext cx="8766175" cy="868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4" name="bk object 17"/>
          <p:cNvSpPr/>
          <p:nvPr/>
        </p:nvSpPr>
        <p:spPr>
          <a:xfrm>
            <a:off x="0" y="855663"/>
            <a:ext cx="9144000" cy="5984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856CFE-5DB0-466E-A438-340BAFB66DED}" type="datetimeFigureOut">
              <a:rPr lang="en-US"/>
              <a:pPr>
                <a:defRPr/>
              </a:pPr>
              <a:t>11/15/2018</a:t>
            </a:fld>
            <a:endParaRPr lang="en-US"/>
          </a:p>
        </p:txBody>
      </p:sp>
      <p:sp>
        <p:nvSpPr>
          <p:cNvPr id="7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C48B3C-537C-45B1-A98B-1A3035D8E2F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2B34-998C-4CCF-83AA-F03AAC4138C2}" type="datetimeFigureOut">
              <a:rPr lang="en-US"/>
              <a:pPr>
                <a:defRPr/>
              </a:pPr>
              <a:t>11/15/2018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EDE37-A448-4BF5-A242-47CB46C7855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D688-D3B6-4305-A856-22834ECC34FE}" type="datetimeFigureOut">
              <a:rPr lang="en-US"/>
              <a:pPr>
                <a:defRPr/>
              </a:pPr>
              <a:t>11/15/2018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BFC4-0C57-4789-9D0B-E0AE1242D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108325" y="6365875"/>
            <a:ext cx="292735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>
          <a:xfrm>
            <a:off x="457200" y="6365875"/>
            <a:ext cx="2103438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232E72-C58C-4542-B515-FFE4ADA475AF}" type="datetimeFigureOut">
              <a:rPr lang="en-US"/>
              <a:pPr>
                <a:defRPr/>
              </a:pPr>
              <a:t>11/15/2018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3363" y="6365875"/>
            <a:ext cx="2103437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A04AC0-7861-4BE9-B585-72B8B3862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617538" y="971550"/>
            <a:ext cx="79089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457200" y="1574800"/>
            <a:ext cx="8229600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65875"/>
            <a:ext cx="292735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65875"/>
            <a:ext cx="2103438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D69983-26CA-40DF-B0D4-32289E21CBEC}" type="datetimeFigureOut">
              <a:rPr lang="en-US"/>
              <a:pPr>
                <a:defRPr/>
              </a:pPr>
              <a:t>11/15/2018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65875"/>
            <a:ext cx="2103437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4602A-D6B4-4935-9339-57BC8F5DF69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4" r:id="rId4"/>
    <p:sldLayoutId id="2147483658" r:id="rId5"/>
    <p:sldLayoutId id="2147483655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object 3"/>
          <p:cNvSpPr>
            <a:spLocks noChangeArrowheads="1"/>
          </p:cNvSpPr>
          <p:nvPr/>
        </p:nvSpPr>
        <p:spPr bwMode="auto">
          <a:xfrm>
            <a:off x="108098" y="4283682"/>
            <a:ext cx="8887933" cy="194493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2" name="object 4"/>
          <p:cNvSpPr>
            <a:spLocks noChangeArrowheads="1"/>
          </p:cNvSpPr>
          <p:nvPr/>
        </p:nvSpPr>
        <p:spPr bwMode="auto">
          <a:xfrm>
            <a:off x="433278" y="5403850"/>
            <a:ext cx="8534400" cy="1097421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3" name="object 2"/>
          <p:cNvSpPr txBox="1">
            <a:spLocks noChangeArrowheads="1"/>
          </p:cNvSpPr>
          <p:nvPr/>
        </p:nvSpPr>
        <p:spPr bwMode="auto">
          <a:xfrm>
            <a:off x="108098" y="197485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ВЛИЯНИЕ КОНКУРЕНТНОЙ СРЕДЫ НА РАЗВИТИЕ МАЛОГО И СРЕДНЕГО БИЗНЕСА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108098" y="3868184"/>
            <a:ext cx="615093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Профессор, доктор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экон.наук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Маликов Р.И.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Профессор, доктор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экон.наук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Гришин К.Е.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108098" y="146050"/>
            <a:ext cx="4997302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10" descr="http://roxar.ru/wp-content/uploads/2017/04/Roxar_license-04-1024x102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306" y="4496169"/>
            <a:ext cx="3267741" cy="181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Прямоугольник 4"/>
          <p:cNvSpPr/>
          <p:nvPr/>
        </p:nvSpPr>
        <p:spPr>
          <a:xfrm>
            <a:off x="0" y="69850"/>
            <a:ext cx="8915400" cy="10169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3107512"/>
                  </p:ext>
                </p:extLst>
              </p:nvPr>
            </p:nvGraphicFramePr>
            <p:xfrm>
              <a:off x="304796" y="1212850"/>
              <a:ext cx="8610604" cy="487679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0119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188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218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2188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2188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2188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2560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Субъект ПФО РФ</a:t>
                          </a:r>
                          <a:endParaRPr lang="ru-RU" sz="18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𝑈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𝑈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𝑈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𝑈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Республика Башкортостан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0,594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0,828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0,526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0,236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Республика Марий Эл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0,769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0,725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0,677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0,285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0,573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Республика Мордовия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0,249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0,238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0,289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0,253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Республика Татарстан 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0,818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0,852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0,94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0,193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0,596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Удмуртская Республика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0,635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0,387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0,693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0,781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0,604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Чувашская Республика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0,492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0,695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0,685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0,298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0,514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Пермский край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0,499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0,405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0,513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0,409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Кировская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0,381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0,84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0,458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0,454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Нижегородская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0,726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0,531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0,172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Оренбургская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0,429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0,269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0,402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Пензенская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0,321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0,508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0,266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0,353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Самарская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0,489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0,647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0,583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0,202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0,439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Саратовская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0,468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0,527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0,314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0,442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Ульяновская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0,607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0,733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0,267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0,537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913107512"/>
                  </p:ext>
                </p:extLst>
              </p:nvPr>
            </p:nvGraphicFramePr>
            <p:xfrm>
              <a:off x="304796" y="1212850"/>
              <a:ext cx="8610604" cy="487679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01194"/>
                    <a:gridCol w="1121882"/>
                    <a:gridCol w="1121882"/>
                    <a:gridCol w="1121882"/>
                    <a:gridCol w="1121882"/>
                    <a:gridCol w="1121882"/>
                  </a:tblGrid>
                  <a:tr h="32560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Субъект ПФО РФ</a:t>
                          </a:r>
                          <a:endParaRPr lang="ru-RU" sz="18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65946" t="-7547" r="-397838" b="-1441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67935" t="-7547" r="-300000" b="-1441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67935" t="-7547" r="-200000" b="-1441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67935" t="-7547" r="-100000" b="-1441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67935" t="-7547" b="-1441509"/>
                          </a:stretch>
                        </a:blipFill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Республика Башкортостан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0,594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0,828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0,526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0,236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Республика Марий Эл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0,769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0,725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0,677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0,285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0,573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Республика Мордовия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0,249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0,238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0,289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0,253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Республика Татарстан 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0,818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0,852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0,94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0,193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0,596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Удмуртская Республика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0,635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0,387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0,693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0,781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0,604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Чувашская Республика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0,492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0,695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0,685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0,298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0,514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Пермский край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0,499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0,405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0,513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0,409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Кировская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0,381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0,84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0,458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0,454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Нижегородская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0,726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0,531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0,172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Оренбургская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0,429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0,269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0,402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Пензенская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0,321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0,508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0,266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0,353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Самарская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0,489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0,647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0,583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0,202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0,439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Саратовская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0,491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0,468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0,527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0,314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0,442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5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Ульяновская область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0,607</a:t>
                          </a:r>
                          <a:endParaRPr lang="ru-RU" sz="140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0,733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0,267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Times New Roman"/>
                              <a:cs typeface="Times New Roman" pitchFamily="18" charset="0"/>
                            </a:rPr>
                            <a:t>0,537</a:t>
                          </a:r>
                          <a:endParaRPr lang="ru-RU" sz="14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6200" y="237866"/>
            <a:ext cx="8991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ежрегиональные сопоставления по интегральному индексу угасания предпринимательских процессов в предпринимательских экосистемах (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регионам ПФО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4400" y="63182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7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Прямоугольник 2"/>
          <p:cNvSpPr/>
          <p:nvPr/>
        </p:nvSpPr>
        <p:spPr>
          <a:xfrm>
            <a:off x="38100" y="0"/>
            <a:ext cx="8763000" cy="144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8600" y="793750"/>
            <a:ext cx="8305800" cy="498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Основные элементы нового </a:t>
            </a:r>
            <a:r>
              <a:rPr lang="ru-RU" sz="2000" b="1" dirty="0">
                <a:latin typeface="Times New Roman" pitchFamily="18" charset="0"/>
                <a:ea typeface="Calibri"/>
                <a:cs typeface="Times New Roman" pitchFamily="18" charset="0"/>
              </a:rPr>
              <a:t>позиционирования государственной политики по развитию малого и среднего </a:t>
            </a: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предпринимательства: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•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Формирование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и широкое применение инструментов акселерации роста бизнеса — поддержки динамичного развития малых и средних предприятий на разных этапах жизненного цикла;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•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Развитие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механизмов обратной связи и общественного мониторинга решений в сфере регулирования предпринимательской деятельности;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•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Реализация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программы пропаганды предпринимательской деятельности;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•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Расширение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программ поддержки молодежного предпринимательства;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•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Тиражирование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лучших практик поддержки малого и среднего предпринимательства на региональном и муниципальном уровнях</a:t>
            </a:r>
            <a:endParaRPr lang="ru-RU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0" y="639445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7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Прямоугольник 2"/>
          <p:cNvSpPr/>
          <p:nvPr/>
        </p:nvSpPr>
        <p:spPr>
          <a:xfrm>
            <a:off x="54935" y="0"/>
            <a:ext cx="8763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199" y="132732"/>
            <a:ext cx="92201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ожидаемые результаты Минэкономразвития России по развитию МСП в 2018г.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97803"/>
              </p:ext>
            </p:extLst>
          </p:nvPr>
        </p:nvGraphicFramePr>
        <p:xfrm>
          <a:off x="76199" y="908051"/>
          <a:ext cx="9067800" cy="5782923"/>
        </p:xfrm>
        <a:graphic>
          <a:graphicData uri="http://schemas.openxmlformats.org/drawingml/2006/table">
            <a:tbl>
              <a:tblPr firstRow="1" firstCol="1" bandRow="1"/>
              <a:tblGrid>
                <a:gridCol w="297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45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Направления, задачи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Ожидаемые результаты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Критерии и оценки достижения результата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Сформирована новая модель работы по улучшению условий ведения бизнеса в России.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Усовершенствованы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процедуры предоставления государственных услуг в сфере осуществления предпринимательской деятельности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-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 институт, обеспечивающий мониторинг, идентификацию и устранение нормативных ограничений в сфере улучшения инвестиционного климата.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- Сформирован единый план мероприятий по улучшению инвестиционного климата, организована работа по его мониторингу и оценке эффективности мероприятий.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- Сформирована система оценки эффективности деятельности руководителей федеральных органов исполнительной власти по улучшению условий ведения предпринимательской деятельности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6051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Улучшение условий ведения бизнеса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делового климата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1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Улучшены инструменты для развития регионального инвестиционного климата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менее чем в 40% регионов наблюдается положительная динамика индекса в Национальном рейтинге состояния инвестиционного климата в субъектах Российской Федерации.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Обеспечено внедрение целевых моделей субъектами Российской Федерации на 95% с учетом изменений, которые будут внесены в 2018 году.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Создана площадка для регулярного обмена лучшими практиками упрощения процедур ведения бизнеса и повышения инвестиционной привлекательности субъектов Российской Федерации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458200" y="64706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6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Прямоугольник 7"/>
          <p:cNvSpPr/>
          <p:nvPr/>
        </p:nvSpPr>
        <p:spPr>
          <a:xfrm>
            <a:off x="76200" y="146050"/>
            <a:ext cx="9067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76200" y="0"/>
            <a:ext cx="8915400" cy="1365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673854"/>
              </p:ext>
            </p:extLst>
          </p:nvPr>
        </p:nvGraphicFramePr>
        <p:xfrm>
          <a:off x="228600" y="336550"/>
          <a:ext cx="8724900" cy="6449568"/>
        </p:xfrm>
        <a:graphic>
          <a:graphicData uri="http://schemas.openxmlformats.org/drawingml/2006/table">
            <a:tbl>
              <a:tblPr firstRow="1" firstCol="1" bandRow="1"/>
              <a:tblGrid>
                <a:gridCol w="3038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Стандартизирована деятельность инфраструктуры поддержки МСП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 всем 15-ти типам организаций инфраструктуры поддержки МСП, созданных в рамках программы поддержки МСП, утверждены требования.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Созданы региональные реестры услуг организаций инфраструктуры поддержки МСП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5404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экосистемы поддержки и развития малого и среднего предпринимательства (МСП)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Внедрены удобные сервисы для начала и ведения бизнеса субъектами МСП: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реализован принцип "одного окна" для МСП (многофункциональные центры для бизнеса, центры оказания услуг "Мой бизнес");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запущена онлайн платформа знаний и сервисов для бизнеса;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80-ти субъектах Российской Федерации открыты центры оказания услуг "Мой бизнес" на базе банков и иных заинтересованных организаций и специализированные многофункциональные центры для бизнеса.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Не менее 100 тыс. индивидуальных предпринимателей, граждан, планирующих начать предпринимательскую деятельность, и представителей малых предприятий прошли обучение с использованием платформы знаний и сервисов для бизнеса.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Не менее 35 тыс. человек смогли открыть бизнес и открыть банковский счет онлайн на платформе знаний и сервисов для бизнеса.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Обеспечено льготное кредитование субъектов МСП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Объем выданных кредитов субъектам МСП по льготной ставке (6,5%) составляет не менее 25 млрд. 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54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доступного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финансирования для МСП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Обеспечено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системы предпринимательского микрофинансирования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Предельный размер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микрозайма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МСП увеличен до 5 млн. рублей (3 млн. рублей в 2017 году).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Обеспечена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докапитализация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микрофинансовых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организаций путем привлечения средств кредитных организаций не менее чем в 15-ти субъектах Российской Федерации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33030" y="36294"/>
            <a:ext cx="9286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и ожидаемые результаты Минэкономразвития России по развитию МСП в 2018г.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23521" y="64706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6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32250"/>
            <a:ext cx="3365500" cy="270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2508250"/>
            <a:ext cx="7161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 descr="круг2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8333" t="32172" r="48334" b="24372"/>
          <a:stretch>
            <a:fillRect/>
          </a:stretch>
        </p:blipFill>
        <p:spPr>
          <a:xfrm>
            <a:off x="7373936" y="2009512"/>
            <a:ext cx="1540475" cy="1535491"/>
          </a:xfrm>
          <a:prstGeom prst="rect">
            <a:avLst/>
          </a:prstGeom>
        </p:spPr>
      </p:pic>
      <p:pic>
        <p:nvPicPr>
          <p:cNvPr id="12293" name="Рисунок 41" descr="Иконка-обр-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83488" y="2152650"/>
            <a:ext cx="11493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36" descr="круг2.png"/>
          <p:cNvPicPr>
            <a:picLocks noChangeAspect="1"/>
          </p:cNvPicPr>
          <p:nvPr/>
        </p:nvPicPr>
        <p:blipFill>
          <a:blip r:embed="rId3" cstate="print"/>
          <a:srcRect l="18333" t="32172" r="48334" b="24371"/>
          <a:stretch>
            <a:fillRect/>
          </a:stretch>
        </p:blipFill>
        <p:spPr bwMode="auto">
          <a:xfrm>
            <a:off x="6764338" y="3259138"/>
            <a:ext cx="1539875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 descr="круг2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0070C0">
                <a:tint val="45000"/>
                <a:satMod val="400000"/>
              </a:srgbClr>
            </a:duotone>
            <a:lum bright="10000"/>
          </a:blip>
          <a:srcRect l="18333" t="32172" r="48334" b="24372"/>
          <a:stretch>
            <a:fillRect/>
          </a:stretch>
        </p:blipFill>
        <p:spPr>
          <a:xfrm>
            <a:off x="6629400" y="1670049"/>
            <a:ext cx="1234686" cy="1230691"/>
          </a:xfrm>
          <a:prstGeom prst="rect">
            <a:avLst/>
          </a:prstGeom>
        </p:spPr>
      </p:pic>
      <p:pic>
        <p:nvPicPr>
          <p:cNvPr id="12296" name="Рисунок 39" descr="Иконка-обр-1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21475" y="1739900"/>
            <a:ext cx="1049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Рисунок 40" descr="Иконка-обр-4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2163" y="3527425"/>
            <a:ext cx="90963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6200" y="403493"/>
            <a:ext cx="89153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соответствии с Указом Президента РФ № 204 от 07.05.2018. «О национальных целях и стратегических задачах развития Российской Федерации на период до 2024 года»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 качестве одного из национальных проектов определено развитие малого и среднего предпринимательства и поддержки индивидуальной предпринимательской инициативы.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 2024 году численность занятых в сфере малого и среднего предпринимательства, включая индивидуальных предпринимателей, должна достигнуть 25 млн. человек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соответствии с посланием Президента Федеральному Собранию 1 марта 2018г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словиями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динамического развития российского предпринимательства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определены: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беспечение высокого уровня предпринимательских свобод и развитие конкуренции;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благоприятного делового климата;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Верховенство закона и независимая судебная система;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Хорошо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отструктурированная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не забюрократизированная инвестиционно-финансовая система;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эффективной конкурентной среды с едиными правилами игры.                                                                                                      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93" y="146050"/>
            <a:ext cx="8534400" cy="6096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50" b="1" spc="-15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Роль предпринимателей в конкурентной среде</a:t>
            </a:r>
            <a:endParaRPr sz="2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object 3"/>
          <p:cNvSpPr>
            <a:spLocks noChangeArrowheads="1"/>
          </p:cNvSpPr>
          <p:nvPr/>
        </p:nvSpPr>
        <p:spPr bwMode="auto">
          <a:xfrm>
            <a:off x="0" y="4192588"/>
            <a:ext cx="9144000" cy="265906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544398"/>
              </p:ext>
            </p:extLst>
          </p:nvPr>
        </p:nvGraphicFramePr>
        <p:xfrm>
          <a:off x="178027" y="908050"/>
          <a:ext cx="8787946" cy="5134544"/>
        </p:xfrm>
        <a:graphic>
          <a:graphicData uri="http://schemas.openxmlformats.org/drawingml/2006/table">
            <a:tbl>
              <a:tblPr firstRow="1" firstCol="1" bandRow="1"/>
              <a:tblGrid>
                <a:gridCol w="231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5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И. </a:t>
                      </a: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Шумпетер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Осуществление реализации нововведений; борьба с рутиной; функция 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«созидающего разрушителя» 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успеха в конкурентной борьбе.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М.Портер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Отсутствие конкуренции на внутреннем рынке отрицательно сказывается на эффективности производства и на способности серьезного конкурирования с другими фирмами. 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Ф.Хайек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Конкуренция рассматривается как процедура открытия –какие ресурсы и в каком количестве необходимо использовать, что, сколько, где и кому продавать. 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Следовательно, 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конкуренция является не самоцелью, а средством для достижения целей устойчивого развития экономических субъектов.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Д. </a:t>
                      </a:r>
                      <a:r>
                        <a:rPr lang="ru-RU" sz="16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МакКаллум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Конкуренция как способ выявления сравнительных достоинств конкурирующих экономических субъектов с последующим появлением 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права - "</a:t>
                      </a: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титула" на оспариваемый ресурс.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3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Д.Коммонс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ru-RU" sz="16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Конкуренция не есть имеющая место в природе “борьба за существование”, но представляет собой искусственный механизм, который поддерживается моральными, экономическими и физическими санкциями  коллективного действия.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00" marR="57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58200" y="6394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рямоугольник 1"/>
          <p:cNvSpPr/>
          <p:nvPr/>
        </p:nvSpPr>
        <p:spPr>
          <a:xfrm>
            <a:off x="228600" y="69850"/>
            <a:ext cx="59436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786923"/>
              </p:ext>
            </p:extLst>
          </p:nvPr>
        </p:nvGraphicFramePr>
        <p:xfrm>
          <a:off x="76200" y="1136650"/>
          <a:ext cx="9067800" cy="4656180"/>
        </p:xfrm>
        <a:graphic>
          <a:graphicData uri="http://schemas.openxmlformats.org/drawingml/2006/table">
            <a:tbl>
              <a:tblPr firstRow="1" firstCol="1" bandRow="1"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Последствия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Незавершенность создания институциональной среды с качественными и работающими институтами в условиях неразвитого гражданского общества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Стимулирование 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рентоискательства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посредничества, а не производственной среды.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Слабая защищенность прав собственности и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возможность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манипулирования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доступными государственными ресурсами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Слабая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заинтересованность групп интересов в инновациях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Слабые стимулы для конкуренции в монополизированных базовых отраслях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Закрепление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 многих регионах модели «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анклавной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двойственной экономики».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8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Склонность к посредничеству в производных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отраслях и недостаточные санкции за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рентоискательство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Продуцирование  ситуации, когда спрос на инновации внутри экономики остается чрезвычайно малым и не может быть простимулирован государственной политикой по формированию предложения  инноваций в инновационной инфраструктуре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46" marR="67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69850"/>
            <a:ext cx="90678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Ведущие проблемы современного состояния конкурентной среды в России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86800" y="64706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6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Прямоугольник 2"/>
          <p:cNvSpPr/>
          <p:nvPr/>
        </p:nvSpPr>
        <p:spPr>
          <a:xfrm>
            <a:off x="228600" y="69850"/>
            <a:ext cx="86868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521204"/>
              </p:ext>
            </p:extLst>
          </p:nvPr>
        </p:nvGraphicFramePr>
        <p:xfrm>
          <a:off x="49620" y="552365"/>
          <a:ext cx="9067799" cy="6169152"/>
        </p:xfrm>
        <a:graphic>
          <a:graphicData uri="http://schemas.openxmlformats.org/drawingml/2006/table">
            <a:tbl>
              <a:tblPr firstRow="1" firstCol="1" bandRow="1"/>
              <a:tblGrid>
                <a:gridCol w="40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США (3место 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Германия (5 место)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Китай (28 место)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Россия (43 место)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Казахстан (53 место)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Защита прав собственности, 1- очень слабая, 7 очень сильная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Защита прав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интеллект.собственности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1- очень слабая, 7 очень сильная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Использование бюджетных ресурсов в личных целях, 1 – очень часто, 7 – никогда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Доверие к политикам, 1 –очень низкое, 7 очень высокое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Взятки и неформальные платежи, 1 – очень часто, 7 никогда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Независимость судебной власти, 1 – очень зависима, 7 – полностью независима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Фаворитизм при принятии чиновниками решений, 1 – всегда, 7 никогда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Расточительство госрасходов, 1 – очень расточительны, 7 – очень эффективны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Бремя госрегулирования, 1- очень тяжелое, 7 - легкое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Эффективность правовой системы в разрешении споров, 1 – очень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неэффект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7 – очень эффективная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Прозрачность процесса принятия решений в государстве, 1 – непрозрачный, 7 – очень прозрачный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Надежность услуг полиции, 1 - ненадежны, 7 – полная надежность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Защита прав миноритарных акционеров, 1 незащищены, 7 полная защита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защиты инвестора, 0 -10 (лучшая)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 системы образования, 1 - плохое, 7 очень хорошее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Интенсивность конкуренции на внутреннем рынке, 1 – сильно ограничена, 7 – свободная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Эффективность антимонопольной политики, 1 – не стимулирует конкуренцию, 7 – эффективно ее стимулирует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Влияние налогов на стимулы инвестировать, 1 – значительно ограничивает, 7 – не влияет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8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 налоговая ставка, % от прибыли 2015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Распространение нетарифных торговых барьеров, 1 очень распространены, 7 – свободная торговля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Бремя таможенных процедур, 1 – очень высокое, 7 – эффективное регулирование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Влияние налогов на мотивацию работать 7 – максимально благоприятная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80" marR="360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213811"/>
            <a:ext cx="77830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Отдельные показатели конкурентоспособности ряда стран в 2016 – 2017 гг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63000" y="6394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9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Прямоугольник 2"/>
          <p:cNvSpPr/>
          <p:nvPr/>
        </p:nvSpPr>
        <p:spPr>
          <a:xfrm>
            <a:off x="228600" y="146050"/>
            <a:ext cx="86868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41675"/>
              </p:ext>
            </p:extLst>
          </p:nvPr>
        </p:nvGraphicFramePr>
        <p:xfrm>
          <a:off x="255181" y="1521933"/>
          <a:ext cx="8686801" cy="990600"/>
        </p:xfrm>
        <a:graphic>
          <a:graphicData uri="http://schemas.openxmlformats.org/drawingml/2006/table">
            <a:tbl>
              <a:tblPr firstRow="1" firstCol="1" bandRow="1"/>
              <a:tblGrid>
                <a:gridCol w="370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5550" algn="ctr"/>
                          <a:tab pos="2451735" algn="r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Год	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Место РФ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врейтинге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Index of Economic Freedom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845262"/>
            <a:ext cx="8686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25550" algn="ctr"/>
                <a:tab pos="2451100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изменения положения Российской Федерации в международном рейтинге 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IndexofEconomicFreedom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(индекс экономической свободы)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25550" algn="ctr"/>
                <a:tab pos="2451100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73246"/>
              </p:ext>
            </p:extLst>
          </p:nvPr>
        </p:nvGraphicFramePr>
        <p:xfrm>
          <a:off x="325179" y="4184650"/>
          <a:ext cx="8722241" cy="1657204"/>
        </p:xfrm>
        <a:graphic>
          <a:graphicData uri="http://schemas.openxmlformats.org/drawingml/2006/table">
            <a:tbl>
              <a:tblPr firstRow="1" firstCol="1" bandRow="1"/>
              <a:tblGrid>
                <a:gridCol w="2553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8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0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4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Место РФ в рейтинге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119 -122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131-135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135-141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стран участвующих в рейтинге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5181" y="3422650"/>
            <a:ext cx="8458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изменения положения Российской Федерации в международном рейтинге  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Corruption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Perceptions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Index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(Индекс восприятия коррупции)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2753" y="636218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7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рямоугольник 1"/>
          <p:cNvSpPr/>
          <p:nvPr/>
        </p:nvSpPr>
        <p:spPr>
          <a:xfrm>
            <a:off x="228600" y="146050"/>
            <a:ext cx="4953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8600" y="25811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роста предпринимательской активности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107" y="128905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верховенства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закона,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защиты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собственности;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Обеспечение экономических свобод, гарантия добросовестной конкуренции, снижение уровня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эффективной системы государственного управления и регулирования предпринимательства на уровне страны;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системы подотчетности и прозрачности в политике государства и региональных органов власти;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беспечение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предсказуемости деловых взаимодействий между различными экономическими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агентами.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8200" y="640618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4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Прямоугольник 4"/>
          <p:cNvSpPr/>
          <p:nvPr/>
        </p:nvSpPr>
        <p:spPr>
          <a:xfrm>
            <a:off x="114300" y="222250"/>
            <a:ext cx="88392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72491"/>
              </p:ext>
            </p:extLst>
          </p:nvPr>
        </p:nvGraphicFramePr>
        <p:xfrm>
          <a:off x="228600" y="1822450"/>
          <a:ext cx="8077200" cy="502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2400" y="222250"/>
            <a:ext cx="8763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Объем формальных издержек субъектов предпринимательской деятельности на выполнение административных требований, норм и правил по 10 сферам государственного регулирования 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млрд.руб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.). 2015г.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34400" y="64706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2413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Прямоугольник 7"/>
          <p:cNvSpPr/>
          <p:nvPr/>
        </p:nvSpPr>
        <p:spPr>
          <a:xfrm>
            <a:off x="228600" y="146050"/>
            <a:ext cx="8686800" cy="8767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582916"/>
                  </p:ext>
                </p:extLst>
              </p:nvPr>
            </p:nvGraphicFramePr>
            <p:xfrm>
              <a:off x="342901" y="1136650"/>
              <a:ext cx="8458197" cy="510539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36219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254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306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306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306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52161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5306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53065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53065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817651">
                    <a:tc>
                      <a:txBody>
                        <a:bodyPr/>
                        <a:lstStyle/>
                        <a:p>
                          <a:pPr indent="450215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Субъект ПФО РФ</a:t>
                          </a:r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450215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450215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450215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450215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450215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450215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450215"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</m:t>
                                    </m:r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450215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𝑅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8834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Республика Башкортостан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0,871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0,526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0,681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0,335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0,336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0,184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0,537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Республика Марий Эл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0,621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0,263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0,468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0,981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1,004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0,388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0,486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Республика Мордовия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0,605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0,615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0,919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0,585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0,607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0,589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0,633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Республика Татарстан 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0,798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0,306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0,484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0,482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0,468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0,338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0,354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0,440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Удмуртская Республика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0,694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0,765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0,865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0,672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0,671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0,308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0,352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0,581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Чувашская Республика 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0,661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0,418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0,688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0,597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0,614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0,237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0,496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Пермский край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0,565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0,326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0,475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0,405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0,066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0,082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0,258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Кировская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0,524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0,459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0,597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0,493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0,232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0,257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0,408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Нижегородская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0,354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0,545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0,399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0,382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0,339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0,417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0,439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Оренбургская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0,597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0,651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0,381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0,381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0,061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0,116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0,297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Пензенская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0,734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0,454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0,637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0,616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0,609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0,181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0,398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Самарская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0,823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0,343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0,307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0,299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0,066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0,102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0,259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Саратовская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0,637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0,455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0,612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0,511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0,537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0,201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0,444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0,460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Ульяновская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0,399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0,573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0,579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0,197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0,154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0,399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652582916"/>
                  </p:ext>
                </p:extLst>
              </p:nvPr>
            </p:nvGraphicFramePr>
            <p:xfrm>
              <a:off x="342901" y="1136650"/>
              <a:ext cx="8458197" cy="510539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362198"/>
                    <a:gridCol w="825448"/>
                    <a:gridCol w="753065"/>
                    <a:gridCol w="753065"/>
                    <a:gridCol w="753065"/>
                    <a:gridCol w="752161"/>
                    <a:gridCol w="753065"/>
                    <a:gridCol w="753065"/>
                    <a:gridCol w="753065"/>
                  </a:tblGrid>
                  <a:tr h="817651">
                    <a:tc>
                      <a:txBody>
                        <a:bodyPr/>
                        <a:lstStyle/>
                        <a:p>
                          <a:pPr indent="450215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Субъект ПФО РФ</a:t>
                          </a:r>
                          <a:endParaRPr lang="ru-RU" sz="18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87407" r="-640741" b="-538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21774" r="-597581" b="-538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26016" r="-502439" b="-538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20968" r="-398387" b="-538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26829" r="-301626" b="-538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20161" r="-199194" b="-538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27642" r="-100813" b="-538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19355" b="-538060"/>
                          </a:stretch>
                        </a:blipFill>
                      </a:tcPr>
                    </a:tc>
                  </a:tr>
                  <a:tr h="58834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Республика Башкортостан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0,871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0,526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0,681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0,335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0,336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0,184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0,537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Республика Марий Эл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0,621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0,263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0,468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0,981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1,004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0,388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0,486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Республика Мордовия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0,605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0,615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0,919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0,585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0,607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0,589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0,633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Республика Татарстан 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0,798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0,306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0,484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0,482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0,468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0,338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0,354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0,440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Удмуртская Республика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0,694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0,765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0,865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0,672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0,671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0,308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0,352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0,581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Чувашская Республика 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0,661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0,418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0,688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0,597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0,614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0,237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0,496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Пермский край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0,565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0,326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0,475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0,405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0,066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0,082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0,258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Кировская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0,524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0,459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0,597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0,493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0,232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0,257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0,408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Нижегородская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0,354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0,545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0,399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0,382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0,339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0,417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0,439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Оренбургская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0,597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0,651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0,381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0,381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0,061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0,116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0,297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Пензенская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0,734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0,454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0,637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0,616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0,609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0,181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0,398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Самарская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0,823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0,343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0,307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0,299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0,066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0,102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0,259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Саратовская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0,637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0,455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0,612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0,511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0,537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0,201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0,444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0,460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45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Ульяновская область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0,71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0,399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0,56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0,573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0,579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0,197</a:t>
                          </a:r>
                          <a:endParaRPr lang="ru-RU" sz="140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0,154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0,399</a:t>
                          </a:r>
                          <a:endParaRPr lang="ru-RU" sz="1400" dirty="0"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b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6200" y="208148"/>
            <a:ext cx="89997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ежрегиональные сопоставления по интегральному индексу развития предпринимательских процессов в  предпринимательских экосистемах (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 регионам ПФО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63000" y="64706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6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</TotalTime>
  <Words>1662</Words>
  <Application>Microsoft Office PowerPoint</Application>
  <PresentationFormat>Произвольный</PresentationFormat>
  <Paragraphs>571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 Ведущие проблемы современного состояния конкурентной среды в России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administrator</cp:lastModifiedBy>
  <cp:revision>120</cp:revision>
  <cp:lastPrinted>2018-11-14T16:15:24Z</cp:lastPrinted>
  <dcterms:created xsi:type="dcterms:W3CDTF">2017-09-20T11:42:15Z</dcterms:created>
  <dcterms:modified xsi:type="dcterms:W3CDTF">2018-11-15T07:07:01Z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2017-09-19T00:00:00Z</vt:filetime>
  </property>
  <property fmtid="{D5CDD505-2E9C-101B-9397-08002B2CF9AE}" pid="3" name="LastSaved">
    <vt:filetime>2017-09-20T00:00:00Z</vt:filetime>
  </property>
</Properties>
</file>