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5" r:id="rId2"/>
    <p:sldMasterId id="2147483738" r:id="rId3"/>
  </p:sldMasterIdLst>
  <p:notesMasterIdLst>
    <p:notesMasterId r:id="rId20"/>
  </p:notesMasterIdLst>
  <p:handoutMasterIdLst>
    <p:handoutMasterId r:id="rId21"/>
  </p:handoutMasterIdLst>
  <p:sldIdLst>
    <p:sldId id="443" r:id="rId4"/>
    <p:sldId id="518" r:id="rId5"/>
    <p:sldId id="519" r:id="rId6"/>
    <p:sldId id="506" r:id="rId7"/>
    <p:sldId id="507" r:id="rId8"/>
    <p:sldId id="508" r:id="rId9"/>
    <p:sldId id="510" r:id="rId10"/>
    <p:sldId id="523" r:id="rId11"/>
    <p:sldId id="522" r:id="rId12"/>
    <p:sldId id="521" r:id="rId13"/>
    <p:sldId id="513" r:id="rId14"/>
    <p:sldId id="525" r:id="rId15"/>
    <p:sldId id="526" r:id="rId16"/>
    <p:sldId id="524" r:id="rId17"/>
    <p:sldId id="515" r:id="rId18"/>
    <p:sldId id="479" r:id="rId1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4B1B8"/>
    <a:srgbClr val="47A4AB"/>
    <a:srgbClr val="990033"/>
    <a:srgbClr val="333399"/>
    <a:srgbClr val="F3F9FA"/>
    <a:srgbClr val="92CDD2"/>
    <a:srgbClr val="69B7BF"/>
    <a:srgbClr val="A7D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38" autoAdjust="0"/>
    <p:restoredTop sz="97478" autoAdjust="0"/>
  </p:normalViewPr>
  <p:slideViewPr>
    <p:cSldViewPr snapToGrid="0">
      <p:cViewPr varScale="1">
        <p:scale>
          <a:sx n="84" d="100"/>
          <a:sy n="84" d="100"/>
        </p:scale>
        <p:origin x="-7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7104B-384F-4479-8FC8-ED697BD16818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847C9EA-06DC-4BCA-9ED6-4A5C583E9F50}">
      <dgm:prSet phldrT="[Текст]" custT="1"/>
      <dgm:spPr/>
      <dgm:t>
        <a:bodyPr/>
        <a:lstStyle/>
        <a:p>
          <a:pPr algn="ctr"/>
          <a:r>
            <a:rPr lang="ru-RU" sz="2400" dirty="0" smtClean="0"/>
            <a:t>Подлежит исключению более 7,5 млрд руб. </a:t>
          </a:r>
          <a:br>
            <a:rPr lang="ru-RU" sz="2400" dirty="0" smtClean="0"/>
          </a:br>
          <a:endParaRPr lang="ru-RU" sz="2400" dirty="0"/>
        </a:p>
      </dgm:t>
    </dgm:pt>
    <dgm:pt modelId="{70D52A0A-C452-46FB-8426-83A7816891B2}" type="parTrans" cxnId="{7E1DC0E1-1581-47F4-BCBB-218522D00E92}">
      <dgm:prSet/>
      <dgm:spPr/>
      <dgm:t>
        <a:bodyPr/>
        <a:lstStyle/>
        <a:p>
          <a:endParaRPr lang="ru-RU"/>
        </a:p>
      </dgm:t>
    </dgm:pt>
    <dgm:pt modelId="{DB455095-CFCA-4A23-A670-308CCB6ECB70}" type="sibTrans" cxnId="{7E1DC0E1-1581-47F4-BCBB-218522D00E92}">
      <dgm:prSet/>
      <dgm:spPr/>
      <dgm:t>
        <a:bodyPr/>
        <a:lstStyle/>
        <a:p>
          <a:endParaRPr lang="ru-RU"/>
        </a:p>
      </dgm:t>
    </dgm:pt>
    <dgm:pt modelId="{DF0890D7-393C-4D8C-9D90-E816E5CAC960}" type="pres">
      <dgm:prSet presAssocID="{D467104B-384F-4479-8FC8-ED697BD168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1B7D8-13F3-4E2C-A595-C096DBBC831B}" type="pres">
      <dgm:prSet presAssocID="{1847C9EA-06DC-4BCA-9ED6-4A5C583E9F50}" presName="parentLin" presStyleCnt="0"/>
      <dgm:spPr/>
    </dgm:pt>
    <dgm:pt modelId="{5E7DB8FE-5029-4151-ABC8-BA604BE7C767}" type="pres">
      <dgm:prSet presAssocID="{1847C9EA-06DC-4BCA-9ED6-4A5C583E9F5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5D1BEB9-0C29-4DAD-86A2-8831A75AE41B}" type="pres">
      <dgm:prSet presAssocID="{1847C9EA-06DC-4BCA-9ED6-4A5C583E9F50}" presName="parentText" presStyleLbl="node1" presStyleIdx="0" presStyleCnt="1" custScaleX="138535" custLinFactNeighborX="-64283" custLinFactNeighborY="23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A42FB-5DC7-4399-AB14-1BE62E07942D}" type="pres">
      <dgm:prSet presAssocID="{1847C9EA-06DC-4BCA-9ED6-4A5C583E9F50}" presName="negativeSpace" presStyleCnt="0"/>
      <dgm:spPr/>
    </dgm:pt>
    <dgm:pt modelId="{F1C21C19-78C9-4E7B-96D6-E9E646CD2DBC}" type="pres">
      <dgm:prSet presAssocID="{1847C9EA-06DC-4BCA-9ED6-4A5C583E9F50}" presName="childText" presStyleLbl="conFgAcc1" presStyleIdx="0" presStyleCnt="1" custScaleX="95128">
        <dgm:presLayoutVars>
          <dgm:bulletEnabled val="1"/>
        </dgm:presLayoutVars>
      </dgm:prSet>
      <dgm:spPr/>
    </dgm:pt>
  </dgm:ptLst>
  <dgm:cxnLst>
    <dgm:cxn modelId="{7E1DC0E1-1581-47F4-BCBB-218522D00E92}" srcId="{D467104B-384F-4479-8FC8-ED697BD16818}" destId="{1847C9EA-06DC-4BCA-9ED6-4A5C583E9F50}" srcOrd="0" destOrd="0" parTransId="{70D52A0A-C452-46FB-8426-83A7816891B2}" sibTransId="{DB455095-CFCA-4A23-A670-308CCB6ECB70}"/>
    <dgm:cxn modelId="{7EFE5363-4B25-4454-93BF-BE6178B60E98}" type="presOf" srcId="{1847C9EA-06DC-4BCA-9ED6-4A5C583E9F50}" destId="{65D1BEB9-0C29-4DAD-86A2-8831A75AE41B}" srcOrd="1" destOrd="0" presId="urn:microsoft.com/office/officeart/2005/8/layout/list1"/>
    <dgm:cxn modelId="{B7167275-D093-468B-93E9-E3F332005D6F}" type="presOf" srcId="{1847C9EA-06DC-4BCA-9ED6-4A5C583E9F50}" destId="{5E7DB8FE-5029-4151-ABC8-BA604BE7C767}" srcOrd="0" destOrd="0" presId="urn:microsoft.com/office/officeart/2005/8/layout/list1"/>
    <dgm:cxn modelId="{1A17BF88-7219-445B-ACA2-BCC56058125A}" type="presOf" srcId="{D467104B-384F-4479-8FC8-ED697BD16818}" destId="{DF0890D7-393C-4D8C-9D90-E816E5CAC960}" srcOrd="0" destOrd="0" presId="urn:microsoft.com/office/officeart/2005/8/layout/list1"/>
    <dgm:cxn modelId="{5D81E014-B3F8-43BB-B454-77CEF59082F0}" type="presParOf" srcId="{DF0890D7-393C-4D8C-9D90-E816E5CAC960}" destId="{0531B7D8-13F3-4E2C-A595-C096DBBC831B}" srcOrd="0" destOrd="0" presId="urn:microsoft.com/office/officeart/2005/8/layout/list1"/>
    <dgm:cxn modelId="{396C92BE-C32B-4C70-BACA-088ABB8B8B33}" type="presParOf" srcId="{0531B7D8-13F3-4E2C-A595-C096DBBC831B}" destId="{5E7DB8FE-5029-4151-ABC8-BA604BE7C767}" srcOrd="0" destOrd="0" presId="urn:microsoft.com/office/officeart/2005/8/layout/list1"/>
    <dgm:cxn modelId="{258F214D-4D18-4402-BE69-0ABC420DBAFC}" type="presParOf" srcId="{0531B7D8-13F3-4E2C-A595-C096DBBC831B}" destId="{65D1BEB9-0C29-4DAD-86A2-8831A75AE41B}" srcOrd="1" destOrd="0" presId="urn:microsoft.com/office/officeart/2005/8/layout/list1"/>
    <dgm:cxn modelId="{1BD80FF8-3500-4BD7-97C9-FBB02A446E02}" type="presParOf" srcId="{DF0890D7-393C-4D8C-9D90-E816E5CAC960}" destId="{42AA42FB-5DC7-4399-AB14-1BE62E07942D}" srcOrd="1" destOrd="0" presId="urn:microsoft.com/office/officeart/2005/8/layout/list1"/>
    <dgm:cxn modelId="{4A04D7A2-1455-4FB3-81D3-0016FB45BFE4}" type="presParOf" srcId="{DF0890D7-393C-4D8C-9D90-E816E5CAC960}" destId="{F1C21C19-78C9-4E7B-96D6-E9E646CD2D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DFD814-1414-4B67-8EFA-11B8AA76B464}" type="doc">
      <dgm:prSet loTypeId="urn:microsoft.com/office/officeart/2008/layout/LinedList" loCatId="list" qsTypeId="urn:microsoft.com/office/officeart/2005/8/quickstyle/3d3" qsCatId="3D" csTypeId="urn:microsoft.com/office/officeart/2005/8/colors/colorful4" csCatId="colorful" phldr="1"/>
      <dgm:spPr/>
    </dgm:pt>
    <dgm:pt modelId="{70B2501B-C513-4B6F-ABA5-455EEFE11F1D}">
      <dgm:prSet custT="1"/>
      <dgm:spPr/>
      <dgm:t>
        <a:bodyPr/>
        <a:lstStyle/>
        <a:p>
          <a:pPr algn="just"/>
          <a:endParaRPr lang="ru-RU" sz="1800" b="1" dirty="0">
            <a:latin typeface="+mj-lt"/>
            <a:cs typeface="Times New Roman" panose="02020603050405020304" pitchFamily="18" charset="0"/>
          </a:endParaRPr>
        </a:p>
        <a:p>
          <a:pPr algn="just"/>
          <a:endParaRPr lang="ru-RU" sz="1800" b="1" dirty="0">
            <a:latin typeface="+mj-lt"/>
            <a:cs typeface="Times New Roman" panose="02020603050405020304" pitchFamily="18" charset="0"/>
          </a:endParaRPr>
        </a:p>
        <a:p>
          <a:pPr algn="just"/>
          <a:endParaRPr lang="ru-RU" sz="1800" b="1" dirty="0">
            <a:latin typeface="+mj-lt"/>
            <a:cs typeface="Times New Roman" panose="02020603050405020304" pitchFamily="18" charset="0"/>
          </a:endParaRPr>
        </a:p>
        <a:p>
          <a:pPr algn="just"/>
          <a:endParaRPr lang="ru-RU" sz="1800" b="1" dirty="0">
            <a:latin typeface="+mj-lt"/>
            <a:cs typeface="Times New Roman" panose="02020603050405020304" pitchFamily="18" charset="0"/>
          </a:endParaRPr>
        </a:p>
        <a:p>
          <a:pPr algn="just"/>
          <a:endParaRPr lang="ru-RU" sz="1800" b="1" dirty="0">
            <a:latin typeface="+mj-lt"/>
            <a:cs typeface="Times New Roman" panose="02020603050405020304" pitchFamily="18" charset="0"/>
          </a:endParaRPr>
        </a:p>
        <a:p>
          <a:pPr algn="just"/>
          <a:endParaRPr lang="ru-RU" sz="1800" b="1" dirty="0">
            <a:latin typeface="+mj-lt"/>
            <a:cs typeface="Times New Roman" panose="02020603050405020304" pitchFamily="18" charset="0"/>
          </a:endParaRPr>
        </a:p>
      </dgm:t>
    </dgm:pt>
    <dgm:pt modelId="{A2458D53-BC65-48F0-98F1-344C2F7E8C87}" type="parTrans" cxnId="{E2CA2A0E-5D67-49ED-9559-8C159191F13C}">
      <dgm:prSet/>
      <dgm:spPr/>
      <dgm:t>
        <a:bodyPr/>
        <a:lstStyle/>
        <a:p>
          <a:endParaRPr lang="ru-RU"/>
        </a:p>
      </dgm:t>
    </dgm:pt>
    <dgm:pt modelId="{3AEE321B-4466-408E-B19B-9C1EFA2361A0}" type="sibTrans" cxnId="{E2CA2A0E-5D67-49ED-9559-8C159191F13C}">
      <dgm:prSet/>
      <dgm:spPr/>
      <dgm:t>
        <a:bodyPr/>
        <a:lstStyle/>
        <a:p>
          <a:endParaRPr lang="ru-RU"/>
        </a:p>
      </dgm:t>
    </dgm:pt>
    <dgm:pt modelId="{E3F1E37F-942B-4275-BD62-0D7570F7F55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Инвестиционные программы во всех регулируемых сферах утверждаются органами государственной власти;</a:t>
          </a:r>
          <a:endParaRPr lang="ru-RU" sz="2400" dirty="0"/>
        </a:p>
      </dgm:t>
    </dgm:pt>
    <dgm:pt modelId="{4A4513CD-08C5-46C1-AEF1-209C8442A688}" type="parTrans" cxnId="{5981F600-1CC7-426E-8B67-99844A6F9165}">
      <dgm:prSet/>
      <dgm:spPr/>
      <dgm:t>
        <a:bodyPr/>
        <a:lstStyle/>
        <a:p>
          <a:endParaRPr lang="ru-RU"/>
        </a:p>
      </dgm:t>
    </dgm:pt>
    <dgm:pt modelId="{03FD733B-D149-454A-8A22-0AF843495FC9}" type="sibTrans" cxnId="{5981F600-1CC7-426E-8B67-99844A6F9165}">
      <dgm:prSet/>
      <dgm:spPr/>
      <dgm:t>
        <a:bodyPr/>
        <a:lstStyle/>
        <a:p>
          <a:endParaRPr lang="ru-RU"/>
        </a:p>
      </dgm:t>
    </dgm:pt>
    <dgm:pt modelId="{8595215D-563B-458F-80EF-9163C9B0452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Расходы на инвестиции учитываются только в размере утвержденных  инвестиционных программ, соответствующих федеральным требованиям;</a:t>
          </a:r>
          <a:endParaRPr lang="ru-RU" sz="2400" dirty="0"/>
        </a:p>
      </dgm:t>
    </dgm:pt>
    <dgm:pt modelId="{FB2D57EA-5D3D-41EA-83CD-B09BC7294CC1}" type="parTrans" cxnId="{94B5F18A-EC29-42BF-8B64-C5303DA9D099}">
      <dgm:prSet/>
      <dgm:spPr/>
      <dgm:t>
        <a:bodyPr/>
        <a:lstStyle/>
        <a:p>
          <a:endParaRPr lang="ru-RU"/>
        </a:p>
      </dgm:t>
    </dgm:pt>
    <dgm:pt modelId="{39E61BD0-8D28-447A-B571-A562FE909C84}" type="sibTrans" cxnId="{94B5F18A-EC29-42BF-8B64-C5303DA9D099}">
      <dgm:prSet/>
      <dgm:spPr/>
      <dgm:t>
        <a:bodyPr/>
        <a:lstStyle/>
        <a:p>
          <a:endParaRPr lang="ru-RU"/>
        </a:p>
      </dgm:t>
    </dgm:pt>
    <dgm:pt modelId="{65EDA2A8-CFF9-407B-AF08-0774A1DF0798}">
      <dgm:prSet custT="1"/>
      <dgm:spPr/>
      <dgm:t>
        <a:bodyPr/>
        <a:lstStyle/>
        <a:p>
          <a:r>
            <a:rPr lang="ru-RU" sz="2400" b="0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 неисполнении инвестиционной программы снижение тарифов и исключение из тарифов учтенных средств на инвестиции, в т.ч. в периоде </a:t>
          </a:r>
          <a:r>
            <a:rPr lang="ru-RU" sz="2400" b="0" baseline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регулирования</a:t>
          </a:r>
          <a:r>
            <a:rPr lang="en-US" sz="2400" b="0" baseline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/</a:t>
          </a:r>
          <a:endParaRPr lang="ru-RU" sz="2400" dirty="0"/>
        </a:p>
      </dgm:t>
    </dgm:pt>
    <dgm:pt modelId="{8DA40767-AAD4-4D17-842E-4A66D2DA2C34}" type="parTrans" cxnId="{EA1E08DE-C7B0-40D4-A800-B14E449DA31E}">
      <dgm:prSet/>
      <dgm:spPr/>
      <dgm:t>
        <a:bodyPr/>
        <a:lstStyle/>
        <a:p>
          <a:endParaRPr lang="ru-RU"/>
        </a:p>
      </dgm:t>
    </dgm:pt>
    <dgm:pt modelId="{586BB38E-1F8D-48C6-86F3-FD06AC3FAEB2}" type="sibTrans" cxnId="{EA1E08DE-C7B0-40D4-A800-B14E449DA31E}">
      <dgm:prSet/>
      <dgm:spPr/>
      <dgm:t>
        <a:bodyPr/>
        <a:lstStyle/>
        <a:p>
          <a:endParaRPr lang="ru-RU"/>
        </a:p>
      </dgm:t>
    </dgm:pt>
    <dgm:pt modelId="{D02AB6AD-829F-4F45-BD75-F422998F73F0}" type="pres">
      <dgm:prSet presAssocID="{0FDFD814-1414-4B67-8EFA-11B8AA76B464}" presName="vert0" presStyleCnt="0">
        <dgm:presLayoutVars>
          <dgm:dir/>
          <dgm:animOne val="branch"/>
          <dgm:animLvl val="lvl"/>
        </dgm:presLayoutVars>
      </dgm:prSet>
      <dgm:spPr/>
    </dgm:pt>
    <dgm:pt modelId="{4A3EBF65-814E-4AFB-9D05-F78EFA0B9B7D}" type="pres">
      <dgm:prSet presAssocID="{70B2501B-C513-4B6F-ABA5-455EEFE11F1D}" presName="thickLine" presStyleLbl="alignNode1" presStyleIdx="0" presStyleCnt="1"/>
      <dgm:spPr/>
    </dgm:pt>
    <dgm:pt modelId="{74A8C0D7-A7E9-4C9C-A237-D2B3BB7EC575}" type="pres">
      <dgm:prSet presAssocID="{70B2501B-C513-4B6F-ABA5-455EEFE11F1D}" presName="horz1" presStyleCnt="0"/>
      <dgm:spPr/>
    </dgm:pt>
    <dgm:pt modelId="{DC44C90F-A784-45C1-BA23-CC749B1067C4}" type="pres">
      <dgm:prSet presAssocID="{70B2501B-C513-4B6F-ABA5-455EEFE11F1D}" presName="tx1" presStyleLbl="revTx" presStyleIdx="0" presStyleCnt="4" custScaleX="135273"/>
      <dgm:spPr/>
      <dgm:t>
        <a:bodyPr/>
        <a:lstStyle/>
        <a:p>
          <a:endParaRPr lang="ru-RU"/>
        </a:p>
      </dgm:t>
    </dgm:pt>
    <dgm:pt modelId="{5AE7663E-3914-4364-98BB-67BFC5311DDA}" type="pres">
      <dgm:prSet presAssocID="{70B2501B-C513-4B6F-ABA5-455EEFE11F1D}" presName="vert1" presStyleCnt="0"/>
      <dgm:spPr/>
    </dgm:pt>
    <dgm:pt modelId="{23063473-78B9-4AB8-8EB5-4363A2FEEB8A}" type="pres">
      <dgm:prSet presAssocID="{E3F1E37F-942B-4275-BD62-0D7570F7F55A}" presName="vertSpace2a" presStyleCnt="0"/>
      <dgm:spPr/>
    </dgm:pt>
    <dgm:pt modelId="{F770E05E-F0A1-4D18-9A51-0E7D5994EBB9}" type="pres">
      <dgm:prSet presAssocID="{E3F1E37F-942B-4275-BD62-0D7570F7F55A}" presName="horz2" presStyleCnt="0"/>
      <dgm:spPr/>
    </dgm:pt>
    <dgm:pt modelId="{B9C95A99-F4C0-48C2-87AC-712612DFCF38}" type="pres">
      <dgm:prSet presAssocID="{E3F1E37F-942B-4275-BD62-0D7570F7F55A}" presName="horzSpace2" presStyleCnt="0"/>
      <dgm:spPr/>
    </dgm:pt>
    <dgm:pt modelId="{35B56020-F05D-4263-B687-D4EE3ABE8181}" type="pres">
      <dgm:prSet presAssocID="{E3F1E37F-942B-4275-BD62-0D7570F7F55A}" presName="tx2" presStyleLbl="revTx" presStyleIdx="1" presStyleCnt="4"/>
      <dgm:spPr/>
      <dgm:t>
        <a:bodyPr/>
        <a:lstStyle/>
        <a:p>
          <a:endParaRPr lang="ru-RU"/>
        </a:p>
      </dgm:t>
    </dgm:pt>
    <dgm:pt modelId="{5A1FF748-5905-4AF2-9C75-8734951AF0CD}" type="pres">
      <dgm:prSet presAssocID="{E3F1E37F-942B-4275-BD62-0D7570F7F55A}" presName="vert2" presStyleCnt="0"/>
      <dgm:spPr/>
    </dgm:pt>
    <dgm:pt modelId="{31F681BA-39EA-4FFA-9D49-7CD5CF0AA679}" type="pres">
      <dgm:prSet presAssocID="{E3F1E37F-942B-4275-BD62-0D7570F7F55A}" presName="thinLine2b" presStyleLbl="callout" presStyleIdx="0" presStyleCnt="3"/>
      <dgm:spPr/>
    </dgm:pt>
    <dgm:pt modelId="{C4349419-7E0B-4ED2-9C0B-394045DAD2FD}" type="pres">
      <dgm:prSet presAssocID="{E3F1E37F-942B-4275-BD62-0D7570F7F55A}" presName="vertSpace2b" presStyleCnt="0"/>
      <dgm:spPr/>
    </dgm:pt>
    <dgm:pt modelId="{A4122DA1-F690-43A1-9F3F-96D29FB4E35A}" type="pres">
      <dgm:prSet presAssocID="{8595215D-563B-458F-80EF-9163C9B04527}" presName="horz2" presStyleCnt="0"/>
      <dgm:spPr/>
    </dgm:pt>
    <dgm:pt modelId="{B4C69BBD-DE4C-47BE-9421-C24696B89144}" type="pres">
      <dgm:prSet presAssocID="{8595215D-563B-458F-80EF-9163C9B04527}" presName="horzSpace2" presStyleCnt="0"/>
      <dgm:spPr/>
    </dgm:pt>
    <dgm:pt modelId="{F1A149F0-8189-4BAC-833E-ED605AECFA69}" type="pres">
      <dgm:prSet presAssocID="{8595215D-563B-458F-80EF-9163C9B04527}" presName="tx2" presStyleLbl="revTx" presStyleIdx="2" presStyleCnt="4"/>
      <dgm:spPr/>
      <dgm:t>
        <a:bodyPr/>
        <a:lstStyle/>
        <a:p>
          <a:endParaRPr lang="ru-RU"/>
        </a:p>
      </dgm:t>
    </dgm:pt>
    <dgm:pt modelId="{DF7B7167-91B1-4AF4-9DC7-6646BE18B0A6}" type="pres">
      <dgm:prSet presAssocID="{8595215D-563B-458F-80EF-9163C9B04527}" presName="vert2" presStyleCnt="0"/>
      <dgm:spPr/>
    </dgm:pt>
    <dgm:pt modelId="{2D703104-AE03-4D7F-9D7B-455C62A6432C}" type="pres">
      <dgm:prSet presAssocID="{8595215D-563B-458F-80EF-9163C9B04527}" presName="thinLine2b" presStyleLbl="callout" presStyleIdx="1" presStyleCnt="3"/>
      <dgm:spPr/>
    </dgm:pt>
    <dgm:pt modelId="{F1D1EF1C-8A45-4E88-8241-659E9F2A312B}" type="pres">
      <dgm:prSet presAssocID="{8595215D-563B-458F-80EF-9163C9B04527}" presName="vertSpace2b" presStyleCnt="0"/>
      <dgm:spPr/>
    </dgm:pt>
    <dgm:pt modelId="{7711599C-BEA6-4085-9228-6E40ADA1A302}" type="pres">
      <dgm:prSet presAssocID="{65EDA2A8-CFF9-407B-AF08-0774A1DF0798}" presName="horz2" presStyleCnt="0"/>
      <dgm:spPr/>
    </dgm:pt>
    <dgm:pt modelId="{AEB87525-E880-486F-B209-12B4F109270B}" type="pres">
      <dgm:prSet presAssocID="{65EDA2A8-CFF9-407B-AF08-0774A1DF0798}" presName="horzSpace2" presStyleCnt="0"/>
      <dgm:spPr/>
    </dgm:pt>
    <dgm:pt modelId="{952B30CA-78D7-4633-88B2-9B5CAD41E122}" type="pres">
      <dgm:prSet presAssocID="{65EDA2A8-CFF9-407B-AF08-0774A1DF0798}" presName="tx2" presStyleLbl="revTx" presStyleIdx="3" presStyleCnt="4"/>
      <dgm:spPr/>
      <dgm:t>
        <a:bodyPr/>
        <a:lstStyle/>
        <a:p>
          <a:endParaRPr lang="ru-RU"/>
        </a:p>
      </dgm:t>
    </dgm:pt>
    <dgm:pt modelId="{9B16B110-2C20-4947-9765-1AC0A0D61435}" type="pres">
      <dgm:prSet presAssocID="{65EDA2A8-CFF9-407B-AF08-0774A1DF0798}" presName="vert2" presStyleCnt="0"/>
      <dgm:spPr/>
    </dgm:pt>
    <dgm:pt modelId="{B97E0AB8-FB4B-48D7-BE35-9506CB0C6990}" type="pres">
      <dgm:prSet presAssocID="{65EDA2A8-CFF9-407B-AF08-0774A1DF0798}" presName="thinLine2b" presStyleLbl="callout" presStyleIdx="2" presStyleCnt="3"/>
      <dgm:spPr/>
    </dgm:pt>
    <dgm:pt modelId="{AC68D090-E34C-4295-898C-BF3948EE78ED}" type="pres">
      <dgm:prSet presAssocID="{65EDA2A8-CFF9-407B-AF08-0774A1DF0798}" presName="vertSpace2b" presStyleCnt="0"/>
      <dgm:spPr/>
    </dgm:pt>
  </dgm:ptLst>
  <dgm:cxnLst>
    <dgm:cxn modelId="{5981F600-1CC7-426E-8B67-99844A6F9165}" srcId="{70B2501B-C513-4B6F-ABA5-455EEFE11F1D}" destId="{E3F1E37F-942B-4275-BD62-0D7570F7F55A}" srcOrd="0" destOrd="0" parTransId="{4A4513CD-08C5-46C1-AEF1-209C8442A688}" sibTransId="{03FD733B-D149-454A-8A22-0AF843495FC9}"/>
    <dgm:cxn modelId="{84AEFA81-A0E4-4919-AE92-1227275C659D}" type="presOf" srcId="{8595215D-563B-458F-80EF-9163C9B04527}" destId="{F1A149F0-8189-4BAC-833E-ED605AECFA69}" srcOrd="0" destOrd="0" presId="urn:microsoft.com/office/officeart/2008/layout/LinedList"/>
    <dgm:cxn modelId="{EA1E08DE-C7B0-40D4-A800-B14E449DA31E}" srcId="{70B2501B-C513-4B6F-ABA5-455EEFE11F1D}" destId="{65EDA2A8-CFF9-407B-AF08-0774A1DF0798}" srcOrd="2" destOrd="0" parTransId="{8DA40767-AAD4-4D17-842E-4A66D2DA2C34}" sibTransId="{586BB38E-1F8D-48C6-86F3-FD06AC3FAEB2}"/>
    <dgm:cxn modelId="{B24227D2-8056-4ED3-9B72-B3DC084CEDFF}" type="presOf" srcId="{0FDFD814-1414-4B67-8EFA-11B8AA76B464}" destId="{D02AB6AD-829F-4F45-BD75-F422998F73F0}" srcOrd="0" destOrd="0" presId="urn:microsoft.com/office/officeart/2008/layout/LinedList"/>
    <dgm:cxn modelId="{E2CA2A0E-5D67-49ED-9559-8C159191F13C}" srcId="{0FDFD814-1414-4B67-8EFA-11B8AA76B464}" destId="{70B2501B-C513-4B6F-ABA5-455EEFE11F1D}" srcOrd="0" destOrd="0" parTransId="{A2458D53-BC65-48F0-98F1-344C2F7E8C87}" sibTransId="{3AEE321B-4466-408E-B19B-9C1EFA2361A0}"/>
    <dgm:cxn modelId="{DA950D98-EF13-49BB-B6F1-E12AC27AFC73}" type="presOf" srcId="{65EDA2A8-CFF9-407B-AF08-0774A1DF0798}" destId="{952B30CA-78D7-4633-88B2-9B5CAD41E122}" srcOrd="0" destOrd="0" presId="urn:microsoft.com/office/officeart/2008/layout/LinedList"/>
    <dgm:cxn modelId="{94B5F18A-EC29-42BF-8B64-C5303DA9D099}" srcId="{70B2501B-C513-4B6F-ABA5-455EEFE11F1D}" destId="{8595215D-563B-458F-80EF-9163C9B04527}" srcOrd="1" destOrd="0" parTransId="{FB2D57EA-5D3D-41EA-83CD-B09BC7294CC1}" sibTransId="{39E61BD0-8D28-447A-B571-A562FE909C84}"/>
    <dgm:cxn modelId="{93A2C0CC-09D3-4773-A82B-728DC4F8ABC6}" type="presOf" srcId="{70B2501B-C513-4B6F-ABA5-455EEFE11F1D}" destId="{DC44C90F-A784-45C1-BA23-CC749B1067C4}" srcOrd="0" destOrd="0" presId="urn:microsoft.com/office/officeart/2008/layout/LinedList"/>
    <dgm:cxn modelId="{5FC696DC-E30E-481E-9BCA-588D9511EEF4}" type="presOf" srcId="{E3F1E37F-942B-4275-BD62-0D7570F7F55A}" destId="{35B56020-F05D-4263-B687-D4EE3ABE8181}" srcOrd="0" destOrd="0" presId="urn:microsoft.com/office/officeart/2008/layout/LinedList"/>
    <dgm:cxn modelId="{10CC8839-7C16-4EA1-9AC9-7CFE68C62931}" type="presParOf" srcId="{D02AB6AD-829F-4F45-BD75-F422998F73F0}" destId="{4A3EBF65-814E-4AFB-9D05-F78EFA0B9B7D}" srcOrd="0" destOrd="0" presId="urn:microsoft.com/office/officeart/2008/layout/LinedList"/>
    <dgm:cxn modelId="{A6E89E3A-F819-49F3-B1AC-0C435A33A3D8}" type="presParOf" srcId="{D02AB6AD-829F-4F45-BD75-F422998F73F0}" destId="{74A8C0D7-A7E9-4C9C-A237-D2B3BB7EC575}" srcOrd="1" destOrd="0" presId="urn:microsoft.com/office/officeart/2008/layout/LinedList"/>
    <dgm:cxn modelId="{EF43BCFA-1D32-4573-B50E-0DC55CF300B3}" type="presParOf" srcId="{74A8C0D7-A7E9-4C9C-A237-D2B3BB7EC575}" destId="{DC44C90F-A784-45C1-BA23-CC749B1067C4}" srcOrd="0" destOrd="0" presId="urn:microsoft.com/office/officeart/2008/layout/LinedList"/>
    <dgm:cxn modelId="{574B24F1-6DAD-4DBC-9402-0649F0D5DFB8}" type="presParOf" srcId="{74A8C0D7-A7E9-4C9C-A237-D2B3BB7EC575}" destId="{5AE7663E-3914-4364-98BB-67BFC5311DDA}" srcOrd="1" destOrd="0" presId="urn:microsoft.com/office/officeart/2008/layout/LinedList"/>
    <dgm:cxn modelId="{051209C0-905B-4960-9B70-976E3942F148}" type="presParOf" srcId="{5AE7663E-3914-4364-98BB-67BFC5311DDA}" destId="{23063473-78B9-4AB8-8EB5-4363A2FEEB8A}" srcOrd="0" destOrd="0" presId="urn:microsoft.com/office/officeart/2008/layout/LinedList"/>
    <dgm:cxn modelId="{B14CC9A4-4EED-40DB-98DE-144FF712AE81}" type="presParOf" srcId="{5AE7663E-3914-4364-98BB-67BFC5311DDA}" destId="{F770E05E-F0A1-4D18-9A51-0E7D5994EBB9}" srcOrd="1" destOrd="0" presId="urn:microsoft.com/office/officeart/2008/layout/LinedList"/>
    <dgm:cxn modelId="{67C34C20-D60A-4437-B25E-46573EF817F7}" type="presParOf" srcId="{F770E05E-F0A1-4D18-9A51-0E7D5994EBB9}" destId="{B9C95A99-F4C0-48C2-87AC-712612DFCF38}" srcOrd="0" destOrd="0" presId="urn:microsoft.com/office/officeart/2008/layout/LinedList"/>
    <dgm:cxn modelId="{85950A25-9163-4A85-8FD3-5DE1169664F2}" type="presParOf" srcId="{F770E05E-F0A1-4D18-9A51-0E7D5994EBB9}" destId="{35B56020-F05D-4263-B687-D4EE3ABE8181}" srcOrd="1" destOrd="0" presId="urn:microsoft.com/office/officeart/2008/layout/LinedList"/>
    <dgm:cxn modelId="{8C4384E7-10AF-4907-8AA0-B74A12AEEB40}" type="presParOf" srcId="{F770E05E-F0A1-4D18-9A51-0E7D5994EBB9}" destId="{5A1FF748-5905-4AF2-9C75-8734951AF0CD}" srcOrd="2" destOrd="0" presId="urn:microsoft.com/office/officeart/2008/layout/LinedList"/>
    <dgm:cxn modelId="{384DF858-43CB-4480-8794-CADC0351C3AE}" type="presParOf" srcId="{5AE7663E-3914-4364-98BB-67BFC5311DDA}" destId="{31F681BA-39EA-4FFA-9D49-7CD5CF0AA679}" srcOrd="2" destOrd="0" presId="urn:microsoft.com/office/officeart/2008/layout/LinedList"/>
    <dgm:cxn modelId="{AAC9D5CB-936B-4E0D-8177-81B56D948D3F}" type="presParOf" srcId="{5AE7663E-3914-4364-98BB-67BFC5311DDA}" destId="{C4349419-7E0B-4ED2-9C0B-394045DAD2FD}" srcOrd="3" destOrd="0" presId="urn:microsoft.com/office/officeart/2008/layout/LinedList"/>
    <dgm:cxn modelId="{11102E43-C148-4B6F-88FB-DE081164A9B5}" type="presParOf" srcId="{5AE7663E-3914-4364-98BB-67BFC5311DDA}" destId="{A4122DA1-F690-43A1-9F3F-96D29FB4E35A}" srcOrd="4" destOrd="0" presId="urn:microsoft.com/office/officeart/2008/layout/LinedList"/>
    <dgm:cxn modelId="{16987B1A-C944-4675-B78A-F28CB2E14125}" type="presParOf" srcId="{A4122DA1-F690-43A1-9F3F-96D29FB4E35A}" destId="{B4C69BBD-DE4C-47BE-9421-C24696B89144}" srcOrd="0" destOrd="0" presId="urn:microsoft.com/office/officeart/2008/layout/LinedList"/>
    <dgm:cxn modelId="{BCAE6870-4266-4691-9956-88B86E705449}" type="presParOf" srcId="{A4122DA1-F690-43A1-9F3F-96D29FB4E35A}" destId="{F1A149F0-8189-4BAC-833E-ED605AECFA69}" srcOrd="1" destOrd="0" presId="urn:microsoft.com/office/officeart/2008/layout/LinedList"/>
    <dgm:cxn modelId="{8D9D501F-4D5B-4B22-B699-21A341D324FD}" type="presParOf" srcId="{A4122DA1-F690-43A1-9F3F-96D29FB4E35A}" destId="{DF7B7167-91B1-4AF4-9DC7-6646BE18B0A6}" srcOrd="2" destOrd="0" presId="urn:microsoft.com/office/officeart/2008/layout/LinedList"/>
    <dgm:cxn modelId="{C8D3D897-A8FF-4244-A588-8074B103B191}" type="presParOf" srcId="{5AE7663E-3914-4364-98BB-67BFC5311DDA}" destId="{2D703104-AE03-4D7F-9D7B-455C62A6432C}" srcOrd="5" destOrd="0" presId="urn:microsoft.com/office/officeart/2008/layout/LinedList"/>
    <dgm:cxn modelId="{BA3B2CBE-20C3-4390-BAC9-3DBAD6E6210A}" type="presParOf" srcId="{5AE7663E-3914-4364-98BB-67BFC5311DDA}" destId="{F1D1EF1C-8A45-4E88-8241-659E9F2A312B}" srcOrd="6" destOrd="0" presId="urn:microsoft.com/office/officeart/2008/layout/LinedList"/>
    <dgm:cxn modelId="{BFCFF931-7150-4157-89DC-7822535BBCC3}" type="presParOf" srcId="{5AE7663E-3914-4364-98BB-67BFC5311DDA}" destId="{7711599C-BEA6-4085-9228-6E40ADA1A302}" srcOrd="7" destOrd="0" presId="urn:microsoft.com/office/officeart/2008/layout/LinedList"/>
    <dgm:cxn modelId="{1AFAA532-BD3E-4FB1-896F-DBA5D6D06159}" type="presParOf" srcId="{7711599C-BEA6-4085-9228-6E40ADA1A302}" destId="{AEB87525-E880-486F-B209-12B4F109270B}" srcOrd="0" destOrd="0" presId="urn:microsoft.com/office/officeart/2008/layout/LinedList"/>
    <dgm:cxn modelId="{63EDA441-14DF-4E0E-8E6F-EC66F687E60D}" type="presParOf" srcId="{7711599C-BEA6-4085-9228-6E40ADA1A302}" destId="{952B30CA-78D7-4633-88B2-9B5CAD41E122}" srcOrd="1" destOrd="0" presId="urn:microsoft.com/office/officeart/2008/layout/LinedList"/>
    <dgm:cxn modelId="{44BF8965-D76A-4AE5-A4E4-F5AA8C1EE224}" type="presParOf" srcId="{7711599C-BEA6-4085-9228-6E40ADA1A302}" destId="{9B16B110-2C20-4947-9765-1AC0A0D61435}" srcOrd="2" destOrd="0" presId="urn:microsoft.com/office/officeart/2008/layout/LinedList"/>
    <dgm:cxn modelId="{BE8D3840-EFC4-43B3-93D6-43FF5CD067BF}" type="presParOf" srcId="{5AE7663E-3914-4364-98BB-67BFC5311DDA}" destId="{B97E0AB8-FB4B-48D7-BE35-9506CB0C6990}" srcOrd="8" destOrd="0" presId="urn:microsoft.com/office/officeart/2008/layout/LinedList"/>
    <dgm:cxn modelId="{5AB8FCBA-B50B-49C8-A468-AE7A1B0F96C0}" type="presParOf" srcId="{5AE7663E-3914-4364-98BB-67BFC5311DDA}" destId="{AC68D090-E34C-4295-898C-BF3948EE78E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05BBD-8BEE-4068-B93E-BBA62A72404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3255DDEA-268A-4F16-BF71-CB7A5065623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РФ, регламентирующих процедуру рассмотрения досудебных споров и разногласий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79439-600B-41BA-87FB-91EB800FBFA7}" type="parTrans" cxnId="{017A142E-B54B-41AE-8AB7-5A0232780ED8}">
      <dgm:prSet/>
      <dgm:spPr/>
      <dgm:t>
        <a:bodyPr/>
        <a:lstStyle/>
        <a:p>
          <a:endParaRPr lang="ru-RU"/>
        </a:p>
      </dgm:t>
    </dgm:pt>
    <dgm:pt modelId="{98C85FF9-D54B-4581-8A10-3CF6AC5EA7B3}" type="sibTrans" cxnId="{017A142E-B54B-41AE-8AB7-5A0232780ED8}">
      <dgm:prSet/>
      <dgm:spPr/>
      <dgm:t>
        <a:bodyPr/>
        <a:lstStyle/>
        <a:p>
          <a:endParaRPr lang="ru-RU"/>
        </a:p>
      </dgm:t>
    </dgm:pt>
    <dgm:pt modelId="{3C490211-EB56-4092-8C03-818F22E0C41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30.04.2018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533 «Об утверждении Правил рассмотрения (урегулирования) споров и разногласий, связанных с установлением и (или) применением цен (тарифов)»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73BC8-968E-49C2-B765-FD89D26B0B8B}" type="parTrans" cxnId="{2D8DFA1E-0046-497C-973A-23239A05DD7A}">
      <dgm:prSet/>
      <dgm:spPr/>
      <dgm:t>
        <a:bodyPr/>
        <a:lstStyle/>
        <a:p>
          <a:endParaRPr lang="ru-RU"/>
        </a:p>
      </dgm:t>
    </dgm:pt>
    <dgm:pt modelId="{095FB0A1-EC32-49F5-8009-71753ECBAE9F}" type="sibTrans" cxnId="{2D8DFA1E-0046-497C-973A-23239A05DD7A}">
      <dgm:prSet/>
      <dgm:spPr/>
      <dgm:t>
        <a:bodyPr/>
        <a:lstStyle/>
        <a:p>
          <a:endParaRPr lang="ru-RU"/>
        </a:p>
      </dgm:t>
    </dgm:pt>
    <dgm:pt modelId="{6ECBC01F-7F02-4706-B2C6-1E5A672560F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ФАС России от 19.06.2018 № 827/18 «Об утверждении регламента деятельности ФАС России по рассмотрению (урегулированию) споров и разногласий»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B7B62-3698-47F9-93A6-783B35153B31}" type="parTrans" cxnId="{240F2044-82D8-4A0C-8D8F-FEB6761B0008}">
      <dgm:prSet/>
      <dgm:spPr/>
      <dgm:t>
        <a:bodyPr/>
        <a:lstStyle/>
        <a:p>
          <a:endParaRPr lang="ru-RU"/>
        </a:p>
      </dgm:t>
    </dgm:pt>
    <dgm:pt modelId="{CA0727C3-0E92-489B-BA2B-9916E5B48A70}" type="sibTrans" cxnId="{240F2044-82D8-4A0C-8D8F-FEB6761B0008}">
      <dgm:prSet/>
      <dgm:spPr/>
      <dgm:t>
        <a:bodyPr/>
        <a:lstStyle/>
        <a:p>
          <a:endParaRPr lang="ru-RU"/>
        </a:p>
      </dgm:t>
    </dgm:pt>
    <dgm:pt modelId="{CF3D53D0-6354-4362-A906-3D8EBFF9C7FA}" type="pres">
      <dgm:prSet presAssocID="{C2305BBD-8BEE-4068-B93E-BBA62A724048}" presName="CompostProcess" presStyleCnt="0">
        <dgm:presLayoutVars>
          <dgm:dir/>
          <dgm:resizeHandles val="exact"/>
        </dgm:presLayoutVars>
      </dgm:prSet>
      <dgm:spPr/>
    </dgm:pt>
    <dgm:pt modelId="{664E5B4F-1065-4AEA-BE16-7336C0756F29}" type="pres">
      <dgm:prSet presAssocID="{C2305BBD-8BEE-4068-B93E-BBA62A724048}" presName="arrow" presStyleLbl="bgShp" presStyleIdx="0" presStyleCnt="1"/>
      <dgm:spPr/>
    </dgm:pt>
    <dgm:pt modelId="{6DEB61AC-0479-41C0-B6F1-83E48FA7834D}" type="pres">
      <dgm:prSet presAssocID="{C2305BBD-8BEE-4068-B93E-BBA62A724048}" presName="linearProcess" presStyleCnt="0"/>
      <dgm:spPr/>
    </dgm:pt>
    <dgm:pt modelId="{4359DD17-EED1-4B50-9A1C-D18274AF22A4}" type="pres">
      <dgm:prSet presAssocID="{3255DDEA-268A-4F16-BF71-CB7A50656231}" presName="textNode" presStyleLbl="node1" presStyleIdx="0" presStyleCnt="3" custScaleX="111421" custScaleY="11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788C-A9D8-4885-A155-C4306CABF35C}" type="pres">
      <dgm:prSet presAssocID="{98C85FF9-D54B-4581-8A10-3CF6AC5EA7B3}" presName="sibTrans" presStyleCnt="0"/>
      <dgm:spPr/>
    </dgm:pt>
    <dgm:pt modelId="{735B8DA1-140E-4CDD-AD08-1DEEBBCC8096}" type="pres">
      <dgm:prSet presAssocID="{3C490211-EB56-4092-8C03-818F22E0C410}" presName="textNode" presStyleLbl="node1" presStyleIdx="1" presStyleCnt="3" custScaleX="113043" custScaleY="11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C8160-90ED-4B71-94C6-4F3C2F87EABE}" type="pres">
      <dgm:prSet presAssocID="{095FB0A1-EC32-49F5-8009-71753ECBAE9F}" presName="sibTrans" presStyleCnt="0"/>
      <dgm:spPr/>
    </dgm:pt>
    <dgm:pt modelId="{94707A5C-344F-46D2-95DE-C69952D3B9F7}" type="pres">
      <dgm:prSet presAssocID="{6ECBC01F-7F02-4706-B2C6-1E5A672560F4}" presName="textNode" presStyleLbl="node1" presStyleIdx="2" presStyleCnt="3" custScaleY="11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A142E-B54B-41AE-8AB7-5A0232780ED8}" srcId="{C2305BBD-8BEE-4068-B93E-BBA62A724048}" destId="{3255DDEA-268A-4F16-BF71-CB7A50656231}" srcOrd="0" destOrd="0" parTransId="{65179439-600B-41BA-87FB-91EB800FBFA7}" sibTransId="{98C85FF9-D54B-4581-8A10-3CF6AC5EA7B3}"/>
    <dgm:cxn modelId="{2031A300-5114-492C-BE15-F3088B3F9CA7}" type="presOf" srcId="{C2305BBD-8BEE-4068-B93E-BBA62A724048}" destId="{CF3D53D0-6354-4362-A906-3D8EBFF9C7FA}" srcOrd="0" destOrd="0" presId="urn:microsoft.com/office/officeart/2005/8/layout/hProcess9"/>
    <dgm:cxn modelId="{A71ADBBF-8990-4E90-919B-A7617A8A0D46}" type="presOf" srcId="{6ECBC01F-7F02-4706-B2C6-1E5A672560F4}" destId="{94707A5C-344F-46D2-95DE-C69952D3B9F7}" srcOrd="0" destOrd="0" presId="urn:microsoft.com/office/officeart/2005/8/layout/hProcess9"/>
    <dgm:cxn modelId="{2D8DFA1E-0046-497C-973A-23239A05DD7A}" srcId="{C2305BBD-8BEE-4068-B93E-BBA62A724048}" destId="{3C490211-EB56-4092-8C03-818F22E0C410}" srcOrd="1" destOrd="0" parTransId="{8EA73BC8-968E-49C2-B765-FD89D26B0B8B}" sibTransId="{095FB0A1-EC32-49F5-8009-71753ECBAE9F}"/>
    <dgm:cxn modelId="{240F2044-82D8-4A0C-8D8F-FEB6761B0008}" srcId="{C2305BBD-8BEE-4068-B93E-BBA62A724048}" destId="{6ECBC01F-7F02-4706-B2C6-1E5A672560F4}" srcOrd="2" destOrd="0" parTransId="{CCAB7B62-3698-47F9-93A6-783B35153B31}" sibTransId="{CA0727C3-0E92-489B-BA2B-9916E5B48A70}"/>
    <dgm:cxn modelId="{312905F6-188C-425A-BEF2-6E52913E0030}" type="presOf" srcId="{3255DDEA-268A-4F16-BF71-CB7A50656231}" destId="{4359DD17-EED1-4B50-9A1C-D18274AF22A4}" srcOrd="0" destOrd="0" presId="urn:microsoft.com/office/officeart/2005/8/layout/hProcess9"/>
    <dgm:cxn modelId="{18E941DF-3758-4CB6-BB8F-BABE71F444CA}" type="presOf" srcId="{3C490211-EB56-4092-8C03-818F22E0C410}" destId="{735B8DA1-140E-4CDD-AD08-1DEEBBCC8096}" srcOrd="0" destOrd="0" presId="urn:microsoft.com/office/officeart/2005/8/layout/hProcess9"/>
    <dgm:cxn modelId="{AA58F6BA-467B-49D7-8670-08673EA94C88}" type="presParOf" srcId="{CF3D53D0-6354-4362-A906-3D8EBFF9C7FA}" destId="{664E5B4F-1065-4AEA-BE16-7336C0756F29}" srcOrd="0" destOrd="0" presId="urn:microsoft.com/office/officeart/2005/8/layout/hProcess9"/>
    <dgm:cxn modelId="{51000409-0DD7-4EB3-94AE-D65DC8376CF2}" type="presParOf" srcId="{CF3D53D0-6354-4362-A906-3D8EBFF9C7FA}" destId="{6DEB61AC-0479-41C0-B6F1-83E48FA7834D}" srcOrd="1" destOrd="0" presId="urn:microsoft.com/office/officeart/2005/8/layout/hProcess9"/>
    <dgm:cxn modelId="{85DFCF5C-0EA6-4E34-96B8-2E69F7F0903E}" type="presParOf" srcId="{6DEB61AC-0479-41C0-B6F1-83E48FA7834D}" destId="{4359DD17-EED1-4B50-9A1C-D18274AF22A4}" srcOrd="0" destOrd="0" presId="urn:microsoft.com/office/officeart/2005/8/layout/hProcess9"/>
    <dgm:cxn modelId="{104D3320-9FE3-4F11-80B9-C455BE7E0771}" type="presParOf" srcId="{6DEB61AC-0479-41C0-B6F1-83E48FA7834D}" destId="{460E788C-A9D8-4885-A155-C4306CABF35C}" srcOrd="1" destOrd="0" presId="urn:microsoft.com/office/officeart/2005/8/layout/hProcess9"/>
    <dgm:cxn modelId="{1653C453-3ED6-48D9-AC71-0CA8B1239B93}" type="presParOf" srcId="{6DEB61AC-0479-41C0-B6F1-83E48FA7834D}" destId="{735B8DA1-140E-4CDD-AD08-1DEEBBCC8096}" srcOrd="2" destOrd="0" presId="urn:microsoft.com/office/officeart/2005/8/layout/hProcess9"/>
    <dgm:cxn modelId="{E8537DA9-3822-4939-B1D5-3013A07FC74F}" type="presParOf" srcId="{6DEB61AC-0479-41C0-B6F1-83E48FA7834D}" destId="{E2DC8160-90ED-4B71-94C6-4F3C2F87EABE}" srcOrd="3" destOrd="0" presId="urn:microsoft.com/office/officeart/2005/8/layout/hProcess9"/>
    <dgm:cxn modelId="{E3D2CB2B-3487-4454-82E8-72F7834049B2}" type="presParOf" srcId="{6DEB61AC-0479-41C0-B6F1-83E48FA7834D}" destId="{94707A5C-344F-46D2-95DE-C69952D3B9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BB737-27B2-462D-9497-EFB011A8A9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1DE008C-C906-48D6-B773-F01DAC37FC68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 единый срок подачи заявлений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с момента, когда лицо узнало, или должно было узнать о нарушении своих прав);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единый срок рассмотрения заявлений</a:t>
          </a:r>
        </a:p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+ продление на срок до 1 месяца)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9265F-8817-470A-B4F2-4E47A07F1276}" type="parTrans" cxnId="{BE8580A6-1E6C-4EC0-ACC8-682DDF17C513}">
      <dgm:prSet/>
      <dgm:spPr/>
      <dgm:t>
        <a:bodyPr/>
        <a:lstStyle/>
        <a:p>
          <a:endParaRPr lang="ru-RU"/>
        </a:p>
      </dgm:t>
    </dgm:pt>
    <dgm:pt modelId="{19C80EC8-62AF-4232-B562-963AB5FB18D6}" type="sibTrans" cxnId="{BE8580A6-1E6C-4EC0-ACC8-682DDF17C513}">
      <dgm:prSet/>
      <dgm:spPr/>
      <dgm:t>
        <a:bodyPr/>
        <a:lstStyle/>
        <a:p>
          <a:endParaRPr lang="ru-RU"/>
        </a:p>
      </dgm:t>
    </dgm:pt>
    <dgm:pt modelId="{3F0EAB36-1F28-4247-8BFE-D98FC354810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Закреплен статус Комиссии ФАС России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(Представители Минэкономразвития России + Отраслевого министерства (присутствие)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E9E55-987D-4AD9-A21C-B18E83AA566A}" type="parTrans" cxnId="{8F932048-6674-4027-8893-F28BCFE2C4C2}">
      <dgm:prSet/>
      <dgm:spPr/>
      <dgm:t>
        <a:bodyPr/>
        <a:lstStyle/>
        <a:p>
          <a:endParaRPr lang="ru-RU"/>
        </a:p>
      </dgm:t>
    </dgm:pt>
    <dgm:pt modelId="{A8D75827-9124-48C1-9B68-D88070A075F4}" type="sibTrans" cxnId="{8F932048-6674-4027-8893-F28BCFE2C4C2}">
      <dgm:prSet/>
      <dgm:spPr/>
      <dgm:t>
        <a:bodyPr/>
        <a:lstStyle/>
        <a:p>
          <a:endParaRPr lang="ru-RU"/>
        </a:p>
      </dgm:t>
    </dgm:pt>
    <dgm:pt modelId="{AF29ABC4-A4CC-4C91-82F8-5411A6FB660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 порядок исполнения  решений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(срок, объем, ходатайство о продлении срока исполнения)  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AD481-E1F8-45E9-93F8-8FD96434D61A}" type="parTrans" cxnId="{C8AEAA09-109A-4185-8868-DD4931AF9420}">
      <dgm:prSet/>
      <dgm:spPr/>
      <dgm:t>
        <a:bodyPr/>
        <a:lstStyle/>
        <a:p>
          <a:endParaRPr lang="ru-RU"/>
        </a:p>
      </dgm:t>
    </dgm:pt>
    <dgm:pt modelId="{2A9A5DB3-0D14-47F9-A07F-41B58B50AA30}" type="sibTrans" cxnId="{C8AEAA09-109A-4185-8868-DD4931AF9420}">
      <dgm:prSet/>
      <dgm:spPr/>
      <dgm:t>
        <a:bodyPr/>
        <a:lstStyle/>
        <a:p>
          <a:endParaRPr lang="ru-RU"/>
        </a:p>
      </dgm:t>
    </dgm:pt>
    <dgm:pt modelId="{073EC3E0-8A8F-4AAA-9FA5-450B813A35BC}" type="pres">
      <dgm:prSet presAssocID="{BD3BB737-27B2-462D-9497-EFB011A8A910}" presName="linearFlow" presStyleCnt="0">
        <dgm:presLayoutVars>
          <dgm:dir/>
          <dgm:resizeHandles val="exact"/>
        </dgm:presLayoutVars>
      </dgm:prSet>
      <dgm:spPr/>
    </dgm:pt>
    <dgm:pt modelId="{10C0082E-018D-4C0F-A7C9-3A86B18AD1B4}" type="pres">
      <dgm:prSet presAssocID="{61DE008C-C906-48D6-B773-F01DAC37FC68}" presName="composite" presStyleCnt="0"/>
      <dgm:spPr/>
    </dgm:pt>
    <dgm:pt modelId="{8093A06E-0C76-497B-8B73-932FAF2262D8}" type="pres">
      <dgm:prSet presAssocID="{61DE008C-C906-48D6-B773-F01DAC37FC68}" presName="imgShp" presStyleLbl="fgImgPlace1" presStyleIdx="0" presStyleCnt="3" custScaleX="106623" custScaleY="1035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C002F87-92BD-4F6C-A91E-BE183B368A28}" type="pres">
      <dgm:prSet presAssocID="{61DE008C-C906-48D6-B773-F01DAC37FC6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0201F-ED6D-4C5F-99B8-7E5F5517FADA}" type="pres">
      <dgm:prSet presAssocID="{19C80EC8-62AF-4232-B562-963AB5FB18D6}" presName="spacing" presStyleCnt="0"/>
      <dgm:spPr/>
    </dgm:pt>
    <dgm:pt modelId="{6225E0F8-AF83-4BE7-8D4B-5D938D2D28CA}" type="pres">
      <dgm:prSet presAssocID="{3F0EAB36-1F28-4247-8BFE-D98FC3548109}" presName="composite" presStyleCnt="0"/>
      <dgm:spPr/>
    </dgm:pt>
    <dgm:pt modelId="{B745C874-0672-492B-B664-0661FA8EAB57}" type="pres">
      <dgm:prSet presAssocID="{3F0EAB36-1F28-4247-8BFE-D98FC3548109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DB920D-C447-4CED-990B-9B781BBBF0FB}" type="pres">
      <dgm:prSet presAssocID="{3F0EAB36-1F28-4247-8BFE-D98FC354810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ABAE8-CE2D-44E7-B816-AEE15BD44845}" type="pres">
      <dgm:prSet presAssocID="{A8D75827-9124-48C1-9B68-D88070A075F4}" presName="spacing" presStyleCnt="0"/>
      <dgm:spPr/>
    </dgm:pt>
    <dgm:pt modelId="{96D6FC30-969A-46C8-8E87-6D57E8C9C3A5}" type="pres">
      <dgm:prSet presAssocID="{AF29ABC4-A4CC-4C91-82F8-5411A6FB6604}" presName="composite" presStyleCnt="0"/>
      <dgm:spPr/>
    </dgm:pt>
    <dgm:pt modelId="{87CD1EC2-DFED-4970-B3AA-44F4A9DC692A}" type="pres">
      <dgm:prSet presAssocID="{AF29ABC4-A4CC-4C91-82F8-5411A6FB660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522DE1F-B680-4BFA-84B4-FC82BD7E5B5A}" type="pres">
      <dgm:prSet presAssocID="{AF29ABC4-A4CC-4C91-82F8-5411A6FB660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552F0-D9A8-4722-B13D-7F0800DB94F8}" type="presOf" srcId="{61DE008C-C906-48D6-B773-F01DAC37FC68}" destId="{EC002F87-92BD-4F6C-A91E-BE183B368A28}" srcOrd="0" destOrd="0" presId="urn:microsoft.com/office/officeart/2005/8/layout/vList3"/>
    <dgm:cxn modelId="{74ACA034-4808-4912-8344-53FDA54ED4AA}" type="presOf" srcId="{BD3BB737-27B2-462D-9497-EFB011A8A910}" destId="{073EC3E0-8A8F-4AAA-9FA5-450B813A35BC}" srcOrd="0" destOrd="0" presId="urn:microsoft.com/office/officeart/2005/8/layout/vList3"/>
    <dgm:cxn modelId="{8F932048-6674-4027-8893-F28BCFE2C4C2}" srcId="{BD3BB737-27B2-462D-9497-EFB011A8A910}" destId="{3F0EAB36-1F28-4247-8BFE-D98FC3548109}" srcOrd="1" destOrd="0" parTransId="{AD3E9E55-987D-4AD9-A21C-B18E83AA566A}" sibTransId="{A8D75827-9124-48C1-9B68-D88070A075F4}"/>
    <dgm:cxn modelId="{C8AEAA09-109A-4185-8868-DD4931AF9420}" srcId="{BD3BB737-27B2-462D-9497-EFB011A8A910}" destId="{AF29ABC4-A4CC-4C91-82F8-5411A6FB6604}" srcOrd="2" destOrd="0" parTransId="{DF7AD481-E1F8-45E9-93F8-8FD96434D61A}" sibTransId="{2A9A5DB3-0D14-47F9-A07F-41B58B50AA30}"/>
    <dgm:cxn modelId="{CCB2555E-7D05-4FDD-945A-3D9266CE1519}" type="presOf" srcId="{AF29ABC4-A4CC-4C91-82F8-5411A6FB6604}" destId="{0522DE1F-B680-4BFA-84B4-FC82BD7E5B5A}" srcOrd="0" destOrd="0" presId="urn:microsoft.com/office/officeart/2005/8/layout/vList3"/>
    <dgm:cxn modelId="{BE8580A6-1E6C-4EC0-ACC8-682DDF17C513}" srcId="{BD3BB737-27B2-462D-9497-EFB011A8A910}" destId="{61DE008C-C906-48D6-B773-F01DAC37FC68}" srcOrd="0" destOrd="0" parTransId="{9869265F-8817-470A-B4F2-4E47A07F1276}" sibTransId="{19C80EC8-62AF-4232-B562-963AB5FB18D6}"/>
    <dgm:cxn modelId="{A00C133F-6B4D-4B02-ADAE-93F5DECCFB70}" type="presOf" srcId="{3F0EAB36-1F28-4247-8BFE-D98FC3548109}" destId="{41DB920D-C447-4CED-990B-9B781BBBF0FB}" srcOrd="0" destOrd="0" presId="urn:microsoft.com/office/officeart/2005/8/layout/vList3"/>
    <dgm:cxn modelId="{1BD9C233-899D-4B23-988C-B02B44B870D4}" type="presParOf" srcId="{073EC3E0-8A8F-4AAA-9FA5-450B813A35BC}" destId="{10C0082E-018D-4C0F-A7C9-3A86B18AD1B4}" srcOrd="0" destOrd="0" presId="urn:microsoft.com/office/officeart/2005/8/layout/vList3"/>
    <dgm:cxn modelId="{4188364E-4B51-4F0A-88F8-E1B20862AA9A}" type="presParOf" srcId="{10C0082E-018D-4C0F-A7C9-3A86B18AD1B4}" destId="{8093A06E-0C76-497B-8B73-932FAF2262D8}" srcOrd="0" destOrd="0" presId="urn:microsoft.com/office/officeart/2005/8/layout/vList3"/>
    <dgm:cxn modelId="{9349A2BF-3EDC-4202-AB37-E570F147A981}" type="presParOf" srcId="{10C0082E-018D-4C0F-A7C9-3A86B18AD1B4}" destId="{EC002F87-92BD-4F6C-A91E-BE183B368A28}" srcOrd="1" destOrd="0" presId="urn:microsoft.com/office/officeart/2005/8/layout/vList3"/>
    <dgm:cxn modelId="{35329E1D-3D62-413B-8E02-986BD11D7A78}" type="presParOf" srcId="{073EC3E0-8A8F-4AAA-9FA5-450B813A35BC}" destId="{0310201F-ED6D-4C5F-99B8-7E5F5517FADA}" srcOrd="1" destOrd="0" presId="urn:microsoft.com/office/officeart/2005/8/layout/vList3"/>
    <dgm:cxn modelId="{E6D7218B-20D8-4DF3-B1EE-3F324B40D756}" type="presParOf" srcId="{073EC3E0-8A8F-4AAA-9FA5-450B813A35BC}" destId="{6225E0F8-AF83-4BE7-8D4B-5D938D2D28CA}" srcOrd="2" destOrd="0" presId="urn:microsoft.com/office/officeart/2005/8/layout/vList3"/>
    <dgm:cxn modelId="{A61C517B-D34B-45CC-B78D-28492D449B07}" type="presParOf" srcId="{6225E0F8-AF83-4BE7-8D4B-5D938D2D28CA}" destId="{B745C874-0672-492B-B664-0661FA8EAB57}" srcOrd="0" destOrd="0" presId="urn:microsoft.com/office/officeart/2005/8/layout/vList3"/>
    <dgm:cxn modelId="{17461265-F010-4F3D-A03D-AE924DE56BDF}" type="presParOf" srcId="{6225E0F8-AF83-4BE7-8D4B-5D938D2D28CA}" destId="{41DB920D-C447-4CED-990B-9B781BBBF0FB}" srcOrd="1" destOrd="0" presId="urn:microsoft.com/office/officeart/2005/8/layout/vList3"/>
    <dgm:cxn modelId="{6957C89B-03C3-419F-9DB9-55D94D2F6908}" type="presParOf" srcId="{073EC3E0-8A8F-4AAA-9FA5-450B813A35BC}" destId="{B8EABAE8-CE2D-44E7-B816-AEE15BD44845}" srcOrd="3" destOrd="0" presId="urn:microsoft.com/office/officeart/2005/8/layout/vList3"/>
    <dgm:cxn modelId="{69C75387-D910-4BAF-9F38-40A0A0341BDC}" type="presParOf" srcId="{073EC3E0-8A8F-4AAA-9FA5-450B813A35BC}" destId="{96D6FC30-969A-46C8-8E87-6D57E8C9C3A5}" srcOrd="4" destOrd="0" presId="urn:microsoft.com/office/officeart/2005/8/layout/vList3"/>
    <dgm:cxn modelId="{9C4AE640-8B34-4AAD-B343-3DE9CB36072C}" type="presParOf" srcId="{96D6FC30-969A-46C8-8E87-6D57E8C9C3A5}" destId="{87CD1EC2-DFED-4970-B3AA-44F4A9DC692A}" srcOrd="0" destOrd="0" presId="urn:microsoft.com/office/officeart/2005/8/layout/vList3"/>
    <dgm:cxn modelId="{3240EF35-D32C-40FE-981B-796AFD67E6DC}" type="presParOf" srcId="{96D6FC30-969A-46C8-8E87-6D57E8C9C3A5}" destId="{0522DE1F-B680-4BFA-84B4-FC82BD7E5B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AB341-48C7-4658-922A-F24C356A41D4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472F4-455B-4ED5-BABA-E3A1629A706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изменений в НК РФ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«Единая государственная пошлина  120 000»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53DEE-D4D5-4E5A-85B8-F70FFA674F9B}" type="parTrans" cxnId="{95FEBB61-C9D3-4581-AFED-74E87E6357CE}">
      <dgm:prSet/>
      <dgm:spPr/>
      <dgm:t>
        <a:bodyPr/>
        <a:lstStyle/>
        <a:p>
          <a:endParaRPr lang="ru-RU"/>
        </a:p>
      </dgm:t>
    </dgm:pt>
    <dgm:pt modelId="{068E4AD4-2555-4C67-9800-B5DBDB4E6A83}" type="sibTrans" cxnId="{95FEBB61-C9D3-4581-AFED-74E87E6357CE}">
      <dgm:prSet/>
      <dgm:spPr/>
      <dgm:t>
        <a:bodyPr/>
        <a:lstStyle/>
        <a:p>
          <a:endParaRPr lang="ru-RU"/>
        </a:p>
      </dgm:t>
    </dgm:pt>
    <dgm:pt modelId="{9758CDD9-696C-4EAB-A560-D25DE4FB2DD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рассмотрение разногласий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80 000 рублей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0AFF5-4C7E-44F8-A76C-625D14EDACD9}" type="parTrans" cxnId="{B8CB017C-F64E-4EA0-9285-21D7562CC72B}">
      <dgm:prSet/>
      <dgm:spPr/>
      <dgm:t>
        <a:bodyPr/>
        <a:lstStyle/>
        <a:p>
          <a:endParaRPr lang="ru-RU"/>
        </a:p>
      </dgm:t>
    </dgm:pt>
    <dgm:pt modelId="{56B6A1C1-12C9-43A2-8D8D-2ADE6542AF3B}" type="sibTrans" cxnId="{B8CB017C-F64E-4EA0-9285-21D7562CC72B}">
      <dgm:prSet/>
      <dgm:spPr/>
      <dgm:t>
        <a:bodyPr/>
        <a:lstStyle/>
        <a:p>
          <a:endParaRPr lang="ru-RU"/>
        </a:p>
      </dgm:t>
    </dgm:pt>
    <dgm:pt modelId="{FB534ACC-9372-44CE-8D54-29BBAB815D9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досудебное рассмотрение споров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160 000 рублей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676BE-FDFC-4307-84A3-3F64936943EA}" type="parTrans" cxnId="{EB89295E-0137-4196-9F28-C9DEC423D531}">
      <dgm:prSet/>
      <dgm:spPr/>
      <dgm:t>
        <a:bodyPr/>
        <a:lstStyle/>
        <a:p>
          <a:endParaRPr lang="ru-RU"/>
        </a:p>
      </dgm:t>
    </dgm:pt>
    <dgm:pt modelId="{9A324BA2-27F3-48FF-A5EC-67A79E5E44DB}" type="sibTrans" cxnId="{EB89295E-0137-4196-9F28-C9DEC423D531}">
      <dgm:prSet/>
      <dgm:spPr/>
      <dgm:t>
        <a:bodyPr/>
        <a:lstStyle/>
        <a:p>
          <a:endParaRPr lang="ru-RU"/>
        </a:p>
      </dgm:t>
    </dgm:pt>
    <dgm:pt modelId="{F90BED22-4D87-477E-A4CF-D486C8399D4A}" type="pres">
      <dgm:prSet presAssocID="{661AB341-48C7-4658-922A-F24C356A41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F9AC92-C3EA-45E8-8FBC-1B98BE54B6A6}" type="pres">
      <dgm:prSet presAssocID="{10E472F4-455B-4ED5-BABA-E3A1629A7069}" presName="centerShape" presStyleLbl="node0" presStyleIdx="0" presStyleCnt="1" custScaleX="211558" custScaleY="162152" custLinFactNeighborX="238" custLinFactNeighborY="23861"/>
      <dgm:spPr/>
      <dgm:t>
        <a:bodyPr/>
        <a:lstStyle/>
        <a:p>
          <a:endParaRPr lang="ru-RU"/>
        </a:p>
      </dgm:t>
    </dgm:pt>
    <dgm:pt modelId="{24B17504-F155-40FB-939D-C88D25C7239B}" type="pres">
      <dgm:prSet presAssocID="{3F50AFF5-4C7E-44F8-A76C-625D14EDACD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D2B4F4D0-0D2F-4DA0-A627-BA8F7F1585AF}" type="pres">
      <dgm:prSet presAssocID="{9758CDD9-696C-4EAB-A560-D25DE4FB2DD6}" presName="node" presStyleLbl="node1" presStyleIdx="0" presStyleCnt="2" custScaleX="139525" custRadScaleRad="132317" custRadScaleInc="26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35841-2F4C-47ED-B73C-9CA860EE53BF}" type="pres">
      <dgm:prSet presAssocID="{AB2676BE-FDFC-4307-84A3-3F64936943EA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679F93FB-7820-4E2E-A11E-832AC3AA85A0}" type="pres">
      <dgm:prSet presAssocID="{FB534ACC-9372-44CE-8D54-29BBAB815D93}" presName="node" presStyleLbl="node1" presStyleIdx="1" presStyleCnt="2" custScaleX="140795" custRadScaleRad="131378" custRadScaleInc="-2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B017C-F64E-4EA0-9285-21D7562CC72B}" srcId="{10E472F4-455B-4ED5-BABA-E3A1629A7069}" destId="{9758CDD9-696C-4EAB-A560-D25DE4FB2DD6}" srcOrd="0" destOrd="0" parTransId="{3F50AFF5-4C7E-44F8-A76C-625D14EDACD9}" sibTransId="{56B6A1C1-12C9-43A2-8D8D-2ADE6542AF3B}"/>
    <dgm:cxn modelId="{8EE357BF-2463-4E25-AEE1-B83BC7620E27}" type="presOf" srcId="{FB534ACC-9372-44CE-8D54-29BBAB815D93}" destId="{679F93FB-7820-4E2E-A11E-832AC3AA85A0}" srcOrd="0" destOrd="0" presId="urn:microsoft.com/office/officeart/2005/8/layout/radial4"/>
    <dgm:cxn modelId="{80074177-ADE2-40C8-A99D-1DFDF5E1D47D}" type="presOf" srcId="{3F50AFF5-4C7E-44F8-A76C-625D14EDACD9}" destId="{24B17504-F155-40FB-939D-C88D25C7239B}" srcOrd="0" destOrd="0" presId="urn:microsoft.com/office/officeart/2005/8/layout/radial4"/>
    <dgm:cxn modelId="{8F7A35FA-286A-4FAD-B716-C5BE506A57A0}" type="presOf" srcId="{9758CDD9-696C-4EAB-A560-D25DE4FB2DD6}" destId="{D2B4F4D0-0D2F-4DA0-A627-BA8F7F1585AF}" srcOrd="0" destOrd="0" presId="urn:microsoft.com/office/officeart/2005/8/layout/radial4"/>
    <dgm:cxn modelId="{3FD68FCB-211B-4D11-BA47-A9F519716DE8}" type="presOf" srcId="{661AB341-48C7-4658-922A-F24C356A41D4}" destId="{F90BED22-4D87-477E-A4CF-D486C8399D4A}" srcOrd="0" destOrd="0" presId="urn:microsoft.com/office/officeart/2005/8/layout/radial4"/>
    <dgm:cxn modelId="{9B2F1DC8-A75F-4804-9782-8D6A17F4A1EC}" type="presOf" srcId="{10E472F4-455B-4ED5-BABA-E3A1629A7069}" destId="{BCF9AC92-C3EA-45E8-8FBC-1B98BE54B6A6}" srcOrd="0" destOrd="0" presId="urn:microsoft.com/office/officeart/2005/8/layout/radial4"/>
    <dgm:cxn modelId="{EB89295E-0137-4196-9F28-C9DEC423D531}" srcId="{10E472F4-455B-4ED5-BABA-E3A1629A7069}" destId="{FB534ACC-9372-44CE-8D54-29BBAB815D93}" srcOrd="1" destOrd="0" parTransId="{AB2676BE-FDFC-4307-84A3-3F64936943EA}" sibTransId="{9A324BA2-27F3-48FF-A5EC-67A79E5E44DB}"/>
    <dgm:cxn modelId="{95FEBB61-C9D3-4581-AFED-74E87E6357CE}" srcId="{661AB341-48C7-4658-922A-F24C356A41D4}" destId="{10E472F4-455B-4ED5-BABA-E3A1629A7069}" srcOrd="0" destOrd="0" parTransId="{DF553DEE-D4D5-4E5A-85B8-F70FFA674F9B}" sibTransId="{068E4AD4-2555-4C67-9800-B5DBDB4E6A83}"/>
    <dgm:cxn modelId="{02499F92-9D4A-44DC-B716-61DFD64B58AB}" type="presOf" srcId="{AB2676BE-FDFC-4307-84A3-3F64936943EA}" destId="{B9435841-2F4C-47ED-B73C-9CA860EE53BF}" srcOrd="0" destOrd="0" presId="urn:microsoft.com/office/officeart/2005/8/layout/radial4"/>
    <dgm:cxn modelId="{11708A40-6FD1-40C5-AAAD-43D6876C5A73}" type="presParOf" srcId="{F90BED22-4D87-477E-A4CF-D486C8399D4A}" destId="{BCF9AC92-C3EA-45E8-8FBC-1B98BE54B6A6}" srcOrd="0" destOrd="0" presId="urn:microsoft.com/office/officeart/2005/8/layout/radial4"/>
    <dgm:cxn modelId="{C7FBDB05-4C8A-4200-88AB-64A10F7FA960}" type="presParOf" srcId="{F90BED22-4D87-477E-A4CF-D486C8399D4A}" destId="{24B17504-F155-40FB-939D-C88D25C7239B}" srcOrd="1" destOrd="0" presId="urn:microsoft.com/office/officeart/2005/8/layout/radial4"/>
    <dgm:cxn modelId="{207B5D03-E727-4425-BC6B-1AE75F767E70}" type="presParOf" srcId="{F90BED22-4D87-477E-A4CF-D486C8399D4A}" destId="{D2B4F4D0-0D2F-4DA0-A627-BA8F7F1585AF}" srcOrd="2" destOrd="0" presId="urn:microsoft.com/office/officeart/2005/8/layout/radial4"/>
    <dgm:cxn modelId="{54933F1D-CC5E-4862-ADB7-5C7C16EFF3AC}" type="presParOf" srcId="{F90BED22-4D87-477E-A4CF-D486C8399D4A}" destId="{B9435841-2F4C-47ED-B73C-9CA860EE53BF}" srcOrd="3" destOrd="0" presId="urn:microsoft.com/office/officeart/2005/8/layout/radial4"/>
    <dgm:cxn modelId="{8257C100-5062-49B5-AA2E-7B84C4997457}" type="presParOf" srcId="{F90BED22-4D87-477E-A4CF-D486C8399D4A}" destId="{679F93FB-7820-4E2E-A11E-832AC3AA85A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8E41E-A6F7-405F-BBE1-ABEA52ACA1AA}" type="doc">
      <dgm:prSet loTypeId="urn:microsoft.com/office/officeart/2005/8/layout/chevron1" loCatId="process" qsTypeId="urn:microsoft.com/office/officeart/2005/8/quickstyle/simple5" qsCatId="simple" csTypeId="urn:microsoft.com/office/officeart/2005/8/colors/accent0_2" csCatId="mainScheme" phldr="1"/>
      <dgm:spPr/>
    </dgm:pt>
    <dgm:pt modelId="{733324AC-3CC1-401F-AA3E-1A2F37355C6E}" type="pres">
      <dgm:prSet presAssocID="{EC78E41E-A6F7-405F-BBE1-ABEA52ACA1A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ED94DFB-B48F-4945-B8CA-0E3CF6A2A9F3}" type="presOf" srcId="{EC78E41E-A6F7-405F-BBE1-ABEA52ACA1AA}" destId="{733324AC-3CC1-401F-AA3E-1A2F37355C6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82C663-34CB-4767-99EA-2CE62962C38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57061-E6B8-4E99-A045-C7418B20E8B4}">
      <dgm:prSet phldrT="[Текст]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u="sng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Теплоснабжение, водоснабжение и водоотведение</a:t>
          </a:r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в размере 5 % (с 2018 г.- кроме ГУП и МУП, а также для организации владеющей объектом (объектами) теплоснабжения исключительно на основании договора (договоров) аренды, заключенного на срок менее 3 лет)</a:t>
          </a:r>
        </a:p>
        <a:p>
          <a:r>
            <a:rPr lang="ru-RU" u="sng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гарантирующего поставщика в электроэнергетике</a:t>
          </a:r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в размере 1,5 %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18AD3-2EDF-4155-9A92-5491B340AC0C}" type="parTrans" cxnId="{B156DE53-ABEB-445E-BA18-D2E9F5FEF2F8}">
      <dgm:prSet/>
      <dgm:spPr/>
      <dgm:t>
        <a:bodyPr/>
        <a:lstStyle/>
        <a:p>
          <a:endParaRPr lang="ru-RU"/>
        </a:p>
      </dgm:t>
    </dgm:pt>
    <dgm:pt modelId="{57734671-60C0-4A00-84E8-201A004D3D38}" type="sibTrans" cxnId="{B156DE53-ABEB-445E-BA18-D2E9F5FEF2F8}">
      <dgm:prSet/>
      <dgm:spPr/>
      <dgm:t>
        <a:bodyPr/>
        <a:lstStyle/>
        <a:p>
          <a:endParaRPr lang="ru-RU"/>
        </a:p>
      </dgm:t>
    </dgm:pt>
    <dgm:pt modelId="{0A71BA3B-2254-4A9E-BAD0-90AE2F95F53B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характер расходования расчетной предпринимательской прибыли нормами тарифного законодательства не закреплен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BE1D1-8DA8-4637-8D88-F1AC9B744808}" type="parTrans" cxnId="{D558F29B-79B7-4C27-A977-96A4C6696EBE}">
      <dgm:prSet/>
      <dgm:spPr/>
      <dgm:t>
        <a:bodyPr/>
        <a:lstStyle/>
        <a:p>
          <a:endParaRPr lang="ru-RU"/>
        </a:p>
      </dgm:t>
    </dgm:pt>
    <dgm:pt modelId="{33085F18-208E-4684-8D27-98B2DA5C7BB7}" type="sibTrans" cxnId="{D558F29B-79B7-4C27-A977-96A4C6696EBE}">
      <dgm:prSet/>
      <dgm:spPr/>
      <dgm:t>
        <a:bodyPr/>
        <a:lstStyle/>
        <a:p>
          <a:endParaRPr lang="ru-RU"/>
        </a:p>
      </dgm:t>
    </dgm:pt>
    <dgm:pt modelId="{DA81187B-5B03-4C15-B77C-246C613073D8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регулируемых организаций отсутствует необходимость доказывания органу регулирования целесообразности учета в НВВ расчетной предпринимательской прибыли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1D408-6BEA-4ABF-BD92-BB73DC697543}" type="parTrans" cxnId="{1BFC3E20-5FBB-4E0D-B78F-B6ABAD5B092C}">
      <dgm:prSet/>
      <dgm:spPr/>
      <dgm:t>
        <a:bodyPr/>
        <a:lstStyle/>
        <a:p>
          <a:endParaRPr lang="ru-RU"/>
        </a:p>
      </dgm:t>
    </dgm:pt>
    <dgm:pt modelId="{DFC97C7A-178F-4520-AB82-A5085841BC06}" type="sibTrans" cxnId="{1BFC3E20-5FBB-4E0D-B78F-B6ABAD5B092C}">
      <dgm:prSet/>
      <dgm:spPr/>
      <dgm:t>
        <a:bodyPr/>
        <a:lstStyle/>
        <a:p>
          <a:endParaRPr lang="ru-RU"/>
        </a:p>
      </dgm:t>
    </dgm:pt>
    <dgm:pt modelId="{95A3BB03-85B9-455F-9DF6-7A62F4184696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Обязательный заявительный характер размера расчетной предпринимательской прибыли для учета в тарифах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CFD48-B4DE-4C48-A2C2-AAA02230D588}" type="parTrans" cxnId="{F2D906DE-7254-489C-9A91-9ABADC6E1712}">
      <dgm:prSet/>
      <dgm:spPr/>
      <dgm:t>
        <a:bodyPr/>
        <a:lstStyle/>
        <a:p>
          <a:endParaRPr lang="ru-RU"/>
        </a:p>
      </dgm:t>
    </dgm:pt>
    <dgm:pt modelId="{655DF86C-B479-46EE-8044-DCDECD3A04CF}" type="sibTrans" cxnId="{F2D906DE-7254-489C-9A91-9ABADC6E1712}">
      <dgm:prSet/>
      <dgm:spPr/>
      <dgm:t>
        <a:bodyPr/>
        <a:lstStyle/>
        <a:p>
          <a:endParaRPr lang="ru-RU"/>
        </a:p>
      </dgm:t>
    </dgm:pt>
    <dgm:pt modelId="{1E811B4F-9677-4B5A-AE49-927AEAAC7142}" type="pres">
      <dgm:prSet presAssocID="{0782C663-34CB-4767-99EA-2CE62962C3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2BD1D-F3F0-42B6-9739-0EAE3EB60DBC}" type="pres">
      <dgm:prSet presAssocID="{F5A57061-E6B8-4E99-A045-C7418B20E8B4}" presName="composite" presStyleCnt="0"/>
      <dgm:spPr/>
    </dgm:pt>
    <dgm:pt modelId="{1C74FED5-2AF9-44A3-B171-0E0EE4E41DE4}" type="pres">
      <dgm:prSet presAssocID="{F5A57061-E6B8-4E99-A045-C7418B20E8B4}" presName="imgShp" presStyleLbl="fgImgPlace1" presStyleIdx="0" presStyleCnt="4" custLinFactY="22474" custLinFactNeighborX="-79423" custLinFactNeighborY="100000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A8C9D918-7421-4D1F-AAEE-AE9070BB91EF}" type="pres">
      <dgm:prSet presAssocID="{F5A57061-E6B8-4E99-A045-C7418B20E8B4}" presName="txShp" presStyleLbl="node1" presStyleIdx="0" presStyleCnt="4" custScaleY="237316" custLinFactNeighborX="21339" custLinFactNeighborY="5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E1027-9F0B-4763-86C7-56563C949EAD}" type="pres">
      <dgm:prSet presAssocID="{57734671-60C0-4A00-84E8-201A004D3D38}" presName="spacing" presStyleCnt="0"/>
      <dgm:spPr/>
    </dgm:pt>
    <dgm:pt modelId="{B5247ED2-9E74-40FE-A8AE-E1ACBE76A335}" type="pres">
      <dgm:prSet presAssocID="{0A71BA3B-2254-4A9E-BAD0-90AE2F95F53B}" presName="composite" presStyleCnt="0"/>
      <dgm:spPr/>
    </dgm:pt>
    <dgm:pt modelId="{40585ED2-5609-4DF0-8C67-D0C458196D84}" type="pres">
      <dgm:prSet presAssocID="{0A71BA3B-2254-4A9E-BAD0-90AE2F95F53B}" presName="imgShp" presStyleLbl="fgImgPlace1" presStyleIdx="1" presStyleCnt="4" custLinFactY="100000" custLinFactNeighborX="-52702" custLinFactNeighborY="110805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C53B4764-7266-4B75-BEE9-F0A01037ABFF}" type="pres">
      <dgm:prSet presAssocID="{0A71BA3B-2254-4A9E-BAD0-90AE2F95F53B}" presName="txShp" presStyleLbl="node1" presStyleIdx="1" presStyleCnt="4" custLinFactNeighborX="21459" custLinFactNeighborY="5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72D8A-D7C6-45A4-8F36-AD861C49BEAB}" type="pres">
      <dgm:prSet presAssocID="{33085F18-208E-4684-8D27-98B2DA5C7BB7}" presName="spacing" presStyleCnt="0"/>
      <dgm:spPr/>
    </dgm:pt>
    <dgm:pt modelId="{A10E7192-51CF-4A1B-9CC5-B50DF660C45B}" type="pres">
      <dgm:prSet presAssocID="{DA81187B-5B03-4C15-B77C-246C613073D8}" presName="composite" presStyleCnt="0"/>
      <dgm:spPr/>
    </dgm:pt>
    <dgm:pt modelId="{B7584696-6CD9-40EB-9B97-28A567074027}" type="pres">
      <dgm:prSet presAssocID="{DA81187B-5B03-4C15-B77C-246C613073D8}" presName="imgShp" presStyleLbl="fgImgPlace1" presStyleIdx="2" presStyleCnt="4" custLinFactNeighborX="43793" custLinFactNeighborY="-59382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EDB43149-0B2F-4C30-80CC-AD9A846E2C1D}" type="pres">
      <dgm:prSet presAssocID="{DA81187B-5B03-4C15-B77C-246C613073D8}" presName="txShp" presStyleLbl="node1" presStyleIdx="2" presStyleCnt="4" custLinFactNeighborX="21237" custLinFactNeighborY="-8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7FCA6-2D80-45E0-A3C8-FE3A8A677223}" type="pres">
      <dgm:prSet presAssocID="{DFC97C7A-178F-4520-AB82-A5085841BC06}" presName="spacing" presStyleCnt="0"/>
      <dgm:spPr/>
    </dgm:pt>
    <dgm:pt modelId="{5A705C24-4B35-424C-A049-63E9757637E6}" type="pres">
      <dgm:prSet presAssocID="{95A3BB03-85B9-455F-9DF6-7A62F4184696}" presName="composite" presStyleCnt="0"/>
      <dgm:spPr/>
    </dgm:pt>
    <dgm:pt modelId="{7B38EBC2-EB1F-49D3-9335-4F4EF400DEC0}" type="pres">
      <dgm:prSet presAssocID="{95A3BB03-85B9-455F-9DF6-7A62F4184696}" presName="imgShp" presStyleLbl="fgImgPlace1" presStyleIdx="3" presStyleCnt="4" custLinFactY="-188208" custLinFactNeighborX="38597" custLinFactNeighborY="-200000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24F7080E-B5DF-4E28-B559-CD02AF74B667}" type="pres">
      <dgm:prSet presAssocID="{95A3BB03-85B9-455F-9DF6-7A62F4184696}" presName="txShp" presStyleLbl="node1" presStyleIdx="3" presStyleCnt="4" custLinFactNeighborX="21349" custLinFactNeighborY="-20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906DE-7254-489C-9A91-9ABADC6E1712}" srcId="{0782C663-34CB-4767-99EA-2CE62962C381}" destId="{95A3BB03-85B9-455F-9DF6-7A62F4184696}" srcOrd="3" destOrd="0" parTransId="{06FCFD48-B4DE-4C48-A2C2-AAA02230D588}" sibTransId="{655DF86C-B479-46EE-8044-DCDECD3A04CF}"/>
    <dgm:cxn modelId="{2AA1D1A0-9348-4E1C-9457-6CBFBD10EF3F}" type="presOf" srcId="{0782C663-34CB-4767-99EA-2CE62962C381}" destId="{1E811B4F-9677-4B5A-AE49-927AEAAC7142}" srcOrd="0" destOrd="0" presId="urn:microsoft.com/office/officeart/2005/8/layout/vList3"/>
    <dgm:cxn modelId="{1BFC3E20-5FBB-4E0D-B78F-B6ABAD5B092C}" srcId="{0782C663-34CB-4767-99EA-2CE62962C381}" destId="{DA81187B-5B03-4C15-B77C-246C613073D8}" srcOrd="2" destOrd="0" parTransId="{6D61D408-6BEA-4ABF-BD92-BB73DC697543}" sibTransId="{DFC97C7A-178F-4520-AB82-A5085841BC06}"/>
    <dgm:cxn modelId="{8604FA46-C812-4AB3-A1AA-AD689DF33854}" type="presOf" srcId="{95A3BB03-85B9-455F-9DF6-7A62F4184696}" destId="{24F7080E-B5DF-4E28-B559-CD02AF74B667}" srcOrd="0" destOrd="0" presId="urn:microsoft.com/office/officeart/2005/8/layout/vList3"/>
    <dgm:cxn modelId="{1AB6A9B5-184D-441D-A1EE-6BE94BAC9711}" type="presOf" srcId="{DA81187B-5B03-4C15-B77C-246C613073D8}" destId="{EDB43149-0B2F-4C30-80CC-AD9A846E2C1D}" srcOrd="0" destOrd="0" presId="urn:microsoft.com/office/officeart/2005/8/layout/vList3"/>
    <dgm:cxn modelId="{B156DE53-ABEB-445E-BA18-D2E9F5FEF2F8}" srcId="{0782C663-34CB-4767-99EA-2CE62962C381}" destId="{F5A57061-E6B8-4E99-A045-C7418B20E8B4}" srcOrd="0" destOrd="0" parTransId="{B8B18AD3-2EDF-4155-9A92-5491B340AC0C}" sibTransId="{57734671-60C0-4A00-84E8-201A004D3D38}"/>
    <dgm:cxn modelId="{1FC0E2B3-73AD-4EFB-A649-82EE0FD39570}" type="presOf" srcId="{F5A57061-E6B8-4E99-A045-C7418B20E8B4}" destId="{A8C9D918-7421-4D1F-AAEE-AE9070BB91EF}" srcOrd="0" destOrd="0" presId="urn:microsoft.com/office/officeart/2005/8/layout/vList3"/>
    <dgm:cxn modelId="{D558F29B-79B7-4C27-A977-96A4C6696EBE}" srcId="{0782C663-34CB-4767-99EA-2CE62962C381}" destId="{0A71BA3B-2254-4A9E-BAD0-90AE2F95F53B}" srcOrd="1" destOrd="0" parTransId="{40FBE1D1-8DA8-4637-8D88-F1AC9B744808}" sibTransId="{33085F18-208E-4684-8D27-98B2DA5C7BB7}"/>
    <dgm:cxn modelId="{37AA60FC-6C61-4BCC-8590-26910B0C38FE}" type="presOf" srcId="{0A71BA3B-2254-4A9E-BAD0-90AE2F95F53B}" destId="{C53B4764-7266-4B75-BEE9-F0A01037ABFF}" srcOrd="0" destOrd="0" presId="urn:microsoft.com/office/officeart/2005/8/layout/vList3"/>
    <dgm:cxn modelId="{E4C4E7ED-5BD0-4C8D-B4DD-E7171B90726F}" type="presParOf" srcId="{1E811B4F-9677-4B5A-AE49-927AEAAC7142}" destId="{5E12BD1D-F3F0-42B6-9739-0EAE3EB60DBC}" srcOrd="0" destOrd="0" presId="urn:microsoft.com/office/officeart/2005/8/layout/vList3"/>
    <dgm:cxn modelId="{10589F64-8514-458D-8B2E-80C456B23A54}" type="presParOf" srcId="{5E12BD1D-F3F0-42B6-9739-0EAE3EB60DBC}" destId="{1C74FED5-2AF9-44A3-B171-0E0EE4E41DE4}" srcOrd="0" destOrd="0" presId="urn:microsoft.com/office/officeart/2005/8/layout/vList3"/>
    <dgm:cxn modelId="{FE3809DB-ED2C-473A-9A04-8E3B16217810}" type="presParOf" srcId="{5E12BD1D-F3F0-42B6-9739-0EAE3EB60DBC}" destId="{A8C9D918-7421-4D1F-AAEE-AE9070BB91EF}" srcOrd="1" destOrd="0" presId="urn:microsoft.com/office/officeart/2005/8/layout/vList3"/>
    <dgm:cxn modelId="{2DF9AD3E-B843-4FD2-87F5-D767A4F961A0}" type="presParOf" srcId="{1E811B4F-9677-4B5A-AE49-927AEAAC7142}" destId="{4B0E1027-9F0B-4763-86C7-56563C949EAD}" srcOrd="1" destOrd="0" presId="urn:microsoft.com/office/officeart/2005/8/layout/vList3"/>
    <dgm:cxn modelId="{FF6FFEBE-A092-40BC-8DC0-83C53FD5C3A9}" type="presParOf" srcId="{1E811B4F-9677-4B5A-AE49-927AEAAC7142}" destId="{B5247ED2-9E74-40FE-A8AE-E1ACBE76A335}" srcOrd="2" destOrd="0" presId="urn:microsoft.com/office/officeart/2005/8/layout/vList3"/>
    <dgm:cxn modelId="{4A0BB732-12C6-4713-BFA4-8197C178B742}" type="presParOf" srcId="{B5247ED2-9E74-40FE-A8AE-E1ACBE76A335}" destId="{40585ED2-5609-4DF0-8C67-D0C458196D84}" srcOrd="0" destOrd="0" presId="urn:microsoft.com/office/officeart/2005/8/layout/vList3"/>
    <dgm:cxn modelId="{28F04980-CA56-4CC3-A915-93A52066A432}" type="presParOf" srcId="{B5247ED2-9E74-40FE-A8AE-E1ACBE76A335}" destId="{C53B4764-7266-4B75-BEE9-F0A01037ABFF}" srcOrd="1" destOrd="0" presId="urn:microsoft.com/office/officeart/2005/8/layout/vList3"/>
    <dgm:cxn modelId="{42A274D6-2FC1-4278-8D89-44BB0ABD8DF7}" type="presParOf" srcId="{1E811B4F-9677-4B5A-AE49-927AEAAC7142}" destId="{D0F72D8A-D7C6-45A4-8F36-AD861C49BEAB}" srcOrd="3" destOrd="0" presId="urn:microsoft.com/office/officeart/2005/8/layout/vList3"/>
    <dgm:cxn modelId="{4C8D147E-A085-4E4E-91F4-E08A357E04C2}" type="presParOf" srcId="{1E811B4F-9677-4B5A-AE49-927AEAAC7142}" destId="{A10E7192-51CF-4A1B-9CC5-B50DF660C45B}" srcOrd="4" destOrd="0" presId="urn:microsoft.com/office/officeart/2005/8/layout/vList3"/>
    <dgm:cxn modelId="{210712F6-0915-4B2C-987D-A32403C12321}" type="presParOf" srcId="{A10E7192-51CF-4A1B-9CC5-B50DF660C45B}" destId="{B7584696-6CD9-40EB-9B97-28A567074027}" srcOrd="0" destOrd="0" presId="urn:microsoft.com/office/officeart/2005/8/layout/vList3"/>
    <dgm:cxn modelId="{1C4F33FB-1873-44F3-8ABA-0F5DED82D000}" type="presParOf" srcId="{A10E7192-51CF-4A1B-9CC5-B50DF660C45B}" destId="{EDB43149-0B2F-4C30-80CC-AD9A846E2C1D}" srcOrd="1" destOrd="0" presId="urn:microsoft.com/office/officeart/2005/8/layout/vList3"/>
    <dgm:cxn modelId="{45351A2F-1019-424F-92CF-A988F11EEB07}" type="presParOf" srcId="{1E811B4F-9677-4B5A-AE49-927AEAAC7142}" destId="{6DD7FCA6-2D80-45E0-A3C8-FE3A8A677223}" srcOrd="5" destOrd="0" presId="urn:microsoft.com/office/officeart/2005/8/layout/vList3"/>
    <dgm:cxn modelId="{FF5709BA-744B-4C8C-8B0E-1602DB95D7B7}" type="presParOf" srcId="{1E811B4F-9677-4B5A-AE49-927AEAAC7142}" destId="{5A705C24-4B35-424C-A049-63E9757637E6}" srcOrd="6" destOrd="0" presId="urn:microsoft.com/office/officeart/2005/8/layout/vList3"/>
    <dgm:cxn modelId="{631E4579-4DBC-4779-9146-AA1445BDD14F}" type="presParOf" srcId="{5A705C24-4B35-424C-A049-63E9757637E6}" destId="{7B38EBC2-EB1F-49D3-9335-4F4EF400DEC0}" srcOrd="0" destOrd="0" presId="urn:microsoft.com/office/officeart/2005/8/layout/vList3"/>
    <dgm:cxn modelId="{FCAED838-F7D7-4DA4-A266-150C85CF746F}" type="presParOf" srcId="{5A705C24-4B35-424C-A049-63E9757637E6}" destId="{24F7080E-B5DF-4E28-B559-CD02AF74B66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78E41E-A6F7-405F-BBE1-ABEA52ACA1AA}" type="doc">
      <dgm:prSet loTypeId="urn:microsoft.com/office/officeart/2005/8/layout/chevron1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3324AC-3CC1-401F-AA3E-1A2F37355C6E}" type="pres">
      <dgm:prSet presAssocID="{EC78E41E-A6F7-405F-BBE1-ABEA52ACA1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9C225-D101-4A12-8CE6-D4174315A83E}" type="presOf" srcId="{EC78E41E-A6F7-405F-BBE1-ABEA52ACA1AA}" destId="{733324AC-3CC1-401F-AA3E-1A2F37355C6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78E41E-A6F7-405F-BBE1-ABEA52ACA1AA}" type="doc">
      <dgm:prSet loTypeId="urn:microsoft.com/office/officeart/2005/8/layout/chevron1" loCatId="process" qsTypeId="urn:microsoft.com/office/officeart/2005/8/quickstyle/simple5" qsCatId="simple" csTypeId="urn:microsoft.com/office/officeart/2005/8/colors/accent0_2" csCatId="mainScheme" phldr="1"/>
      <dgm:spPr/>
    </dgm:pt>
    <dgm:pt modelId="{733324AC-3CC1-401F-AA3E-1A2F37355C6E}" type="pres">
      <dgm:prSet presAssocID="{EC78E41E-A6F7-405F-BBE1-ABEA52ACA1A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7A4FCCE-341A-4C35-A34A-97991A5AEE23}" type="presOf" srcId="{EC78E41E-A6F7-405F-BBE1-ABEA52ACA1AA}" destId="{733324AC-3CC1-401F-AA3E-1A2F37355C6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78E41E-A6F7-405F-BBE1-ABEA52ACA1AA}" type="doc">
      <dgm:prSet loTypeId="urn:microsoft.com/office/officeart/2005/8/layout/chevron1" loCatId="process" qsTypeId="urn:microsoft.com/office/officeart/2005/8/quickstyle/simple5" qsCatId="simple" csTypeId="urn:microsoft.com/office/officeart/2005/8/colors/accent0_2" csCatId="mainScheme" phldr="1"/>
      <dgm:spPr/>
    </dgm:pt>
    <dgm:pt modelId="{733324AC-3CC1-401F-AA3E-1A2F37355C6E}" type="pres">
      <dgm:prSet presAssocID="{EC78E41E-A6F7-405F-BBE1-ABEA52ACA1A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6DCDAEB-AF2F-42C6-9B9A-3ECE94C29C2A}" type="presOf" srcId="{EC78E41E-A6F7-405F-BBE1-ABEA52ACA1AA}" destId="{733324AC-3CC1-401F-AA3E-1A2F37355C6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1C19-78C9-4E7B-96D6-E9E646CD2DBC}">
      <dsp:nvSpPr>
        <dsp:cNvPr id="0" name=""/>
        <dsp:cNvSpPr/>
      </dsp:nvSpPr>
      <dsp:spPr>
        <a:xfrm>
          <a:off x="0" y="830225"/>
          <a:ext cx="7569744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BEB9-0C29-4DAD-86A2-8831A75AE41B}">
      <dsp:nvSpPr>
        <dsp:cNvPr id="0" name=""/>
        <dsp:cNvSpPr/>
      </dsp:nvSpPr>
      <dsp:spPr>
        <a:xfrm>
          <a:off x="139332" y="400750"/>
          <a:ext cx="7565962" cy="16236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40" tIns="0" rIns="21054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Подлежит исключению более 7,5 млрд руб. </a:t>
          </a:r>
          <a:br>
            <a:rPr lang="ru-RU" sz="2400" kern="1200" dirty="0" smtClean="0"/>
          </a:br>
          <a:endParaRPr lang="ru-RU" sz="2400" kern="1200" dirty="0"/>
        </a:p>
      </dsp:txBody>
      <dsp:txXfrm>
        <a:off x="218590" y="480008"/>
        <a:ext cx="7407446" cy="1465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EBF65-814E-4AFB-9D05-F78EFA0B9B7D}">
      <dsp:nvSpPr>
        <dsp:cNvPr id="0" name=""/>
        <dsp:cNvSpPr/>
      </dsp:nvSpPr>
      <dsp:spPr>
        <a:xfrm>
          <a:off x="0" y="2629"/>
          <a:ext cx="712907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4C90F-A784-45C1-BA23-CC749B1067C4}">
      <dsp:nvSpPr>
        <dsp:cNvPr id="0" name=""/>
        <dsp:cNvSpPr/>
      </dsp:nvSpPr>
      <dsp:spPr>
        <a:xfrm>
          <a:off x="0" y="2629"/>
          <a:ext cx="1800662" cy="53795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+mj-lt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+mj-lt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+mj-lt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+mj-lt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+mj-lt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+mj-lt"/>
            <a:cs typeface="Times New Roman" panose="02020603050405020304" pitchFamily="18" charset="0"/>
          </a:endParaRPr>
        </a:p>
      </dsp:txBody>
      <dsp:txXfrm>
        <a:off x="0" y="2629"/>
        <a:ext cx="1800662" cy="5379541"/>
      </dsp:txXfrm>
    </dsp:sp>
    <dsp:sp modelId="{35B56020-F05D-4263-B687-D4EE3ABE8181}">
      <dsp:nvSpPr>
        <dsp:cNvPr id="0" name=""/>
        <dsp:cNvSpPr/>
      </dsp:nvSpPr>
      <dsp:spPr>
        <a:xfrm>
          <a:off x="1900497" y="86684"/>
          <a:ext cx="5224695" cy="16811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Инвестиционные программы во всех регулируемых сферах утверждаются органами государственной власти;</a:t>
          </a:r>
          <a:endParaRPr lang="ru-RU" sz="2400" kern="1200" dirty="0"/>
        </a:p>
      </dsp:txBody>
      <dsp:txXfrm>
        <a:off x="1900497" y="86684"/>
        <a:ext cx="5224695" cy="1681106"/>
      </dsp:txXfrm>
    </dsp:sp>
    <dsp:sp modelId="{31F681BA-39EA-4FFA-9D49-7CD5CF0AA679}">
      <dsp:nvSpPr>
        <dsp:cNvPr id="0" name=""/>
        <dsp:cNvSpPr/>
      </dsp:nvSpPr>
      <dsp:spPr>
        <a:xfrm>
          <a:off x="1800662" y="1767791"/>
          <a:ext cx="53245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149F0-8189-4BAC-833E-ED605AECFA69}">
      <dsp:nvSpPr>
        <dsp:cNvPr id="0" name=""/>
        <dsp:cNvSpPr/>
      </dsp:nvSpPr>
      <dsp:spPr>
        <a:xfrm>
          <a:off x="1900497" y="1851846"/>
          <a:ext cx="5224695" cy="16811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Расходы на инвестиции учитываются только в размере утвержденных  инвестиционных программ, соответствующих федеральным требованиям;</a:t>
          </a:r>
          <a:endParaRPr lang="ru-RU" sz="2400" kern="1200" dirty="0"/>
        </a:p>
      </dsp:txBody>
      <dsp:txXfrm>
        <a:off x="1900497" y="1851846"/>
        <a:ext cx="5224695" cy="1681106"/>
      </dsp:txXfrm>
    </dsp:sp>
    <dsp:sp modelId="{2D703104-AE03-4D7F-9D7B-455C62A6432C}">
      <dsp:nvSpPr>
        <dsp:cNvPr id="0" name=""/>
        <dsp:cNvSpPr/>
      </dsp:nvSpPr>
      <dsp:spPr>
        <a:xfrm>
          <a:off x="1800662" y="3532953"/>
          <a:ext cx="53245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B30CA-78D7-4633-88B2-9B5CAD41E122}">
      <dsp:nvSpPr>
        <dsp:cNvPr id="0" name=""/>
        <dsp:cNvSpPr/>
      </dsp:nvSpPr>
      <dsp:spPr>
        <a:xfrm>
          <a:off x="1900497" y="3617008"/>
          <a:ext cx="5224695" cy="16811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baseline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 неисполнении инвестиционной программы снижение тарифов и исключение из тарифов учтенных средств на инвестиции, в т.ч. в периоде </a:t>
          </a:r>
          <a:r>
            <a:rPr lang="ru-RU" sz="2400" b="0" kern="1200" baseline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регулирования</a:t>
          </a:r>
          <a:r>
            <a:rPr lang="en-US" sz="2400" b="0" kern="1200" baseline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/</a:t>
          </a:r>
          <a:endParaRPr lang="ru-RU" sz="2400" kern="1200" dirty="0"/>
        </a:p>
      </dsp:txBody>
      <dsp:txXfrm>
        <a:off x="1900497" y="3617008"/>
        <a:ext cx="5224695" cy="1681106"/>
      </dsp:txXfrm>
    </dsp:sp>
    <dsp:sp modelId="{B97E0AB8-FB4B-48D7-BE35-9506CB0C6990}">
      <dsp:nvSpPr>
        <dsp:cNvPr id="0" name=""/>
        <dsp:cNvSpPr/>
      </dsp:nvSpPr>
      <dsp:spPr>
        <a:xfrm>
          <a:off x="1800662" y="5298115"/>
          <a:ext cx="53245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E5B4F-1065-4AEA-BE16-7336C0756F29}">
      <dsp:nvSpPr>
        <dsp:cNvPr id="0" name=""/>
        <dsp:cNvSpPr/>
      </dsp:nvSpPr>
      <dsp:spPr>
        <a:xfrm>
          <a:off x="685799" y="0"/>
          <a:ext cx="7772400" cy="440620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9DD17-EED1-4B50-9A1C-D18274AF22A4}">
      <dsp:nvSpPr>
        <dsp:cNvPr id="0" name=""/>
        <dsp:cNvSpPr/>
      </dsp:nvSpPr>
      <dsp:spPr>
        <a:xfrm>
          <a:off x="393" y="1156153"/>
          <a:ext cx="2895691" cy="20939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РФ, регламентирующих процедуру рассмотрения досудебных споров и разногласий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609" y="1258369"/>
        <a:ext cx="2691259" cy="1889469"/>
      </dsp:txXfrm>
    </dsp:sp>
    <dsp:sp modelId="{735B8DA1-140E-4CDD-AD08-1DEEBBCC8096}">
      <dsp:nvSpPr>
        <dsp:cNvPr id="0" name=""/>
        <dsp:cNvSpPr/>
      </dsp:nvSpPr>
      <dsp:spPr>
        <a:xfrm>
          <a:off x="3251486" y="1163609"/>
          <a:ext cx="2937845" cy="2078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30.04.2018 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533 «Об утверждении Правил рассмотрения (урегулирования) споров и разногласий, связанных с установлением и (или) применением цен (тарифов)»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2974" y="1265097"/>
        <a:ext cx="2734869" cy="1876014"/>
      </dsp:txXfrm>
    </dsp:sp>
    <dsp:sp modelId="{94707A5C-344F-46D2-95DE-C69952D3B9F7}">
      <dsp:nvSpPr>
        <dsp:cNvPr id="0" name=""/>
        <dsp:cNvSpPr/>
      </dsp:nvSpPr>
      <dsp:spPr>
        <a:xfrm>
          <a:off x="6544732" y="1154074"/>
          <a:ext cx="2598873" cy="2098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ФАС России от 19.06.2018 № 827/18 «Об утверждении регламента деятельности ФАС России по рассмотрению (урегулированию) споров и разногласий»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7151" y="1256493"/>
        <a:ext cx="2394035" cy="1893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2F87-92BD-4F6C-A91E-BE183B368A28}">
      <dsp:nvSpPr>
        <dsp:cNvPr id="0" name=""/>
        <dsp:cNvSpPr/>
      </dsp:nvSpPr>
      <dsp:spPr>
        <a:xfrm rot="10800000">
          <a:off x="1932860" y="29322"/>
          <a:ext cx="6024074" cy="1558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 единый срок подачи заявлений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с момента, когда лицо узнало, или должно было узнать о нарушении своих прав);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единый срок рассмотрения заявлений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 месяца + продление на срок до 1 месяца)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22568" y="29322"/>
        <a:ext cx="5634366" cy="1558831"/>
      </dsp:txXfrm>
    </dsp:sp>
    <dsp:sp modelId="{8093A06E-0C76-497B-8B73-932FAF2262D8}">
      <dsp:nvSpPr>
        <dsp:cNvPr id="0" name=""/>
        <dsp:cNvSpPr/>
      </dsp:nvSpPr>
      <dsp:spPr>
        <a:xfrm>
          <a:off x="1101823" y="1910"/>
          <a:ext cx="1662073" cy="16136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920D-C447-4CED-990B-9B781BBBF0FB}">
      <dsp:nvSpPr>
        <dsp:cNvPr id="0" name=""/>
        <dsp:cNvSpPr/>
      </dsp:nvSpPr>
      <dsp:spPr>
        <a:xfrm rot="10800000">
          <a:off x="1907050" y="2080889"/>
          <a:ext cx="6024074" cy="1558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0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Закреплен статус Комиссии ФАС России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(Представители Минэкономразвития России + Отраслевого министерства (присутствие)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96758" y="2080889"/>
        <a:ext cx="5634366" cy="1558831"/>
      </dsp:txXfrm>
    </dsp:sp>
    <dsp:sp modelId="{B745C874-0672-492B-B664-0661FA8EAB57}">
      <dsp:nvSpPr>
        <dsp:cNvPr id="0" name=""/>
        <dsp:cNvSpPr/>
      </dsp:nvSpPr>
      <dsp:spPr>
        <a:xfrm>
          <a:off x="1127634" y="2080889"/>
          <a:ext cx="1558831" cy="15588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2DE1F-B680-4BFA-84B4-FC82BD7E5B5A}">
      <dsp:nvSpPr>
        <dsp:cNvPr id="0" name=""/>
        <dsp:cNvSpPr/>
      </dsp:nvSpPr>
      <dsp:spPr>
        <a:xfrm rot="10800000">
          <a:off x="1907050" y="4105044"/>
          <a:ext cx="6024074" cy="1558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0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 порядок исполнения  решений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(срок, объем, ходатайство о продлении срока исполнения)  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96758" y="4105044"/>
        <a:ext cx="5634366" cy="1558831"/>
      </dsp:txXfrm>
    </dsp:sp>
    <dsp:sp modelId="{87CD1EC2-DFED-4970-B3AA-44F4A9DC692A}">
      <dsp:nvSpPr>
        <dsp:cNvPr id="0" name=""/>
        <dsp:cNvSpPr/>
      </dsp:nvSpPr>
      <dsp:spPr>
        <a:xfrm>
          <a:off x="1127634" y="4105044"/>
          <a:ext cx="1558831" cy="15588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9AC92-C3EA-45E8-8FBC-1B98BE54B6A6}">
      <dsp:nvSpPr>
        <dsp:cNvPr id="0" name=""/>
        <dsp:cNvSpPr/>
      </dsp:nvSpPr>
      <dsp:spPr>
        <a:xfrm>
          <a:off x="832784" y="2762654"/>
          <a:ext cx="3325609" cy="25489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изменений в НК РФ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«Единая государственная пошлина  120 000»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9808" y="3135941"/>
        <a:ext cx="2351561" cy="1802392"/>
      </dsp:txXfrm>
    </dsp:sp>
    <dsp:sp modelId="{24B17504-F155-40FB-939D-C88D25C7239B}">
      <dsp:nvSpPr>
        <dsp:cNvPr id="0" name=""/>
        <dsp:cNvSpPr/>
      </dsp:nvSpPr>
      <dsp:spPr>
        <a:xfrm rot="14819957">
          <a:off x="353519" y="1436596"/>
          <a:ext cx="2266508" cy="4480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B4F4D0-0D2F-4DA0-A627-BA8F7F1585AF}">
      <dsp:nvSpPr>
        <dsp:cNvPr id="0" name=""/>
        <dsp:cNvSpPr/>
      </dsp:nvSpPr>
      <dsp:spPr>
        <a:xfrm>
          <a:off x="2156" y="20095"/>
          <a:ext cx="2083614" cy="11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рассмотрение разногласий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80 000 рублей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47" y="55086"/>
        <a:ext cx="2013632" cy="1124708"/>
      </dsp:txXfrm>
    </dsp:sp>
    <dsp:sp modelId="{B9435841-2F4C-47ED-B73C-9CA860EE53BF}">
      <dsp:nvSpPr>
        <dsp:cNvPr id="0" name=""/>
        <dsp:cNvSpPr/>
      </dsp:nvSpPr>
      <dsp:spPr>
        <a:xfrm rot="17582095">
          <a:off x="2380894" y="1452186"/>
          <a:ext cx="2237110" cy="4480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9F93FB-7820-4E2E-A11E-832AC3AA85A0}">
      <dsp:nvSpPr>
        <dsp:cNvPr id="0" name=""/>
        <dsp:cNvSpPr/>
      </dsp:nvSpPr>
      <dsp:spPr>
        <a:xfrm>
          <a:off x="2885841" y="49476"/>
          <a:ext cx="2102580" cy="11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досудебное рассмотрение споров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160 000 рублей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0832" y="84467"/>
        <a:ext cx="2032598" cy="1124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9D918-7421-4D1F-AAEE-AE9070BB91EF}">
      <dsp:nvSpPr>
        <dsp:cNvPr id="0" name=""/>
        <dsp:cNvSpPr/>
      </dsp:nvSpPr>
      <dsp:spPr>
        <a:xfrm rot="10800000">
          <a:off x="2824071" y="35312"/>
          <a:ext cx="5710847" cy="1585153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54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Теплоснабжение, водоснабжение и водоотведение</a:t>
          </a:r>
          <a:r>
            <a:rPr lang="ru-RU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в размере 5 % (с 2018 г.- кроме ГУП и МУП, а также для организации владеющей объектом (объектами) теплоснабжения исключительно на основании договора (договоров) аренды, заключенного на срок менее 3 лет)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гарантирующего поставщика в электроэнергетике</a:t>
          </a:r>
          <a:r>
            <a:rPr lang="ru-RU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в размере 1,5 %</a:t>
          </a:r>
          <a:endParaRPr lang="ru-RU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220359" y="35312"/>
        <a:ext cx="5314559" cy="1585153"/>
      </dsp:txXfrm>
    </dsp:sp>
    <dsp:sp modelId="{1C74FED5-2AF9-44A3-B171-0E0EE4E41DE4}">
      <dsp:nvSpPr>
        <dsp:cNvPr id="0" name=""/>
        <dsp:cNvSpPr/>
      </dsp:nvSpPr>
      <dsp:spPr>
        <a:xfrm>
          <a:off x="740952" y="1277272"/>
          <a:ext cx="667950" cy="66795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B4764-7266-4B75-BEE9-F0A01037ABFF}">
      <dsp:nvSpPr>
        <dsp:cNvPr id="0" name=""/>
        <dsp:cNvSpPr/>
      </dsp:nvSpPr>
      <dsp:spPr>
        <a:xfrm rot="10800000">
          <a:off x="2830924" y="1820014"/>
          <a:ext cx="5710847" cy="667950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54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характер расходования расчетной предпринимательской прибыли нормами тарифного законодательства не закреплен</a:t>
          </a:r>
          <a:endParaRPr lang="ru-RU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97911" y="1820014"/>
        <a:ext cx="5543860" cy="667950"/>
      </dsp:txXfrm>
    </dsp:sp>
    <dsp:sp modelId="{40585ED2-5609-4DF0-8C67-D0C458196D84}">
      <dsp:nvSpPr>
        <dsp:cNvPr id="0" name=""/>
        <dsp:cNvSpPr/>
      </dsp:nvSpPr>
      <dsp:spPr>
        <a:xfrm>
          <a:off x="919435" y="3193220"/>
          <a:ext cx="667950" cy="66795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3149-0B2F-4C30-80CC-AD9A846E2C1D}">
      <dsp:nvSpPr>
        <dsp:cNvPr id="0" name=""/>
        <dsp:cNvSpPr/>
      </dsp:nvSpPr>
      <dsp:spPr>
        <a:xfrm rot="10800000">
          <a:off x="2818246" y="2597934"/>
          <a:ext cx="5710847" cy="667950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54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регулируемых организаций отсутствует необходимость доказывания органу регулирования целесообразности учета в НВВ расчетной предпринимательской прибыли</a:t>
          </a:r>
          <a:endParaRPr lang="ru-RU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85233" y="2597934"/>
        <a:ext cx="5543860" cy="667950"/>
      </dsp:txXfrm>
    </dsp:sp>
    <dsp:sp modelId="{B7584696-6CD9-40EB-9B97-28A567074027}">
      <dsp:nvSpPr>
        <dsp:cNvPr id="0" name=""/>
        <dsp:cNvSpPr/>
      </dsp:nvSpPr>
      <dsp:spPr>
        <a:xfrm>
          <a:off x="1563974" y="2255843"/>
          <a:ext cx="667950" cy="66795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7080E-B5DF-4E28-B559-CD02AF74B667}">
      <dsp:nvSpPr>
        <dsp:cNvPr id="0" name=""/>
        <dsp:cNvSpPr/>
      </dsp:nvSpPr>
      <dsp:spPr>
        <a:xfrm rot="10800000">
          <a:off x="2824642" y="3379949"/>
          <a:ext cx="5710847" cy="667950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54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Обязательный заявительный характер размера расчетной предпринимательской прибыли для учета в тарифах</a:t>
          </a:r>
          <a:endParaRPr lang="ru-RU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91629" y="3379949"/>
        <a:ext cx="5543860" cy="667950"/>
      </dsp:txXfrm>
    </dsp:sp>
    <dsp:sp modelId="{7B38EBC2-EB1F-49D3-9335-4F4EF400DEC0}">
      <dsp:nvSpPr>
        <dsp:cNvPr id="0" name=""/>
        <dsp:cNvSpPr/>
      </dsp:nvSpPr>
      <dsp:spPr>
        <a:xfrm>
          <a:off x="1529267" y="926787"/>
          <a:ext cx="667950" cy="66795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3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35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6435"/>
            <a:ext cx="4302623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4" y="1"/>
            <a:ext cx="4301543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2175" y="849313"/>
            <a:ext cx="3062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4" y="6456614"/>
            <a:ext cx="4301543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9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9976F-3D5D-4B38-B1C3-418F40E0B5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2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3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0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42"/>
            <a:ext cx="9144000" cy="2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7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0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9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0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30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7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42"/>
            <a:ext cx="9144000" cy="2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36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1090-CCA2-5F4C-8E78-54F06E17A5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2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7CC1-1BDB-4E47-A4B2-7E58201B21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3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ED83-6620-134D-9FD0-9D9FFE82BF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0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EEAF-5AC4-F64A-9A02-1B1FD2B9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11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6B6A3-DB5F-B746-9AB3-67ED5D6DA54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96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3DB5-7D60-4D47-BF14-D702D0F61B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47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ABE48-D34A-744C-92A9-154CC290B9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1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DC83-63DF-CC44-8525-FDB0561312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56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AB2E-4307-8F47-9D0B-89031855F9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93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8F40-2E5A-4548-B740-C9ED869040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08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A716-4E2F-664A-8DE4-57C86E8708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5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A09F-2E6E-6A44-AFDB-46A0304DF6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43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6886-E24C-CA45-9615-C454E8D487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5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42"/>
            <a:ext cx="9144000" cy="2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310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6BBF5-3E53-514F-BAAA-29F393B16B4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e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310896" y="3189464"/>
            <a:ext cx="8601456" cy="268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375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Некоторые актуальные аспекты контрольно-надзорной деятельности в сфере тарифного регулирования</a:t>
            </a:r>
            <a:endParaRPr lang="en-US" altLang="ru-RU" sz="20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Заместитель начальника отдела</a:t>
            </a: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Управления регионального тарифного регулирования</a:t>
            </a: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Мицкевич О.А.</a:t>
            </a:r>
          </a:p>
          <a:p>
            <a:endParaRPr lang="ru-RU" altLang="ru-RU" sz="16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sz="1600" dirty="0" smtClean="0">
                <a:solidFill>
                  <a:srgbClr val="333399"/>
                </a:solidFill>
                <a:latin typeface="Arial" pitchFamily="34" charset="0"/>
              </a:rPr>
              <a:t>Уфа, 2018 г.</a:t>
            </a:r>
            <a:endParaRPr lang="ru-RU" altLang="ru-RU" sz="1600" dirty="0">
              <a:solidFill>
                <a:srgbClr val="333399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9" y="1989144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5519"/>
            <a:ext cx="8229600" cy="487443"/>
          </a:xfrm>
        </p:spPr>
        <p:txBody>
          <a:bodyPr/>
          <a:lstStyle/>
          <a:p>
            <a:r>
              <a:rPr lang="ru-RU" sz="1650" b="1" kern="1200" dirty="0">
                <a:solidFill>
                  <a:schemeClr val="bg1"/>
                </a:solidFill>
                <a:latin typeface="+mn-lt"/>
                <a:ea typeface="DejaVu Sans Light" panose="020B0203030804020204" pitchFamily="34" charset="0"/>
                <a:cs typeface="DejaVu Sans Light" panose="020B0203030804020204" pitchFamily="34" charset="0"/>
              </a:rPr>
              <a:t>Учет в составе НВВ налога на добавленную стоимость (НДС)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0309" y="1631340"/>
            <a:ext cx="2057400" cy="493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НДС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8410" y="2124860"/>
            <a:ext cx="1371601" cy="34113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80066" y="2133898"/>
            <a:ext cx="1281869" cy="33210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73879" y="2523831"/>
            <a:ext cx="2928122" cy="1117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системе налогообложения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НДС в составе НВВ не учитывается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1351" y="2508339"/>
            <a:ext cx="3192520" cy="1116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упрощенной системе налогообложения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480276" y="3624572"/>
            <a:ext cx="1802896" cy="36043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18646" y="3633047"/>
            <a:ext cx="809716" cy="35196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062887" y="4056103"/>
            <a:ext cx="2964321" cy="1243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электроэнергетики: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НДС в составе НВВ не учитывается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30514" y="4059413"/>
            <a:ext cx="3856291" cy="124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сферах теплоснабжения, водоснабжения и водоотведения, ТКО:</a:t>
            </a:r>
          </a:p>
          <a:p>
            <a:pPr marL="214313" indent="-214313" algn="just">
              <a:buFontTx/>
              <a:buChar char="-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учитывается в расходах в составе НВВ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69" y="2245239"/>
            <a:ext cx="1995710" cy="17397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029" y="197088"/>
            <a:ext cx="85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Учет </a:t>
            </a:r>
            <a:r>
              <a:rPr lang="ru-RU" dirty="0" smtClean="0">
                <a:solidFill>
                  <a:schemeClr val="bg1"/>
                </a:solidFill>
              </a:rPr>
              <a:t>НДС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2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078" y="641591"/>
            <a:ext cx="8229600" cy="857251"/>
          </a:xfrm>
        </p:spPr>
        <p:txBody>
          <a:bodyPr/>
          <a:lstStyle/>
          <a:p>
            <a:r>
              <a:rPr lang="ru-RU" sz="1500" dirty="0">
                <a:solidFill>
                  <a:schemeClr val="bg1"/>
                </a:solidFill>
              </a:rPr>
              <a:t>Учет результатов деятельности организации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3DB5-7D60-4D47-BF14-D702D0F61B8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81" y="1262765"/>
            <a:ext cx="8442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регулируемая организация в течение расчетного периода регулирования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понесла экономически обоснованные расходы, не учтенные органом регулирования при установлении для нее регулируемых цен (тарифов), то такие расходы учитываются органом регулирования при установлении регулируемых цен (тарифов) для такой регулируемой организации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периода, следующего за периодом, в котором указанные расходы были документально подтверждены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годовой бухгалтерской и статистической отчетности.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977" y="2957890"/>
            <a:ext cx="821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связанные с результатами деятельности организации, возникшие ранее указанного периода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i-2)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не заявленные при установлении и корректировке регулируемых цен (тарифов) на плановый период регулирования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учету не подлежат.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082" y="1197406"/>
            <a:ext cx="0" cy="1404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0693" y="3004897"/>
            <a:ext cx="0" cy="6446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2977" y="3988700"/>
            <a:ext cx="821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указанных расходов может осуществляться органом регулирования в течение периода, в том числе относящегося к разным долгосрочным периодам регулирования, который не может быть больше 3 лет в сферах теплоснабжения и водоснабжения/водоотведения, 5 лет в сфере электроэнергетики.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90693" y="3988704"/>
            <a:ext cx="0" cy="769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0081" y="146335"/>
            <a:ext cx="85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Учет результатов деятельности </a:t>
            </a:r>
            <a:r>
              <a:rPr lang="ru-RU" dirty="0" smtClean="0">
                <a:solidFill>
                  <a:schemeClr val="bg1"/>
                </a:solidFill>
              </a:rPr>
              <a:t>в предыдущих периодах регулирования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42904" y="1515295"/>
          <a:ext cx="2550319" cy="488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132443" y="0"/>
            <a:ext cx="7198756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 за пользование кредитами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4" y="1968330"/>
            <a:ext cx="2550319" cy="328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3222" y="1151467"/>
            <a:ext cx="60137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Четких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учета и перечня предоставляемых регулируемой организацией документов, обосновывающих необходимость привлечения кредитов, нормативными правовыми актами не установлено.</a:t>
            </a:r>
          </a:p>
          <a:p>
            <a:pPr lvl="0" algn="just" fontAlgn="base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водоснабжения и </a:t>
            </a:r>
            <a:r>
              <a:rPr lang="ru-RU" alt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учитываемая ставка это ключевая ставка ЦБ РФ на дату привлечения кредита * 1,5 раза, но не менее чем на 4 процентных пункта. Ограничение установлено только для кредитов и займов привлекаемых на пополнение оборотных средств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теплоснабжения </a:t>
            </a:r>
            <a:r>
              <a:rPr lang="ru-RU" alt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электроэнергетики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в размере фактически понесенных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не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превышающем величину, равную ставке рефинансирования Центрального банка Российской Федерации, увеличенной на 4 процентных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пункта.</a:t>
            </a:r>
          </a:p>
        </p:txBody>
      </p:sp>
    </p:spTree>
    <p:extLst>
      <p:ext uri="{BB962C8B-B14F-4D97-AF65-F5344CB8AC3E}">
        <p14:creationId xmlns:p14="http://schemas.microsoft.com/office/powerpoint/2010/main" val="250772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42901" y="1515294"/>
          <a:ext cx="8609240" cy="488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804666" y="68288"/>
            <a:ext cx="5500688" cy="12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Сомнительные долги, дебиторская задолженность</a:t>
            </a: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endParaRPr lang="ru-RU" alt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151" y="1101766"/>
            <a:ext cx="6123980" cy="526297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учета резервов по сомнительным долгам и списания безнадежных долгов в целях налогообложения регламентирован ст. 265, 266 Налогового кодекса Российской Федерации: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налогоплательщик принял решение о создании резерва по сомнительным долгам,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долгов, признаваемых безнадежными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настоящей статьей,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за счет суммы созданного резерва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и водоотведения, теплоснабжения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предельная величина учитываемых сомнительных долгов для гарантирующей организации (единой теплоснабжающей организации) составляет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фактической дебиторской задолженности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но не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НВВ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относимой на население и приравненных к нему категорий потребителей, установленной для регулируемой организации на предыдущий расчетный период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электроэнергетике при расчете выручки </a:t>
            </a:r>
            <a:r>
              <a:rPr lang="ru-RU" altLang="ru-RU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гарантирующих поставщиков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расходы на формирование резерва по сомнительным долгам в размере 1,5 процентов от валовой выручки от продажи электрической энергии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84" y="1335903"/>
            <a:ext cx="21955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31" y="4084105"/>
            <a:ext cx="203716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1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42901" y="1129554"/>
          <a:ext cx="8609240" cy="527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02645" y="3105838"/>
            <a:ext cx="5138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Расходы на инвестиции</a:t>
            </a:r>
            <a:endParaRPr lang="ru-RU" altLang="ru-RU" sz="2400" dirty="0">
              <a:solidFill>
                <a:srgbClr val="FFFFFF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2645" y="3105838"/>
            <a:ext cx="5138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Расходы на инвестиции</a:t>
            </a:r>
            <a:endParaRPr lang="ru-RU" altLang="ru-RU" sz="2400" dirty="0">
              <a:solidFill>
                <a:srgbClr val="FFFFFF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821658" y="5"/>
            <a:ext cx="5500688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Расходы на инвестиции</a:t>
            </a:r>
            <a:endParaRPr lang="ru-RU" altLang="ru-RU" dirty="0" smtClean="0">
              <a:solidFill>
                <a:schemeClr val="accent3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8" name="Picture 2" descr="http://kuzbassmayak.ru/wp-content/uploads/2017/12/shutterstock_1325713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9" y="2472317"/>
            <a:ext cx="2063354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1065007" y="1265645"/>
          <a:ext cx="7129078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3129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740"/>
            <a:ext cx="8229600" cy="565688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экспертным заключениям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8658" y="992476"/>
            <a:ext cx="5106691" cy="55793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заключение  органа регулирование должно содержать: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51313"/>
            <a:ext cx="9144000" cy="90068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правовое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включения тех или иных расходов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необходимой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валовой выручки регулируемой организации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 расчета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регулирующего органа по каждой из рассматриваемых статей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20853"/>
            <a:ext cx="9144000" cy="580291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регулирующей организацией и принимаемых регулирующим органом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обоснования расходов отдельно по каждой статье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419522"/>
            <a:ext cx="9144000" cy="700007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нормы законодательства в области государственного регулирования цен (тарифов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основании которых, в состав тарифов включаются те или иные расходы;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240662"/>
            <a:ext cx="9144000" cy="700007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от учета тех или иных расходов в НВВ, обоснование такого отказа со ссылкой на нормы законодательства и подтверждающие документы.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24" y="4987915"/>
            <a:ext cx="3177153" cy="15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90604" y="892179"/>
            <a:ext cx="734536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</a:rPr>
              <a:t>СПАСИБО ЗА ВНИМАНИЕ!</a:t>
            </a:r>
          </a:p>
          <a:p>
            <a:endParaRPr lang="en-US">
              <a:solidFill>
                <a:srgbClr val="333399"/>
              </a:solidFill>
            </a:endParaRPr>
          </a:p>
          <a:p>
            <a:r>
              <a:rPr lang="en-US">
                <a:solidFill>
                  <a:srgbClr val="333399"/>
                </a:solidFill>
              </a:rPr>
              <a:t/>
            </a:r>
            <a:br>
              <a:rPr lang="en-US">
                <a:solidFill>
                  <a:srgbClr val="333399"/>
                </a:solidFill>
              </a:rPr>
            </a:br>
            <a:endParaRPr lang="ru-RU">
              <a:solidFill>
                <a:srgbClr val="333399"/>
              </a:solidFill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2514601" y="1773239"/>
            <a:ext cx="4540250" cy="2362200"/>
            <a:chOff x="1676400" y="2743200"/>
            <a:chExt cx="4191000" cy="2362200"/>
          </a:xfrm>
        </p:grpSpPr>
        <p:pic>
          <p:nvPicPr>
            <p:cNvPr id="21515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7" descr="twitter_newbird_blu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rus_fas</a:t>
              </a:r>
            </a:p>
          </p:txBody>
        </p:sp>
      </p:grp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5" y="413544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3441704" y="4152900"/>
            <a:ext cx="2524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fasovka</a:t>
            </a:r>
            <a:endParaRPr lang="ru-RU" sz="3000">
              <a:solidFill>
                <a:srgbClr val="333399"/>
              </a:solidFill>
            </a:endParaRPr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4813300" y="3373439"/>
            <a:ext cx="2513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&amp; fas_rf (eng)</a:t>
            </a:r>
            <a:endParaRPr lang="en-US" sz="3000"/>
          </a:p>
        </p:txBody>
      </p:sp>
      <p:pic>
        <p:nvPicPr>
          <p:cNvPr id="2151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9688" y="5805493"/>
            <a:ext cx="78581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3443292" y="5805493"/>
            <a:ext cx="4967287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solidFill>
                  <a:srgbClr val="333399"/>
                </a:solidFill>
              </a:rPr>
              <a:t>international@fas.gov.ru</a:t>
            </a:r>
          </a:p>
        </p:txBody>
      </p:sp>
      <p:pic>
        <p:nvPicPr>
          <p:cNvPr id="21513" name="Picture 2" descr="Вконтак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879" y="5008568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3451226" y="4995864"/>
            <a:ext cx="14446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fas_rus</a:t>
            </a:r>
            <a:endParaRPr lang="ru-RU" sz="3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1213"/>
            <a:ext cx="9144000" cy="857251"/>
          </a:xfrm>
        </p:spPr>
        <p:txBody>
          <a:bodyPr/>
          <a:lstStyle/>
          <a:p>
            <a:pPr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FFFFFF"/>
                </a:solidFill>
                <a:ea typeface="+mn-ea"/>
                <a:cs typeface="Times New Roman" panose="02020603050405020304" pitchFamily="18" charset="0"/>
              </a:rPr>
              <a:t>Итоги за 2017 год</a:t>
            </a:r>
          </a:p>
        </p:txBody>
      </p:sp>
      <p:sp>
        <p:nvSpPr>
          <p:cNvPr id="14" name="Овал 13"/>
          <p:cNvSpPr/>
          <p:nvPr/>
        </p:nvSpPr>
        <p:spPr>
          <a:xfrm>
            <a:off x="-481282" y="2071013"/>
            <a:ext cx="3429000" cy="3439660"/>
          </a:xfrm>
          <a:prstGeom prst="ellipse">
            <a:avLst/>
          </a:prstGeom>
          <a:ln>
            <a:solidFill>
              <a:srgbClr val="00808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 России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2431887" y="2707344"/>
            <a:ext cx="3412657" cy="909845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Выявлено экономически необоснованных средств</a:t>
            </a:r>
            <a:r>
              <a:rPr lang="en-US" sz="1350" dirty="0"/>
              <a:t> </a:t>
            </a:r>
            <a:r>
              <a:rPr lang="ru-RU" sz="1350" dirty="0"/>
              <a:t>в тарифах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2431887" y="3886890"/>
            <a:ext cx="3412657" cy="925001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 итогам проверок и иных контрольных полномочий                    проверено </a:t>
            </a:r>
          </a:p>
          <a:p>
            <a:pPr algn="ctr"/>
            <a:r>
              <a:rPr lang="ru-RU" sz="1350" dirty="0"/>
              <a:t>выдано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1955189" y="4900928"/>
            <a:ext cx="2897873" cy="810691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Количество рассмотренных заявлений о досудебных спорах и тарифных разногласиях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1955189" y="1708653"/>
            <a:ext cx="2724947" cy="871121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Проведено проверок в отношении Органов регулирования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5571070" y="2675405"/>
            <a:ext cx="3148388" cy="902835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Более 7,5</a:t>
            </a:r>
            <a:r>
              <a:rPr lang="ru-RU" sz="1350" dirty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млрд. руб.</a:t>
            </a:r>
          </a:p>
        </p:txBody>
      </p:sp>
      <p:sp>
        <p:nvSpPr>
          <p:cNvPr id="36" name="Нашивка 35"/>
          <p:cNvSpPr/>
          <p:nvPr/>
        </p:nvSpPr>
        <p:spPr>
          <a:xfrm>
            <a:off x="5844541" y="3884351"/>
            <a:ext cx="2117048" cy="377993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3 618 </a:t>
            </a:r>
            <a:r>
              <a:rPr lang="ru-RU" sz="1350" dirty="0">
                <a:solidFill>
                  <a:schemeClr val="bg1"/>
                </a:solidFill>
              </a:rPr>
              <a:t>тарифов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4756343" y="4900924"/>
            <a:ext cx="1707659" cy="840680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250 </a:t>
            </a:r>
          </a:p>
        </p:txBody>
      </p:sp>
      <p:sp>
        <p:nvSpPr>
          <p:cNvPr id="48" name="Нашивка 47"/>
          <p:cNvSpPr/>
          <p:nvPr/>
        </p:nvSpPr>
        <p:spPr>
          <a:xfrm>
            <a:off x="4392956" y="1746923"/>
            <a:ext cx="1272490" cy="833149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9" name="Нашивка 48"/>
          <p:cNvSpPr/>
          <p:nvPr/>
        </p:nvSpPr>
        <p:spPr>
          <a:xfrm>
            <a:off x="5584661" y="1658592"/>
            <a:ext cx="1533245" cy="357863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/>
                </a:solidFill>
              </a:rPr>
              <a:t>4 плановых выездных</a:t>
            </a:r>
          </a:p>
        </p:txBody>
      </p:sp>
      <p:sp>
        <p:nvSpPr>
          <p:cNvPr id="50" name="Нашивка 49"/>
          <p:cNvSpPr/>
          <p:nvPr/>
        </p:nvSpPr>
        <p:spPr>
          <a:xfrm>
            <a:off x="5973510" y="2031338"/>
            <a:ext cx="1808130" cy="287937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/>
                </a:solidFill>
              </a:rPr>
              <a:t>2 внеплановых выездных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1" name="Объект 50"/>
          <p:cNvSpPr>
            <a:spLocks noGrp="1"/>
          </p:cNvSpPr>
          <p:nvPr>
            <p:ph sz="half" idx="2"/>
          </p:nvPr>
        </p:nvSpPr>
        <p:spPr>
          <a:xfrm>
            <a:off x="5665448" y="2342005"/>
            <a:ext cx="1606275" cy="277156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8 внеплановых документарных</a:t>
            </a:r>
          </a:p>
        </p:txBody>
      </p:sp>
      <p:sp>
        <p:nvSpPr>
          <p:cNvPr id="46" name="Нашивка 45"/>
          <p:cNvSpPr/>
          <p:nvPr/>
        </p:nvSpPr>
        <p:spPr>
          <a:xfrm>
            <a:off x="5865470" y="4429157"/>
            <a:ext cx="2096121" cy="382728"/>
          </a:xfrm>
          <a:prstGeom prst="chevron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63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050" dirty="0">
                <a:solidFill>
                  <a:schemeClr val="bg1"/>
                </a:solidFill>
              </a:rPr>
              <a:t>предписания</a:t>
            </a:r>
            <a:endParaRPr lang="ru-RU" sz="21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endCxn id="31" idx="3"/>
          </p:cNvCxnSpPr>
          <p:nvPr/>
        </p:nvCxnSpPr>
        <p:spPr>
          <a:xfrm>
            <a:off x="2412976" y="4331283"/>
            <a:ext cx="3431564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441053" y="4576887"/>
            <a:ext cx="3169118" cy="7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F7ED83-6620-134D-9FD0-9D9FFE82BF0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098674" y="2315243"/>
            <a:ext cx="2215567" cy="14602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6280" y="2315243"/>
            <a:ext cx="2163740" cy="14602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6724" y="2323721"/>
            <a:ext cx="1940904" cy="14602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5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484" t="66521" r="65586" b="8541"/>
          <a:stretch>
            <a:fillRect/>
          </a:stretch>
        </p:blipFill>
        <p:spPr bwMode="auto">
          <a:xfrm>
            <a:off x="4010665" y="1801393"/>
            <a:ext cx="945302" cy="844019"/>
          </a:xfrm>
          <a:prstGeom prst="rect">
            <a:avLst/>
          </a:prstGeom>
          <a:noFill/>
        </p:spPr>
      </p:pic>
      <p:pic>
        <p:nvPicPr>
          <p:cNvPr id="34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5586" t="37344" r="7731" b="38716"/>
          <a:stretch>
            <a:fillRect/>
          </a:stretch>
        </p:blipFill>
        <p:spPr bwMode="auto">
          <a:xfrm>
            <a:off x="6743057" y="1813893"/>
            <a:ext cx="926799" cy="831521"/>
          </a:xfrm>
          <a:prstGeom prst="rect">
            <a:avLst/>
          </a:prstGeom>
          <a:noFill/>
        </p:spPr>
      </p:pic>
      <p:pic>
        <p:nvPicPr>
          <p:cNvPr id="33" name="Picture 3" descr="C:\Users\Пользователь\Downloads\48313628_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232" t="37095" r="68080" b="38466"/>
          <a:stretch>
            <a:fillRect/>
          </a:stretch>
        </p:blipFill>
        <p:spPr bwMode="auto">
          <a:xfrm>
            <a:off x="1395532" y="1825736"/>
            <a:ext cx="828042" cy="81967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DEEAF-5AC4-F64A-9A02-1B1FD2B956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727" y="2918422"/>
            <a:ext cx="200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ЭЛЕКТРОЭНЕРГЕТИКА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5302" y="2918422"/>
            <a:ext cx="1724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ТЕПЛОСНАБЖЕНИЕ</a:t>
            </a:r>
            <a:endParaRPr lang="ru-RU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9165" y="2850957"/>
            <a:ext cx="17812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ВОДОСНАБЖЕНИЕ/</a:t>
            </a:r>
          </a:p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ВОДООТВЕДЕНИЕ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67" y="982765"/>
            <a:ext cx="89901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экономически необоснованные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подлежащие исключению из НВВ регулируемых организаций в 2017-2019 гг.: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422" y="3286554"/>
            <a:ext cx="1860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Более 2,5 млрд.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5302" y="3286554"/>
            <a:ext cx="1860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Более 1,5 млрд.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521" y="3290500"/>
            <a:ext cx="1860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Более 3,5 млрд. руб.</a:t>
            </a:r>
          </a:p>
        </p:txBody>
      </p:sp>
      <p:graphicFrame>
        <p:nvGraphicFramePr>
          <p:cNvPr id="21" name="Схема 20"/>
          <p:cNvGraphicFramePr/>
          <p:nvPr>
            <p:extLst/>
          </p:nvPr>
        </p:nvGraphicFramePr>
        <p:xfrm>
          <a:off x="673823" y="3961055"/>
          <a:ext cx="7957431" cy="223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6467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40" y="123992"/>
            <a:ext cx="907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порядок рассмотрения досудебных споров и разногласий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180"/>
            <a:ext cx="9144000" cy="1365008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37011078"/>
              </p:ext>
            </p:extLst>
          </p:nvPr>
        </p:nvGraphicFramePr>
        <p:xfrm>
          <a:off x="68627" y="929902"/>
          <a:ext cx="9144000" cy="440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55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7678142"/>
              </p:ext>
            </p:extLst>
          </p:nvPr>
        </p:nvGraphicFramePr>
        <p:xfrm>
          <a:off x="4" y="914405"/>
          <a:ext cx="9058759" cy="566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7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89" y="108493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государственная пошлина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20677590"/>
              </p:ext>
            </p:extLst>
          </p:nvPr>
        </p:nvGraphicFramePr>
        <p:xfrm>
          <a:off x="5" y="999642"/>
          <a:ext cx="4980471" cy="551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23" y="1324042"/>
            <a:ext cx="4055040" cy="4657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55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73" y="993433"/>
            <a:ext cx="5207431" cy="5531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3" y="4"/>
            <a:ext cx="8229600" cy="581187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расчету расходов на амортизацию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" y="990437"/>
            <a:ext cx="4156771" cy="9445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Рассчитываются исходя из максимального срока полезного использования имущества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" y="2179501"/>
            <a:ext cx="4156771" cy="957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 расчеты с ускоренным методом амортизации основных средств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4" y="4578115"/>
            <a:ext cx="4355028" cy="1864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Амортизационные отчисления объектов основных средств, планируемых к вводу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оследующих периодах регулирования, не учитываются при формировании необходимой валовой выручки, расчет производится исходя из объектов, принятых регулируемой организацией на баланс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" y="3392047"/>
            <a:ext cx="4156771" cy="9313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Переоценка стоимости основных средств только в том случае, когда является источником инвестиционной программы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41090-CCA2-5F4C-8E78-54F06E17A59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42901" y="1515295"/>
          <a:ext cx="8609240" cy="488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475316" y="917884"/>
            <a:ext cx="6904179" cy="5482919"/>
            <a:chOff x="2800296" y="-949798"/>
            <a:chExt cx="6791041" cy="53919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50305" y="1178737"/>
              <a:ext cx="5787622" cy="1954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800296" y="-949798"/>
              <a:ext cx="6791041" cy="5391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Величина арендной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платы (лизинговые платежи)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состоит из:</a:t>
              </a:r>
              <a:b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Ø"/>
                <a:defRPr/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Амортизация;</a:t>
              </a:r>
            </a:p>
            <a:p>
              <a:pPr lvl="1" defTabSz="8001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Ø"/>
                <a:defRPr/>
              </a:pP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Ø"/>
                <a:defRPr/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имущество;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Ø"/>
                <a:defRPr/>
              </a:pP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Ø"/>
                <a:defRPr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обязательные платежи 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собственника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indent="450215" algn="just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r>
                <a:rPr lang="ru-RU" sz="13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*Водоснабжение и водоотведение: в </a:t>
              </a:r>
              <a:r>
                <a:rPr lang="ru-RU" sz="13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отношении договоров аренды и концессионных соглашений, заключенных и зарегистрированных в установленном порядке </a:t>
              </a:r>
              <a:r>
                <a:rPr lang="ru-RU" sz="13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 31 декабря 2012 г.</a:t>
              </a:r>
              <a:r>
                <a:rPr lang="ru-RU" sz="13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экономически обоснованный размер арендной и концессионной платы определяется в </a:t>
              </a:r>
              <a:r>
                <a:rPr lang="ru-RU" sz="13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размере, предусмотренном таким договором аренды (концессионным соглашением</a:t>
              </a:r>
              <a:r>
                <a:rPr lang="ru-RU" sz="13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</a:p>
            <a:p>
              <a:pPr lvl="0" indent="450215" algn="just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r>
                <a:rPr lang="ru-RU" sz="13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** </a:t>
              </a:r>
              <a:r>
                <a:rPr lang="ru-RU" sz="13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Теплоснабжение: Арендная плата по договору аренды переданного </a:t>
              </a:r>
              <a:r>
                <a:rPr lang="ru-RU" sz="13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концедентом</a:t>
              </a:r>
              <a:r>
                <a:rPr lang="ru-RU" sz="13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по концессионному соглашению концессионеру недвижимого имущества, право собственности </a:t>
              </a:r>
              <a:r>
                <a:rPr lang="ru-RU" sz="13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концендента</a:t>
              </a:r>
              <a:r>
                <a:rPr lang="ru-RU" sz="13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 которое не было зарегистрировано в установленном законодательством Российской Федерации порядке в течение одного года с даты заключения концессионного соглашения, при установлении тарифов в сфере теплоснабжения учитывается </a:t>
              </a:r>
              <a:r>
                <a:rPr lang="ru-RU" sz="13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размере, указанном в таком договоре аренды.</a:t>
              </a:r>
            </a:p>
            <a:p>
              <a:pPr lvl="0" indent="450215" algn="just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endParaRPr lang="ru-RU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Ø"/>
                <a:defRPr/>
              </a:pP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Объект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5" y="1188813"/>
            <a:ext cx="2108630" cy="228719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878808" y="50579"/>
            <a:ext cx="5500688" cy="113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2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061" y="1"/>
            <a:ext cx="8903426" cy="693420"/>
          </a:xfrm>
        </p:spPr>
        <p:txBody>
          <a:bodyPr/>
          <a:lstStyle/>
          <a:p>
            <a:r>
              <a:rPr lang="ru-RU" sz="1650" b="1" kern="1200" dirty="0">
                <a:solidFill>
                  <a:schemeClr val="bg1"/>
                </a:solidFill>
                <a:latin typeface="+mn-lt"/>
                <a:ea typeface="DejaVu Sans Light" panose="020B0203030804020204" pitchFamily="34" charset="0"/>
                <a:cs typeface="DejaVu Sans Light" panose="020B0203030804020204" pitchFamily="34" charset="0"/>
              </a:rPr>
              <a:t>Исключение из тарифа необоснованных расходов при наличии у регулируемой организации расчетной предпринимательской прибыли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F7ED83-6620-134D-9FD0-9D9FFE82BF0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/>
          </p:nvPr>
        </p:nvGraphicFramePr>
        <p:xfrm>
          <a:off x="99060" y="1604015"/>
          <a:ext cx="8587740" cy="418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44" y="2234315"/>
            <a:ext cx="2255406" cy="29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18950</TotalTime>
  <Words>1132</Words>
  <Application>Microsoft Office PowerPoint</Application>
  <PresentationFormat>Экран (4:3)</PresentationFormat>
  <Paragraphs>142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2_Оформление по умолчанию</vt:lpstr>
      <vt:lpstr>Тема Office</vt:lpstr>
      <vt:lpstr>Оформление по умолчанию</vt:lpstr>
      <vt:lpstr>Презентация PowerPoint</vt:lpstr>
      <vt:lpstr>Итоги за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расчету расходов на амортизацию</vt:lpstr>
      <vt:lpstr>Презентация PowerPoint</vt:lpstr>
      <vt:lpstr>Исключение из тарифа необоснованных расходов при наличии у регулируемой организации расчетной предпринимательской прибыли</vt:lpstr>
      <vt:lpstr>Учет в составе НВВ налога на добавленную стоимость (НДС)</vt:lpstr>
      <vt:lpstr>Учет результатов деятельности организации</vt:lpstr>
      <vt:lpstr>Презентация PowerPoint</vt:lpstr>
      <vt:lpstr>Презентация PowerPoint</vt:lpstr>
      <vt:lpstr>Презентация PowerPoint</vt:lpstr>
      <vt:lpstr>Требования к экспертным заключениям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</dc:creator>
  <cp:lastModifiedBy>администратор</cp:lastModifiedBy>
  <cp:revision>564</cp:revision>
  <cp:lastPrinted>2018-08-17T08:05:13Z</cp:lastPrinted>
  <dcterms:created xsi:type="dcterms:W3CDTF">2016-02-19T07:50:24Z</dcterms:created>
  <dcterms:modified xsi:type="dcterms:W3CDTF">2018-11-14T21:29:10Z</dcterms:modified>
</cp:coreProperties>
</file>