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p:scale>
          <a:sx n="63" d="100"/>
          <a:sy n="63" d="100"/>
        </p:scale>
        <p:origin x="57" y="9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1BD0F6-BC5D-4A41-9434-8B0848315AD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F04FB7DF-4354-4451-8955-6C3D64DC71F3}">
      <dgm:prSet phldrT="[Текст]" custT="1"/>
      <dgm:spPr/>
      <dgm:t>
        <a:bodyPr/>
        <a:lstStyle/>
        <a:p>
          <a:r>
            <a:rPr lang="ru-RU" sz="1800" dirty="0">
              <a:latin typeface="Trebuchet MS" panose="020B0603020202020204" pitchFamily="34" charset="0"/>
            </a:rPr>
            <a:t>Постановление АС Центрального округа от 23.01.2015 г. по делу №А35-10578/2013</a:t>
          </a:r>
        </a:p>
      </dgm:t>
    </dgm:pt>
    <dgm:pt modelId="{B3A59CDD-BA91-4DFB-8772-85595406D793}" type="parTrans" cxnId="{84EB9FFE-F901-4D0A-887A-FDA64394A250}">
      <dgm:prSet/>
      <dgm:spPr/>
      <dgm:t>
        <a:bodyPr/>
        <a:lstStyle/>
        <a:p>
          <a:endParaRPr lang="ru-RU"/>
        </a:p>
      </dgm:t>
    </dgm:pt>
    <dgm:pt modelId="{48A2C3BD-50D4-4501-A9B0-3686DA6DEFA8}" type="sibTrans" cxnId="{84EB9FFE-F901-4D0A-887A-FDA64394A250}">
      <dgm:prSet/>
      <dgm:spPr/>
      <dgm:t>
        <a:bodyPr/>
        <a:lstStyle/>
        <a:p>
          <a:endParaRPr lang="ru-RU"/>
        </a:p>
      </dgm:t>
    </dgm:pt>
    <dgm:pt modelId="{EC9651AF-670F-4565-B44C-4C62D2A58295}">
      <dgm:prSet phldrT="[Текст]" custT="1"/>
      <dgm:spPr/>
      <dgm:t>
        <a:bodyPr/>
        <a:lstStyle/>
        <a:p>
          <a:r>
            <a:rPr lang="ru-RU" sz="1600" dirty="0">
              <a:latin typeface="Trebuchet MS" panose="020B0603020202020204" pitchFamily="34" charset="0"/>
            </a:rPr>
            <a:t>перемещение (подкачка) холодной воды с использованием инженерных сооружений, предназначенных для теплоснабжения, не является деятельностью по транспортировке холодной воды.</a:t>
          </a:r>
        </a:p>
      </dgm:t>
    </dgm:pt>
    <dgm:pt modelId="{2E13D16E-6E88-4844-A7A2-E055B7D00233}" type="parTrans" cxnId="{5124384E-B231-4D00-847F-3E7DD31E3E21}">
      <dgm:prSet/>
      <dgm:spPr/>
      <dgm:t>
        <a:bodyPr/>
        <a:lstStyle/>
        <a:p>
          <a:endParaRPr lang="ru-RU"/>
        </a:p>
      </dgm:t>
    </dgm:pt>
    <dgm:pt modelId="{B376A837-6FF5-4D8C-B517-86BFF284A912}" type="sibTrans" cxnId="{5124384E-B231-4D00-847F-3E7DD31E3E21}">
      <dgm:prSet/>
      <dgm:spPr/>
      <dgm:t>
        <a:bodyPr/>
        <a:lstStyle/>
        <a:p>
          <a:endParaRPr lang="ru-RU"/>
        </a:p>
      </dgm:t>
    </dgm:pt>
    <dgm:pt modelId="{533BA0D1-2DB0-4897-8EAC-B07C94274FF7}">
      <dgm:prSet phldrT="[Текст]"/>
      <dgm:spPr/>
      <dgm:t>
        <a:bodyPr/>
        <a:lstStyle/>
        <a:p>
          <a:r>
            <a:rPr lang="ru-RU" dirty="0"/>
            <a:t>Определение Верховного Суда РФ от 08.09.2016 N 309-КГ16-5554 по делу N А60-22214/2015</a:t>
          </a:r>
        </a:p>
      </dgm:t>
    </dgm:pt>
    <dgm:pt modelId="{20E07522-B9D0-40F8-97A6-DBE51BD04867}" type="parTrans" cxnId="{CB037A81-1E58-4A02-9C61-F0408F8449D8}">
      <dgm:prSet/>
      <dgm:spPr/>
      <dgm:t>
        <a:bodyPr/>
        <a:lstStyle/>
        <a:p>
          <a:endParaRPr lang="ru-RU"/>
        </a:p>
      </dgm:t>
    </dgm:pt>
    <dgm:pt modelId="{BBC71839-41E5-4AE5-9E46-CE388762813F}" type="sibTrans" cxnId="{CB037A81-1E58-4A02-9C61-F0408F8449D8}">
      <dgm:prSet/>
      <dgm:spPr/>
      <dgm:t>
        <a:bodyPr/>
        <a:lstStyle/>
        <a:p>
          <a:endParaRPr lang="ru-RU"/>
        </a:p>
      </dgm:t>
    </dgm:pt>
    <dgm:pt modelId="{A30052EC-04A9-4FE8-A882-091C7DD06B49}">
      <dgm:prSet phldrT="[Текст]" custT="1"/>
      <dgm:spPr/>
      <dgm:t>
        <a:bodyPr/>
        <a:lstStyle/>
        <a:p>
          <a:r>
            <a:rPr lang="ru-RU" sz="1600" dirty="0">
              <a:latin typeface="Trebuchet MS" panose="020B0603020202020204" pitchFamily="34" charset="0"/>
            </a:rPr>
            <a:t>общество осуществляло деятельность по поставке энергоресурса - горячей воды. Один лишь факт использования тепловой энергии в технологическом процессе очистки воды не подтверждает деятельность по горячему водоснабжению.</a:t>
          </a:r>
        </a:p>
      </dgm:t>
    </dgm:pt>
    <dgm:pt modelId="{68DB83E6-518E-4BA7-A8C1-1DE233CB984F}" type="parTrans" cxnId="{B35CBA22-5188-46FD-8E94-26752F8ADEC5}">
      <dgm:prSet/>
      <dgm:spPr/>
      <dgm:t>
        <a:bodyPr/>
        <a:lstStyle/>
        <a:p>
          <a:endParaRPr lang="ru-RU"/>
        </a:p>
      </dgm:t>
    </dgm:pt>
    <dgm:pt modelId="{AAC19DA8-3F17-4636-A00C-B298E3602A19}" type="sibTrans" cxnId="{B35CBA22-5188-46FD-8E94-26752F8ADEC5}">
      <dgm:prSet/>
      <dgm:spPr/>
      <dgm:t>
        <a:bodyPr/>
        <a:lstStyle/>
        <a:p>
          <a:endParaRPr lang="ru-RU"/>
        </a:p>
      </dgm:t>
    </dgm:pt>
    <dgm:pt modelId="{7A57A253-4489-4A3C-893C-91C816EA366B}">
      <dgm:prSet phldrT="[Текст]"/>
      <dgm:spPr/>
      <dgm:t>
        <a:bodyPr/>
        <a:lstStyle/>
        <a:p>
          <a:r>
            <a:rPr lang="ru-RU" dirty="0"/>
            <a:t>Постановление ФАС Поволжского округа  от 19.11.2013 г. по делу №А65-12971/2012</a:t>
          </a:r>
        </a:p>
      </dgm:t>
    </dgm:pt>
    <dgm:pt modelId="{5026B29B-3766-4067-A543-A295EFF986F9}" type="parTrans" cxnId="{58511229-79EA-428B-BF27-6C83D2995EAC}">
      <dgm:prSet/>
      <dgm:spPr/>
      <dgm:t>
        <a:bodyPr/>
        <a:lstStyle/>
        <a:p>
          <a:endParaRPr lang="ru-RU"/>
        </a:p>
      </dgm:t>
    </dgm:pt>
    <dgm:pt modelId="{8AE4C14C-8B0E-4792-A9E1-9D9E18AAB0CB}" type="sibTrans" cxnId="{58511229-79EA-428B-BF27-6C83D2995EAC}">
      <dgm:prSet/>
      <dgm:spPr/>
      <dgm:t>
        <a:bodyPr/>
        <a:lstStyle/>
        <a:p>
          <a:endParaRPr lang="ru-RU"/>
        </a:p>
      </dgm:t>
    </dgm:pt>
    <dgm:pt modelId="{39DB2114-06A9-477B-8D66-E9DE724318AE}">
      <dgm:prSet phldrT="[Текст]" custT="1"/>
      <dgm:spPr/>
      <dgm:t>
        <a:bodyPr/>
        <a:lstStyle/>
        <a:p>
          <a:r>
            <a:rPr lang="ru-RU" sz="1600" b="0" u="none" dirty="0">
              <a:latin typeface="Trebuchet MS" panose="020B0603020202020204" pitchFamily="34" charset="0"/>
            </a:rPr>
            <a:t>теплоноситель как производственный и материализованный продукт – химически очищенная вода, используемая как для передачи тепловой энергии, а также как самостоятельный продукт потребления. С учетом сложности сложившихся схем теплоснабжения, использования теплоносителя, как химически очищенной воды в производственных целях, а также питьевой воды в открытых системах горячего водоснабжения, рынок теплоносителя значительно шире рынка тепловой энергии.</a:t>
          </a:r>
        </a:p>
      </dgm:t>
    </dgm:pt>
    <dgm:pt modelId="{1777DF7B-CC68-478F-9FAC-769A738D0C1E}" type="parTrans" cxnId="{FCB1301B-E598-4D5E-A53E-773D54B3F4F0}">
      <dgm:prSet/>
      <dgm:spPr/>
      <dgm:t>
        <a:bodyPr/>
        <a:lstStyle/>
        <a:p>
          <a:endParaRPr lang="ru-RU"/>
        </a:p>
      </dgm:t>
    </dgm:pt>
    <dgm:pt modelId="{8CF8F708-148C-43E4-8440-E370D70E1248}" type="sibTrans" cxnId="{FCB1301B-E598-4D5E-A53E-773D54B3F4F0}">
      <dgm:prSet/>
      <dgm:spPr/>
      <dgm:t>
        <a:bodyPr/>
        <a:lstStyle/>
        <a:p>
          <a:endParaRPr lang="ru-RU"/>
        </a:p>
      </dgm:t>
    </dgm:pt>
    <dgm:pt modelId="{3A6CDC1F-A9B7-4048-8639-7E6CF1960E5F}">
      <dgm:prSet/>
      <dgm:spPr/>
      <dgm:t>
        <a:bodyPr/>
        <a:lstStyle/>
        <a:p>
          <a:endParaRPr lang="ru-RU" sz="1100" dirty="0"/>
        </a:p>
      </dgm:t>
    </dgm:pt>
    <dgm:pt modelId="{9C5DE485-8573-430A-B86D-54A5EE80576F}" type="parTrans" cxnId="{07F1F3F6-486E-4EDF-AE2D-B7D029B512EF}">
      <dgm:prSet/>
      <dgm:spPr/>
      <dgm:t>
        <a:bodyPr/>
        <a:lstStyle/>
        <a:p>
          <a:endParaRPr lang="ru-RU"/>
        </a:p>
      </dgm:t>
    </dgm:pt>
    <dgm:pt modelId="{E343DF92-2445-40FD-8307-7AB8F3A6D97E}" type="sibTrans" cxnId="{07F1F3F6-486E-4EDF-AE2D-B7D029B512EF}">
      <dgm:prSet/>
      <dgm:spPr/>
      <dgm:t>
        <a:bodyPr/>
        <a:lstStyle/>
        <a:p>
          <a:endParaRPr lang="ru-RU"/>
        </a:p>
      </dgm:t>
    </dgm:pt>
    <dgm:pt modelId="{4DFE6478-BBBB-4476-BA66-8CD3AFD76AC8}" type="pres">
      <dgm:prSet presAssocID="{C21BD0F6-BC5D-4A41-9434-8B0848315AD5}" presName="Name0" presStyleCnt="0">
        <dgm:presLayoutVars>
          <dgm:dir/>
          <dgm:animLvl val="lvl"/>
          <dgm:resizeHandles val="exact"/>
        </dgm:presLayoutVars>
      </dgm:prSet>
      <dgm:spPr/>
    </dgm:pt>
    <dgm:pt modelId="{FB7B2446-8532-43E3-A8B4-553BE1288354}" type="pres">
      <dgm:prSet presAssocID="{F04FB7DF-4354-4451-8955-6C3D64DC71F3}" presName="linNode" presStyleCnt="0"/>
      <dgm:spPr/>
    </dgm:pt>
    <dgm:pt modelId="{C871A025-FB3C-4932-BFD5-9D43DCDB95FB}" type="pres">
      <dgm:prSet presAssocID="{F04FB7DF-4354-4451-8955-6C3D64DC71F3}" presName="parentText" presStyleLbl="node1" presStyleIdx="0" presStyleCnt="3">
        <dgm:presLayoutVars>
          <dgm:chMax val="1"/>
          <dgm:bulletEnabled val="1"/>
        </dgm:presLayoutVars>
      </dgm:prSet>
      <dgm:spPr/>
    </dgm:pt>
    <dgm:pt modelId="{9D9BFD4A-D32D-45BD-9E05-82298822E355}" type="pres">
      <dgm:prSet presAssocID="{F04FB7DF-4354-4451-8955-6C3D64DC71F3}" presName="descendantText" presStyleLbl="alignAccFollowNode1" presStyleIdx="0" presStyleCnt="3">
        <dgm:presLayoutVars>
          <dgm:bulletEnabled val="1"/>
        </dgm:presLayoutVars>
      </dgm:prSet>
      <dgm:spPr/>
    </dgm:pt>
    <dgm:pt modelId="{6EDF06FF-5DCF-43C5-857C-6BD00BE55920}" type="pres">
      <dgm:prSet presAssocID="{48A2C3BD-50D4-4501-A9B0-3686DA6DEFA8}" presName="sp" presStyleCnt="0"/>
      <dgm:spPr/>
    </dgm:pt>
    <dgm:pt modelId="{9B6ED869-4B27-4EDA-A659-DBAED3954BB8}" type="pres">
      <dgm:prSet presAssocID="{533BA0D1-2DB0-4897-8EAC-B07C94274FF7}" presName="linNode" presStyleCnt="0"/>
      <dgm:spPr/>
    </dgm:pt>
    <dgm:pt modelId="{B681133F-30C2-4598-9CC8-A8D6CA4C2BC6}" type="pres">
      <dgm:prSet presAssocID="{533BA0D1-2DB0-4897-8EAC-B07C94274FF7}" presName="parentText" presStyleLbl="node1" presStyleIdx="1" presStyleCnt="3">
        <dgm:presLayoutVars>
          <dgm:chMax val="1"/>
          <dgm:bulletEnabled val="1"/>
        </dgm:presLayoutVars>
      </dgm:prSet>
      <dgm:spPr/>
    </dgm:pt>
    <dgm:pt modelId="{204207A1-6324-4347-B676-912A4EAE14DB}" type="pres">
      <dgm:prSet presAssocID="{533BA0D1-2DB0-4897-8EAC-B07C94274FF7}" presName="descendantText" presStyleLbl="alignAccFollowNode1" presStyleIdx="1" presStyleCnt="3">
        <dgm:presLayoutVars>
          <dgm:bulletEnabled val="1"/>
        </dgm:presLayoutVars>
      </dgm:prSet>
      <dgm:spPr/>
    </dgm:pt>
    <dgm:pt modelId="{60FC0035-0FAE-459F-988E-58660DCA33DB}" type="pres">
      <dgm:prSet presAssocID="{BBC71839-41E5-4AE5-9E46-CE388762813F}" presName="sp" presStyleCnt="0"/>
      <dgm:spPr/>
    </dgm:pt>
    <dgm:pt modelId="{DBEBF0B9-B1CC-463C-A634-F632882E0DCD}" type="pres">
      <dgm:prSet presAssocID="{7A57A253-4489-4A3C-893C-91C816EA366B}" presName="linNode" presStyleCnt="0"/>
      <dgm:spPr/>
    </dgm:pt>
    <dgm:pt modelId="{1A02F835-4137-4093-B1AE-18F5856C96C6}" type="pres">
      <dgm:prSet presAssocID="{7A57A253-4489-4A3C-893C-91C816EA366B}" presName="parentText" presStyleLbl="node1" presStyleIdx="2" presStyleCnt="3" custScaleY="145811">
        <dgm:presLayoutVars>
          <dgm:chMax val="1"/>
          <dgm:bulletEnabled val="1"/>
        </dgm:presLayoutVars>
      </dgm:prSet>
      <dgm:spPr/>
    </dgm:pt>
    <dgm:pt modelId="{B95D4BDB-22B4-4E6C-823B-C1B84615DC6D}" type="pres">
      <dgm:prSet presAssocID="{7A57A253-4489-4A3C-893C-91C816EA366B}" presName="descendantText" presStyleLbl="alignAccFollowNode1" presStyleIdx="2" presStyleCnt="3" custScaleX="100600" custScaleY="176934">
        <dgm:presLayoutVars>
          <dgm:bulletEnabled val="1"/>
        </dgm:presLayoutVars>
      </dgm:prSet>
      <dgm:spPr/>
    </dgm:pt>
  </dgm:ptLst>
  <dgm:cxnLst>
    <dgm:cxn modelId="{FCB1301B-E598-4D5E-A53E-773D54B3F4F0}" srcId="{7A57A253-4489-4A3C-893C-91C816EA366B}" destId="{39DB2114-06A9-477B-8D66-E9DE724318AE}" srcOrd="0" destOrd="0" parTransId="{1777DF7B-CC68-478F-9FAC-769A738D0C1E}" sibTransId="{8CF8F708-148C-43E4-8440-E370D70E1248}"/>
    <dgm:cxn modelId="{B35CBA22-5188-46FD-8E94-26752F8ADEC5}" srcId="{533BA0D1-2DB0-4897-8EAC-B07C94274FF7}" destId="{A30052EC-04A9-4FE8-A882-091C7DD06B49}" srcOrd="0" destOrd="0" parTransId="{68DB83E6-518E-4BA7-A8C1-1DE233CB984F}" sibTransId="{AAC19DA8-3F17-4636-A00C-B298E3602A19}"/>
    <dgm:cxn modelId="{58511229-79EA-428B-BF27-6C83D2995EAC}" srcId="{C21BD0F6-BC5D-4A41-9434-8B0848315AD5}" destId="{7A57A253-4489-4A3C-893C-91C816EA366B}" srcOrd="2" destOrd="0" parTransId="{5026B29B-3766-4067-A543-A295EFF986F9}" sibTransId="{8AE4C14C-8B0E-4792-A9E1-9D9E18AAB0CB}"/>
    <dgm:cxn modelId="{C58A2A31-24E8-4673-9098-96C5FC3D8259}" type="presOf" srcId="{F04FB7DF-4354-4451-8955-6C3D64DC71F3}" destId="{C871A025-FB3C-4932-BFD5-9D43DCDB95FB}" srcOrd="0" destOrd="0" presId="urn:microsoft.com/office/officeart/2005/8/layout/vList5"/>
    <dgm:cxn modelId="{3AAFEC3B-CB70-4E74-8496-8FB3BA421090}" type="presOf" srcId="{C21BD0F6-BC5D-4A41-9434-8B0848315AD5}" destId="{4DFE6478-BBBB-4476-BA66-8CD3AFD76AC8}" srcOrd="0" destOrd="0" presId="urn:microsoft.com/office/officeart/2005/8/layout/vList5"/>
    <dgm:cxn modelId="{5124384E-B231-4D00-847F-3E7DD31E3E21}" srcId="{F04FB7DF-4354-4451-8955-6C3D64DC71F3}" destId="{EC9651AF-670F-4565-B44C-4C62D2A58295}" srcOrd="0" destOrd="0" parTransId="{2E13D16E-6E88-4844-A7A2-E055B7D00233}" sibTransId="{B376A837-6FF5-4D8C-B517-86BFF284A912}"/>
    <dgm:cxn modelId="{697BB358-6802-45CB-9A35-AD778D89BE99}" type="presOf" srcId="{3A6CDC1F-A9B7-4048-8639-7E6CF1960E5F}" destId="{204207A1-6324-4347-B676-912A4EAE14DB}" srcOrd="0" destOrd="1" presId="urn:microsoft.com/office/officeart/2005/8/layout/vList5"/>
    <dgm:cxn modelId="{CB037A81-1E58-4A02-9C61-F0408F8449D8}" srcId="{C21BD0F6-BC5D-4A41-9434-8B0848315AD5}" destId="{533BA0D1-2DB0-4897-8EAC-B07C94274FF7}" srcOrd="1" destOrd="0" parTransId="{20E07522-B9D0-40F8-97A6-DBE51BD04867}" sibTransId="{BBC71839-41E5-4AE5-9E46-CE388762813F}"/>
    <dgm:cxn modelId="{9B53359A-0637-4199-A8F6-5DE5A69AE661}" type="presOf" srcId="{7A57A253-4489-4A3C-893C-91C816EA366B}" destId="{1A02F835-4137-4093-B1AE-18F5856C96C6}" srcOrd="0" destOrd="0" presId="urn:microsoft.com/office/officeart/2005/8/layout/vList5"/>
    <dgm:cxn modelId="{785162D1-5C5D-49B7-A3CA-0B9E8A320662}" type="presOf" srcId="{EC9651AF-670F-4565-B44C-4C62D2A58295}" destId="{9D9BFD4A-D32D-45BD-9E05-82298822E355}" srcOrd="0" destOrd="0" presId="urn:microsoft.com/office/officeart/2005/8/layout/vList5"/>
    <dgm:cxn modelId="{70D94DE7-9B3F-4A10-BEC1-2B125B135B97}" type="presOf" srcId="{39DB2114-06A9-477B-8D66-E9DE724318AE}" destId="{B95D4BDB-22B4-4E6C-823B-C1B84615DC6D}" srcOrd="0" destOrd="0" presId="urn:microsoft.com/office/officeart/2005/8/layout/vList5"/>
    <dgm:cxn modelId="{AB94F0E9-1D96-4FC5-84DF-61C0BE535DB7}" type="presOf" srcId="{533BA0D1-2DB0-4897-8EAC-B07C94274FF7}" destId="{B681133F-30C2-4598-9CC8-A8D6CA4C2BC6}" srcOrd="0" destOrd="0" presId="urn:microsoft.com/office/officeart/2005/8/layout/vList5"/>
    <dgm:cxn modelId="{97BAA3F5-9408-48E4-B7E2-6A9F1FE790DB}" type="presOf" srcId="{A30052EC-04A9-4FE8-A882-091C7DD06B49}" destId="{204207A1-6324-4347-B676-912A4EAE14DB}" srcOrd="0" destOrd="0" presId="urn:microsoft.com/office/officeart/2005/8/layout/vList5"/>
    <dgm:cxn modelId="{07F1F3F6-486E-4EDF-AE2D-B7D029B512EF}" srcId="{533BA0D1-2DB0-4897-8EAC-B07C94274FF7}" destId="{3A6CDC1F-A9B7-4048-8639-7E6CF1960E5F}" srcOrd="1" destOrd="0" parTransId="{9C5DE485-8573-430A-B86D-54A5EE80576F}" sibTransId="{E343DF92-2445-40FD-8307-7AB8F3A6D97E}"/>
    <dgm:cxn modelId="{84EB9FFE-F901-4D0A-887A-FDA64394A250}" srcId="{C21BD0F6-BC5D-4A41-9434-8B0848315AD5}" destId="{F04FB7DF-4354-4451-8955-6C3D64DC71F3}" srcOrd="0" destOrd="0" parTransId="{B3A59CDD-BA91-4DFB-8772-85595406D793}" sibTransId="{48A2C3BD-50D4-4501-A9B0-3686DA6DEFA8}"/>
    <dgm:cxn modelId="{8A8AA758-A50E-4F14-B5EA-BD6041AE5150}" type="presParOf" srcId="{4DFE6478-BBBB-4476-BA66-8CD3AFD76AC8}" destId="{FB7B2446-8532-43E3-A8B4-553BE1288354}" srcOrd="0" destOrd="0" presId="urn:microsoft.com/office/officeart/2005/8/layout/vList5"/>
    <dgm:cxn modelId="{004560B4-2A69-4EF7-91F4-9B469E739D5C}" type="presParOf" srcId="{FB7B2446-8532-43E3-A8B4-553BE1288354}" destId="{C871A025-FB3C-4932-BFD5-9D43DCDB95FB}" srcOrd="0" destOrd="0" presId="urn:microsoft.com/office/officeart/2005/8/layout/vList5"/>
    <dgm:cxn modelId="{FC5DFD9A-8881-4900-9228-4DF76B004CF0}" type="presParOf" srcId="{FB7B2446-8532-43E3-A8B4-553BE1288354}" destId="{9D9BFD4A-D32D-45BD-9E05-82298822E355}" srcOrd="1" destOrd="0" presId="urn:microsoft.com/office/officeart/2005/8/layout/vList5"/>
    <dgm:cxn modelId="{6F2DBBE6-D8B6-4C5E-8429-056C7EF2822F}" type="presParOf" srcId="{4DFE6478-BBBB-4476-BA66-8CD3AFD76AC8}" destId="{6EDF06FF-5DCF-43C5-857C-6BD00BE55920}" srcOrd="1" destOrd="0" presId="urn:microsoft.com/office/officeart/2005/8/layout/vList5"/>
    <dgm:cxn modelId="{847D5AB1-D36C-4DBC-87D3-DEF2AA2196DF}" type="presParOf" srcId="{4DFE6478-BBBB-4476-BA66-8CD3AFD76AC8}" destId="{9B6ED869-4B27-4EDA-A659-DBAED3954BB8}" srcOrd="2" destOrd="0" presId="urn:microsoft.com/office/officeart/2005/8/layout/vList5"/>
    <dgm:cxn modelId="{34B70015-F45D-49B9-8222-A90F4BF97ED2}" type="presParOf" srcId="{9B6ED869-4B27-4EDA-A659-DBAED3954BB8}" destId="{B681133F-30C2-4598-9CC8-A8D6CA4C2BC6}" srcOrd="0" destOrd="0" presId="urn:microsoft.com/office/officeart/2005/8/layout/vList5"/>
    <dgm:cxn modelId="{DF9EE004-12FE-46B0-824D-C856BE498BB4}" type="presParOf" srcId="{9B6ED869-4B27-4EDA-A659-DBAED3954BB8}" destId="{204207A1-6324-4347-B676-912A4EAE14DB}" srcOrd="1" destOrd="0" presId="urn:microsoft.com/office/officeart/2005/8/layout/vList5"/>
    <dgm:cxn modelId="{7F2DB3C9-6798-455A-A77F-6FA3B034B12B}" type="presParOf" srcId="{4DFE6478-BBBB-4476-BA66-8CD3AFD76AC8}" destId="{60FC0035-0FAE-459F-988E-58660DCA33DB}" srcOrd="3" destOrd="0" presId="urn:microsoft.com/office/officeart/2005/8/layout/vList5"/>
    <dgm:cxn modelId="{22831A25-4A91-4373-8275-2C7285E1C26F}" type="presParOf" srcId="{4DFE6478-BBBB-4476-BA66-8CD3AFD76AC8}" destId="{DBEBF0B9-B1CC-463C-A634-F632882E0DCD}" srcOrd="4" destOrd="0" presId="urn:microsoft.com/office/officeart/2005/8/layout/vList5"/>
    <dgm:cxn modelId="{87C0270D-DBE6-40B1-86E3-A71494649B41}" type="presParOf" srcId="{DBEBF0B9-B1CC-463C-A634-F632882E0DCD}" destId="{1A02F835-4137-4093-B1AE-18F5856C96C6}" srcOrd="0" destOrd="0" presId="urn:microsoft.com/office/officeart/2005/8/layout/vList5"/>
    <dgm:cxn modelId="{84586463-E291-4E99-9370-CA2DD7B7E755}" type="presParOf" srcId="{DBEBF0B9-B1CC-463C-A634-F632882E0DCD}" destId="{B95D4BDB-22B4-4E6C-823B-C1B84615DC6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CBE420-6AF3-47B9-A6DF-FF616565C4F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C41B18C0-ED74-4C2C-B4AA-482C7FD48797}">
      <dgm:prSet phldrT="[Текст]" custT="1"/>
      <dgm:spPr/>
      <dgm:t>
        <a:bodyPr/>
        <a:lstStyle/>
        <a:p>
          <a:r>
            <a:rPr lang="ru-RU" sz="2000" dirty="0">
              <a:latin typeface="Trebuchet MS" panose="020B0603020202020204" pitchFamily="34" charset="0"/>
            </a:rPr>
            <a:t>Определение Верховного Суда РФ от 15.03.2018 N 66-АПГ18-1</a:t>
          </a:r>
        </a:p>
        <a:p>
          <a:endParaRPr lang="ru-RU" sz="4200" dirty="0"/>
        </a:p>
      </dgm:t>
    </dgm:pt>
    <dgm:pt modelId="{B8F2D869-1F90-4DB3-B92B-2668AEE9723C}" type="parTrans" cxnId="{A0D4FE9B-0471-4485-B3D4-9737D9944CC2}">
      <dgm:prSet/>
      <dgm:spPr/>
      <dgm:t>
        <a:bodyPr/>
        <a:lstStyle/>
        <a:p>
          <a:endParaRPr lang="ru-RU"/>
        </a:p>
      </dgm:t>
    </dgm:pt>
    <dgm:pt modelId="{0A99C982-73C4-447C-9AB7-FF4AFDDE4008}" type="sibTrans" cxnId="{A0D4FE9B-0471-4485-B3D4-9737D9944CC2}">
      <dgm:prSet/>
      <dgm:spPr/>
      <dgm:t>
        <a:bodyPr/>
        <a:lstStyle/>
        <a:p>
          <a:endParaRPr lang="ru-RU"/>
        </a:p>
      </dgm:t>
    </dgm:pt>
    <dgm:pt modelId="{4145DE7B-9295-4308-9BD5-627D46DF2352}">
      <dgm:prSet phldrT="[Текст]" custT="1"/>
      <dgm:spPr/>
      <dgm:t>
        <a:bodyPr/>
        <a:lstStyle/>
        <a:p>
          <a:r>
            <a:rPr lang="ru-RU" sz="1400" dirty="0">
              <a:latin typeface="Trebuchet MS" panose="020B0603020202020204" pitchFamily="34" charset="0"/>
            </a:rPr>
            <a:t>Поскольку для производства химически обессоленной воды требуется ее подогрев, судом первой инстанции сделан вывод о том, что в состав необходимой валовой выручки необходимо включать расходы на производство тепловой энергии, что, в свою очередь, не противоречит пункту 49 Методических указаний, согласно которому в случае, если регулируемая организация самостоятельно осуществляет производство (поставку) тепловой энергии и теплоносителя, расходы на тепловую энергию и теплоноситель определяются исходя из себестоимости производства регулируемой организацией тепловой энергии и теплоносителя.</a:t>
          </a:r>
        </a:p>
      </dgm:t>
    </dgm:pt>
    <dgm:pt modelId="{0EF646EE-62FC-438B-9A82-C02E13A02A76}" type="parTrans" cxnId="{8011C14B-0068-4A11-AE4E-B480178208A1}">
      <dgm:prSet/>
      <dgm:spPr/>
      <dgm:t>
        <a:bodyPr/>
        <a:lstStyle/>
        <a:p>
          <a:endParaRPr lang="ru-RU"/>
        </a:p>
      </dgm:t>
    </dgm:pt>
    <dgm:pt modelId="{F232B6C9-33EB-462E-810B-E4E8A95C7F3C}" type="sibTrans" cxnId="{8011C14B-0068-4A11-AE4E-B480178208A1}">
      <dgm:prSet/>
      <dgm:spPr/>
      <dgm:t>
        <a:bodyPr/>
        <a:lstStyle/>
        <a:p>
          <a:endParaRPr lang="ru-RU"/>
        </a:p>
      </dgm:t>
    </dgm:pt>
    <dgm:pt modelId="{D68E0FE4-A359-4E8D-A5F0-B774B71BD5DB}">
      <dgm:prSet custT="1"/>
      <dgm:spPr/>
      <dgm:t>
        <a:bodyPr/>
        <a:lstStyle/>
        <a:p>
          <a:r>
            <a:rPr lang="ru-RU" sz="1400" dirty="0">
              <a:latin typeface="Trebuchet MS" panose="020B0603020202020204" pitchFamily="34" charset="0"/>
            </a:rPr>
            <a:t>При расчете расходов на тепловую энергию, необходимую для подогрева технической воды, в составе тарифов на химически обессоленную воду - Служба по тарифам не установила размер таких расходов регулируемой организации, подтвержденный данными раздельного бухгалтерского учета затрат тепловой энергии, непосредственно связанных с осуществлением регулируемой деятельности по отпуску технической воды ее потребителям.</a:t>
          </a:r>
        </a:p>
      </dgm:t>
    </dgm:pt>
    <dgm:pt modelId="{6B1E4BC6-B5BE-45D6-91E2-9B444E31F23B}" type="parTrans" cxnId="{C84EE927-ADBC-4BBF-9E94-958890D971C7}">
      <dgm:prSet/>
      <dgm:spPr/>
      <dgm:t>
        <a:bodyPr/>
        <a:lstStyle/>
        <a:p>
          <a:endParaRPr lang="ru-RU"/>
        </a:p>
      </dgm:t>
    </dgm:pt>
    <dgm:pt modelId="{2F140836-C0A7-44A7-90F8-26BEE1D534B0}" type="sibTrans" cxnId="{C84EE927-ADBC-4BBF-9E94-958890D971C7}">
      <dgm:prSet/>
      <dgm:spPr/>
      <dgm:t>
        <a:bodyPr/>
        <a:lstStyle/>
        <a:p>
          <a:endParaRPr lang="ru-RU"/>
        </a:p>
      </dgm:t>
    </dgm:pt>
    <dgm:pt modelId="{1E1CB8BA-67D5-464F-8379-D9D34175216F}">
      <dgm:prSet custT="1"/>
      <dgm:spPr/>
      <dgm:t>
        <a:bodyPr/>
        <a:lstStyle/>
        <a:p>
          <a:r>
            <a:rPr lang="ru-RU" sz="1400" dirty="0">
              <a:latin typeface="Trebuchet MS" panose="020B0603020202020204" pitchFamily="34" charset="0"/>
            </a:rPr>
            <a:t>в затратах на подогрев технической воды административным ответчиком учтены расходы на передачу тепловой энергии по тепловым сетям, расположенным за границами теплоисточника (тепловой станции). Однако эти сети не имеют отношения к поставке химически обессоленной воды потребителю</a:t>
          </a:r>
        </a:p>
      </dgm:t>
    </dgm:pt>
    <dgm:pt modelId="{346BA756-AB2C-4985-BE15-C46E534A9ABD}" type="parTrans" cxnId="{9B53086E-DF0E-47AC-8B63-6416EDFB6333}">
      <dgm:prSet/>
      <dgm:spPr/>
      <dgm:t>
        <a:bodyPr/>
        <a:lstStyle/>
        <a:p>
          <a:endParaRPr lang="ru-RU"/>
        </a:p>
      </dgm:t>
    </dgm:pt>
    <dgm:pt modelId="{DEEFD83F-247E-43DF-AFC9-C0E04E1224D8}" type="sibTrans" cxnId="{9B53086E-DF0E-47AC-8B63-6416EDFB6333}">
      <dgm:prSet/>
      <dgm:spPr/>
      <dgm:t>
        <a:bodyPr/>
        <a:lstStyle/>
        <a:p>
          <a:endParaRPr lang="ru-RU"/>
        </a:p>
      </dgm:t>
    </dgm:pt>
    <dgm:pt modelId="{9B576384-79E1-496F-B848-AE76364DA9BB}">
      <dgm:prSet/>
      <dgm:spPr/>
      <dgm:t>
        <a:bodyPr/>
        <a:lstStyle/>
        <a:p>
          <a:endParaRPr lang="ru-RU" sz="1100" dirty="0"/>
        </a:p>
      </dgm:t>
    </dgm:pt>
    <dgm:pt modelId="{CF18A8F2-83B4-4E29-80A5-33958986845A}" type="parTrans" cxnId="{EE65DDFB-6221-4835-8901-FD864F298162}">
      <dgm:prSet/>
      <dgm:spPr/>
      <dgm:t>
        <a:bodyPr/>
        <a:lstStyle/>
        <a:p>
          <a:endParaRPr lang="ru-RU"/>
        </a:p>
      </dgm:t>
    </dgm:pt>
    <dgm:pt modelId="{8139F976-1C8A-4C38-A4CF-143BFB1380E2}" type="sibTrans" cxnId="{EE65DDFB-6221-4835-8901-FD864F298162}">
      <dgm:prSet/>
      <dgm:spPr/>
      <dgm:t>
        <a:bodyPr/>
        <a:lstStyle/>
        <a:p>
          <a:endParaRPr lang="ru-RU"/>
        </a:p>
      </dgm:t>
    </dgm:pt>
    <dgm:pt modelId="{A8D7E230-2CAE-4752-9BDB-42B3D7593ACF}">
      <dgm:prSet custT="1"/>
      <dgm:spPr/>
      <dgm:t>
        <a:bodyPr/>
        <a:lstStyle/>
        <a:p>
          <a:r>
            <a:rPr lang="ru-RU" sz="1400" dirty="0">
              <a:latin typeface="Trebuchet MS" panose="020B0603020202020204" pitchFamily="34" charset="0"/>
            </a:rPr>
            <a:t>Учет в расчете затрат на подогрев технической воды расходов теплоснабжающей организации на содержание тепловых сетей, по которым тепловая энергия передается иным потребителям тепловой энергии, а не потребителям технической воды, является необоснованным.</a:t>
          </a:r>
        </a:p>
      </dgm:t>
    </dgm:pt>
    <dgm:pt modelId="{BF2B86B4-69B7-4DA9-8B90-9FCD0B8674AD}" type="sibTrans" cxnId="{4AECF7E0-0FAE-43A2-AD70-7A89393DB091}">
      <dgm:prSet/>
      <dgm:spPr/>
      <dgm:t>
        <a:bodyPr/>
        <a:lstStyle/>
        <a:p>
          <a:endParaRPr lang="ru-RU"/>
        </a:p>
      </dgm:t>
    </dgm:pt>
    <dgm:pt modelId="{52258712-6A48-4464-9A5C-FEBD1EA03178}" type="parTrans" cxnId="{4AECF7E0-0FAE-43A2-AD70-7A89393DB091}">
      <dgm:prSet/>
      <dgm:spPr/>
      <dgm:t>
        <a:bodyPr/>
        <a:lstStyle/>
        <a:p>
          <a:endParaRPr lang="ru-RU"/>
        </a:p>
      </dgm:t>
    </dgm:pt>
    <dgm:pt modelId="{864121D8-DF75-44AA-820A-AAEC6EC7B2CE}" type="pres">
      <dgm:prSet presAssocID="{8FCBE420-6AF3-47B9-A6DF-FF616565C4F9}" presName="Name0" presStyleCnt="0">
        <dgm:presLayoutVars>
          <dgm:dir/>
          <dgm:animLvl val="lvl"/>
          <dgm:resizeHandles val="exact"/>
        </dgm:presLayoutVars>
      </dgm:prSet>
      <dgm:spPr/>
    </dgm:pt>
    <dgm:pt modelId="{38309857-2EF0-4413-B753-F274ABBD18FF}" type="pres">
      <dgm:prSet presAssocID="{C41B18C0-ED74-4C2C-B4AA-482C7FD48797}" presName="linNode" presStyleCnt="0"/>
      <dgm:spPr/>
    </dgm:pt>
    <dgm:pt modelId="{13D2AEB3-2E18-4595-9F0B-105FABA43703}" type="pres">
      <dgm:prSet presAssocID="{C41B18C0-ED74-4C2C-B4AA-482C7FD48797}" presName="parentText" presStyleLbl="node1" presStyleIdx="0" presStyleCnt="1" custScaleY="100098" custLinFactNeighborX="-109" custLinFactNeighborY="-7040">
        <dgm:presLayoutVars>
          <dgm:chMax val="1"/>
          <dgm:bulletEnabled val="1"/>
        </dgm:presLayoutVars>
      </dgm:prSet>
      <dgm:spPr/>
    </dgm:pt>
    <dgm:pt modelId="{1720F5B7-4DF2-4319-9F04-87FBC20F3695}" type="pres">
      <dgm:prSet presAssocID="{C41B18C0-ED74-4C2C-B4AA-482C7FD48797}" presName="descendantText" presStyleLbl="alignAccFollowNode1" presStyleIdx="0" presStyleCnt="1" custScaleY="125122">
        <dgm:presLayoutVars>
          <dgm:bulletEnabled val="1"/>
        </dgm:presLayoutVars>
      </dgm:prSet>
      <dgm:spPr/>
    </dgm:pt>
  </dgm:ptLst>
  <dgm:cxnLst>
    <dgm:cxn modelId="{8487BF23-5B8E-495A-B573-D70F1AFA748C}" type="presOf" srcId="{4145DE7B-9295-4308-9BD5-627D46DF2352}" destId="{1720F5B7-4DF2-4319-9F04-87FBC20F3695}" srcOrd="0" destOrd="0" presId="urn:microsoft.com/office/officeart/2005/8/layout/vList5"/>
    <dgm:cxn modelId="{C84EE927-ADBC-4BBF-9E94-958890D971C7}" srcId="{C41B18C0-ED74-4C2C-B4AA-482C7FD48797}" destId="{D68E0FE4-A359-4E8D-A5F0-B774B71BD5DB}" srcOrd="1" destOrd="0" parTransId="{6B1E4BC6-B5BE-45D6-91E2-9B444E31F23B}" sibTransId="{2F140836-C0A7-44A7-90F8-26BEE1D534B0}"/>
    <dgm:cxn modelId="{9A35F23A-5F25-4C5E-B5EE-424F23C54DEC}" type="presOf" srcId="{A8D7E230-2CAE-4752-9BDB-42B3D7593ACF}" destId="{1720F5B7-4DF2-4319-9F04-87FBC20F3695}" srcOrd="0" destOrd="3" presId="urn:microsoft.com/office/officeart/2005/8/layout/vList5"/>
    <dgm:cxn modelId="{8011C14B-0068-4A11-AE4E-B480178208A1}" srcId="{C41B18C0-ED74-4C2C-B4AA-482C7FD48797}" destId="{4145DE7B-9295-4308-9BD5-627D46DF2352}" srcOrd="0" destOrd="0" parTransId="{0EF646EE-62FC-438B-9A82-C02E13A02A76}" sibTransId="{F232B6C9-33EB-462E-810B-E4E8A95C7F3C}"/>
    <dgm:cxn modelId="{9B53086E-DF0E-47AC-8B63-6416EDFB6333}" srcId="{C41B18C0-ED74-4C2C-B4AA-482C7FD48797}" destId="{1E1CB8BA-67D5-464F-8379-D9D34175216F}" srcOrd="2" destOrd="0" parTransId="{346BA756-AB2C-4985-BE15-C46E534A9ABD}" sibTransId="{DEEFD83F-247E-43DF-AFC9-C0E04E1224D8}"/>
    <dgm:cxn modelId="{99BC2E83-79F4-49B0-881B-19F05BE432E2}" type="presOf" srcId="{C41B18C0-ED74-4C2C-B4AA-482C7FD48797}" destId="{13D2AEB3-2E18-4595-9F0B-105FABA43703}" srcOrd="0" destOrd="0" presId="urn:microsoft.com/office/officeart/2005/8/layout/vList5"/>
    <dgm:cxn modelId="{B3D51F88-49E7-40BD-A21F-B56B42D90274}" type="presOf" srcId="{8FCBE420-6AF3-47B9-A6DF-FF616565C4F9}" destId="{864121D8-DF75-44AA-820A-AAEC6EC7B2CE}" srcOrd="0" destOrd="0" presId="urn:microsoft.com/office/officeart/2005/8/layout/vList5"/>
    <dgm:cxn modelId="{A0D4FE9B-0471-4485-B3D4-9737D9944CC2}" srcId="{8FCBE420-6AF3-47B9-A6DF-FF616565C4F9}" destId="{C41B18C0-ED74-4C2C-B4AA-482C7FD48797}" srcOrd="0" destOrd="0" parTransId="{B8F2D869-1F90-4DB3-B92B-2668AEE9723C}" sibTransId="{0A99C982-73C4-447C-9AB7-FF4AFDDE4008}"/>
    <dgm:cxn modelId="{3099D0B8-1700-48F4-BC32-957A5C622840}" type="presOf" srcId="{9B576384-79E1-496F-B848-AE76364DA9BB}" destId="{1720F5B7-4DF2-4319-9F04-87FBC20F3695}" srcOrd="0" destOrd="4" presId="urn:microsoft.com/office/officeart/2005/8/layout/vList5"/>
    <dgm:cxn modelId="{20AE10DB-CFEA-46DA-821F-1B2BCC082F3E}" type="presOf" srcId="{1E1CB8BA-67D5-464F-8379-D9D34175216F}" destId="{1720F5B7-4DF2-4319-9F04-87FBC20F3695}" srcOrd="0" destOrd="2" presId="urn:microsoft.com/office/officeart/2005/8/layout/vList5"/>
    <dgm:cxn modelId="{7D94A9DE-2EFA-43D0-A858-5AF55C6553F7}" type="presOf" srcId="{D68E0FE4-A359-4E8D-A5F0-B774B71BD5DB}" destId="{1720F5B7-4DF2-4319-9F04-87FBC20F3695}" srcOrd="0" destOrd="1" presId="urn:microsoft.com/office/officeart/2005/8/layout/vList5"/>
    <dgm:cxn modelId="{4AECF7E0-0FAE-43A2-AD70-7A89393DB091}" srcId="{C41B18C0-ED74-4C2C-B4AA-482C7FD48797}" destId="{A8D7E230-2CAE-4752-9BDB-42B3D7593ACF}" srcOrd="3" destOrd="0" parTransId="{52258712-6A48-4464-9A5C-FEBD1EA03178}" sibTransId="{BF2B86B4-69B7-4DA9-8B90-9FCD0B8674AD}"/>
    <dgm:cxn modelId="{EE65DDFB-6221-4835-8901-FD864F298162}" srcId="{C41B18C0-ED74-4C2C-B4AA-482C7FD48797}" destId="{9B576384-79E1-496F-B848-AE76364DA9BB}" srcOrd="4" destOrd="0" parTransId="{CF18A8F2-83B4-4E29-80A5-33958986845A}" sibTransId="{8139F976-1C8A-4C38-A4CF-143BFB1380E2}"/>
    <dgm:cxn modelId="{DE7A73D9-3A04-4E60-94AE-40F2D6E307C8}" type="presParOf" srcId="{864121D8-DF75-44AA-820A-AAEC6EC7B2CE}" destId="{38309857-2EF0-4413-B753-F274ABBD18FF}" srcOrd="0" destOrd="0" presId="urn:microsoft.com/office/officeart/2005/8/layout/vList5"/>
    <dgm:cxn modelId="{C60410FC-BAC5-49B2-AA57-970CEE1B9348}" type="presParOf" srcId="{38309857-2EF0-4413-B753-F274ABBD18FF}" destId="{13D2AEB3-2E18-4595-9F0B-105FABA43703}" srcOrd="0" destOrd="0" presId="urn:microsoft.com/office/officeart/2005/8/layout/vList5"/>
    <dgm:cxn modelId="{69DE75DD-252E-4273-A999-EF01FEF97FED}" type="presParOf" srcId="{38309857-2EF0-4413-B753-F274ABBD18FF}" destId="{1720F5B7-4DF2-4319-9F04-87FBC20F369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FC5202-A350-43AB-9CFF-5034A5D4109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BCD80108-3334-43BD-A22B-E58B0D4A77E2}">
      <dgm:prSet phldrT="[Текст]" custT="1"/>
      <dgm:spPr/>
      <dgm:t>
        <a:bodyPr/>
        <a:lstStyle/>
        <a:p>
          <a:r>
            <a:rPr lang="ru-RU" sz="2000" dirty="0">
              <a:latin typeface="Trebuchet MS" panose="020B0603020202020204" pitchFamily="34" charset="0"/>
            </a:rPr>
            <a:t>Постановление Арбитражного суда Уральского округа от 25.08.2017 N Ф09-4665/17 по делу N А60-48961/2016</a:t>
          </a:r>
        </a:p>
        <a:p>
          <a:r>
            <a:rPr lang="ru-RU" sz="2000" dirty="0">
              <a:latin typeface="Trebuchet MS" panose="020B0603020202020204" pitchFamily="34" charset="0"/>
            </a:rPr>
            <a:t>(Определением Верховного Суда РФ от 25.12.2017 N 309-ЭС17-18652)</a:t>
          </a:r>
        </a:p>
        <a:p>
          <a:endParaRPr lang="ru-RU" sz="1900" dirty="0"/>
        </a:p>
      </dgm:t>
    </dgm:pt>
    <dgm:pt modelId="{6A420310-2D90-4BDB-BDF5-0DD344DA4370}" type="parTrans" cxnId="{E8BB2DA5-1B63-4B4B-9B5C-7B5DA88CE37C}">
      <dgm:prSet/>
      <dgm:spPr/>
      <dgm:t>
        <a:bodyPr/>
        <a:lstStyle/>
        <a:p>
          <a:endParaRPr lang="ru-RU"/>
        </a:p>
      </dgm:t>
    </dgm:pt>
    <dgm:pt modelId="{5A42B273-02DF-4E1D-9AD2-0287122DC8C0}" type="sibTrans" cxnId="{E8BB2DA5-1B63-4B4B-9B5C-7B5DA88CE37C}">
      <dgm:prSet/>
      <dgm:spPr/>
      <dgm:t>
        <a:bodyPr/>
        <a:lstStyle/>
        <a:p>
          <a:endParaRPr lang="ru-RU"/>
        </a:p>
      </dgm:t>
    </dgm:pt>
    <dgm:pt modelId="{9E6FF1B4-B6B7-4F92-9B5A-7AB3E5A77E27}">
      <dgm:prSet phldrT="[Текст]" custT="1"/>
      <dgm:spPr/>
      <dgm:t>
        <a:bodyPr/>
        <a:lstStyle/>
        <a:p>
          <a:r>
            <a:rPr lang="ru-RU" sz="1600" dirty="0">
              <a:latin typeface="Trebuchet MS" panose="020B0603020202020204" pitchFamily="34" charset="0"/>
            </a:rPr>
            <a:t>РЭК осуществляет согласование значений долгосрочных параметров регулирования и метода регулирования тарифов, содержащихся в предложении о заключении концессионного соглашения, представленном лицом, выступающим с инициативой заключения концессионного соглашения.</a:t>
          </a:r>
        </a:p>
      </dgm:t>
    </dgm:pt>
    <dgm:pt modelId="{5A7F1311-F629-4CBC-8F79-7F9A3C084F99}" type="parTrans" cxnId="{F5F4FA27-D9B8-4214-90CC-4AB282C66C08}">
      <dgm:prSet/>
      <dgm:spPr/>
      <dgm:t>
        <a:bodyPr/>
        <a:lstStyle/>
        <a:p>
          <a:endParaRPr lang="ru-RU"/>
        </a:p>
      </dgm:t>
    </dgm:pt>
    <dgm:pt modelId="{4DB050CD-B094-46EA-A2EE-1471C7ACF574}" type="sibTrans" cxnId="{F5F4FA27-D9B8-4214-90CC-4AB282C66C08}">
      <dgm:prSet/>
      <dgm:spPr/>
      <dgm:t>
        <a:bodyPr/>
        <a:lstStyle/>
        <a:p>
          <a:endParaRPr lang="ru-RU"/>
        </a:p>
      </dgm:t>
    </dgm:pt>
    <dgm:pt modelId="{36F3E5A2-5554-4226-BDB0-632E18FBAC90}">
      <dgm:prSet/>
      <dgm:spPr/>
      <dgm:t>
        <a:bodyPr/>
        <a:lstStyle/>
        <a:p>
          <a:endParaRPr lang="ru-RU" sz="2200" dirty="0"/>
        </a:p>
      </dgm:t>
    </dgm:pt>
    <dgm:pt modelId="{CDBD26BF-E3A7-4280-A6C9-A7FF14833F92}" type="parTrans" cxnId="{387F4DD2-ED09-4A5F-A1C4-E3F21B345520}">
      <dgm:prSet/>
      <dgm:spPr/>
      <dgm:t>
        <a:bodyPr/>
        <a:lstStyle/>
        <a:p>
          <a:endParaRPr lang="ru-RU"/>
        </a:p>
      </dgm:t>
    </dgm:pt>
    <dgm:pt modelId="{79C33528-CAE8-4998-BCCE-C190F5C9D0F0}" type="sibTrans" cxnId="{387F4DD2-ED09-4A5F-A1C4-E3F21B345520}">
      <dgm:prSet/>
      <dgm:spPr/>
      <dgm:t>
        <a:bodyPr/>
        <a:lstStyle/>
        <a:p>
          <a:endParaRPr lang="ru-RU"/>
        </a:p>
      </dgm:t>
    </dgm:pt>
    <dgm:pt modelId="{E8C0EFBA-C88F-4583-B13C-FF122D9D9345}" type="pres">
      <dgm:prSet presAssocID="{DEFC5202-A350-43AB-9CFF-5034A5D41094}" presName="Name0" presStyleCnt="0">
        <dgm:presLayoutVars>
          <dgm:dir/>
          <dgm:animLvl val="lvl"/>
          <dgm:resizeHandles val="exact"/>
        </dgm:presLayoutVars>
      </dgm:prSet>
      <dgm:spPr/>
    </dgm:pt>
    <dgm:pt modelId="{39D4DF3E-624A-4FCB-B3CA-AA6CF691FD74}" type="pres">
      <dgm:prSet presAssocID="{BCD80108-3334-43BD-A22B-E58B0D4A77E2}" presName="linNode" presStyleCnt="0"/>
      <dgm:spPr/>
    </dgm:pt>
    <dgm:pt modelId="{8C176524-6E4A-44AA-966C-3F63CFE60B15}" type="pres">
      <dgm:prSet presAssocID="{BCD80108-3334-43BD-A22B-E58B0D4A77E2}" presName="parentText" presStyleLbl="node1" presStyleIdx="0" presStyleCnt="1">
        <dgm:presLayoutVars>
          <dgm:chMax val="1"/>
          <dgm:bulletEnabled val="1"/>
        </dgm:presLayoutVars>
      </dgm:prSet>
      <dgm:spPr/>
    </dgm:pt>
    <dgm:pt modelId="{61E67919-01B4-4A16-8900-6A238650F3DD}" type="pres">
      <dgm:prSet presAssocID="{BCD80108-3334-43BD-A22B-E58B0D4A77E2}" presName="descendantText" presStyleLbl="alignAccFollowNode1" presStyleIdx="0" presStyleCnt="1">
        <dgm:presLayoutVars>
          <dgm:bulletEnabled val="1"/>
        </dgm:presLayoutVars>
      </dgm:prSet>
      <dgm:spPr/>
    </dgm:pt>
  </dgm:ptLst>
  <dgm:cxnLst>
    <dgm:cxn modelId="{B7BCAB24-8037-4878-9556-101D8FCDC9E0}" type="presOf" srcId="{36F3E5A2-5554-4226-BDB0-632E18FBAC90}" destId="{61E67919-01B4-4A16-8900-6A238650F3DD}" srcOrd="0" destOrd="1" presId="urn:microsoft.com/office/officeart/2005/8/layout/vList5"/>
    <dgm:cxn modelId="{F5F4FA27-D9B8-4214-90CC-4AB282C66C08}" srcId="{BCD80108-3334-43BD-A22B-E58B0D4A77E2}" destId="{9E6FF1B4-B6B7-4F92-9B5A-7AB3E5A77E27}" srcOrd="0" destOrd="0" parTransId="{5A7F1311-F629-4CBC-8F79-7F9A3C084F99}" sibTransId="{4DB050CD-B094-46EA-A2EE-1471C7ACF574}"/>
    <dgm:cxn modelId="{E8BB2DA5-1B63-4B4B-9B5C-7B5DA88CE37C}" srcId="{DEFC5202-A350-43AB-9CFF-5034A5D41094}" destId="{BCD80108-3334-43BD-A22B-E58B0D4A77E2}" srcOrd="0" destOrd="0" parTransId="{6A420310-2D90-4BDB-BDF5-0DD344DA4370}" sibTransId="{5A42B273-02DF-4E1D-9AD2-0287122DC8C0}"/>
    <dgm:cxn modelId="{E4D143AF-B990-4358-8F10-5A079ED997B1}" type="presOf" srcId="{9E6FF1B4-B6B7-4F92-9B5A-7AB3E5A77E27}" destId="{61E67919-01B4-4A16-8900-6A238650F3DD}" srcOrd="0" destOrd="0" presId="urn:microsoft.com/office/officeart/2005/8/layout/vList5"/>
    <dgm:cxn modelId="{387F4DD2-ED09-4A5F-A1C4-E3F21B345520}" srcId="{BCD80108-3334-43BD-A22B-E58B0D4A77E2}" destId="{36F3E5A2-5554-4226-BDB0-632E18FBAC90}" srcOrd="1" destOrd="0" parTransId="{CDBD26BF-E3A7-4280-A6C9-A7FF14833F92}" sibTransId="{79C33528-CAE8-4998-BCCE-C190F5C9D0F0}"/>
    <dgm:cxn modelId="{F74175DA-CE2C-4542-8326-ED270E0F35D8}" type="presOf" srcId="{DEFC5202-A350-43AB-9CFF-5034A5D41094}" destId="{E8C0EFBA-C88F-4583-B13C-FF122D9D9345}" srcOrd="0" destOrd="0" presId="urn:microsoft.com/office/officeart/2005/8/layout/vList5"/>
    <dgm:cxn modelId="{C87E13EA-28B3-451F-84E5-D514384DB68C}" type="presOf" srcId="{BCD80108-3334-43BD-A22B-E58B0D4A77E2}" destId="{8C176524-6E4A-44AA-966C-3F63CFE60B15}" srcOrd="0" destOrd="0" presId="urn:microsoft.com/office/officeart/2005/8/layout/vList5"/>
    <dgm:cxn modelId="{C2EA5F3B-E1B4-4006-909B-9B0252C2712D}" type="presParOf" srcId="{E8C0EFBA-C88F-4583-B13C-FF122D9D9345}" destId="{39D4DF3E-624A-4FCB-B3CA-AA6CF691FD74}" srcOrd="0" destOrd="0" presId="urn:microsoft.com/office/officeart/2005/8/layout/vList5"/>
    <dgm:cxn modelId="{00CA0679-F0B5-4D8D-B122-E44489D9E13E}" type="presParOf" srcId="{39D4DF3E-624A-4FCB-B3CA-AA6CF691FD74}" destId="{8C176524-6E4A-44AA-966C-3F63CFE60B15}" srcOrd="0" destOrd="0" presId="urn:microsoft.com/office/officeart/2005/8/layout/vList5"/>
    <dgm:cxn modelId="{0774A3F9-0A53-471D-B9AF-8E77B6B7F132}" type="presParOf" srcId="{39D4DF3E-624A-4FCB-B3CA-AA6CF691FD74}" destId="{61E67919-01B4-4A16-8900-6A238650F3D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AC8E41D-BBED-4B45-B948-4BFE1DFF5D8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E4B7FF72-62B1-44B8-B194-FF52CE893E1C}">
      <dgm:prSet phldrT="[Текст]" custT="1"/>
      <dgm:spPr/>
      <dgm:t>
        <a:bodyPr/>
        <a:lstStyle/>
        <a:p>
          <a:r>
            <a:rPr lang="ru-RU" sz="1600" dirty="0">
              <a:latin typeface="Trebuchet MS" panose="020B0603020202020204" pitchFamily="34" charset="0"/>
            </a:rPr>
            <a:t>Постановление Арбитражного суда Волго-Вятского округа от 15.12.2015 N Ф01-5070/2015 по делу N А31-8593/2013</a:t>
          </a:r>
        </a:p>
        <a:p>
          <a:endParaRPr lang="ru-RU" sz="2000" dirty="0"/>
        </a:p>
      </dgm:t>
    </dgm:pt>
    <dgm:pt modelId="{D0F3C6A5-AC9E-4C98-A0D9-251BC30FBC8D}" type="parTrans" cxnId="{7D208CC9-23AD-4BAF-BCE2-2E4A8B39A2B4}">
      <dgm:prSet/>
      <dgm:spPr/>
      <dgm:t>
        <a:bodyPr/>
        <a:lstStyle/>
        <a:p>
          <a:endParaRPr lang="ru-RU"/>
        </a:p>
      </dgm:t>
    </dgm:pt>
    <dgm:pt modelId="{B29A94F5-E4BE-417F-9589-62B8A0E49C0F}" type="sibTrans" cxnId="{7D208CC9-23AD-4BAF-BCE2-2E4A8B39A2B4}">
      <dgm:prSet/>
      <dgm:spPr/>
      <dgm:t>
        <a:bodyPr/>
        <a:lstStyle/>
        <a:p>
          <a:endParaRPr lang="ru-RU"/>
        </a:p>
      </dgm:t>
    </dgm:pt>
    <dgm:pt modelId="{6B1160A4-742F-4E3C-A49D-94D55AFF1CCA}">
      <dgm:prSet phldrT="[Текст]" custT="1"/>
      <dgm:spPr/>
      <dgm:t>
        <a:bodyPr/>
        <a:lstStyle/>
        <a:p>
          <a:r>
            <a:rPr lang="ru-RU" sz="1400" dirty="0">
              <a:latin typeface="Trebuchet MS" panose="020B0603020202020204" pitchFamily="34" charset="0"/>
            </a:rPr>
            <a:t>экспертное заключение о размере компенсации некомпенсируемых убытков истца соответствует предусмотренному пунктом 19 Правил порядку определения размера такой компенсации, который определяется как разница между экономически обоснованными фактически понесенными расходами, отнесенными регулируемой организацией на соответствующий вид деятельности в соответствии с законодательством Российской Федерации, и выручкой от реализации тепловой энергии (мощности), теплоносителя, оказания услуг по передаче тепловой энергии и теплоносителя по тарифам (ценам), установленным уполномоченным органом исполнительной власти субъекта Российской Федерации в области регулирования тарифов в сфере теплоснабжения; материалами дела подтверждено наличие некомпенсируемых финансовых убытков Общества и их размер.</a:t>
          </a:r>
        </a:p>
      </dgm:t>
    </dgm:pt>
    <dgm:pt modelId="{36FA7588-1739-4DA7-83A1-A4D401B4B7BC}" type="parTrans" cxnId="{E3A85167-9F6A-4080-A177-F98AE72AC7CF}">
      <dgm:prSet/>
      <dgm:spPr/>
      <dgm:t>
        <a:bodyPr/>
        <a:lstStyle/>
        <a:p>
          <a:endParaRPr lang="ru-RU"/>
        </a:p>
      </dgm:t>
    </dgm:pt>
    <dgm:pt modelId="{A2006350-46D9-4B6E-9918-D45471A44250}" type="sibTrans" cxnId="{E3A85167-9F6A-4080-A177-F98AE72AC7CF}">
      <dgm:prSet/>
      <dgm:spPr/>
      <dgm:t>
        <a:bodyPr/>
        <a:lstStyle/>
        <a:p>
          <a:endParaRPr lang="ru-RU"/>
        </a:p>
      </dgm:t>
    </dgm:pt>
    <dgm:pt modelId="{3E5D10EA-79BD-4D1D-9B40-A216892B199F}">
      <dgm:prSet phldrT="[Текст]" custT="1"/>
      <dgm:spPr/>
      <dgm:t>
        <a:bodyPr/>
        <a:lstStyle/>
        <a:p>
          <a:r>
            <a:rPr lang="ru-RU" sz="1600" dirty="0">
              <a:latin typeface="Trebuchet MS" panose="020B0603020202020204" pitchFamily="34" charset="0"/>
            </a:rPr>
            <a:t>Постановление Арбитражного суда Уральского округа от 08.10.2018 N Ф09-5149/18 по делу N А71-16187/2017</a:t>
          </a:r>
        </a:p>
        <a:p>
          <a:endParaRPr lang="ru-RU" sz="2100" dirty="0"/>
        </a:p>
      </dgm:t>
    </dgm:pt>
    <dgm:pt modelId="{DB8DC364-90D2-4918-A25F-54F84FC1F152}" type="parTrans" cxnId="{8A388B49-5175-4680-A381-247006126A7B}">
      <dgm:prSet/>
      <dgm:spPr/>
      <dgm:t>
        <a:bodyPr/>
        <a:lstStyle/>
        <a:p>
          <a:endParaRPr lang="ru-RU"/>
        </a:p>
      </dgm:t>
    </dgm:pt>
    <dgm:pt modelId="{A6C81326-0D7C-4548-A90F-44A55CC82BC4}" type="sibTrans" cxnId="{8A388B49-5175-4680-A381-247006126A7B}">
      <dgm:prSet/>
      <dgm:spPr/>
      <dgm:t>
        <a:bodyPr/>
        <a:lstStyle/>
        <a:p>
          <a:endParaRPr lang="ru-RU"/>
        </a:p>
      </dgm:t>
    </dgm:pt>
    <dgm:pt modelId="{3C479ACD-C95E-413A-9140-55C20D234EE5}">
      <dgm:prSet phldrT="[Текст]" custT="1"/>
      <dgm:spPr/>
      <dgm:t>
        <a:bodyPr/>
        <a:lstStyle/>
        <a:p>
          <a:r>
            <a:rPr lang="ru-RU" sz="1400" dirty="0">
              <a:latin typeface="Trebuchet MS" panose="020B0603020202020204" pitchFamily="34" charset="0"/>
            </a:rPr>
            <a:t> общество, обращаясь в арбитражный суд с требованиями, мотивированными пунктом 19 Правил N 889, фактически заявило требование о компенсации понесенных им в течение 2016 года расходов на покупку ресурсов в целях поставки тепловой энергии, не учтенных органом регулирования при установлении тарифов.</a:t>
          </a:r>
        </a:p>
      </dgm:t>
    </dgm:pt>
    <dgm:pt modelId="{C5F59CFB-3D83-41AD-8BA1-27FB392CE902}" type="parTrans" cxnId="{956453A8-9D41-4BE2-BFAD-02559EFF2181}">
      <dgm:prSet/>
      <dgm:spPr/>
      <dgm:t>
        <a:bodyPr/>
        <a:lstStyle/>
        <a:p>
          <a:endParaRPr lang="ru-RU"/>
        </a:p>
      </dgm:t>
    </dgm:pt>
    <dgm:pt modelId="{69BA72CA-BB25-4204-A6B4-435B64D3ADBA}" type="sibTrans" cxnId="{956453A8-9D41-4BE2-BFAD-02559EFF2181}">
      <dgm:prSet/>
      <dgm:spPr/>
      <dgm:t>
        <a:bodyPr/>
        <a:lstStyle/>
        <a:p>
          <a:endParaRPr lang="ru-RU"/>
        </a:p>
      </dgm:t>
    </dgm:pt>
    <dgm:pt modelId="{86E227F1-4E84-4F26-A93A-76763C737EFA}">
      <dgm:prSet/>
      <dgm:spPr/>
      <dgm:t>
        <a:bodyPr/>
        <a:lstStyle/>
        <a:p>
          <a:endParaRPr lang="ru-RU" sz="1000" dirty="0"/>
        </a:p>
      </dgm:t>
    </dgm:pt>
    <dgm:pt modelId="{97325E1C-D969-4D68-A91A-E8C9B4DB6777}" type="parTrans" cxnId="{D4226B7B-03D4-4A04-A001-B950EBEBDC06}">
      <dgm:prSet/>
      <dgm:spPr/>
      <dgm:t>
        <a:bodyPr/>
        <a:lstStyle/>
        <a:p>
          <a:endParaRPr lang="ru-RU"/>
        </a:p>
      </dgm:t>
    </dgm:pt>
    <dgm:pt modelId="{46950624-9636-4625-A79F-B20877591775}" type="sibTrans" cxnId="{D4226B7B-03D4-4A04-A001-B950EBEBDC06}">
      <dgm:prSet/>
      <dgm:spPr/>
      <dgm:t>
        <a:bodyPr/>
        <a:lstStyle/>
        <a:p>
          <a:endParaRPr lang="ru-RU"/>
        </a:p>
      </dgm:t>
    </dgm:pt>
    <dgm:pt modelId="{7174F4AA-B7FE-4C1C-9A33-321133AEF187}">
      <dgm:prSet custT="1"/>
      <dgm:spPr/>
      <dgm:t>
        <a:bodyPr/>
        <a:lstStyle/>
        <a:p>
          <a:r>
            <a:rPr lang="ru-RU" sz="1400" dirty="0">
              <a:latin typeface="Trebuchet MS" panose="020B0603020202020204" pitchFamily="34" charset="0"/>
            </a:rPr>
            <a:t>При таких обстоятельствах отсутствуют условия, при которых размер компенсации финансовых убытков определяется судом в соответствии с Правилами N 889.</a:t>
          </a:r>
        </a:p>
      </dgm:t>
    </dgm:pt>
    <dgm:pt modelId="{A0DB4D6E-60DC-42C5-A540-C36244904FF2}" type="parTrans" cxnId="{C4C0E046-EF03-450D-8B4D-ACDC1EAF6DE3}">
      <dgm:prSet/>
      <dgm:spPr/>
      <dgm:t>
        <a:bodyPr/>
        <a:lstStyle/>
        <a:p>
          <a:endParaRPr lang="ru-RU"/>
        </a:p>
      </dgm:t>
    </dgm:pt>
    <dgm:pt modelId="{00297D89-3EFF-43BA-AFA5-B5E5E5045108}" type="sibTrans" cxnId="{C4C0E046-EF03-450D-8B4D-ACDC1EAF6DE3}">
      <dgm:prSet/>
      <dgm:spPr/>
      <dgm:t>
        <a:bodyPr/>
        <a:lstStyle/>
        <a:p>
          <a:endParaRPr lang="ru-RU"/>
        </a:p>
      </dgm:t>
    </dgm:pt>
    <dgm:pt modelId="{A2321803-503C-47BF-9F8E-9A98A6562C78}">
      <dgm:prSet/>
      <dgm:spPr/>
      <dgm:t>
        <a:bodyPr/>
        <a:lstStyle/>
        <a:p>
          <a:endParaRPr lang="ru-RU" sz="1300" dirty="0"/>
        </a:p>
      </dgm:t>
    </dgm:pt>
    <dgm:pt modelId="{19E6C692-44B2-429F-8679-0DBBBF08311F}" type="parTrans" cxnId="{89E46F86-5476-4FE4-9AA3-DDD458FD3BEE}">
      <dgm:prSet/>
      <dgm:spPr/>
      <dgm:t>
        <a:bodyPr/>
        <a:lstStyle/>
        <a:p>
          <a:endParaRPr lang="ru-RU"/>
        </a:p>
      </dgm:t>
    </dgm:pt>
    <dgm:pt modelId="{B5185FC2-BCB5-4876-8621-27B2636ACC67}" type="sibTrans" cxnId="{89E46F86-5476-4FE4-9AA3-DDD458FD3BEE}">
      <dgm:prSet/>
      <dgm:spPr/>
      <dgm:t>
        <a:bodyPr/>
        <a:lstStyle/>
        <a:p>
          <a:endParaRPr lang="ru-RU"/>
        </a:p>
      </dgm:t>
    </dgm:pt>
    <dgm:pt modelId="{D16C1BC0-C062-47E9-BBAE-FCF4557887F5}" type="pres">
      <dgm:prSet presAssocID="{7AC8E41D-BBED-4B45-B948-4BFE1DFF5D86}" presName="Name0" presStyleCnt="0">
        <dgm:presLayoutVars>
          <dgm:dir/>
          <dgm:animLvl val="lvl"/>
          <dgm:resizeHandles val="exact"/>
        </dgm:presLayoutVars>
      </dgm:prSet>
      <dgm:spPr/>
    </dgm:pt>
    <dgm:pt modelId="{1A92DBA0-8595-4FE1-9131-0566C03637BF}" type="pres">
      <dgm:prSet presAssocID="{E4B7FF72-62B1-44B8-B194-FF52CE893E1C}" presName="linNode" presStyleCnt="0"/>
      <dgm:spPr/>
    </dgm:pt>
    <dgm:pt modelId="{6645B19A-F1DD-488B-9309-49CE46145BA0}" type="pres">
      <dgm:prSet presAssocID="{E4B7FF72-62B1-44B8-B194-FF52CE893E1C}" presName="parentText" presStyleLbl="node1" presStyleIdx="0" presStyleCnt="2" custScaleY="167015">
        <dgm:presLayoutVars>
          <dgm:chMax val="1"/>
          <dgm:bulletEnabled val="1"/>
        </dgm:presLayoutVars>
      </dgm:prSet>
      <dgm:spPr/>
    </dgm:pt>
    <dgm:pt modelId="{74D90A82-2C2A-4CA2-8BE9-BB796BFF1C4F}" type="pres">
      <dgm:prSet presAssocID="{E4B7FF72-62B1-44B8-B194-FF52CE893E1C}" presName="descendantText" presStyleLbl="alignAccFollowNode1" presStyleIdx="0" presStyleCnt="2" custScaleY="243245">
        <dgm:presLayoutVars>
          <dgm:bulletEnabled val="1"/>
        </dgm:presLayoutVars>
      </dgm:prSet>
      <dgm:spPr/>
    </dgm:pt>
    <dgm:pt modelId="{4732E39F-0FF5-4F8D-B07C-DDB27FF21C93}" type="pres">
      <dgm:prSet presAssocID="{B29A94F5-E4BE-417F-9589-62B8A0E49C0F}" presName="sp" presStyleCnt="0"/>
      <dgm:spPr/>
    </dgm:pt>
    <dgm:pt modelId="{AE47DBA6-699E-4A7F-B4E3-EC42F79112E0}" type="pres">
      <dgm:prSet presAssocID="{3E5D10EA-79BD-4D1D-9B40-A216892B199F}" presName="linNode" presStyleCnt="0"/>
      <dgm:spPr/>
    </dgm:pt>
    <dgm:pt modelId="{7E444802-D2B2-423A-8C53-435BB46CD35B}" type="pres">
      <dgm:prSet presAssocID="{3E5D10EA-79BD-4D1D-9B40-A216892B199F}" presName="parentText" presStyleLbl="node1" presStyleIdx="1" presStyleCnt="2" custScaleY="130320">
        <dgm:presLayoutVars>
          <dgm:chMax val="1"/>
          <dgm:bulletEnabled val="1"/>
        </dgm:presLayoutVars>
      </dgm:prSet>
      <dgm:spPr/>
    </dgm:pt>
    <dgm:pt modelId="{971F4A33-F253-4746-950E-076433B096CD}" type="pres">
      <dgm:prSet presAssocID="{3E5D10EA-79BD-4D1D-9B40-A216892B199F}" presName="descendantText" presStyleLbl="alignAccFollowNode1" presStyleIdx="1" presStyleCnt="2" custScaleY="171388">
        <dgm:presLayoutVars>
          <dgm:bulletEnabled val="1"/>
        </dgm:presLayoutVars>
      </dgm:prSet>
      <dgm:spPr/>
    </dgm:pt>
  </dgm:ptLst>
  <dgm:cxnLst>
    <dgm:cxn modelId="{4592370C-93AF-4728-B314-3220E9D83134}" type="presOf" srcId="{7AC8E41D-BBED-4B45-B948-4BFE1DFF5D86}" destId="{D16C1BC0-C062-47E9-BBAE-FCF4557887F5}" srcOrd="0" destOrd="0" presId="urn:microsoft.com/office/officeart/2005/8/layout/vList5"/>
    <dgm:cxn modelId="{C0C30016-8A8F-49EC-9C6B-ADD53D5B2C48}" type="presOf" srcId="{A2321803-503C-47BF-9F8E-9A98A6562C78}" destId="{971F4A33-F253-4746-950E-076433B096CD}" srcOrd="0" destOrd="2" presId="urn:microsoft.com/office/officeart/2005/8/layout/vList5"/>
    <dgm:cxn modelId="{84710545-ACE8-435B-9B60-9B3CBF7D39B1}" type="presOf" srcId="{E4B7FF72-62B1-44B8-B194-FF52CE893E1C}" destId="{6645B19A-F1DD-488B-9309-49CE46145BA0}" srcOrd="0" destOrd="0" presId="urn:microsoft.com/office/officeart/2005/8/layout/vList5"/>
    <dgm:cxn modelId="{C4C0E046-EF03-450D-8B4D-ACDC1EAF6DE3}" srcId="{3E5D10EA-79BD-4D1D-9B40-A216892B199F}" destId="{7174F4AA-B7FE-4C1C-9A33-321133AEF187}" srcOrd="1" destOrd="0" parTransId="{A0DB4D6E-60DC-42C5-A540-C36244904FF2}" sibTransId="{00297D89-3EFF-43BA-AFA5-B5E5E5045108}"/>
    <dgm:cxn modelId="{E3A85167-9F6A-4080-A177-F98AE72AC7CF}" srcId="{E4B7FF72-62B1-44B8-B194-FF52CE893E1C}" destId="{6B1160A4-742F-4E3C-A49D-94D55AFF1CCA}" srcOrd="0" destOrd="0" parTransId="{36FA7588-1739-4DA7-83A1-A4D401B4B7BC}" sibTransId="{A2006350-46D9-4B6E-9918-D45471A44250}"/>
    <dgm:cxn modelId="{8A388B49-5175-4680-A381-247006126A7B}" srcId="{7AC8E41D-BBED-4B45-B948-4BFE1DFF5D86}" destId="{3E5D10EA-79BD-4D1D-9B40-A216892B199F}" srcOrd="1" destOrd="0" parTransId="{DB8DC364-90D2-4918-A25F-54F84FC1F152}" sibTransId="{A6C81326-0D7C-4548-A90F-44A55CC82BC4}"/>
    <dgm:cxn modelId="{D4226B7B-03D4-4A04-A001-B950EBEBDC06}" srcId="{E4B7FF72-62B1-44B8-B194-FF52CE893E1C}" destId="{86E227F1-4E84-4F26-A93A-76763C737EFA}" srcOrd="1" destOrd="0" parTransId="{97325E1C-D969-4D68-A91A-E8C9B4DB6777}" sibTransId="{46950624-9636-4625-A79F-B20877591775}"/>
    <dgm:cxn modelId="{89E46F86-5476-4FE4-9AA3-DDD458FD3BEE}" srcId="{3E5D10EA-79BD-4D1D-9B40-A216892B199F}" destId="{A2321803-503C-47BF-9F8E-9A98A6562C78}" srcOrd="2" destOrd="0" parTransId="{19E6C692-44B2-429F-8679-0DBBBF08311F}" sibTransId="{B5185FC2-BCB5-4876-8621-27B2636ACC67}"/>
    <dgm:cxn modelId="{956453A8-9D41-4BE2-BFAD-02559EFF2181}" srcId="{3E5D10EA-79BD-4D1D-9B40-A216892B199F}" destId="{3C479ACD-C95E-413A-9140-55C20D234EE5}" srcOrd="0" destOrd="0" parTransId="{C5F59CFB-3D83-41AD-8BA1-27FB392CE902}" sibTransId="{69BA72CA-BB25-4204-A6B4-435B64D3ADBA}"/>
    <dgm:cxn modelId="{AF8C56B5-AB24-46F2-AA86-631C54794392}" type="presOf" srcId="{6B1160A4-742F-4E3C-A49D-94D55AFF1CCA}" destId="{74D90A82-2C2A-4CA2-8BE9-BB796BFF1C4F}" srcOrd="0" destOrd="0" presId="urn:microsoft.com/office/officeart/2005/8/layout/vList5"/>
    <dgm:cxn modelId="{E4FA1FC1-D6F3-4DCA-9053-BA1D0872C901}" type="presOf" srcId="{3C479ACD-C95E-413A-9140-55C20D234EE5}" destId="{971F4A33-F253-4746-950E-076433B096CD}" srcOrd="0" destOrd="0" presId="urn:microsoft.com/office/officeart/2005/8/layout/vList5"/>
    <dgm:cxn modelId="{FEF81BC9-39DA-470F-B6B1-E240938F6172}" type="presOf" srcId="{3E5D10EA-79BD-4D1D-9B40-A216892B199F}" destId="{7E444802-D2B2-423A-8C53-435BB46CD35B}" srcOrd="0" destOrd="0" presId="urn:microsoft.com/office/officeart/2005/8/layout/vList5"/>
    <dgm:cxn modelId="{7D208CC9-23AD-4BAF-BCE2-2E4A8B39A2B4}" srcId="{7AC8E41D-BBED-4B45-B948-4BFE1DFF5D86}" destId="{E4B7FF72-62B1-44B8-B194-FF52CE893E1C}" srcOrd="0" destOrd="0" parTransId="{D0F3C6A5-AC9E-4C98-A0D9-251BC30FBC8D}" sibTransId="{B29A94F5-E4BE-417F-9589-62B8A0E49C0F}"/>
    <dgm:cxn modelId="{804CEBEA-2834-45F6-9F95-AFB6558F87CB}" type="presOf" srcId="{7174F4AA-B7FE-4C1C-9A33-321133AEF187}" destId="{971F4A33-F253-4746-950E-076433B096CD}" srcOrd="0" destOrd="1" presId="urn:microsoft.com/office/officeart/2005/8/layout/vList5"/>
    <dgm:cxn modelId="{B7809DF4-C7E5-4AAE-AD45-64F6AE015DC2}" type="presOf" srcId="{86E227F1-4E84-4F26-A93A-76763C737EFA}" destId="{74D90A82-2C2A-4CA2-8BE9-BB796BFF1C4F}" srcOrd="0" destOrd="1" presId="urn:microsoft.com/office/officeart/2005/8/layout/vList5"/>
    <dgm:cxn modelId="{CFEB84F8-0FAC-4400-A1F6-63B6BEFB96ED}" type="presParOf" srcId="{D16C1BC0-C062-47E9-BBAE-FCF4557887F5}" destId="{1A92DBA0-8595-4FE1-9131-0566C03637BF}" srcOrd="0" destOrd="0" presId="urn:microsoft.com/office/officeart/2005/8/layout/vList5"/>
    <dgm:cxn modelId="{E53114F5-4015-423B-8E8F-DC4157AB8BE5}" type="presParOf" srcId="{1A92DBA0-8595-4FE1-9131-0566C03637BF}" destId="{6645B19A-F1DD-488B-9309-49CE46145BA0}" srcOrd="0" destOrd="0" presId="urn:microsoft.com/office/officeart/2005/8/layout/vList5"/>
    <dgm:cxn modelId="{C79CE9C6-8ECD-4B69-A506-4A6E5E1326EF}" type="presParOf" srcId="{1A92DBA0-8595-4FE1-9131-0566C03637BF}" destId="{74D90A82-2C2A-4CA2-8BE9-BB796BFF1C4F}" srcOrd="1" destOrd="0" presId="urn:microsoft.com/office/officeart/2005/8/layout/vList5"/>
    <dgm:cxn modelId="{CFDDF492-7D99-4177-B996-B3ACF5C1E13D}" type="presParOf" srcId="{D16C1BC0-C062-47E9-BBAE-FCF4557887F5}" destId="{4732E39F-0FF5-4F8D-B07C-DDB27FF21C93}" srcOrd="1" destOrd="0" presId="urn:microsoft.com/office/officeart/2005/8/layout/vList5"/>
    <dgm:cxn modelId="{982F218E-E260-4CE5-857E-89CB64D05FAD}" type="presParOf" srcId="{D16C1BC0-C062-47E9-BBAE-FCF4557887F5}" destId="{AE47DBA6-699E-4A7F-B4E3-EC42F79112E0}" srcOrd="2" destOrd="0" presId="urn:microsoft.com/office/officeart/2005/8/layout/vList5"/>
    <dgm:cxn modelId="{6CDFD157-0A92-4BEB-B710-A977CC517196}" type="presParOf" srcId="{AE47DBA6-699E-4A7F-B4E3-EC42F79112E0}" destId="{7E444802-D2B2-423A-8C53-435BB46CD35B}" srcOrd="0" destOrd="0" presId="urn:microsoft.com/office/officeart/2005/8/layout/vList5"/>
    <dgm:cxn modelId="{23EB15D7-1665-44BA-AA44-AA3877475D1B}" type="presParOf" srcId="{AE47DBA6-699E-4A7F-B4E3-EC42F79112E0}" destId="{971F4A33-F253-4746-950E-076433B096C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9BFD4A-D32D-45BD-9E05-82298822E355}">
      <dsp:nvSpPr>
        <dsp:cNvPr id="0" name=""/>
        <dsp:cNvSpPr/>
      </dsp:nvSpPr>
      <dsp:spPr>
        <a:xfrm rot="5400000">
          <a:off x="6719806" y="-2753448"/>
          <a:ext cx="1042959" cy="681532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ru-RU" sz="1600" kern="1200" dirty="0">
              <a:latin typeface="Trebuchet MS" panose="020B0603020202020204" pitchFamily="34" charset="0"/>
            </a:rPr>
            <a:t>перемещение (подкачка) холодной воды с использованием инженерных сооружений, предназначенных для теплоснабжения, не является деятельностью по транспортировке холодной воды.</a:t>
          </a:r>
        </a:p>
      </dsp:txBody>
      <dsp:txXfrm rot="-5400000">
        <a:off x="3833622" y="183649"/>
        <a:ext cx="6764415" cy="941133"/>
      </dsp:txXfrm>
    </dsp:sp>
    <dsp:sp modelId="{C871A025-FB3C-4932-BFD5-9D43DCDB95FB}">
      <dsp:nvSpPr>
        <dsp:cNvPr id="0" name=""/>
        <dsp:cNvSpPr/>
      </dsp:nvSpPr>
      <dsp:spPr>
        <a:xfrm>
          <a:off x="0" y="2365"/>
          <a:ext cx="3833622" cy="13036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ru-RU" sz="1800" kern="1200" dirty="0">
              <a:latin typeface="Trebuchet MS" panose="020B0603020202020204" pitchFamily="34" charset="0"/>
            </a:rPr>
            <a:t>Постановление АС Центрального округа от 23.01.2015 г. по делу №А35-10578/2013</a:t>
          </a:r>
        </a:p>
      </dsp:txBody>
      <dsp:txXfrm>
        <a:off x="63641" y="66006"/>
        <a:ext cx="3706340" cy="1176417"/>
      </dsp:txXfrm>
    </dsp:sp>
    <dsp:sp modelId="{204207A1-6324-4347-B676-912A4EAE14DB}">
      <dsp:nvSpPr>
        <dsp:cNvPr id="0" name=""/>
        <dsp:cNvSpPr/>
      </dsp:nvSpPr>
      <dsp:spPr>
        <a:xfrm rot="5400000">
          <a:off x="6719806" y="-1384563"/>
          <a:ext cx="1042959" cy="681532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ru-RU" sz="1600" kern="1200" dirty="0">
              <a:latin typeface="Trebuchet MS" panose="020B0603020202020204" pitchFamily="34" charset="0"/>
            </a:rPr>
            <a:t>общество осуществляло деятельность по поставке энергоресурса - горячей воды. Один лишь факт использования тепловой энергии в технологическом процессе очистки воды не подтверждает деятельность по горячему водоснабжению.</a:t>
          </a:r>
        </a:p>
        <a:p>
          <a:pPr marL="57150" lvl="1" indent="-57150" algn="l" defTabSz="488950">
            <a:lnSpc>
              <a:spcPct val="90000"/>
            </a:lnSpc>
            <a:spcBef>
              <a:spcPct val="0"/>
            </a:spcBef>
            <a:spcAft>
              <a:spcPct val="15000"/>
            </a:spcAft>
            <a:buChar char="•"/>
          </a:pPr>
          <a:endParaRPr lang="ru-RU" sz="1100" kern="1200" dirty="0"/>
        </a:p>
      </dsp:txBody>
      <dsp:txXfrm rot="-5400000">
        <a:off x="3833622" y="1552534"/>
        <a:ext cx="6764415" cy="941133"/>
      </dsp:txXfrm>
    </dsp:sp>
    <dsp:sp modelId="{B681133F-30C2-4598-9CC8-A8D6CA4C2BC6}">
      <dsp:nvSpPr>
        <dsp:cNvPr id="0" name=""/>
        <dsp:cNvSpPr/>
      </dsp:nvSpPr>
      <dsp:spPr>
        <a:xfrm>
          <a:off x="0" y="1371250"/>
          <a:ext cx="3833622" cy="13036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ru-RU" sz="2000" kern="1200" dirty="0"/>
            <a:t>Определение Верховного Суда РФ от 08.09.2016 N 309-КГ16-5554 по делу N А60-22214/2015</a:t>
          </a:r>
        </a:p>
      </dsp:txBody>
      <dsp:txXfrm>
        <a:off x="63641" y="1434891"/>
        <a:ext cx="3706340" cy="1176417"/>
      </dsp:txXfrm>
    </dsp:sp>
    <dsp:sp modelId="{B95D4BDB-22B4-4E6C-823B-C1B84615DC6D}">
      <dsp:nvSpPr>
        <dsp:cNvPr id="0" name=""/>
        <dsp:cNvSpPr/>
      </dsp:nvSpPr>
      <dsp:spPr>
        <a:xfrm rot="5400000">
          <a:off x="6310690" y="275885"/>
          <a:ext cx="1845350" cy="6829437"/>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ru-RU" sz="1600" b="0" u="none" kern="1200" dirty="0">
              <a:latin typeface="Trebuchet MS" panose="020B0603020202020204" pitchFamily="34" charset="0"/>
            </a:rPr>
            <a:t>теплоноситель как производственный и материализованный продукт – химически очищенная вода, используемая как для передачи тепловой энергии, а также как самостоятельный продукт потребления. С учетом сложности сложившихся схем теплоснабжения, использования теплоносителя, как химически очищенной воды в производственных целях, а также питьевой воды в открытых системах горячего водоснабжения, рынок теплоносителя значительно шире рынка тепловой энергии.</a:t>
          </a:r>
        </a:p>
      </dsp:txBody>
      <dsp:txXfrm rot="-5400000">
        <a:off x="3818647" y="2858012"/>
        <a:ext cx="6739354" cy="1665184"/>
      </dsp:txXfrm>
    </dsp:sp>
    <dsp:sp modelId="{1A02F835-4137-4093-B1AE-18F5856C96C6}">
      <dsp:nvSpPr>
        <dsp:cNvPr id="0" name=""/>
        <dsp:cNvSpPr/>
      </dsp:nvSpPr>
      <dsp:spPr>
        <a:xfrm>
          <a:off x="0" y="2740135"/>
          <a:ext cx="3818646" cy="19009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ru-RU" sz="2000" kern="1200" dirty="0"/>
            <a:t>Постановление ФАС Поволжского округа  от 19.11.2013 г. по делу №А65-12971/2012</a:t>
          </a:r>
        </a:p>
      </dsp:txBody>
      <dsp:txXfrm>
        <a:off x="92796" y="2832931"/>
        <a:ext cx="3633054" cy="17153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20F5B7-4DF2-4319-9F04-87FBC20F3695}">
      <dsp:nvSpPr>
        <dsp:cNvPr id="0" name=""/>
        <dsp:cNvSpPr/>
      </dsp:nvSpPr>
      <dsp:spPr>
        <a:xfrm rot="5400000">
          <a:off x="5138987" y="-1011798"/>
          <a:ext cx="5293888" cy="7322672"/>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ru-RU" sz="1400" kern="1200" dirty="0">
              <a:latin typeface="Trebuchet MS" panose="020B0603020202020204" pitchFamily="34" charset="0"/>
            </a:rPr>
            <a:t>Поскольку для производства химически обессоленной воды требуется ее подогрев, судом первой инстанции сделан вывод о том, что в состав необходимой валовой выручки необходимо включать расходы на производство тепловой энергии, что, в свою очередь, не противоречит пункту 49 Методических указаний, согласно которому в случае, если регулируемая организация самостоятельно осуществляет производство (поставку) тепловой энергии и теплоносителя, расходы на тепловую энергию и теплоноситель определяются исходя из себестоимости производства регулируемой организацией тепловой энергии и теплоносителя.</a:t>
          </a:r>
        </a:p>
        <a:p>
          <a:pPr marL="114300" lvl="1" indent="-114300" algn="l" defTabSz="622300">
            <a:lnSpc>
              <a:spcPct val="90000"/>
            </a:lnSpc>
            <a:spcBef>
              <a:spcPct val="0"/>
            </a:spcBef>
            <a:spcAft>
              <a:spcPct val="15000"/>
            </a:spcAft>
            <a:buChar char="•"/>
          </a:pPr>
          <a:r>
            <a:rPr lang="ru-RU" sz="1400" kern="1200" dirty="0">
              <a:latin typeface="Trebuchet MS" panose="020B0603020202020204" pitchFamily="34" charset="0"/>
            </a:rPr>
            <a:t>При расчете расходов на тепловую энергию, необходимую для подогрева технической воды, в составе тарифов на химически обессоленную воду - Служба по тарифам не установила размер таких расходов регулируемой организации, подтвержденный данными раздельного бухгалтерского учета затрат тепловой энергии, непосредственно связанных с осуществлением регулируемой деятельности по отпуску технической воды ее потребителям.</a:t>
          </a:r>
        </a:p>
        <a:p>
          <a:pPr marL="114300" lvl="1" indent="-114300" algn="l" defTabSz="622300">
            <a:lnSpc>
              <a:spcPct val="90000"/>
            </a:lnSpc>
            <a:spcBef>
              <a:spcPct val="0"/>
            </a:spcBef>
            <a:spcAft>
              <a:spcPct val="15000"/>
            </a:spcAft>
            <a:buChar char="•"/>
          </a:pPr>
          <a:r>
            <a:rPr lang="ru-RU" sz="1400" kern="1200" dirty="0">
              <a:latin typeface="Trebuchet MS" panose="020B0603020202020204" pitchFamily="34" charset="0"/>
            </a:rPr>
            <a:t>в затратах на подогрев технической воды административным ответчиком учтены расходы на передачу тепловой энергии по тепловым сетям, расположенным за границами теплоисточника (тепловой станции). Однако эти сети не имеют отношения к поставке химически обессоленной воды потребителю</a:t>
          </a:r>
        </a:p>
        <a:p>
          <a:pPr marL="114300" lvl="1" indent="-114300" algn="l" defTabSz="622300">
            <a:lnSpc>
              <a:spcPct val="90000"/>
            </a:lnSpc>
            <a:spcBef>
              <a:spcPct val="0"/>
            </a:spcBef>
            <a:spcAft>
              <a:spcPct val="15000"/>
            </a:spcAft>
            <a:buChar char="•"/>
          </a:pPr>
          <a:r>
            <a:rPr lang="ru-RU" sz="1400" kern="1200" dirty="0">
              <a:latin typeface="Trebuchet MS" panose="020B0603020202020204" pitchFamily="34" charset="0"/>
            </a:rPr>
            <a:t>Учет в расчете затрат на подогрев технической воды расходов теплоснабжающей организации на содержание тепловых сетей, по которым тепловая энергия передается иным потребителям тепловой энергии, а не потребителям технической воды, является необоснованным.</a:t>
          </a:r>
        </a:p>
        <a:p>
          <a:pPr marL="57150" lvl="1" indent="-57150" algn="l" defTabSz="488950">
            <a:lnSpc>
              <a:spcPct val="90000"/>
            </a:lnSpc>
            <a:spcBef>
              <a:spcPct val="0"/>
            </a:spcBef>
            <a:spcAft>
              <a:spcPct val="15000"/>
            </a:spcAft>
            <a:buChar char="•"/>
          </a:pPr>
          <a:endParaRPr lang="ru-RU" sz="1100" kern="1200" dirty="0"/>
        </a:p>
      </dsp:txBody>
      <dsp:txXfrm rot="-5400000">
        <a:off x="4124595" y="261020"/>
        <a:ext cx="7064246" cy="4777036"/>
      </dsp:txXfrm>
    </dsp:sp>
    <dsp:sp modelId="{13D2AEB3-2E18-4595-9F0B-105FABA43703}">
      <dsp:nvSpPr>
        <dsp:cNvPr id="0" name=""/>
        <dsp:cNvSpPr/>
      </dsp:nvSpPr>
      <dsp:spPr>
        <a:xfrm>
          <a:off x="0" y="0"/>
          <a:ext cx="4119003" cy="52939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ru-RU" sz="2000" kern="1200" dirty="0">
              <a:latin typeface="Trebuchet MS" panose="020B0603020202020204" pitchFamily="34" charset="0"/>
            </a:rPr>
            <a:t>Определение Верховного Суда РФ от 15.03.2018 N 66-АПГ18-1</a:t>
          </a:r>
        </a:p>
        <a:p>
          <a:pPr marL="0" lvl="0" indent="0" algn="ctr" defTabSz="889000">
            <a:lnSpc>
              <a:spcPct val="90000"/>
            </a:lnSpc>
            <a:spcBef>
              <a:spcPct val="0"/>
            </a:spcBef>
            <a:spcAft>
              <a:spcPct val="35000"/>
            </a:spcAft>
            <a:buNone/>
          </a:pPr>
          <a:endParaRPr lang="ru-RU" sz="4200" kern="1200" dirty="0"/>
        </a:p>
      </dsp:txBody>
      <dsp:txXfrm>
        <a:off x="201073" y="201073"/>
        <a:ext cx="3716857" cy="48917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E67919-01B4-4A16-8900-6A238650F3DD}">
      <dsp:nvSpPr>
        <dsp:cNvPr id="0" name=""/>
        <dsp:cNvSpPr/>
      </dsp:nvSpPr>
      <dsp:spPr>
        <a:xfrm rot="5400000">
          <a:off x="3060802" y="-5486"/>
          <a:ext cx="3681983" cy="4613452"/>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ru-RU" sz="1600" kern="1200" dirty="0">
              <a:latin typeface="Trebuchet MS" panose="020B0603020202020204" pitchFamily="34" charset="0"/>
            </a:rPr>
            <a:t>РЭК осуществляет согласование значений долгосрочных параметров регулирования и метода регулирования тарифов, содержащихся в предложении о заключении концессионного соглашения, представленном лицом, выступающим с инициативой заключения концессионного соглашения.</a:t>
          </a:r>
        </a:p>
        <a:p>
          <a:pPr marL="228600" lvl="1" indent="-228600" algn="l" defTabSz="977900">
            <a:lnSpc>
              <a:spcPct val="90000"/>
            </a:lnSpc>
            <a:spcBef>
              <a:spcPct val="0"/>
            </a:spcBef>
            <a:spcAft>
              <a:spcPct val="15000"/>
            </a:spcAft>
            <a:buChar char="•"/>
          </a:pPr>
          <a:endParaRPr lang="ru-RU" sz="2200" kern="1200" dirty="0"/>
        </a:p>
      </dsp:txBody>
      <dsp:txXfrm rot="-5400000">
        <a:off x="2595068" y="639988"/>
        <a:ext cx="4433712" cy="3322503"/>
      </dsp:txXfrm>
    </dsp:sp>
    <dsp:sp modelId="{8C176524-6E4A-44AA-966C-3F63CFE60B15}">
      <dsp:nvSpPr>
        <dsp:cNvPr id="0" name=""/>
        <dsp:cNvSpPr/>
      </dsp:nvSpPr>
      <dsp:spPr>
        <a:xfrm>
          <a:off x="0" y="0"/>
          <a:ext cx="2595067" cy="46024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ru-RU" sz="2000" kern="1200" dirty="0">
              <a:latin typeface="Trebuchet MS" panose="020B0603020202020204" pitchFamily="34" charset="0"/>
            </a:rPr>
            <a:t>Постановление Арбитражного суда Уральского округа от 25.08.2017 N Ф09-4665/17 по делу N А60-48961/2016</a:t>
          </a:r>
        </a:p>
        <a:p>
          <a:pPr marL="0" lvl="0" indent="0" algn="ctr" defTabSz="889000">
            <a:lnSpc>
              <a:spcPct val="90000"/>
            </a:lnSpc>
            <a:spcBef>
              <a:spcPct val="0"/>
            </a:spcBef>
            <a:spcAft>
              <a:spcPct val="35000"/>
            </a:spcAft>
            <a:buNone/>
          </a:pPr>
          <a:r>
            <a:rPr lang="ru-RU" sz="2000" kern="1200" dirty="0">
              <a:latin typeface="Trebuchet MS" panose="020B0603020202020204" pitchFamily="34" charset="0"/>
            </a:rPr>
            <a:t>(Определением Верховного Суда РФ от 25.12.2017 N 309-ЭС17-18652)</a:t>
          </a:r>
        </a:p>
        <a:p>
          <a:pPr marL="0" lvl="0" indent="0" algn="ctr" defTabSz="889000">
            <a:lnSpc>
              <a:spcPct val="90000"/>
            </a:lnSpc>
            <a:spcBef>
              <a:spcPct val="0"/>
            </a:spcBef>
            <a:spcAft>
              <a:spcPct val="35000"/>
            </a:spcAft>
            <a:buNone/>
          </a:pPr>
          <a:endParaRPr lang="ru-RU" sz="1900" kern="1200" dirty="0"/>
        </a:p>
      </dsp:txBody>
      <dsp:txXfrm>
        <a:off x="126681" y="126681"/>
        <a:ext cx="2341705" cy="434911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D90A82-2C2A-4CA2-8BE9-BB796BFF1C4F}">
      <dsp:nvSpPr>
        <dsp:cNvPr id="0" name=""/>
        <dsp:cNvSpPr/>
      </dsp:nvSpPr>
      <dsp:spPr>
        <a:xfrm rot="5400000">
          <a:off x="5891860" y="-2103930"/>
          <a:ext cx="2513797" cy="6723411"/>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ru-RU" sz="1400" kern="1200" dirty="0">
              <a:latin typeface="Trebuchet MS" panose="020B0603020202020204" pitchFamily="34" charset="0"/>
            </a:rPr>
            <a:t>экспертное заключение о размере компенсации некомпенсируемых убытков истца соответствует предусмотренному пунктом 19 Правил порядку определения размера такой компенсации, который определяется как разница между экономически обоснованными фактически понесенными расходами, отнесенными регулируемой организацией на соответствующий вид деятельности в соответствии с законодательством Российской Федерации, и выручкой от реализации тепловой энергии (мощности), теплоносителя, оказания услуг по передаче тепловой энергии и теплоносителя по тарифам (ценам), установленным уполномоченным органом исполнительной власти субъекта Российской Федерации в области регулирования тарифов в сфере теплоснабжения; материалами дела подтверждено наличие некомпенсируемых финансовых убытков Общества и их размер.</a:t>
          </a:r>
        </a:p>
        <a:p>
          <a:pPr marL="57150" lvl="1" indent="-57150" algn="l" defTabSz="444500">
            <a:lnSpc>
              <a:spcPct val="90000"/>
            </a:lnSpc>
            <a:spcBef>
              <a:spcPct val="0"/>
            </a:spcBef>
            <a:spcAft>
              <a:spcPct val="15000"/>
            </a:spcAft>
            <a:buChar char="•"/>
          </a:pPr>
          <a:endParaRPr lang="ru-RU" sz="1000" kern="1200" dirty="0"/>
        </a:p>
      </dsp:txBody>
      <dsp:txXfrm rot="-5400000">
        <a:off x="3787054" y="123589"/>
        <a:ext cx="6600698" cy="2268371"/>
      </dsp:txXfrm>
    </dsp:sp>
    <dsp:sp modelId="{6645B19A-F1DD-488B-9309-49CE46145BA0}">
      <dsp:nvSpPr>
        <dsp:cNvPr id="0" name=""/>
        <dsp:cNvSpPr/>
      </dsp:nvSpPr>
      <dsp:spPr>
        <a:xfrm>
          <a:off x="5134" y="179022"/>
          <a:ext cx="3781919" cy="2157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ru-RU" sz="1600" kern="1200" dirty="0">
              <a:latin typeface="Trebuchet MS" panose="020B0603020202020204" pitchFamily="34" charset="0"/>
            </a:rPr>
            <a:t>Постановление Арбитражного суда Волго-Вятского округа от 15.12.2015 N Ф01-5070/2015 по делу N А31-8593/2013</a:t>
          </a:r>
        </a:p>
        <a:p>
          <a:pPr marL="0" lvl="0" indent="0" algn="ctr" defTabSz="711200">
            <a:lnSpc>
              <a:spcPct val="90000"/>
            </a:lnSpc>
            <a:spcBef>
              <a:spcPct val="0"/>
            </a:spcBef>
            <a:spcAft>
              <a:spcPct val="35000"/>
            </a:spcAft>
            <a:buNone/>
          </a:pPr>
          <a:endParaRPr lang="ru-RU" sz="2000" kern="1200" dirty="0"/>
        </a:p>
      </dsp:txBody>
      <dsp:txXfrm>
        <a:off x="110455" y="284343"/>
        <a:ext cx="3571277" cy="1946863"/>
      </dsp:txXfrm>
    </dsp:sp>
    <dsp:sp modelId="{971F4A33-F253-4746-950E-076433B096CD}">
      <dsp:nvSpPr>
        <dsp:cNvPr id="0" name=""/>
        <dsp:cNvSpPr/>
      </dsp:nvSpPr>
      <dsp:spPr>
        <a:xfrm rot="5400000">
          <a:off x="6263161" y="103157"/>
          <a:ext cx="1771196" cy="6723411"/>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ru-RU" sz="1400" kern="1200" dirty="0">
              <a:latin typeface="Trebuchet MS" panose="020B0603020202020204" pitchFamily="34" charset="0"/>
            </a:rPr>
            <a:t> общество, обращаясь в арбитражный суд с требованиями, мотивированными пунктом 19 Правил N 889, фактически заявило требование о компенсации понесенных им в течение 2016 года расходов на покупку ресурсов в целях поставки тепловой энергии, не учтенных органом регулирования при установлении тарифов.</a:t>
          </a:r>
        </a:p>
        <a:p>
          <a:pPr marL="114300" lvl="1" indent="-114300" algn="l" defTabSz="622300">
            <a:lnSpc>
              <a:spcPct val="90000"/>
            </a:lnSpc>
            <a:spcBef>
              <a:spcPct val="0"/>
            </a:spcBef>
            <a:spcAft>
              <a:spcPct val="15000"/>
            </a:spcAft>
            <a:buChar char="•"/>
          </a:pPr>
          <a:r>
            <a:rPr lang="ru-RU" sz="1400" kern="1200" dirty="0">
              <a:latin typeface="Trebuchet MS" panose="020B0603020202020204" pitchFamily="34" charset="0"/>
            </a:rPr>
            <a:t>При таких обстоятельствах отсутствуют условия, при которых размер компенсации финансовых убытков определяется судом в соответствии с Правилами N 889.</a:t>
          </a:r>
        </a:p>
        <a:p>
          <a:pPr marL="114300" lvl="1" indent="-114300" algn="l" defTabSz="577850">
            <a:lnSpc>
              <a:spcPct val="90000"/>
            </a:lnSpc>
            <a:spcBef>
              <a:spcPct val="0"/>
            </a:spcBef>
            <a:spcAft>
              <a:spcPct val="15000"/>
            </a:spcAft>
            <a:buChar char="•"/>
          </a:pPr>
          <a:endParaRPr lang="ru-RU" sz="1300" kern="1200" dirty="0"/>
        </a:p>
      </dsp:txBody>
      <dsp:txXfrm rot="-5400000">
        <a:off x="3787054" y="2665728"/>
        <a:ext cx="6636948" cy="1598270"/>
      </dsp:txXfrm>
    </dsp:sp>
    <dsp:sp modelId="{7E444802-D2B2-423A-8C53-435BB46CD35B}">
      <dsp:nvSpPr>
        <dsp:cNvPr id="0" name=""/>
        <dsp:cNvSpPr/>
      </dsp:nvSpPr>
      <dsp:spPr>
        <a:xfrm>
          <a:off x="5134" y="2623123"/>
          <a:ext cx="3781919" cy="168347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ru-RU" sz="1600" kern="1200" dirty="0">
              <a:latin typeface="Trebuchet MS" panose="020B0603020202020204" pitchFamily="34" charset="0"/>
            </a:rPr>
            <a:t>Постановление Арбитражного суда Уральского округа от 08.10.2018 N Ф09-5149/18 по делу N А71-16187/2017</a:t>
          </a:r>
        </a:p>
        <a:p>
          <a:pPr marL="0" lvl="0" indent="0" algn="ctr" defTabSz="711200">
            <a:lnSpc>
              <a:spcPct val="90000"/>
            </a:lnSpc>
            <a:spcBef>
              <a:spcPct val="0"/>
            </a:spcBef>
            <a:spcAft>
              <a:spcPct val="35000"/>
            </a:spcAft>
            <a:buNone/>
          </a:pPr>
          <a:endParaRPr lang="ru-RU" sz="2100" kern="1200" dirty="0"/>
        </a:p>
      </dsp:txBody>
      <dsp:txXfrm>
        <a:off x="87315" y="2705304"/>
        <a:ext cx="3617557" cy="151911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DC5684C-C1F7-4162-9D0A-3C204F10BFD9}"/>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7D2D8DDB-CB1B-4B28-9E8D-1E94588AD6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6F30D23F-6545-40D5-99E4-831E8B747C13}"/>
              </a:ext>
            </a:extLst>
          </p:cNvPr>
          <p:cNvSpPr>
            <a:spLocks noGrp="1"/>
          </p:cNvSpPr>
          <p:nvPr>
            <p:ph type="dt" sz="half" idx="10"/>
          </p:nvPr>
        </p:nvSpPr>
        <p:spPr/>
        <p:txBody>
          <a:bodyPr/>
          <a:lstStyle/>
          <a:p>
            <a:fld id="{3FD2CD4F-AF0E-4FDA-9264-D95A1E3EC8A7}" type="datetimeFigureOut">
              <a:rPr lang="ru-RU" smtClean="0"/>
              <a:t>14.11.2018</a:t>
            </a:fld>
            <a:endParaRPr lang="ru-RU"/>
          </a:p>
        </p:txBody>
      </p:sp>
      <p:sp>
        <p:nvSpPr>
          <p:cNvPr id="5" name="Нижний колонтитул 4">
            <a:extLst>
              <a:ext uri="{FF2B5EF4-FFF2-40B4-BE49-F238E27FC236}">
                <a16:creationId xmlns:a16="http://schemas.microsoft.com/office/drawing/2014/main" id="{CB8245BF-C172-4816-96C6-AF12BBB8DB9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D79D4AD-09C0-421A-8658-6F6DD0C2D6F1}"/>
              </a:ext>
            </a:extLst>
          </p:cNvPr>
          <p:cNvSpPr>
            <a:spLocks noGrp="1"/>
          </p:cNvSpPr>
          <p:nvPr>
            <p:ph type="sldNum" sz="quarter" idx="12"/>
          </p:nvPr>
        </p:nvSpPr>
        <p:spPr/>
        <p:txBody>
          <a:bodyPr/>
          <a:lstStyle/>
          <a:p>
            <a:fld id="{DCA10EC0-F98D-4D27-AF14-95927F62A5FC}" type="slidenum">
              <a:rPr lang="ru-RU" smtClean="0"/>
              <a:t>‹#›</a:t>
            </a:fld>
            <a:endParaRPr lang="ru-RU"/>
          </a:p>
        </p:txBody>
      </p:sp>
    </p:spTree>
    <p:extLst>
      <p:ext uri="{BB962C8B-B14F-4D97-AF65-F5344CB8AC3E}">
        <p14:creationId xmlns:p14="http://schemas.microsoft.com/office/powerpoint/2010/main" val="2424450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B5D2C5-AE19-402C-8FA3-332585A638BD}"/>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A8589D24-4120-4D6B-A8E2-BDA8A1AB7F48}"/>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A712DE4-D49A-4017-AD51-FC2F1BD798CB}"/>
              </a:ext>
            </a:extLst>
          </p:cNvPr>
          <p:cNvSpPr>
            <a:spLocks noGrp="1"/>
          </p:cNvSpPr>
          <p:nvPr>
            <p:ph type="dt" sz="half" idx="10"/>
          </p:nvPr>
        </p:nvSpPr>
        <p:spPr/>
        <p:txBody>
          <a:bodyPr/>
          <a:lstStyle/>
          <a:p>
            <a:fld id="{3FD2CD4F-AF0E-4FDA-9264-D95A1E3EC8A7}" type="datetimeFigureOut">
              <a:rPr lang="ru-RU" smtClean="0"/>
              <a:t>14.11.2018</a:t>
            </a:fld>
            <a:endParaRPr lang="ru-RU"/>
          </a:p>
        </p:txBody>
      </p:sp>
      <p:sp>
        <p:nvSpPr>
          <p:cNvPr id="5" name="Нижний колонтитул 4">
            <a:extLst>
              <a:ext uri="{FF2B5EF4-FFF2-40B4-BE49-F238E27FC236}">
                <a16:creationId xmlns:a16="http://schemas.microsoft.com/office/drawing/2014/main" id="{98179F8E-CDD6-4319-9F0B-D6B9126CEBB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63C049A-CF7F-46D7-88B4-2AA98D1BBC6A}"/>
              </a:ext>
            </a:extLst>
          </p:cNvPr>
          <p:cNvSpPr>
            <a:spLocks noGrp="1"/>
          </p:cNvSpPr>
          <p:nvPr>
            <p:ph type="sldNum" sz="quarter" idx="12"/>
          </p:nvPr>
        </p:nvSpPr>
        <p:spPr/>
        <p:txBody>
          <a:bodyPr/>
          <a:lstStyle/>
          <a:p>
            <a:fld id="{DCA10EC0-F98D-4D27-AF14-95927F62A5FC}" type="slidenum">
              <a:rPr lang="ru-RU" smtClean="0"/>
              <a:t>‹#›</a:t>
            </a:fld>
            <a:endParaRPr lang="ru-RU"/>
          </a:p>
        </p:txBody>
      </p:sp>
    </p:spTree>
    <p:extLst>
      <p:ext uri="{BB962C8B-B14F-4D97-AF65-F5344CB8AC3E}">
        <p14:creationId xmlns:p14="http://schemas.microsoft.com/office/powerpoint/2010/main" val="1927786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89CD7173-D12B-442F-B431-F2D42E5A4F7D}"/>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F0C6DB41-6C8F-4CD1-B5C2-E9CFA6940ECF}"/>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4710E08-E0B1-40A7-B155-2498D3B749D7}"/>
              </a:ext>
            </a:extLst>
          </p:cNvPr>
          <p:cNvSpPr>
            <a:spLocks noGrp="1"/>
          </p:cNvSpPr>
          <p:nvPr>
            <p:ph type="dt" sz="half" idx="10"/>
          </p:nvPr>
        </p:nvSpPr>
        <p:spPr/>
        <p:txBody>
          <a:bodyPr/>
          <a:lstStyle/>
          <a:p>
            <a:fld id="{3FD2CD4F-AF0E-4FDA-9264-D95A1E3EC8A7}" type="datetimeFigureOut">
              <a:rPr lang="ru-RU" smtClean="0"/>
              <a:t>14.11.2018</a:t>
            </a:fld>
            <a:endParaRPr lang="ru-RU"/>
          </a:p>
        </p:txBody>
      </p:sp>
      <p:sp>
        <p:nvSpPr>
          <p:cNvPr id="5" name="Нижний колонтитул 4">
            <a:extLst>
              <a:ext uri="{FF2B5EF4-FFF2-40B4-BE49-F238E27FC236}">
                <a16:creationId xmlns:a16="http://schemas.microsoft.com/office/drawing/2014/main" id="{56B5F9DE-6E1E-414F-AABE-622CCE96385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7902FD2-8183-4E1A-A536-18F214B4FEBA}"/>
              </a:ext>
            </a:extLst>
          </p:cNvPr>
          <p:cNvSpPr>
            <a:spLocks noGrp="1"/>
          </p:cNvSpPr>
          <p:nvPr>
            <p:ph type="sldNum" sz="quarter" idx="12"/>
          </p:nvPr>
        </p:nvSpPr>
        <p:spPr/>
        <p:txBody>
          <a:bodyPr/>
          <a:lstStyle/>
          <a:p>
            <a:fld id="{DCA10EC0-F98D-4D27-AF14-95927F62A5FC}" type="slidenum">
              <a:rPr lang="ru-RU" smtClean="0"/>
              <a:t>‹#›</a:t>
            </a:fld>
            <a:endParaRPr lang="ru-RU"/>
          </a:p>
        </p:txBody>
      </p:sp>
    </p:spTree>
    <p:extLst>
      <p:ext uri="{BB962C8B-B14F-4D97-AF65-F5344CB8AC3E}">
        <p14:creationId xmlns:p14="http://schemas.microsoft.com/office/powerpoint/2010/main" val="1972298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3A036F-7B76-4733-A319-B69B6FA35C7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6BBBC965-F798-475F-BCA2-DBB214C06D7E}"/>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2740C0C-E602-4FF0-B833-DA0D85E64717}"/>
              </a:ext>
            </a:extLst>
          </p:cNvPr>
          <p:cNvSpPr>
            <a:spLocks noGrp="1"/>
          </p:cNvSpPr>
          <p:nvPr>
            <p:ph type="dt" sz="half" idx="10"/>
          </p:nvPr>
        </p:nvSpPr>
        <p:spPr/>
        <p:txBody>
          <a:bodyPr/>
          <a:lstStyle/>
          <a:p>
            <a:fld id="{3FD2CD4F-AF0E-4FDA-9264-D95A1E3EC8A7}" type="datetimeFigureOut">
              <a:rPr lang="ru-RU" smtClean="0"/>
              <a:t>14.11.2018</a:t>
            </a:fld>
            <a:endParaRPr lang="ru-RU"/>
          </a:p>
        </p:txBody>
      </p:sp>
      <p:sp>
        <p:nvSpPr>
          <p:cNvPr id="5" name="Нижний колонтитул 4">
            <a:extLst>
              <a:ext uri="{FF2B5EF4-FFF2-40B4-BE49-F238E27FC236}">
                <a16:creationId xmlns:a16="http://schemas.microsoft.com/office/drawing/2014/main" id="{4A06CC05-CD96-4819-A713-0F648D13F83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9A1EA57-76D0-4FDA-9F4F-36B862DF67CF}"/>
              </a:ext>
            </a:extLst>
          </p:cNvPr>
          <p:cNvSpPr>
            <a:spLocks noGrp="1"/>
          </p:cNvSpPr>
          <p:nvPr>
            <p:ph type="sldNum" sz="quarter" idx="12"/>
          </p:nvPr>
        </p:nvSpPr>
        <p:spPr/>
        <p:txBody>
          <a:bodyPr/>
          <a:lstStyle/>
          <a:p>
            <a:fld id="{DCA10EC0-F98D-4D27-AF14-95927F62A5FC}" type="slidenum">
              <a:rPr lang="ru-RU" smtClean="0"/>
              <a:t>‹#›</a:t>
            </a:fld>
            <a:endParaRPr lang="ru-RU"/>
          </a:p>
        </p:txBody>
      </p:sp>
    </p:spTree>
    <p:extLst>
      <p:ext uri="{BB962C8B-B14F-4D97-AF65-F5344CB8AC3E}">
        <p14:creationId xmlns:p14="http://schemas.microsoft.com/office/powerpoint/2010/main" val="3603601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0D1E6E-0BEF-4484-BBB8-A5B0F675BC85}"/>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BEA8F7BE-0007-40AE-8DCB-C65D2DD84E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3F4F000D-FF6C-404A-AE14-16DC99D6EC34}"/>
              </a:ext>
            </a:extLst>
          </p:cNvPr>
          <p:cNvSpPr>
            <a:spLocks noGrp="1"/>
          </p:cNvSpPr>
          <p:nvPr>
            <p:ph type="dt" sz="half" idx="10"/>
          </p:nvPr>
        </p:nvSpPr>
        <p:spPr/>
        <p:txBody>
          <a:bodyPr/>
          <a:lstStyle/>
          <a:p>
            <a:fld id="{3FD2CD4F-AF0E-4FDA-9264-D95A1E3EC8A7}" type="datetimeFigureOut">
              <a:rPr lang="ru-RU" smtClean="0"/>
              <a:t>14.11.2018</a:t>
            </a:fld>
            <a:endParaRPr lang="ru-RU"/>
          </a:p>
        </p:txBody>
      </p:sp>
      <p:sp>
        <p:nvSpPr>
          <p:cNvPr id="5" name="Нижний колонтитул 4">
            <a:extLst>
              <a:ext uri="{FF2B5EF4-FFF2-40B4-BE49-F238E27FC236}">
                <a16:creationId xmlns:a16="http://schemas.microsoft.com/office/drawing/2014/main" id="{D91B7081-2198-44EC-ACA5-C762939B582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24E35AC-C421-4BED-8F55-37AF21CD8483}"/>
              </a:ext>
            </a:extLst>
          </p:cNvPr>
          <p:cNvSpPr>
            <a:spLocks noGrp="1"/>
          </p:cNvSpPr>
          <p:nvPr>
            <p:ph type="sldNum" sz="quarter" idx="12"/>
          </p:nvPr>
        </p:nvSpPr>
        <p:spPr/>
        <p:txBody>
          <a:bodyPr/>
          <a:lstStyle/>
          <a:p>
            <a:fld id="{DCA10EC0-F98D-4D27-AF14-95927F62A5FC}" type="slidenum">
              <a:rPr lang="ru-RU" smtClean="0"/>
              <a:t>‹#›</a:t>
            </a:fld>
            <a:endParaRPr lang="ru-RU"/>
          </a:p>
        </p:txBody>
      </p:sp>
    </p:spTree>
    <p:extLst>
      <p:ext uri="{BB962C8B-B14F-4D97-AF65-F5344CB8AC3E}">
        <p14:creationId xmlns:p14="http://schemas.microsoft.com/office/powerpoint/2010/main" val="1837980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C80AE1-AB54-479D-AB83-482CA1B7BF51}"/>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D99420A5-ADFF-40AD-945C-E26A2FDCACC1}"/>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E5849B38-D2D0-4749-BD68-E2FE59BBAADD}"/>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4B4986C6-92EC-4777-AA7A-B200306ED080}"/>
              </a:ext>
            </a:extLst>
          </p:cNvPr>
          <p:cNvSpPr>
            <a:spLocks noGrp="1"/>
          </p:cNvSpPr>
          <p:nvPr>
            <p:ph type="dt" sz="half" idx="10"/>
          </p:nvPr>
        </p:nvSpPr>
        <p:spPr/>
        <p:txBody>
          <a:bodyPr/>
          <a:lstStyle/>
          <a:p>
            <a:fld id="{3FD2CD4F-AF0E-4FDA-9264-D95A1E3EC8A7}" type="datetimeFigureOut">
              <a:rPr lang="ru-RU" smtClean="0"/>
              <a:t>14.11.2018</a:t>
            </a:fld>
            <a:endParaRPr lang="ru-RU"/>
          </a:p>
        </p:txBody>
      </p:sp>
      <p:sp>
        <p:nvSpPr>
          <p:cNvPr id="6" name="Нижний колонтитул 5">
            <a:extLst>
              <a:ext uri="{FF2B5EF4-FFF2-40B4-BE49-F238E27FC236}">
                <a16:creationId xmlns:a16="http://schemas.microsoft.com/office/drawing/2014/main" id="{B3C7D173-C64B-45BC-9E98-E8DF8B1E42D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A3F5C7D2-F0DD-492D-9E6E-E6EA3705FC20}"/>
              </a:ext>
            </a:extLst>
          </p:cNvPr>
          <p:cNvSpPr>
            <a:spLocks noGrp="1"/>
          </p:cNvSpPr>
          <p:nvPr>
            <p:ph type="sldNum" sz="quarter" idx="12"/>
          </p:nvPr>
        </p:nvSpPr>
        <p:spPr/>
        <p:txBody>
          <a:bodyPr/>
          <a:lstStyle/>
          <a:p>
            <a:fld id="{DCA10EC0-F98D-4D27-AF14-95927F62A5FC}" type="slidenum">
              <a:rPr lang="ru-RU" smtClean="0"/>
              <a:t>‹#›</a:t>
            </a:fld>
            <a:endParaRPr lang="ru-RU"/>
          </a:p>
        </p:txBody>
      </p:sp>
    </p:spTree>
    <p:extLst>
      <p:ext uri="{BB962C8B-B14F-4D97-AF65-F5344CB8AC3E}">
        <p14:creationId xmlns:p14="http://schemas.microsoft.com/office/powerpoint/2010/main" val="405584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BC6827-B1CC-40E8-9BFA-B63EF25CE203}"/>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14CF57A6-1B00-44C6-9593-F6586E9AAD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391C4E5-D4A6-42FA-B498-EA02CFFAD613}"/>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D5DC1746-66F6-4591-A530-BA2EA86B83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5BA8D549-4749-4643-B19D-39C7F2C5FBFF}"/>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D8A0DA72-E0E5-4B38-9549-901DC5646E81}"/>
              </a:ext>
            </a:extLst>
          </p:cNvPr>
          <p:cNvSpPr>
            <a:spLocks noGrp="1"/>
          </p:cNvSpPr>
          <p:nvPr>
            <p:ph type="dt" sz="half" idx="10"/>
          </p:nvPr>
        </p:nvSpPr>
        <p:spPr/>
        <p:txBody>
          <a:bodyPr/>
          <a:lstStyle/>
          <a:p>
            <a:fld id="{3FD2CD4F-AF0E-4FDA-9264-D95A1E3EC8A7}" type="datetimeFigureOut">
              <a:rPr lang="ru-RU" smtClean="0"/>
              <a:t>14.11.2018</a:t>
            </a:fld>
            <a:endParaRPr lang="ru-RU"/>
          </a:p>
        </p:txBody>
      </p:sp>
      <p:sp>
        <p:nvSpPr>
          <p:cNvPr id="8" name="Нижний колонтитул 7">
            <a:extLst>
              <a:ext uri="{FF2B5EF4-FFF2-40B4-BE49-F238E27FC236}">
                <a16:creationId xmlns:a16="http://schemas.microsoft.com/office/drawing/2014/main" id="{48D8B92A-670D-4817-860E-71BA407913CC}"/>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3134D335-890E-4996-997E-6C63B3863E58}"/>
              </a:ext>
            </a:extLst>
          </p:cNvPr>
          <p:cNvSpPr>
            <a:spLocks noGrp="1"/>
          </p:cNvSpPr>
          <p:nvPr>
            <p:ph type="sldNum" sz="quarter" idx="12"/>
          </p:nvPr>
        </p:nvSpPr>
        <p:spPr/>
        <p:txBody>
          <a:bodyPr/>
          <a:lstStyle/>
          <a:p>
            <a:fld id="{DCA10EC0-F98D-4D27-AF14-95927F62A5FC}" type="slidenum">
              <a:rPr lang="ru-RU" smtClean="0"/>
              <a:t>‹#›</a:t>
            </a:fld>
            <a:endParaRPr lang="ru-RU"/>
          </a:p>
        </p:txBody>
      </p:sp>
    </p:spTree>
    <p:extLst>
      <p:ext uri="{BB962C8B-B14F-4D97-AF65-F5344CB8AC3E}">
        <p14:creationId xmlns:p14="http://schemas.microsoft.com/office/powerpoint/2010/main" val="4161659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176B48-10A9-4B2F-99AB-7CD285ADC988}"/>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2C2DE3CC-81FF-47AF-B8E6-3208723CB7F0}"/>
              </a:ext>
            </a:extLst>
          </p:cNvPr>
          <p:cNvSpPr>
            <a:spLocks noGrp="1"/>
          </p:cNvSpPr>
          <p:nvPr>
            <p:ph type="dt" sz="half" idx="10"/>
          </p:nvPr>
        </p:nvSpPr>
        <p:spPr/>
        <p:txBody>
          <a:bodyPr/>
          <a:lstStyle/>
          <a:p>
            <a:fld id="{3FD2CD4F-AF0E-4FDA-9264-D95A1E3EC8A7}" type="datetimeFigureOut">
              <a:rPr lang="ru-RU" smtClean="0"/>
              <a:t>14.11.2018</a:t>
            </a:fld>
            <a:endParaRPr lang="ru-RU"/>
          </a:p>
        </p:txBody>
      </p:sp>
      <p:sp>
        <p:nvSpPr>
          <p:cNvPr id="4" name="Нижний колонтитул 3">
            <a:extLst>
              <a:ext uri="{FF2B5EF4-FFF2-40B4-BE49-F238E27FC236}">
                <a16:creationId xmlns:a16="http://schemas.microsoft.com/office/drawing/2014/main" id="{A4279B98-E1DE-49BD-B7A1-D90C4A8E1BB9}"/>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81D74A1C-ABC1-45FF-AC14-E6835C2A3384}"/>
              </a:ext>
            </a:extLst>
          </p:cNvPr>
          <p:cNvSpPr>
            <a:spLocks noGrp="1"/>
          </p:cNvSpPr>
          <p:nvPr>
            <p:ph type="sldNum" sz="quarter" idx="12"/>
          </p:nvPr>
        </p:nvSpPr>
        <p:spPr/>
        <p:txBody>
          <a:bodyPr/>
          <a:lstStyle/>
          <a:p>
            <a:fld id="{DCA10EC0-F98D-4D27-AF14-95927F62A5FC}" type="slidenum">
              <a:rPr lang="ru-RU" smtClean="0"/>
              <a:t>‹#›</a:t>
            </a:fld>
            <a:endParaRPr lang="ru-RU"/>
          </a:p>
        </p:txBody>
      </p:sp>
    </p:spTree>
    <p:extLst>
      <p:ext uri="{BB962C8B-B14F-4D97-AF65-F5344CB8AC3E}">
        <p14:creationId xmlns:p14="http://schemas.microsoft.com/office/powerpoint/2010/main" val="2212618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75B2364F-7483-4F4F-A7C0-72B6A85093C9}"/>
              </a:ext>
            </a:extLst>
          </p:cNvPr>
          <p:cNvSpPr>
            <a:spLocks noGrp="1"/>
          </p:cNvSpPr>
          <p:nvPr>
            <p:ph type="dt" sz="half" idx="10"/>
          </p:nvPr>
        </p:nvSpPr>
        <p:spPr/>
        <p:txBody>
          <a:bodyPr/>
          <a:lstStyle/>
          <a:p>
            <a:fld id="{3FD2CD4F-AF0E-4FDA-9264-D95A1E3EC8A7}" type="datetimeFigureOut">
              <a:rPr lang="ru-RU" smtClean="0"/>
              <a:t>14.11.2018</a:t>
            </a:fld>
            <a:endParaRPr lang="ru-RU"/>
          </a:p>
        </p:txBody>
      </p:sp>
      <p:sp>
        <p:nvSpPr>
          <p:cNvPr id="3" name="Нижний колонтитул 2">
            <a:extLst>
              <a:ext uri="{FF2B5EF4-FFF2-40B4-BE49-F238E27FC236}">
                <a16:creationId xmlns:a16="http://schemas.microsoft.com/office/drawing/2014/main" id="{FB089B72-645C-43D5-A1BA-D9A557C0B3AC}"/>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AA922305-A749-4EB1-897C-4F56ABF501CD}"/>
              </a:ext>
            </a:extLst>
          </p:cNvPr>
          <p:cNvSpPr>
            <a:spLocks noGrp="1"/>
          </p:cNvSpPr>
          <p:nvPr>
            <p:ph type="sldNum" sz="quarter" idx="12"/>
          </p:nvPr>
        </p:nvSpPr>
        <p:spPr/>
        <p:txBody>
          <a:bodyPr/>
          <a:lstStyle/>
          <a:p>
            <a:fld id="{DCA10EC0-F98D-4D27-AF14-95927F62A5FC}" type="slidenum">
              <a:rPr lang="ru-RU" smtClean="0"/>
              <a:t>‹#›</a:t>
            </a:fld>
            <a:endParaRPr lang="ru-RU"/>
          </a:p>
        </p:txBody>
      </p:sp>
    </p:spTree>
    <p:extLst>
      <p:ext uri="{BB962C8B-B14F-4D97-AF65-F5344CB8AC3E}">
        <p14:creationId xmlns:p14="http://schemas.microsoft.com/office/powerpoint/2010/main" val="87068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F41388-CB84-4CD9-9E97-72B6F7968FB4}"/>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5E30EC00-A553-4547-84C6-99718DE294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3E5C9C4C-FE5E-40AF-BFAB-40B35C10E5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539A509E-879A-4344-8A9B-FC018735D31A}"/>
              </a:ext>
            </a:extLst>
          </p:cNvPr>
          <p:cNvSpPr>
            <a:spLocks noGrp="1"/>
          </p:cNvSpPr>
          <p:nvPr>
            <p:ph type="dt" sz="half" idx="10"/>
          </p:nvPr>
        </p:nvSpPr>
        <p:spPr/>
        <p:txBody>
          <a:bodyPr/>
          <a:lstStyle/>
          <a:p>
            <a:fld id="{3FD2CD4F-AF0E-4FDA-9264-D95A1E3EC8A7}" type="datetimeFigureOut">
              <a:rPr lang="ru-RU" smtClean="0"/>
              <a:t>14.11.2018</a:t>
            </a:fld>
            <a:endParaRPr lang="ru-RU"/>
          </a:p>
        </p:txBody>
      </p:sp>
      <p:sp>
        <p:nvSpPr>
          <p:cNvPr id="6" name="Нижний колонтитул 5">
            <a:extLst>
              <a:ext uri="{FF2B5EF4-FFF2-40B4-BE49-F238E27FC236}">
                <a16:creationId xmlns:a16="http://schemas.microsoft.com/office/drawing/2014/main" id="{D71A89A8-8AA0-4409-A193-7DE6F179841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90F5AF63-38E3-49A5-894F-D1B1C4020614}"/>
              </a:ext>
            </a:extLst>
          </p:cNvPr>
          <p:cNvSpPr>
            <a:spLocks noGrp="1"/>
          </p:cNvSpPr>
          <p:nvPr>
            <p:ph type="sldNum" sz="quarter" idx="12"/>
          </p:nvPr>
        </p:nvSpPr>
        <p:spPr/>
        <p:txBody>
          <a:bodyPr/>
          <a:lstStyle/>
          <a:p>
            <a:fld id="{DCA10EC0-F98D-4D27-AF14-95927F62A5FC}" type="slidenum">
              <a:rPr lang="ru-RU" smtClean="0"/>
              <a:t>‹#›</a:t>
            </a:fld>
            <a:endParaRPr lang="ru-RU"/>
          </a:p>
        </p:txBody>
      </p:sp>
    </p:spTree>
    <p:extLst>
      <p:ext uri="{BB962C8B-B14F-4D97-AF65-F5344CB8AC3E}">
        <p14:creationId xmlns:p14="http://schemas.microsoft.com/office/powerpoint/2010/main" val="3526810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50325F-70D8-4213-9B4D-10EB95726FD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7D0FFA8E-BE9A-4476-85B4-D22D822167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8F607E34-34AF-401D-9910-4E79CC6053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CC8F9D59-2D66-40BD-99C1-78FE0BC2B4EA}"/>
              </a:ext>
            </a:extLst>
          </p:cNvPr>
          <p:cNvSpPr>
            <a:spLocks noGrp="1"/>
          </p:cNvSpPr>
          <p:nvPr>
            <p:ph type="dt" sz="half" idx="10"/>
          </p:nvPr>
        </p:nvSpPr>
        <p:spPr/>
        <p:txBody>
          <a:bodyPr/>
          <a:lstStyle/>
          <a:p>
            <a:fld id="{3FD2CD4F-AF0E-4FDA-9264-D95A1E3EC8A7}" type="datetimeFigureOut">
              <a:rPr lang="ru-RU" smtClean="0"/>
              <a:t>14.11.2018</a:t>
            </a:fld>
            <a:endParaRPr lang="ru-RU"/>
          </a:p>
        </p:txBody>
      </p:sp>
      <p:sp>
        <p:nvSpPr>
          <p:cNvPr id="6" name="Нижний колонтитул 5">
            <a:extLst>
              <a:ext uri="{FF2B5EF4-FFF2-40B4-BE49-F238E27FC236}">
                <a16:creationId xmlns:a16="http://schemas.microsoft.com/office/drawing/2014/main" id="{45622579-30C7-4DD6-B8E4-CEEC6F74FD0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FA0F4C5-BE2E-4C59-89B9-61FCAF13D0E8}"/>
              </a:ext>
            </a:extLst>
          </p:cNvPr>
          <p:cNvSpPr>
            <a:spLocks noGrp="1"/>
          </p:cNvSpPr>
          <p:nvPr>
            <p:ph type="sldNum" sz="quarter" idx="12"/>
          </p:nvPr>
        </p:nvSpPr>
        <p:spPr/>
        <p:txBody>
          <a:bodyPr/>
          <a:lstStyle/>
          <a:p>
            <a:fld id="{DCA10EC0-F98D-4D27-AF14-95927F62A5FC}" type="slidenum">
              <a:rPr lang="ru-RU" smtClean="0"/>
              <a:t>‹#›</a:t>
            </a:fld>
            <a:endParaRPr lang="ru-RU"/>
          </a:p>
        </p:txBody>
      </p:sp>
    </p:spTree>
    <p:extLst>
      <p:ext uri="{BB962C8B-B14F-4D97-AF65-F5344CB8AC3E}">
        <p14:creationId xmlns:p14="http://schemas.microsoft.com/office/powerpoint/2010/main" val="3084307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DDCFA9-E1B3-4188-B56B-75F7B8364D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8446DF11-468F-4F8C-999C-2AF1F84298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21CC604-2A18-4FAD-A23A-61BF4059F8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D2CD4F-AF0E-4FDA-9264-D95A1E3EC8A7}" type="datetimeFigureOut">
              <a:rPr lang="ru-RU" smtClean="0"/>
              <a:t>14.11.2018</a:t>
            </a:fld>
            <a:endParaRPr lang="ru-RU"/>
          </a:p>
        </p:txBody>
      </p:sp>
      <p:sp>
        <p:nvSpPr>
          <p:cNvPr id="5" name="Нижний колонтитул 4">
            <a:extLst>
              <a:ext uri="{FF2B5EF4-FFF2-40B4-BE49-F238E27FC236}">
                <a16:creationId xmlns:a16="http://schemas.microsoft.com/office/drawing/2014/main" id="{391C0362-DD82-4CCE-A6D0-7738BB0E65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EC36564E-FCCF-4FE5-9554-D134396D15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A10EC0-F98D-4D27-AF14-95927F62A5FC}" type="slidenum">
              <a:rPr lang="ru-RU" smtClean="0"/>
              <a:t>‹#›</a:t>
            </a:fld>
            <a:endParaRPr lang="ru-RU"/>
          </a:p>
        </p:txBody>
      </p:sp>
    </p:spTree>
    <p:extLst>
      <p:ext uri="{BB962C8B-B14F-4D97-AF65-F5344CB8AC3E}">
        <p14:creationId xmlns:p14="http://schemas.microsoft.com/office/powerpoint/2010/main" val="4224704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61A295-6E1D-485C-8621-EBB03241146F}"/>
              </a:ext>
            </a:extLst>
          </p:cNvPr>
          <p:cNvSpPr>
            <a:spLocks noGrp="1"/>
          </p:cNvSpPr>
          <p:nvPr>
            <p:ph type="ctrTitle"/>
          </p:nvPr>
        </p:nvSpPr>
        <p:spPr>
          <a:xfrm>
            <a:off x="1524000" y="1930083"/>
            <a:ext cx="9144000" cy="2387600"/>
          </a:xfrm>
        </p:spPr>
        <p:txBody>
          <a:bodyPr>
            <a:noAutofit/>
          </a:bodyPr>
          <a:lstStyle/>
          <a:p>
            <a:r>
              <a:rPr lang="ru-RU" sz="3600" dirty="0">
                <a:latin typeface="Trebuchet MS" panose="020B0603020202020204" pitchFamily="34" charset="0"/>
              </a:rPr>
              <a:t>ПРИМЕНЕНИЕ ЗАКОНОДАТЕЛЬСТВА О ЦЕНООБРАЗОВАНИИ ПРИ РАССМОТРЕНИИ СПОРОВ ОБ ОСПАРИВАНИИ ТАРИФОВ НА РЕГУЛИРУЕМЫЕ ВИДЫ ДЕЯТЕЛЬНОСТИ В СФЕРЕ ТЕПЛО- И ВОДОСНАБЖЕНИЯ</a:t>
            </a:r>
          </a:p>
        </p:txBody>
      </p:sp>
    </p:spTree>
    <p:extLst>
      <p:ext uri="{BB962C8B-B14F-4D97-AF65-F5344CB8AC3E}">
        <p14:creationId xmlns:p14="http://schemas.microsoft.com/office/powerpoint/2010/main" val="3419057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339E346-CD6A-43A9-8227-270E1637B0DF}"/>
              </a:ext>
            </a:extLst>
          </p:cNvPr>
          <p:cNvSpPr>
            <a:spLocks noGrp="1"/>
          </p:cNvSpPr>
          <p:nvPr>
            <p:ph type="title"/>
          </p:nvPr>
        </p:nvSpPr>
        <p:spPr/>
        <p:txBody>
          <a:bodyPr>
            <a:normAutofit fontScale="90000"/>
          </a:bodyPr>
          <a:lstStyle/>
          <a:p>
            <a:r>
              <a:rPr lang="ru-RU" sz="3100" dirty="0">
                <a:latin typeface="Trebuchet MS" panose="020B0603020202020204" pitchFamily="34" charset="0"/>
              </a:rPr>
              <a:t>Споры, связанные с необходимостью определения типа регулируемого ресурса (регулируемой деятельности)</a:t>
            </a:r>
            <a:br>
              <a:rPr lang="ru-RU" dirty="0"/>
            </a:br>
            <a:endParaRPr lang="ru-RU" dirty="0"/>
          </a:p>
        </p:txBody>
      </p:sp>
      <p:graphicFrame>
        <p:nvGraphicFramePr>
          <p:cNvPr id="6" name="Объект 5">
            <a:extLst>
              <a:ext uri="{FF2B5EF4-FFF2-40B4-BE49-F238E27FC236}">
                <a16:creationId xmlns:a16="http://schemas.microsoft.com/office/drawing/2014/main" id="{E084000F-D4D4-4F40-89E1-DCADB82480CF}"/>
              </a:ext>
            </a:extLst>
          </p:cNvPr>
          <p:cNvGraphicFramePr>
            <a:graphicFrameLocks noGrp="1"/>
          </p:cNvGraphicFramePr>
          <p:nvPr>
            <p:ph idx="1"/>
            <p:extLst>
              <p:ext uri="{D42A27DB-BD31-4B8C-83A1-F6EECF244321}">
                <p14:modId xmlns:p14="http://schemas.microsoft.com/office/powerpoint/2010/main" val="224203063"/>
              </p:ext>
            </p:extLst>
          </p:nvPr>
        </p:nvGraphicFramePr>
        <p:xfrm>
          <a:off x="781050" y="1849436"/>
          <a:ext cx="10648950" cy="46434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7391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E42122-5BFC-463B-AB4D-56B5CC317801}"/>
              </a:ext>
            </a:extLst>
          </p:cNvPr>
          <p:cNvSpPr>
            <a:spLocks noGrp="1"/>
          </p:cNvSpPr>
          <p:nvPr>
            <p:ph type="title"/>
          </p:nvPr>
        </p:nvSpPr>
        <p:spPr/>
        <p:txBody>
          <a:bodyPr>
            <a:normAutofit/>
          </a:bodyPr>
          <a:lstStyle/>
          <a:p>
            <a:r>
              <a:rPr lang="ru-RU" sz="2000" dirty="0">
                <a:latin typeface="Trebuchet MS" panose="020B0603020202020204" pitchFamily="34" charset="0"/>
              </a:rPr>
              <a:t>Споры с производителем нескольких типов ресурсов в рамках единого технологического процесса</a:t>
            </a:r>
          </a:p>
        </p:txBody>
      </p:sp>
      <p:graphicFrame>
        <p:nvGraphicFramePr>
          <p:cNvPr id="6" name="Объект 5">
            <a:extLst>
              <a:ext uri="{FF2B5EF4-FFF2-40B4-BE49-F238E27FC236}">
                <a16:creationId xmlns:a16="http://schemas.microsoft.com/office/drawing/2014/main" id="{6F5620C9-66AA-47EF-B842-B558E3BA7F01}"/>
              </a:ext>
            </a:extLst>
          </p:cNvPr>
          <p:cNvGraphicFramePr>
            <a:graphicFrameLocks noGrp="1"/>
          </p:cNvGraphicFramePr>
          <p:nvPr>
            <p:ph idx="1"/>
            <p:extLst>
              <p:ext uri="{D42A27DB-BD31-4B8C-83A1-F6EECF244321}">
                <p14:modId xmlns:p14="http://schemas.microsoft.com/office/powerpoint/2010/main" val="1242551200"/>
              </p:ext>
            </p:extLst>
          </p:nvPr>
        </p:nvGraphicFramePr>
        <p:xfrm>
          <a:off x="472440" y="1398904"/>
          <a:ext cx="11452860" cy="52990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203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BC9EAC-A8DE-4087-8727-484F07B2E345}"/>
              </a:ext>
            </a:extLst>
          </p:cNvPr>
          <p:cNvSpPr>
            <a:spLocks noGrp="1"/>
          </p:cNvSpPr>
          <p:nvPr>
            <p:ph type="title"/>
          </p:nvPr>
        </p:nvSpPr>
        <p:spPr>
          <a:xfrm>
            <a:off x="647701" y="510858"/>
            <a:ext cx="10515600" cy="1325563"/>
          </a:xfrm>
        </p:spPr>
        <p:txBody>
          <a:bodyPr>
            <a:noAutofit/>
          </a:bodyPr>
          <a:lstStyle/>
          <a:p>
            <a:r>
              <a:rPr lang="ru-RU" sz="2800" dirty="0">
                <a:latin typeface="Trebuchet MS" panose="020B0603020202020204" pitchFamily="34" charset="0"/>
              </a:rPr>
              <a:t>Споры о согласовании с РЭК долгосрочных параметров деятельности концессионера</a:t>
            </a:r>
          </a:p>
        </p:txBody>
      </p:sp>
      <p:graphicFrame>
        <p:nvGraphicFramePr>
          <p:cNvPr id="7" name="Объект 6">
            <a:extLst>
              <a:ext uri="{FF2B5EF4-FFF2-40B4-BE49-F238E27FC236}">
                <a16:creationId xmlns:a16="http://schemas.microsoft.com/office/drawing/2014/main" id="{3DD9E36D-DE50-4662-8967-EE41867CADB2}"/>
              </a:ext>
            </a:extLst>
          </p:cNvPr>
          <p:cNvGraphicFramePr>
            <a:graphicFrameLocks noGrp="1"/>
          </p:cNvGraphicFramePr>
          <p:nvPr>
            <p:ph idx="1"/>
            <p:extLst>
              <p:ext uri="{D42A27DB-BD31-4B8C-83A1-F6EECF244321}">
                <p14:modId xmlns:p14="http://schemas.microsoft.com/office/powerpoint/2010/main" val="1807676834"/>
              </p:ext>
            </p:extLst>
          </p:nvPr>
        </p:nvGraphicFramePr>
        <p:xfrm>
          <a:off x="701040" y="1836421"/>
          <a:ext cx="7208520" cy="46024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Таблица 9">
            <a:extLst>
              <a:ext uri="{FF2B5EF4-FFF2-40B4-BE49-F238E27FC236}">
                <a16:creationId xmlns:a16="http://schemas.microsoft.com/office/drawing/2014/main" id="{488969B6-F1A7-4309-8FDF-BCD771F57AC6}"/>
              </a:ext>
            </a:extLst>
          </p:cNvPr>
          <p:cNvGraphicFramePr>
            <a:graphicFrameLocks noGrp="1"/>
          </p:cNvGraphicFramePr>
          <p:nvPr>
            <p:extLst>
              <p:ext uri="{D42A27DB-BD31-4B8C-83A1-F6EECF244321}">
                <p14:modId xmlns:p14="http://schemas.microsoft.com/office/powerpoint/2010/main" val="758272788"/>
              </p:ext>
            </p:extLst>
          </p:nvPr>
        </p:nvGraphicFramePr>
        <p:xfrm>
          <a:off x="8463280" y="2438400"/>
          <a:ext cx="3370580" cy="3535680"/>
        </p:xfrm>
        <a:graphic>
          <a:graphicData uri="http://schemas.openxmlformats.org/drawingml/2006/table">
            <a:tbl>
              <a:tblPr firstRow="1" bandRow="1">
                <a:tableStyleId>{5C22544A-7EE6-4342-B048-85BDC9FD1C3A}</a:tableStyleId>
              </a:tblPr>
              <a:tblGrid>
                <a:gridCol w="3370580">
                  <a:extLst>
                    <a:ext uri="{9D8B030D-6E8A-4147-A177-3AD203B41FA5}">
                      <a16:colId xmlns:a16="http://schemas.microsoft.com/office/drawing/2014/main" val="1654012993"/>
                    </a:ext>
                  </a:extLst>
                </a:gridCol>
              </a:tblGrid>
              <a:tr h="34366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b="0" u="none" dirty="0">
                          <a:solidFill>
                            <a:schemeClr val="tx1"/>
                          </a:solidFill>
                          <a:latin typeface="Trebuchet MS" panose="020B0603020202020204" pitchFamily="34" charset="0"/>
                        </a:rPr>
                        <a:t>По смыслу п. 75 Основ ценообразования, и ч. 2.4. ст. 24 Закона о концессионных соглашениях, согласование с регулирующим Согласованию с регулирующим органом подлежат только те долгосрочные параметры, которые предусмотренные для соответствующего метода регулирования и не указаны в Законе о концессионных соглашениях. </a:t>
                      </a:r>
                    </a:p>
                    <a:p>
                      <a:endParaRPr lang="ru-RU" dirty="0"/>
                    </a:p>
                  </a:txBody>
                  <a:tcPr>
                    <a:solidFill>
                      <a:schemeClr val="accent2">
                        <a:lumMod val="60000"/>
                        <a:lumOff val="40000"/>
                      </a:schemeClr>
                    </a:solidFill>
                  </a:tcPr>
                </a:tc>
                <a:extLst>
                  <a:ext uri="{0D108BD9-81ED-4DB2-BD59-A6C34878D82A}">
                    <a16:rowId xmlns:a16="http://schemas.microsoft.com/office/drawing/2014/main" val="1103885471"/>
                  </a:ext>
                </a:extLst>
              </a:tr>
            </a:tbl>
          </a:graphicData>
        </a:graphic>
      </p:graphicFrame>
    </p:spTree>
    <p:extLst>
      <p:ext uri="{BB962C8B-B14F-4D97-AF65-F5344CB8AC3E}">
        <p14:creationId xmlns:p14="http://schemas.microsoft.com/office/powerpoint/2010/main" val="832261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8F0739-3FC2-4C69-B6A3-B493C09CD381}"/>
              </a:ext>
            </a:extLst>
          </p:cNvPr>
          <p:cNvSpPr>
            <a:spLocks noGrp="1"/>
          </p:cNvSpPr>
          <p:nvPr>
            <p:ph type="title"/>
          </p:nvPr>
        </p:nvSpPr>
        <p:spPr/>
        <p:txBody>
          <a:bodyPr>
            <a:normAutofit fontScale="90000"/>
          </a:bodyPr>
          <a:lstStyle/>
          <a:p>
            <a:r>
              <a:rPr lang="ru-RU" sz="3100" dirty="0">
                <a:latin typeface="Trebuchet MS" panose="020B0603020202020204" pitchFamily="34" charset="0"/>
              </a:rPr>
              <a:t>Споры о согласовании величины некомпенсируемых убытков при  продолжение эксплуатации источников тепловой энергии и тепловых сетей по требованию органа местного самоуправления</a:t>
            </a:r>
            <a:br>
              <a:rPr lang="ru-RU" dirty="0"/>
            </a:br>
            <a:endParaRPr lang="ru-RU" dirty="0"/>
          </a:p>
        </p:txBody>
      </p:sp>
      <p:graphicFrame>
        <p:nvGraphicFramePr>
          <p:cNvPr id="4" name="Объект 3">
            <a:extLst>
              <a:ext uri="{FF2B5EF4-FFF2-40B4-BE49-F238E27FC236}">
                <a16:creationId xmlns:a16="http://schemas.microsoft.com/office/drawing/2014/main" id="{52491999-6F6A-44B2-BF8D-81B8B8516BAF}"/>
              </a:ext>
            </a:extLst>
          </p:cNvPr>
          <p:cNvGraphicFramePr>
            <a:graphicFrameLocks noGrp="1"/>
          </p:cNvGraphicFramePr>
          <p:nvPr>
            <p:ph idx="1"/>
            <p:extLst>
              <p:ext uri="{D42A27DB-BD31-4B8C-83A1-F6EECF244321}">
                <p14:modId xmlns:p14="http://schemas.microsoft.com/office/powerpoint/2010/main" val="3482255895"/>
              </p:ext>
            </p:extLst>
          </p:nvPr>
        </p:nvGraphicFramePr>
        <p:xfrm>
          <a:off x="838200" y="19018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563956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816</TotalTime>
  <Words>728</Words>
  <Application>Microsoft Office PowerPoint</Application>
  <PresentationFormat>Широкоэкранный</PresentationFormat>
  <Paragraphs>25</Paragraphs>
  <Slides>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vt:i4>
      </vt:variant>
    </vt:vector>
  </HeadingPairs>
  <TitlesOfParts>
    <vt:vector size="10" baseType="lpstr">
      <vt:lpstr>Arial</vt:lpstr>
      <vt:lpstr>Calibri</vt:lpstr>
      <vt:lpstr>Calibri Light</vt:lpstr>
      <vt:lpstr>Trebuchet MS</vt:lpstr>
      <vt:lpstr>Тема Office</vt:lpstr>
      <vt:lpstr>ПРИМЕНЕНИЕ ЗАКОНОДАТЕЛЬСТВА О ЦЕНООБРАЗОВАНИИ ПРИ РАССМОТРЕНИИ СПОРОВ ОБ ОСПАРИВАНИИ ТАРИФОВ НА РЕГУЛИРУЕМЫЕ ВИДЫ ДЕЯТЕЛЬНОСТИ В СФЕРЕ ТЕПЛО- И ВОДОСНАБЖЕНИЯ</vt:lpstr>
      <vt:lpstr>Споры, связанные с необходимостью определения типа регулируемого ресурса (регулируемой деятельности) </vt:lpstr>
      <vt:lpstr>Споры с производителем нескольких типов ресурсов в рамках единого технологического процесса</vt:lpstr>
      <vt:lpstr>Споры о согласовании с РЭК долгосрочных параметров деятельности концессионера</vt:lpstr>
      <vt:lpstr>Споры о согласовании величины некомпенсируемых убытков при  продолжение эксплуатации источников тепловой энергии и тепловых сетей по требованию органа местного самоуправления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ПРАКТИКА ПРИМЕНЕНИЯ</dc:title>
  <dc:creator>Андрей Фетисов</dc:creator>
  <cp:lastModifiedBy>Андрей Фетисов</cp:lastModifiedBy>
  <cp:revision>14</cp:revision>
  <dcterms:created xsi:type="dcterms:W3CDTF">2018-11-14T18:36:52Z</dcterms:created>
  <dcterms:modified xsi:type="dcterms:W3CDTF">2018-11-15T08:13:10Z</dcterms:modified>
</cp:coreProperties>
</file>