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256" r:id="rId2"/>
    <p:sldId id="281" r:id="rId3"/>
    <p:sldId id="258" r:id="rId4"/>
    <p:sldId id="259" r:id="rId5"/>
    <p:sldId id="283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87" r:id="rId14"/>
    <p:sldId id="267" r:id="rId15"/>
    <p:sldId id="268" r:id="rId16"/>
    <p:sldId id="269" r:id="rId17"/>
    <p:sldId id="270" r:id="rId18"/>
    <p:sldId id="271" r:id="rId19"/>
    <p:sldId id="272" r:id="rId20"/>
    <p:sldId id="285" r:id="rId21"/>
    <p:sldId id="286" r:id="rId22"/>
    <p:sldId id="274" r:id="rId23"/>
    <p:sldId id="276" r:id="rId24"/>
    <p:sldId id="277" r:id="rId25"/>
    <p:sldId id="280" r:id="rId26"/>
  </p:sldIdLst>
  <p:sldSz cx="9144000" cy="6858000" type="screen4x3"/>
  <p:notesSz cx="6797675" cy="98726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B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67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4_1">
  <dgm:title val=""/>
  <dgm:desc val=""/>
  <dgm:catLst>
    <dgm:cat type="accent4" pri="11100"/>
  </dgm:catLst>
  <dgm:styleLbl name="node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4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4">
        <a:alpha val="4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4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4">
        <a:alpha val="90000"/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F23132-5ABA-43DF-A5B0-F020ED7A5030}" type="doc">
      <dgm:prSet loTypeId="urn:microsoft.com/office/officeart/2005/8/layout/radial1" loCatId="relationship" qsTypeId="urn:microsoft.com/office/officeart/2005/8/quickstyle/simple5" qsCatId="simple" csTypeId="urn:microsoft.com/office/officeart/2005/8/colors/accent4_1" csCatId="accent4" phldr="1"/>
      <dgm:spPr/>
      <dgm:t>
        <a:bodyPr/>
        <a:lstStyle/>
        <a:p>
          <a:endParaRPr lang="ru-RU"/>
        </a:p>
      </dgm:t>
    </dgm:pt>
    <dgm:pt modelId="{A9FBF784-C113-4C3E-82A6-901D669B49CA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tx1"/>
              </a:solidFill>
            </a:rPr>
            <a:t>Правовая возможность заключения мировых соглашений в экономических спорах, возникающие из административных и иных публичных правоотношений</a:t>
          </a:r>
          <a:endParaRPr lang="ru-RU" sz="1800" dirty="0">
            <a:solidFill>
              <a:schemeClr val="tx1"/>
            </a:solidFill>
          </a:endParaRPr>
        </a:p>
      </dgm:t>
    </dgm:pt>
    <dgm:pt modelId="{EE6027A0-6D09-45DC-9DDE-3F018BF570D8}" type="parTrans" cxnId="{8AABC446-B5D9-4D28-BFAD-5688BBFD1BF1}">
      <dgm:prSet/>
      <dgm:spPr/>
      <dgm:t>
        <a:bodyPr/>
        <a:lstStyle/>
        <a:p>
          <a:endParaRPr lang="ru-RU"/>
        </a:p>
      </dgm:t>
    </dgm:pt>
    <dgm:pt modelId="{144C4AD8-1E81-4B73-B8DA-FEABB2700069}" type="sibTrans" cxnId="{8AABC446-B5D9-4D28-BFAD-5688BBFD1BF1}">
      <dgm:prSet/>
      <dgm:spPr/>
      <dgm:t>
        <a:bodyPr/>
        <a:lstStyle/>
        <a:p>
          <a:endParaRPr lang="ru-RU"/>
        </a:p>
      </dgm:t>
    </dgm:pt>
    <dgm:pt modelId="{E810185F-E8EF-42C8-93D2-E232F5A991D1}">
      <dgm:prSet phldrT="[Текст]" custT="1"/>
      <dgm:spPr/>
      <dgm:t>
        <a:bodyPr/>
        <a:lstStyle/>
        <a:p>
          <a:r>
            <a:rPr lang="ru-RU" sz="1800" b="1" dirty="0" smtClean="0">
              <a:solidFill>
                <a:schemeClr val="accent4">
                  <a:lumMod val="50000"/>
                </a:schemeClr>
              </a:solidFill>
            </a:rPr>
            <a:t>ст. 190 АПК РФ</a:t>
          </a:r>
          <a:endParaRPr lang="ru-RU" sz="1800" b="1" dirty="0">
            <a:solidFill>
              <a:schemeClr val="accent4">
                <a:lumMod val="50000"/>
              </a:schemeClr>
            </a:solidFill>
          </a:endParaRPr>
        </a:p>
      </dgm:t>
    </dgm:pt>
    <dgm:pt modelId="{1735CE92-06C5-4199-9CB8-E7D5B3E9374B}" type="parTrans" cxnId="{E7EDA940-18A3-4CE3-A4C4-32D454BA4FF5}">
      <dgm:prSet/>
      <dgm:spPr/>
      <dgm:t>
        <a:bodyPr/>
        <a:lstStyle/>
        <a:p>
          <a:endParaRPr lang="ru-RU"/>
        </a:p>
      </dgm:t>
    </dgm:pt>
    <dgm:pt modelId="{82CBA395-5756-4E37-8C23-D1BBA0B286CD}" type="sibTrans" cxnId="{E7EDA940-18A3-4CE3-A4C4-32D454BA4FF5}">
      <dgm:prSet/>
      <dgm:spPr/>
      <dgm:t>
        <a:bodyPr/>
        <a:lstStyle/>
        <a:p>
          <a:endParaRPr lang="ru-RU"/>
        </a:p>
      </dgm:t>
    </dgm:pt>
    <dgm:pt modelId="{AAD76588-D54F-4C30-9587-8EC2C5482D2B}">
      <dgm:prSet phldrT="[Текст]" custT="1"/>
      <dgm:spPr/>
      <dgm:t>
        <a:bodyPr/>
        <a:lstStyle/>
        <a:p>
          <a:r>
            <a:rPr lang="ru-RU" sz="1400" b="1" dirty="0" smtClean="0">
              <a:solidFill>
                <a:schemeClr val="accent4">
                  <a:lumMod val="50000"/>
                </a:schemeClr>
              </a:solidFill>
            </a:rPr>
            <a:t>п. 28 постановления Пленума ВАС РФ от 30 июня 2008 г. № 30 «О некоторых вопросах, воз</a:t>
          </a:r>
          <a:r>
            <a:rPr lang="en-US" sz="1400" b="1" dirty="0" smtClean="0">
              <a:solidFill>
                <a:schemeClr val="accent4">
                  <a:lumMod val="50000"/>
                </a:schemeClr>
              </a:solidFill>
            </a:rPr>
            <a:t>-</a:t>
          </a:r>
          <a:r>
            <a:rPr lang="ru-RU" sz="1400" b="1" dirty="0" err="1" smtClean="0">
              <a:solidFill>
                <a:schemeClr val="accent4">
                  <a:lumMod val="50000"/>
                </a:schemeClr>
              </a:solidFill>
            </a:rPr>
            <a:t>щих</a:t>
          </a:r>
          <a:r>
            <a:rPr lang="ru-RU" sz="1400" b="1" dirty="0" smtClean="0">
              <a:solidFill>
                <a:schemeClr val="accent4">
                  <a:lumMod val="50000"/>
                </a:schemeClr>
              </a:solidFill>
            </a:rPr>
            <a:t> в связи с </a:t>
          </a:r>
          <a:r>
            <a:rPr lang="ru-RU" sz="1400" b="1" dirty="0" err="1" smtClean="0">
              <a:solidFill>
                <a:schemeClr val="accent4">
                  <a:lumMod val="50000"/>
                </a:schemeClr>
              </a:solidFill>
            </a:rPr>
            <a:t>прими-ем</a:t>
          </a:r>
          <a:r>
            <a:rPr lang="ru-RU" sz="1400" b="1" dirty="0" smtClean="0">
              <a:solidFill>
                <a:schemeClr val="accent4">
                  <a:lumMod val="50000"/>
                </a:schemeClr>
              </a:solidFill>
            </a:rPr>
            <a:t> арбитражными судами антимонопольного законодательства»</a:t>
          </a:r>
          <a:endParaRPr lang="ru-RU" sz="1400" b="1" dirty="0">
            <a:solidFill>
              <a:schemeClr val="accent4">
                <a:lumMod val="50000"/>
              </a:schemeClr>
            </a:solidFill>
          </a:endParaRPr>
        </a:p>
      </dgm:t>
    </dgm:pt>
    <dgm:pt modelId="{5169DD25-3A62-490C-A395-80333C73A069}" type="parTrans" cxnId="{A495A8F4-4CFF-44BD-8848-2F0EBE541B1C}">
      <dgm:prSet/>
      <dgm:spPr/>
      <dgm:t>
        <a:bodyPr/>
        <a:lstStyle/>
        <a:p>
          <a:endParaRPr lang="ru-RU"/>
        </a:p>
      </dgm:t>
    </dgm:pt>
    <dgm:pt modelId="{86EA1147-02F6-4A65-B9F2-C489503796B0}" type="sibTrans" cxnId="{A495A8F4-4CFF-44BD-8848-2F0EBE541B1C}">
      <dgm:prSet/>
      <dgm:spPr/>
      <dgm:t>
        <a:bodyPr/>
        <a:lstStyle/>
        <a:p>
          <a:endParaRPr lang="ru-RU"/>
        </a:p>
      </dgm:t>
    </dgm:pt>
    <dgm:pt modelId="{0B5FE596-ADA8-46F3-9A70-89AD274DCACC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п. 26 постановления Пленума ВАС РФ от 18 июля 2014 г. № 50 «О примирении сторон в арбитражном процессе». </a:t>
          </a:r>
          <a:endParaRPr lang="ru-RU" b="1" dirty="0">
            <a:solidFill>
              <a:schemeClr val="accent4">
                <a:lumMod val="50000"/>
              </a:schemeClr>
            </a:solidFill>
          </a:endParaRPr>
        </a:p>
      </dgm:t>
    </dgm:pt>
    <dgm:pt modelId="{E8FB2324-318A-48A5-991E-3690BFA339D2}" type="parTrans" cxnId="{8AACA536-71E8-4292-B071-7DD2635593C6}">
      <dgm:prSet/>
      <dgm:spPr/>
      <dgm:t>
        <a:bodyPr/>
        <a:lstStyle/>
        <a:p>
          <a:endParaRPr lang="ru-RU"/>
        </a:p>
      </dgm:t>
    </dgm:pt>
    <dgm:pt modelId="{27D71574-4CCF-4FBB-9A80-308853C38745}" type="sibTrans" cxnId="{8AACA536-71E8-4292-B071-7DD2635593C6}">
      <dgm:prSet/>
      <dgm:spPr/>
      <dgm:t>
        <a:bodyPr/>
        <a:lstStyle/>
        <a:p>
          <a:endParaRPr lang="ru-RU"/>
        </a:p>
      </dgm:t>
    </dgm:pt>
    <dgm:pt modelId="{76BCF744-1285-40EE-999A-4F3262D5CEF1}">
      <dgm:prSet/>
      <dgm:spPr/>
      <dgm:t>
        <a:bodyPr/>
        <a:lstStyle/>
        <a:p>
          <a:endParaRPr lang="ru-RU"/>
        </a:p>
      </dgm:t>
    </dgm:pt>
    <dgm:pt modelId="{2F7B0004-1353-4515-8FFF-644962F5C197}" type="parTrans" cxnId="{F253909A-53F5-4C74-94F5-0BBA6BB5B872}">
      <dgm:prSet/>
      <dgm:spPr/>
      <dgm:t>
        <a:bodyPr/>
        <a:lstStyle/>
        <a:p>
          <a:endParaRPr lang="ru-RU"/>
        </a:p>
      </dgm:t>
    </dgm:pt>
    <dgm:pt modelId="{4DCE2D2A-9751-4BF2-A11B-3306C4DEAF14}" type="sibTrans" cxnId="{F253909A-53F5-4C74-94F5-0BBA6BB5B872}">
      <dgm:prSet/>
      <dgm:spPr/>
      <dgm:t>
        <a:bodyPr/>
        <a:lstStyle/>
        <a:p>
          <a:endParaRPr lang="ru-RU"/>
        </a:p>
      </dgm:t>
    </dgm:pt>
    <dgm:pt modelId="{D7DB6BF5-5D4C-4526-934B-933F07DAA263}" type="pres">
      <dgm:prSet presAssocID="{6DF23132-5ABA-43DF-A5B0-F020ED7A5030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8B16943-8CE2-42BC-8347-AE3ECEA27B85}" type="pres">
      <dgm:prSet presAssocID="{A9FBF784-C113-4C3E-82A6-901D669B49CA}" presName="centerShape" presStyleLbl="node0" presStyleIdx="0" presStyleCnt="1" custScaleX="175528" custScaleY="133326" custLinFactNeighborX="-40563" custLinFactNeighborY="-22033"/>
      <dgm:spPr/>
      <dgm:t>
        <a:bodyPr/>
        <a:lstStyle/>
        <a:p>
          <a:endParaRPr lang="ru-RU"/>
        </a:p>
      </dgm:t>
    </dgm:pt>
    <dgm:pt modelId="{B0CC83AF-7802-45CC-81B3-7B5767108600}" type="pres">
      <dgm:prSet presAssocID="{1735CE92-06C5-4199-9CB8-E7D5B3E9374B}" presName="Name9" presStyleLbl="parChTrans1D2" presStyleIdx="0" presStyleCnt="3"/>
      <dgm:spPr/>
      <dgm:t>
        <a:bodyPr/>
        <a:lstStyle/>
        <a:p>
          <a:endParaRPr lang="ru-RU"/>
        </a:p>
      </dgm:t>
    </dgm:pt>
    <dgm:pt modelId="{0203BEA6-38AD-41CD-AD02-87A6BD489D5A}" type="pres">
      <dgm:prSet presAssocID="{1735CE92-06C5-4199-9CB8-E7D5B3E9374B}" presName="connTx" presStyleLbl="parChTrans1D2" presStyleIdx="0" presStyleCnt="3"/>
      <dgm:spPr/>
      <dgm:t>
        <a:bodyPr/>
        <a:lstStyle/>
        <a:p>
          <a:endParaRPr lang="ru-RU"/>
        </a:p>
      </dgm:t>
    </dgm:pt>
    <dgm:pt modelId="{B5E04CE4-D6C6-469D-9FD5-325DF1F944EF}" type="pres">
      <dgm:prSet presAssocID="{E810185F-E8EF-42C8-93D2-E232F5A991D1}" presName="node" presStyleLbl="node1" presStyleIdx="0" presStyleCnt="3" custScaleX="120463" custScaleY="100794" custRadScaleRad="110076" custRadScaleInc="957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3F8212-E1A9-4BDF-A282-E88A2C3A9DEB}" type="pres">
      <dgm:prSet presAssocID="{5169DD25-3A62-490C-A395-80333C73A069}" presName="Name9" presStyleLbl="parChTrans1D2" presStyleIdx="1" presStyleCnt="3"/>
      <dgm:spPr/>
      <dgm:t>
        <a:bodyPr/>
        <a:lstStyle/>
        <a:p>
          <a:endParaRPr lang="ru-RU"/>
        </a:p>
      </dgm:t>
    </dgm:pt>
    <dgm:pt modelId="{9E475DF4-41E1-4717-BDC2-49944C3C7834}" type="pres">
      <dgm:prSet presAssocID="{5169DD25-3A62-490C-A395-80333C73A069}" presName="connTx" presStyleLbl="parChTrans1D2" presStyleIdx="1" presStyleCnt="3"/>
      <dgm:spPr/>
      <dgm:t>
        <a:bodyPr/>
        <a:lstStyle/>
        <a:p>
          <a:endParaRPr lang="ru-RU"/>
        </a:p>
      </dgm:t>
    </dgm:pt>
    <dgm:pt modelId="{5B2E2233-BA15-4201-BB5B-9B49FB6AC669}" type="pres">
      <dgm:prSet presAssocID="{AAD76588-D54F-4C30-9587-8EC2C5482D2B}" presName="node" presStyleLbl="node1" presStyleIdx="1" presStyleCnt="3" custScaleX="130781" custScaleY="105188" custRadScaleRad="130449" custRadScaleInc="-212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396DD2-1813-4063-B315-C2F57EB6775C}" type="pres">
      <dgm:prSet presAssocID="{E8FB2324-318A-48A5-991E-3690BFA339D2}" presName="Name9" presStyleLbl="parChTrans1D2" presStyleIdx="2" presStyleCnt="3"/>
      <dgm:spPr/>
      <dgm:t>
        <a:bodyPr/>
        <a:lstStyle/>
        <a:p>
          <a:endParaRPr lang="ru-RU"/>
        </a:p>
      </dgm:t>
    </dgm:pt>
    <dgm:pt modelId="{B75FDF1E-4A94-4F9E-91E3-D9D5137DA7FD}" type="pres">
      <dgm:prSet presAssocID="{E8FB2324-318A-48A5-991E-3690BFA339D2}" presName="connTx" presStyleLbl="parChTrans1D2" presStyleIdx="2" presStyleCnt="3"/>
      <dgm:spPr/>
      <dgm:t>
        <a:bodyPr/>
        <a:lstStyle/>
        <a:p>
          <a:endParaRPr lang="ru-RU"/>
        </a:p>
      </dgm:t>
    </dgm:pt>
    <dgm:pt modelId="{8F7D257C-4281-4D5F-8DA1-F037A3147BAD}" type="pres">
      <dgm:prSet presAssocID="{0B5FE596-ADA8-46F3-9A70-89AD274DCACC}" presName="node" presStyleLbl="node1" presStyleIdx="2" presStyleCnt="3" custScaleX="126204" custScaleY="101888" custRadScaleRad="65286" custRadScaleInc="-3346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EB6E4AB-5C73-4310-876B-343C25EDC4F2}" type="presOf" srcId="{5169DD25-3A62-490C-A395-80333C73A069}" destId="{7A3F8212-E1A9-4BDF-A282-E88A2C3A9DEB}" srcOrd="0" destOrd="0" presId="urn:microsoft.com/office/officeart/2005/8/layout/radial1"/>
    <dgm:cxn modelId="{03B3473B-BB56-4991-AC48-3D35D2A52C4A}" type="presOf" srcId="{5169DD25-3A62-490C-A395-80333C73A069}" destId="{9E475DF4-41E1-4717-BDC2-49944C3C7834}" srcOrd="1" destOrd="0" presId="urn:microsoft.com/office/officeart/2005/8/layout/radial1"/>
    <dgm:cxn modelId="{2568CF83-D099-4C5C-B3EB-E1A1FDFE0E2A}" type="presOf" srcId="{E8FB2324-318A-48A5-991E-3690BFA339D2}" destId="{DD396DD2-1813-4063-B315-C2F57EB6775C}" srcOrd="0" destOrd="0" presId="urn:microsoft.com/office/officeart/2005/8/layout/radial1"/>
    <dgm:cxn modelId="{A495A8F4-4CFF-44BD-8848-2F0EBE541B1C}" srcId="{A9FBF784-C113-4C3E-82A6-901D669B49CA}" destId="{AAD76588-D54F-4C30-9587-8EC2C5482D2B}" srcOrd="1" destOrd="0" parTransId="{5169DD25-3A62-490C-A395-80333C73A069}" sibTransId="{86EA1147-02F6-4A65-B9F2-C489503796B0}"/>
    <dgm:cxn modelId="{7727547D-9DE2-4144-A540-9449FDA2F864}" type="presOf" srcId="{A9FBF784-C113-4C3E-82A6-901D669B49CA}" destId="{08B16943-8CE2-42BC-8347-AE3ECEA27B85}" srcOrd="0" destOrd="0" presId="urn:microsoft.com/office/officeart/2005/8/layout/radial1"/>
    <dgm:cxn modelId="{F253909A-53F5-4C74-94F5-0BBA6BB5B872}" srcId="{6DF23132-5ABA-43DF-A5B0-F020ED7A5030}" destId="{76BCF744-1285-40EE-999A-4F3262D5CEF1}" srcOrd="1" destOrd="0" parTransId="{2F7B0004-1353-4515-8FFF-644962F5C197}" sibTransId="{4DCE2D2A-9751-4BF2-A11B-3306C4DEAF14}"/>
    <dgm:cxn modelId="{9FD72A5E-884B-4C0F-9968-FF9AC5D622F3}" type="presOf" srcId="{1735CE92-06C5-4199-9CB8-E7D5B3E9374B}" destId="{B0CC83AF-7802-45CC-81B3-7B5767108600}" srcOrd="0" destOrd="0" presId="urn:microsoft.com/office/officeart/2005/8/layout/radial1"/>
    <dgm:cxn modelId="{E7EDA940-18A3-4CE3-A4C4-32D454BA4FF5}" srcId="{A9FBF784-C113-4C3E-82A6-901D669B49CA}" destId="{E810185F-E8EF-42C8-93D2-E232F5A991D1}" srcOrd="0" destOrd="0" parTransId="{1735CE92-06C5-4199-9CB8-E7D5B3E9374B}" sibTransId="{82CBA395-5756-4E37-8C23-D1BBA0B286CD}"/>
    <dgm:cxn modelId="{ECFA4D53-A68D-46F6-86CB-EF8A87808845}" type="presOf" srcId="{0B5FE596-ADA8-46F3-9A70-89AD274DCACC}" destId="{8F7D257C-4281-4D5F-8DA1-F037A3147BAD}" srcOrd="0" destOrd="0" presId="urn:microsoft.com/office/officeart/2005/8/layout/radial1"/>
    <dgm:cxn modelId="{8AABC446-B5D9-4D28-BFAD-5688BBFD1BF1}" srcId="{6DF23132-5ABA-43DF-A5B0-F020ED7A5030}" destId="{A9FBF784-C113-4C3E-82A6-901D669B49CA}" srcOrd="0" destOrd="0" parTransId="{EE6027A0-6D09-45DC-9DDE-3F018BF570D8}" sibTransId="{144C4AD8-1E81-4B73-B8DA-FEABB2700069}"/>
    <dgm:cxn modelId="{8D05EDC4-1C98-47A7-8258-1B1CF082E271}" type="presOf" srcId="{AAD76588-D54F-4C30-9587-8EC2C5482D2B}" destId="{5B2E2233-BA15-4201-BB5B-9B49FB6AC669}" srcOrd="0" destOrd="0" presId="urn:microsoft.com/office/officeart/2005/8/layout/radial1"/>
    <dgm:cxn modelId="{AE53E2D5-863C-4256-8C40-DE40DFB7A70B}" type="presOf" srcId="{1735CE92-06C5-4199-9CB8-E7D5B3E9374B}" destId="{0203BEA6-38AD-41CD-AD02-87A6BD489D5A}" srcOrd="1" destOrd="0" presId="urn:microsoft.com/office/officeart/2005/8/layout/radial1"/>
    <dgm:cxn modelId="{AD3527FF-7A8F-45D2-982B-7B974BC450E2}" type="presOf" srcId="{E810185F-E8EF-42C8-93D2-E232F5A991D1}" destId="{B5E04CE4-D6C6-469D-9FD5-325DF1F944EF}" srcOrd="0" destOrd="0" presId="urn:microsoft.com/office/officeart/2005/8/layout/radial1"/>
    <dgm:cxn modelId="{50521CEB-EAE1-4BD6-956A-CBC4BD1E1ADB}" type="presOf" srcId="{E8FB2324-318A-48A5-991E-3690BFA339D2}" destId="{B75FDF1E-4A94-4F9E-91E3-D9D5137DA7FD}" srcOrd="1" destOrd="0" presId="urn:microsoft.com/office/officeart/2005/8/layout/radial1"/>
    <dgm:cxn modelId="{8AACA536-71E8-4292-B071-7DD2635593C6}" srcId="{A9FBF784-C113-4C3E-82A6-901D669B49CA}" destId="{0B5FE596-ADA8-46F3-9A70-89AD274DCACC}" srcOrd="2" destOrd="0" parTransId="{E8FB2324-318A-48A5-991E-3690BFA339D2}" sibTransId="{27D71574-4CCF-4FBB-9A80-308853C38745}"/>
    <dgm:cxn modelId="{95D0BBAB-9E50-456A-A47D-D30C4F2F1995}" type="presOf" srcId="{6DF23132-5ABA-43DF-A5B0-F020ED7A5030}" destId="{D7DB6BF5-5D4C-4526-934B-933F07DAA263}" srcOrd="0" destOrd="0" presId="urn:microsoft.com/office/officeart/2005/8/layout/radial1"/>
    <dgm:cxn modelId="{6C7703BB-747E-4ED5-8004-2B36553BB6D9}" type="presParOf" srcId="{D7DB6BF5-5D4C-4526-934B-933F07DAA263}" destId="{08B16943-8CE2-42BC-8347-AE3ECEA27B85}" srcOrd="0" destOrd="0" presId="urn:microsoft.com/office/officeart/2005/8/layout/radial1"/>
    <dgm:cxn modelId="{5066D544-1052-4AE9-B31B-BEBA57CACC0A}" type="presParOf" srcId="{D7DB6BF5-5D4C-4526-934B-933F07DAA263}" destId="{B0CC83AF-7802-45CC-81B3-7B5767108600}" srcOrd="1" destOrd="0" presId="urn:microsoft.com/office/officeart/2005/8/layout/radial1"/>
    <dgm:cxn modelId="{6645A8AC-EA73-43FA-AA12-AB79ADB3E343}" type="presParOf" srcId="{B0CC83AF-7802-45CC-81B3-7B5767108600}" destId="{0203BEA6-38AD-41CD-AD02-87A6BD489D5A}" srcOrd="0" destOrd="0" presId="urn:microsoft.com/office/officeart/2005/8/layout/radial1"/>
    <dgm:cxn modelId="{E4A36371-580F-4B22-9C9F-70869086C495}" type="presParOf" srcId="{D7DB6BF5-5D4C-4526-934B-933F07DAA263}" destId="{B5E04CE4-D6C6-469D-9FD5-325DF1F944EF}" srcOrd="2" destOrd="0" presId="urn:microsoft.com/office/officeart/2005/8/layout/radial1"/>
    <dgm:cxn modelId="{CC1BBCAA-CFF6-45C1-A233-2DDA294CB023}" type="presParOf" srcId="{D7DB6BF5-5D4C-4526-934B-933F07DAA263}" destId="{7A3F8212-E1A9-4BDF-A282-E88A2C3A9DEB}" srcOrd="3" destOrd="0" presId="urn:microsoft.com/office/officeart/2005/8/layout/radial1"/>
    <dgm:cxn modelId="{FB87B7E2-3025-4EC2-ACAD-8D7B2B9EA78C}" type="presParOf" srcId="{7A3F8212-E1A9-4BDF-A282-E88A2C3A9DEB}" destId="{9E475DF4-41E1-4717-BDC2-49944C3C7834}" srcOrd="0" destOrd="0" presId="urn:microsoft.com/office/officeart/2005/8/layout/radial1"/>
    <dgm:cxn modelId="{255296DB-B59E-4DB9-94D7-6591E7111D3B}" type="presParOf" srcId="{D7DB6BF5-5D4C-4526-934B-933F07DAA263}" destId="{5B2E2233-BA15-4201-BB5B-9B49FB6AC669}" srcOrd="4" destOrd="0" presId="urn:microsoft.com/office/officeart/2005/8/layout/radial1"/>
    <dgm:cxn modelId="{252D8D67-9958-4278-A129-056E2C961D52}" type="presParOf" srcId="{D7DB6BF5-5D4C-4526-934B-933F07DAA263}" destId="{DD396DD2-1813-4063-B315-C2F57EB6775C}" srcOrd="5" destOrd="0" presId="urn:microsoft.com/office/officeart/2005/8/layout/radial1"/>
    <dgm:cxn modelId="{E6ED58AF-BC6C-46D8-9A33-DD013774D1DE}" type="presParOf" srcId="{DD396DD2-1813-4063-B315-C2F57EB6775C}" destId="{B75FDF1E-4A94-4F9E-91E3-D9D5137DA7FD}" srcOrd="0" destOrd="0" presId="urn:microsoft.com/office/officeart/2005/8/layout/radial1"/>
    <dgm:cxn modelId="{69A4E4FD-D992-48A1-B64F-C16EE9847A27}" type="presParOf" srcId="{D7DB6BF5-5D4C-4526-934B-933F07DAA263}" destId="{8F7D257C-4281-4D5F-8DA1-F037A3147BAD}" srcOrd="6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F4E96F7-FFFB-4364-8A34-21915DF0F895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94B1A02-F983-48D1-89DE-8EC8006A4331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Назначение мирового соглашения</a:t>
          </a:r>
        </a:p>
        <a:p>
          <a:pPr algn="ctr"/>
          <a:r>
            <a:rPr lang="ru-RU" sz="1800" dirty="0" smtClean="0"/>
            <a:t>(в зависимости от выбранного способа)</a:t>
          </a:r>
          <a:endParaRPr lang="ru-RU" sz="1800" dirty="0"/>
        </a:p>
      </dgm:t>
    </dgm:pt>
    <dgm:pt modelId="{AF7F906E-DB7C-49C1-9DFA-7148AA69B73F}" type="parTrans" cxnId="{04C270F7-2EC6-4BAF-9265-69377BA89604}">
      <dgm:prSet/>
      <dgm:spPr/>
      <dgm:t>
        <a:bodyPr/>
        <a:lstStyle/>
        <a:p>
          <a:endParaRPr lang="ru-RU"/>
        </a:p>
      </dgm:t>
    </dgm:pt>
    <dgm:pt modelId="{6E1B40F5-C798-4AA0-B53A-B4D6CBD58A57}" type="sibTrans" cxnId="{04C270F7-2EC6-4BAF-9265-69377BA89604}">
      <dgm:prSet/>
      <dgm:spPr/>
      <dgm:t>
        <a:bodyPr/>
        <a:lstStyle/>
        <a:p>
          <a:endParaRPr lang="ru-RU"/>
        </a:p>
      </dgm:t>
    </dgm:pt>
    <dgm:pt modelId="{A8603585-98C8-48D5-9580-7F59EE12930E}">
      <dgm:prSet phldrT="[Текст]"/>
      <dgm:spPr/>
      <dgm:t>
        <a:bodyPr/>
        <a:lstStyle/>
        <a:p>
          <a:r>
            <a:rPr lang="ru-RU" dirty="0" smtClean="0"/>
            <a:t>инструмент разрешения правового конфликта о нарушении правил конкуренции</a:t>
          </a:r>
          <a:endParaRPr lang="ru-RU" dirty="0"/>
        </a:p>
      </dgm:t>
    </dgm:pt>
    <dgm:pt modelId="{2F168D59-B30A-48F5-BD4C-66697F2B1282}" type="parTrans" cxnId="{FE0CCE08-90D5-4BAA-8EC5-908E4375F551}">
      <dgm:prSet/>
      <dgm:spPr/>
      <dgm:t>
        <a:bodyPr/>
        <a:lstStyle/>
        <a:p>
          <a:endParaRPr lang="ru-RU"/>
        </a:p>
      </dgm:t>
    </dgm:pt>
    <dgm:pt modelId="{9478FE18-46EB-45F9-9B86-A790743176CF}" type="sibTrans" cxnId="{FE0CCE08-90D5-4BAA-8EC5-908E4375F551}">
      <dgm:prSet/>
      <dgm:spPr/>
      <dgm:t>
        <a:bodyPr/>
        <a:lstStyle/>
        <a:p>
          <a:endParaRPr lang="ru-RU"/>
        </a:p>
      </dgm:t>
    </dgm:pt>
    <dgm:pt modelId="{2714472A-0793-48CF-AA0C-6CA21A6C4957}">
      <dgm:prSet/>
      <dgm:spPr/>
      <dgm:t>
        <a:bodyPr/>
        <a:lstStyle/>
        <a:p>
          <a:r>
            <a:rPr lang="ru-RU" dirty="0" smtClean="0"/>
            <a:t>специальное средство доказывания фактов противоправных </a:t>
          </a:r>
          <a:r>
            <a:rPr lang="ru-RU" dirty="0" err="1" smtClean="0"/>
            <a:t>антиконкурентных</a:t>
          </a:r>
          <a:r>
            <a:rPr lang="ru-RU" dirty="0" smtClean="0"/>
            <a:t> деяний</a:t>
          </a:r>
          <a:br>
            <a:rPr lang="ru-RU" dirty="0" smtClean="0"/>
          </a:br>
          <a:endParaRPr lang="ru-RU" dirty="0"/>
        </a:p>
      </dgm:t>
    </dgm:pt>
    <dgm:pt modelId="{8DFE5ACB-8201-4772-9EFF-AE23D2167D03}" type="parTrans" cxnId="{F24D8732-2A9B-49FD-8384-E443A67267BE}">
      <dgm:prSet/>
      <dgm:spPr/>
      <dgm:t>
        <a:bodyPr/>
        <a:lstStyle/>
        <a:p>
          <a:endParaRPr lang="ru-RU"/>
        </a:p>
      </dgm:t>
    </dgm:pt>
    <dgm:pt modelId="{CB2A4DFA-0ABB-45E5-AE1A-8860ECBF9361}" type="sibTrans" cxnId="{F24D8732-2A9B-49FD-8384-E443A67267BE}">
      <dgm:prSet/>
      <dgm:spPr/>
      <dgm:t>
        <a:bodyPr/>
        <a:lstStyle/>
        <a:p>
          <a:endParaRPr lang="ru-RU"/>
        </a:p>
      </dgm:t>
    </dgm:pt>
    <dgm:pt modelId="{0E4A55CC-0A4E-4DF4-A15F-89085999AAD5}" type="pres">
      <dgm:prSet presAssocID="{BF4E96F7-FFFB-4364-8A34-21915DF0F89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E3ACE979-C181-4638-8DFA-23DDB57D65ED}" type="pres">
      <dgm:prSet presAssocID="{C94B1A02-F983-48D1-89DE-8EC8006A4331}" presName="hierRoot1" presStyleCnt="0"/>
      <dgm:spPr/>
    </dgm:pt>
    <dgm:pt modelId="{56A451CD-6C6F-4D57-9908-FD3A131E10F8}" type="pres">
      <dgm:prSet presAssocID="{C94B1A02-F983-48D1-89DE-8EC8006A4331}" presName="composite" presStyleCnt="0"/>
      <dgm:spPr/>
    </dgm:pt>
    <dgm:pt modelId="{64587252-E6C9-4C20-A35F-3F55639ED2FB}" type="pres">
      <dgm:prSet presAssocID="{C94B1A02-F983-48D1-89DE-8EC8006A4331}" presName="background" presStyleLbl="node0" presStyleIdx="0" presStyleCnt="1"/>
      <dgm:spPr/>
    </dgm:pt>
    <dgm:pt modelId="{B1AC41AA-7CCF-4206-AFB2-2FA4363F897D}" type="pres">
      <dgm:prSet presAssocID="{C94B1A02-F983-48D1-89DE-8EC8006A4331}" presName="text" presStyleLbl="fgAcc0" presStyleIdx="0" presStyleCnt="1" custScaleX="142707" custScaleY="8753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D6280EE3-4998-4845-B72B-5648C1F060EE}" type="pres">
      <dgm:prSet presAssocID="{C94B1A02-F983-48D1-89DE-8EC8006A4331}" presName="hierChild2" presStyleCnt="0"/>
      <dgm:spPr/>
    </dgm:pt>
    <dgm:pt modelId="{230FEC04-30B7-4850-85D3-D98BE72F65DF}" type="pres">
      <dgm:prSet presAssocID="{2F168D59-B30A-48F5-BD4C-66697F2B1282}" presName="Name10" presStyleLbl="parChTrans1D2" presStyleIdx="0" presStyleCnt="2"/>
      <dgm:spPr/>
      <dgm:t>
        <a:bodyPr/>
        <a:lstStyle/>
        <a:p>
          <a:endParaRPr lang="ru-RU"/>
        </a:p>
      </dgm:t>
    </dgm:pt>
    <dgm:pt modelId="{17CCD260-85E4-4E03-81D0-86C9334B416B}" type="pres">
      <dgm:prSet presAssocID="{A8603585-98C8-48D5-9580-7F59EE12930E}" presName="hierRoot2" presStyleCnt="0"/>
      <dgm:spPr/>
    </dgm:pt>
    <dgm:pt modelId="{A1DA480D-833F-426F-89CC-92367AC2F46D}" type="pres">
      <dgm:prSet presAssocID="{A8603585-98C8-48D5-9580-7F59EE12930E}" presName="composite2" presStyleCnt="0"/>
      <dgm:spPr/>
    </dgm:pt>
    <dgm:pt modelId="{FC378DDB-2E38-4AD3-BBF6-6B8C9F6259AF}" type="pres">
      <dgm:prSet presAssocID="{A8603585-98C8-48D5-9580-7F59EE12930E}" presName="background2" presStyleLbl="node2" presStyleIdx="0" presStyleCnt="2"/>
      <dgm:spPr/>
    </dgm:pt>
    <dgm:pt modelId="{332C3BFE-6426-48A8-8151-4CA7599429CA}" type="pres">
      <dgm:prSet presAssocID="{A8603585-98C8-48D5-9580-7F59EE12930E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20BBAC-DA11-42C3-94C2-976633383B48}" type="pres">
      <dgm:prSet presAssocID="{A8603585-98C8-48D5-9580-7F59EE12930E}" presName="hierChild3" presStyleCnt="0"/>
      <dgm:spPr/>
    </dgm:pt>
    <dgm:pt modelId="{09B3323E-D3AD-4350-AF12-6B1F08DC174D}" type="pres">
      <dgm:prSet presAssocID="{8DFE5ACB-8201-4772-9EFF-AE23D2167D03}" presName="Name10" presStyleLbl="parChTrans1D2" presStyleIdx="1" presStyleCnt="2"/>
      <dgm:spPr/>
      <dgm:t>
        <a:bodyPr/>
        <a:lstStyle/>
        <a:p>
          <a:endParaRPr lang="ru-RU"/>
        </a:p>
      </dgm:t>
    </dgm:pt>
    <dgm:pt modelId="{506A3AA6-01F3-44C3-92BA-81415EFCD54A}" type="pres">
      <dgm:prSet presAssocID="{2714472A-0793-48CF-AA0C-6CA21A6C4957}" presName="hierRoot2" presStyleCnt="0"/>
      <dgm:spPr/>
    </dgm:pt>
    <dgm:pt modelId="{B31FA67B-99FF-4643-BFC4-957AFEF96853}" type="pres">
      <dgm:prSet presAssocID="{2714472A-0793-48CF-AA0C-6CA21A6C4957}" presName="composite2" presStyleCnt="0"/>
      <dgm:spPr/>
    </dgm:pt>
    <dgm:pt modelId="{FA245093-FFE6-4D32-BCC1-1E65592C2BF3}" type="pres">
      <dgm:prSet presAssocID="{2714472A-0793-48CF-AA0C-6CA21A6C4957}" presName="background2" presStyleLbl="node2" presStyleIdx="1" presStyleCnt="2"/>
      <dgm:spPr/>
    </dgm:pt>
    <dgm:pt modelId="{075E7A6C-C589-4CF3-8D42-C7B19B63A2BE}" type="pres">
      <dgm:prSet presAssocID="{2714472A-0793-48CF-AA0C-6CA21A6C4957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7B5BE89-9130-4742-940B-84A628E01944}" type="pres">
      <dgm:prSet presAssocID="{2714472A-0793-48CF-AA0C-6CA21A6C4957}" presName="hierChild3" presStyleCnt="0"/>
      <dgm:spPr/>
    </dgm:pt>
  </dgm:ptLst>
  <dgm:cxnLst>
    <dgm:cxn modelId="{F24D8732-2A9B-49FD-8384-E443A67267BE}" srcId="{C94B1A02-F983-48D1-89DE-8EC8006A4331}" destId="{2714472A-0793-48CF-AA0C-6CA21A6C4957}" srcOrd="1" destOrd="0" parTransId="{8DFE5ACB-8201-4772-9EFF-AE23D2167D03}" sibTransId="{CB2A4DFA-0ABB-45E5-AE1A-8860ECBF9361}"/>
    <dgm:cxn modelId="{CA270C99-86BC-47EE-8F56-77508E8C84EE}" type="presOf" srcId="{2F168D59-B30A-48F5-BD4C-66697F2B1282}" destId="{230FEC04-30B7-4850-85D3-D98BE72F65DF}" srcOrd="0" destOrd="0" presId="urn:microsoft.com/office/officeart/2005/8/layout/hierarchy1"/>
    <dgm:cxn modelId="{5BB27EEA-91DC-4D46-8404-6B85D38D34B9}" type="presOf" srcId="{C94B1A02-F983-48D1-89DE-8EC8006A4331}" destId="{B1AC41AA-7CCF-4206-AFB2-2FA4363F897D}" srcOrd="0" destOrd="0" presId="urn:microsoft.com/office/officeart/2005/8/layout/hierarchy1"/>
    <dgm:cxn modelId="{4E0896B2-12A4-4A7D-AA49-DC8DE5A658A2}" type="presOf" srcId="{BF4E96F7-FFFB-4364-8A34-21915DF0F895}" destId="{0E4A55CC-0A4E-4DF4-A15F-89085999AAD5}" srcOrd="0" destOrd="0" presId="urn:microsoft.com/office/officeart/2005/8/layout/hierarchy1"/>
    <dgm:cxn modelId="{14A108C5-5EFE-46F0-A9CA-4F840B46841F}" type="presOf" srcId="{2714472A-0793-48CF-AA0C-6CA21A6C4957}" destId="{075E7A6C-C589-4CF3-8D42-C7B19B63A2BE}" srcOrd="0" destOrd="0" presId="urn:microsoft.com/office/officeart/2005/8/layout/hierarchy1"/>
    <dgm:cxn modelId="{FE0CCE08-90D5-4BAA-8EC5-908E4375F551}" srcId="{C94B1A02-F983-48D1-89DE-8EC8006A4331}" destId="{A8603585-98C8-48D5-9580-7F59EE12930E}" srcOrd="0" destOrd="0" parTransId="{2F168D59-B30A-48F5-BD4C-66697F2B1282}" sibTransId="{9478FE18-46EB-45F9-9B86-A790743176CF}"/>
    <dgm:cxn modelId="{2CF2EA03-2014-4F2F-9C8D-C3F54D21551E}" type="presOf" srcId="{8DFE5ACB-8201-4772-9EFF-AE23D2167D03}" destId="{09B3323E-D3AD-4350-AF12-6B1F08DC174D}" srcOrd="0" destOrd="0" presId="urn:microsoft.com/office/officeart/2005/8/layout/hierarchy1"/>
    <dgm:cxn modelId="{5C895706-58D4-4F2C-812D-09108FA847DC}" type="presOf" srcId="{A8603585-98C8-48D5-9580-7F59EE12930E}" destId="{332C3BFE-6426-48A8-8151-4CA7599429CA}" srcOrd="0" destOrd="0" presId="urn:microsoft.com/office/officeart/2005/8/layout/hierarchy1"/>
    <dgm:cxn modelId="{04C270F7-2EC6-4BAF-9265-69377BA89604}" srcId="{BF4E96F7-FFFB-4364-8A34-21915DF0F895}" destId="{C94B1A02-F983-48D1-89DE-8EC8006A4331}" srcOrd="0" destOrd="0" parTransId="{AF7F906E-DB7C-49C1-9DFA-7148AA69B73F}" sibTransId="{6E1B40F5-C798-4AA0-B53A-B4D6CBD58A57}"/>
    <dgm:cxn modelId="{50598393-61D5-4E94-8299-74FE696C58E3}" type="presParOf" srcId="{0E4A55CC-0A4E-4DF4-A15F-89085999AAD5}" destId="{E3ACE979-C181-4638-8DFA-23DDB57D65ED}" srcOrd="0" destOrd="0" presId="urn:microsoft.com/office/officeart/2005/8/layout/hierarchy1"/>
    <dgm:cxn modelId="{3E13F6C7-526F-45BF-A8C3-F60B153C031F}" type="presParOf" srcId="{E3ACE979-C181-4638-8DFA-23DDB57D65ED}" destId="{56A451CD-6C6F-4D57-9908-FD3A131E10F8}" srcOrd="0" destOrd="0" presId="urn:microsoft.com/office/officeart/2005/8/layout/hierarchy1"/>
    <dgm:cxn modelId="{4DA81431-99C5-486A-93AA-FF6A1CF87805}" type="presParOf" srcId="{56A451CD-6C6F-4D57-9908-FD3A131E10F8}" destId="{64587252-E6C9-4C20-A35F-3F55639ED2FB}" srcOrd="0" destOrd="0" presId="urn:microsoft.com/office/officeart/2005/8/layout/hierarchy1"/>
    <dgm:cxn modelId="{38125313-5DB7-4F80-9CE8-275A6B1110EE}" type="presParOf" srcId="{56A451CD-6C6F-4D57-9908-FD3A131E10F8}" destId="{B1AC41AA-7CCF-4206-AFB2-2FA4363F897D}" srcOrd="1" destOrd="0" presId="urn:microsoft.com/office/officeart/2005/8/layout/hierarchy1"/>
    <dgm:cxn modelId="{B23A1B14-CB0D-4F34-BCC8-E1191DF910D4}" type="presParOf" srcId="{E3ACE979-C181-4638-8DFA-23DDB57D65ED}" destId="{D6280EE3-4998-4845-B72B-5648C1F060EE}" srcOrd="1" destOrd="0" presId="urn:microsoft.com/office/officeart/2005/8/layout/hierarchy1"/>
    <dgm:cxn modelId="{CF71EB38-792E-429A-90B9-C1AAE01F8F7F}" type="presParOf" srcId="{D6280EE3-4998-4845-B72B-5648C1F060EE}" destId="{230FEC04-30B7-4850-85D3-D98BE72F65DF}" srcOrd="0" destOrd="0" presId="urn:microsoft.com/office/officeart/2005/8/layout/hierarchy1"/>
    <dgm:cxn modelId="{E20DD6B0-9392-463E-81BE-125F6F981863}" type="presParOf" srcId="{D6280EE3-4998-4845-B72B-5648C1F060EE}" destId="{17CCD260-85E4-4E03-81D0-86C9334B416B}" srcOrd="1" destOrd="0" presId="urn:microsoft.com/office/officeart/2005/8/layout/hierarchy1"/>
    <dgm:cxn modelId="{DB29D227-1C81-4908-AE0C-06653C2BAEB2}" type="presParOf" srcId="{17CCD260-85E4-4E03-81D0-86C9334B416B}" destId="{A1DA480D-833F-426F-89CC-92367AC2F46D}" srcOrd="0" destOrd="0" presId="urn:microsoft.com/office/officeart/2005/8/layout/hierarchy1"/>
    <dgm:cxn modelId="{D7ABF67E-63FF-4D13-838D-C3B2444533C5}" type="presParOf" srcId="{A1DA480D-833F-426F-89CC-92367AC2F46D}" destId="{FC378DDB-2E38-4AD3-BBF6-6B8C9F6259AF}" srcOrd="0" destOrd="0" presId="urn:microsoft.com/office/officeart/2005/8/layout/hierarchy1"/>
    <dgm:cxn modelId="{4823F431-8FE3-48D6-BE26-F86A62A7AE47}" type="presParOf" srcId="{A1DA480D-833F-426F-89CC-92367AC2F46D}" destId="{332C3BFE-6426-48A8-8151-4CA7599429CA}" srcOrd="1" destOrd="0" presId="urn:microsoft.com/office/officeart/2005/8/layout/hierarchy1"/>
    <dgm:cxn modelId="{3B08D35A-E276-4353-971D-60B5B6679AF7}" type="presParOf" srcId="{17CCD260-85E4-4E03-81D0-86C9334B416B}" destId="{A320BBAC-DA11-42C3-94C2-976633383B48}" srcOrd="1" destOrd="0" presId="urn:microsoft.com/office/officeart/2005/8/layout/hierarchy1"/>
    <dgm:cxn modelId="{4E392A4A-CF32-46FF-9FB5-6885057417E4}" type="presParOf" srcId="{D6280EE3-4998-4845-B72B-5648C1F060EE}" destId="{09B3323E-D3AD-4350-AF12-6B1F08DC174D}" srcOrd="2" destOrd="0" presId="urn:microsoft.com/office/officeart/2005/8/layout/hierarchy1"/>
    <dgm:cxn modelId="{00D7E837-9550-4ABA-B80B-EF9D9471FBE6}" type="presParOf" srcId="{D6280EE3-4998-4845-B72B-5648C1F060EE}" destId="{506A3AA6-01F3-44C3-92BA-81415EFCD54A}" srcOrd="3" destOrd="0" presId="urn:microsoft.com/office/officeart/2005/8/layout/hierarchy1"/>
    <dgm:cxn modelId="{58AFB702-AD61-4AF9-B634-B9E49E074742}" type="presParOf" srcId="{506A3AA6-01F3-44C3-92BA-81415EFCD54A}" destId="{B31FA67B-99FF-4643-BFC4-957AFEF96853}" srcOrd="0" destOrd="0" presId="urn:microsoft.com/office/officeart/2005/8/layout/hierarchy1"/>
    <dgm:cxn modelId="{5B15E17B-3096-432F-9AA6-594CD3F0EEB6}" type="presParOf" srcId="{B31FA67B-99FF-4643-BFC4-957AFEF96853}" destId="{FA245093-FFE6-4D32-BCC1-1E65592C2BF3}" srcOrd="0" destOrd="0" presId="urn:microsoft.com/office/officeart/2005/8/layout/hierarchy1"/>
    <dgm:cxn modelId="{09C5CA78-6AA9-4FCC-9E36-D17C259E3B2A}" type="presParOf" srcId="{B31FA67B-99FF-4643-BFC4-957AFEF96853}" destId="{075E7A6C-C589-4CF3-8D42-C7B19B63A2BE}" srcOrd="1" destOrd="0" presId="urn:microsoft.com/office/officeart/2005/8/layout/hierarchy1"/>
    <dgm:cxn modelId="{05E57A2C-F684-40F3-8599-1FD2F9037CA2}" type="presParOf" srcId="{506A3AA6-01F3-44C3-92BA-81415EFCD54A}" destId="{07B5BE89-9130-4742-940B-84A628E0194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14B1F3A-3CEE-4F51-AF88-57EFA0B78182}" type="doc">
      <dgm:prSet loTypeId="urn:microsoft.com/office/officeart/2005/8/layout/target3" loCatId="list" qsTypeId="urn:microsoft.com/office/officeart/2005/8/quickstyle/3d7" qsCatId="3D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7BBB1F5-867D-4ECF-8F62-C2B460C8F46E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Предмет соглашения - только вопросы факта, а НЕ вопросы права;</a:t>
          </a:r>
          <a:endParaRPr lang="ru-RU" b="1" dirty="0">
            <a:solidFill>
              <a:schemeClr val="accent4">
                <a:lumMod val="50000"/>
              </a:schemeClr>
            </a:solidFill>
          </a:endParaRPr>
        </a:p>
      </dgm:t>
    </dgm:pt>
    <dgm:pt modelId="{0785C3F2-5EAA-4C99-B8DD-EA9260016DBB}" type="parTrans" cxnId="{35BDADB2-F649-4E71-A9B3-19025DA5B361}">
      <dgm:prSet/>
      <dgm:spPr/>
      <dgm:t>
        <a:bodyPr/>
        <a:lstStyle/>
        <a:p>
          <a:endParaRPr lang="ru-RU"/>
        </a:p>
      </dgm:t>
    </dgm:pt>
    <dgm:pt modelId="{FEC41DA0-78E3-4F2C-9D7A-D17FA75D3D6C}" type="sibTrans" cxnId="{35BDADB2-F649-4E71-A9B3-19025DA5B361}">
      <dgm:prSet/>
      <dgm:spPr/>
      <dgm:t>
        <a:bodyPr/>
        <a:lstStyle/>
        <a:p>
          <a:endParaRPr lang="ru-RU"/>
        </a:p>
      </dgm:t>
    </dgm:pt>
    <dgm:pt modelId="{9D4C06D9-1B9C-480F-BABC-D520BE5FB8D2}">
      <dgm:prSet phldrT="[Текст]"/>
      <dgm:spPr/>
      <dgm:t>
        <a:bodyPr/>
        <a:lstStyle/>
        <a:p>
          <a:r>
            <a:rPr lang="ru-RU" b="1" dirty="0" smtClean="0">
              <a:solidFill>
                <a:schemeClr val="accent4">
                  <a:lumMod val="50000"/>
                </a:schemeClr>
              </a:solidFill>
            </a:rPr>
            <a:t>Предмет соглашения – не определяется свободно, как в классических мировых соглашениях, а только в рамках нормы, устанавливающей правовую обязанность;</a:t>
          </a:r>
          <a:endParaRPr lang="ru-RU" b="1" dirty="0">
            <a:solidFill>
              <a:schemeClr val="accent4">
                <a:lumMod val="50000"/>
              </a:schemeClr>
            </a:solidFill>
          </a:endParaRPr>
        </a:p>
      </dgm:t>
    </dgm:pt>
    <dgm:pt modelId="{72F93D24-BAED-484E-992E-2ACB699589A9}" type="parTrans" cxnId="{8393A427-64E7-4DF9-8241-3152BB98A072}">
      <dgm:prSet/>
      <dgm:spPr/>
      <dgm:t>
        <a:bodyPr/>
        <a:lstStyle/>
        <a:p>
          <a:endParaRPr lang="ru-RU"/>
        </a:p>
      </dgm:t>
    </dgm:pt>
    <dgm:pt modelId="{5E2CD35D-FBA5-4966-8098-7D336D29659D}" type="sibTrans" cxnId="{8393A427-64E7-4DF9-8241-3152BB98A072}">
      <dgm:prSet/>
      <dgm:spPr/>
      <dgm:t>
        <a:bodyPr/>
        <a:lstStyle/>
        <a:p>
          <a:endParaRPr lang="ru-RU"/>
        </a:p>
      </dgm:t>
    </dgm:pt>
    <dgm:pt modelId="{8600C680-A83D-4863-BC0B-288656E91200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accent4">
                  <a:lumMod val="50000"/>
                </a:schemeClr>
              </a:solidFill>
            </a:rPr>
            <a:t>Предметом соглашения служат подлежащие доказыванию факты. Соглашение устраняет бремя доказывания и заменяет собой презумпцию доказанности;</a:t>
          </a:r>
          <a:endParaRPr lang="ru-RU" sz="2000" b="1" dirty="0">
            <a:solidFill>
              <a:schemeClr val="accent4">
                <a:lumMod val="50000"/>
              </a:schemeClr>
            </a:solidFill>
          </a:endParaRPr>
        </a:p>
      </dgm:t>
    </dgm:pt>
    <dgm:pt modelId="{DD8EBCE2-3E03-4406-AE71-10F8CF50E1D6}" type="parTrans" cxnId="{B512ED7A-3B6D-442F-890B-FB06ED6E53A1}">
      <dgm:prSet/>
      <dgm:spPr/>
      <dgm:t>
        <a:bodyPr/>
        <a:lstStyle/>
        <a:p>
          <a:endParaRPr lang="ru-RU"/>
        </a:p>
      </dgm:t>
    </dgm:pt>
    <dgm:pt modelId="{CF0DF5C3-6F9F-43B6-AA70-9136DE0F7FFF}" type="sibTrans" cxnId="{B512ED7A-3B6D-442F-890B-FB06ED6E53A1}">
      <dgm:prSet/>
      <dgm:spPr/>
      <dgm:t>
        <a:bodyPr/>
        <a:lstStyle/>
        <a:p>
          <a:endParaRPr lang="ru-RU"/>
        </a:p>
      </dgm:t>
    </dgm:pt>
    <dgm:pt modelId="{286397C5-375E-401A-905E-982408600293}" type="pres">
      <dgm:prSet presAssocID="{E14B1F3A-3CEE-4F51-AF88-57EFA0B7818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7244F3-D390-4A18-A3E5-EB5A350CD32C}" type="pres">
      <dgm:prSet presAssocID="{07BBB1F5-867D-4ECF-8F62-C2B460C8F46E}" presName="circle1" presStyleLbl="node1" presStyleIdx="0" presStyleCnt="3"/>
      <dgm:spPr/>
    </dgm:pt>
    <dgm:pt modelId="{BA3EEA4D-373E-4735-AACB-595BE37D68B2}" type="pres">
      <dgm:prSet presAssocID="{07BBB1F5-867D-4ECF-8F62-C2B460C8F46E}" presName="space" presStyleCnt="0"/>
      <dgm:spPr/>
    </dgm:pt>
    <dgm:pt modelId="{5568177A-10F1-4CE2-8358-D30E28FCC90B}" type="pres">
      <dgm:prSet presAssocID="{07BBB1F5-867D-4ECF-8F62-C2B460C8F46E}" presName="rect1" presStyleLbl="alignAcc1" presStyleIdx="0" presStyleCnt="3" custLinFactNeighborX="-1235"/>
      <dgm:spPr/>
      <dgm:t>
        <a:bodyPr/>
        <a:lstStyle/>
        <a:p>
          <a:endParaRPr lang="ru-RU"/>
        </a:p>
      </dgm:t>
    </dgm:pt>
    <dgm:pt modelId="{9BC23A46-9B49-440A-BAAE-8BAA34D5F981}" type="pres">
      <dgm:prSet presAssocID="{9D4C06D9-1B9C-480F-BABC-D520BE5FB8D2}" presName="vertSpace2" presStyleLbl="node1" presStyleIdx="0" presStyleCnt="3"/>
      <dgm:spPr/>
    </dgm:pt>
    <dgm:pt modelId="{9B5F67FA-A6FC-470C-8085-D0F13D623A3D}" type="pres">
      <dgm:prSet presAssocID="{9D4C06D9-1B9C-480F-BABC-D520BE5FB8D2}" presName="circle2" presStyleLbl="node1" presStyleIdx="1" presStyleCnt="3"/>
      <dgm:spPr/>
    </dgm:pt>
    <dgm:pt modelId="{2A101E14-29FD-46F0-AD81-5E6D789654B7}" type="pres">
      <dgm:prSet presAssocID="{9D4C06D9-1B9C-480F-BABC-D520BE5FB8D2}" presName="rect2" presStyleLbl="alignAcc1" presStyleIdx="1" presStyleCnt="3"/>
      <dgm:spPr/>
      <dgm:t>
        <a:bodyPr/>
        <a:lstStyle/>
        <a:p>
          <a:endParaRPr lang="ru-RU"/>
        </a:p>
      </dgm:t>
    </dgm:pt>
    <dgm:pt modelId="{CD74C0D9-44EE-4915-833C-8C211647C877}" type="pres">
      <dgm:prSet presAssocID="{8600C680-A83D-4863-BC0B-288656E91200}" presName="vertSpace3" presStyleLbl="node1" presStyleIdx="1" presStyleCnt="3"/>
      <dgm:spPr/>
    </dgm:pt>
    <dgm:pt modelId="{501D4FDE-57C6-4289-94B2-E5CAC286FAEC}" type="pres">
      <dgm:prSet presAssocID="{8600C680-A83D-4863-BC0B-288656E91200}" presName="circle3" presStyleLbl="node1" presStyleIdx="2" presStyleCnt="3"/>
      <dgm:spPr/>
    </dgm:pt>
    <dgm:pt modelId="{FC63F3EE-3179-430E-9C5B-36C974D5BA1C}" type="pres">
      <dgm:prSet presAssocID="{8600C680-A83D-4863-BC0B-288656E91200}" presName="rect3" presStyleLbl="alignAcc1" presStyleIdx="2" presStyleCnt="3"/>
      <dgm:spPr/>
      <dgm:t>
        <a:bodyPr/>
        <a:lstStyle/>
        <a:p>
          <a:endParaRPr lang="ru-RU"/>
        </a:p>
      </dgm:t>
    </dgm:pt>
    <dgm:pt modelId="{5CD1CF95-805F-4115-9673-8DA6884B51F5}" type="pres">
      <dgm:prSet presAssocID="{07BBB1F5-867D-4ECF-8F62-C2B460C8F46E}" presName="rect1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3BAB39-D572-4F59-AE2D-8AC59DACD86D}" type="pres">
      <dgm:prSet presAssocID="{9D4C06D9-1B9C-480F-BABC-D520BE5FB8D2}" presName="rect2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7BA0EA-8736-4583-A0AB-B1FC538D9DD9}" type="pres">
      <dgm:prSet presAssocID="{8600C680-A83D-4863-BC0B-288656E91200}" presName="rect3ParTxNoCh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FBC53D-1DBD-41DA-9F17-928B947DF190}" type="presOf" srcId="{07BBB1F5-867D-4ECF-8F62-C2B460C8F46E}" destId="{5CD1CF95-805F-4115-9673-8DA6884B51F5}" srcOrd="1" destOrd="0" presId="urn:microsoft.com/office/officeart/2005/8/layout/target3"/>
    <dgm:cxn modelId="{4BC04B4C-4FD1-46A4-BE29-B771FBE71219}" type="presOf" srcId="{9D4C06D9-1B9C-480F-BABC-D520BE5FB8D2}" destId="{7B3BAB39-D572-4F59-AE2D-8AC59DACD86D}" srcOrd="1" destOrd="0" presId="urn:microsoft.com/office/officeart/2005/8/layout/target3"/>
    <dgm:cxn modelId="{7161AC8D-E0EF-44A9-B2DF-C28C311DC0BB}" type="presOf" srcId="{9D4C06D9-1B9C-480F-BABC-D520BE5FB8D2}" destId="{2A101E14-29FD-46F0-AD81-5E6D789654B7}" srcOrd="0" destOrd="0" presId="urn:microsoft.com/office/officeart/2005/8/layout/target3"/>
    <dgm:cxn modelId="{05FB626C-F5FE-4799-9A84-8B4C38F3E40C}" type="presOf" srcId="{8600C680-A83D-4863-BC0B-288656E91200}" destId="{FC63F3EE-3179-430E-9C5B-36C974D5BA1C}" srcOrd="0" destOrd="0" presId="urn:microsoft.com/office/officeart/2005/8/layout/target3"/>
    <dgm:cxn modelId="{50874DBB-7AA0-47CD-8B60-5B1C325AF678}" type="presOf" srcId="{07BBB1F5-867D-4ECF-8F62-C2B460C8F46E}" destId="{5568177A-10F1-4CE2-8358-D30E28FCC90B}" srcOrd="0" destOrd="0" presId="urn:microsoft.com/office/officeart/2005/8/layout/target3"/>
    <dgm:cxn modelId="{ADD913BE-AAF7-42ED-94EE-66A5F15116AE}" type="presOf" srcId="{8600C680-A83D-4863-BC0B-288656E91200}" destId="{E77BA0EA-8736-4583-A0AB-B1FC538D9DD9}" srcOrd="1" destOrd="0" presId="urn:microsoft.com/office/officeart/2005/8/layout/target3"/>
    <dgm:cxn modelId="{8393A427-64E7-4DF9-8241-3152BB98A072}" srcId="{E14B1F3A-3CEE-4F51-AF88-57EFA0B78182}" destId="{9D4C06D9-1B9C-480F-BABC-D520BE5FB8D2}" srcOrd="1" destOrd="0" parTransId="{72F93D24-BAED-484E-992E-2ACB699589A9}" sibTransId="{5E2CD35D-FBA5-4966-8098-7D336D29659D}"/>
    <dgm:cxn modelId="{35BDADB2-F649-4E71-A9B3-19025DA5B361}" srcId="{E14B1F3A-3CEE-4F51-AF88-57EFA0B78182}" destId="{07BBB1F5-867D-4ECF-8F62-C2B460C8F46E}" srcOrd="0" destOrd="0" parTransId="{0785C3F2-5EAA-4C99-B8DD-EA9260016DBB}" sibTransId="{FEC41DA0-78E3-4F2C-9D7A-D17FA75D3D6C}"/>
    <dgm:cxn modelId="{B512ED7A-3B6D-442F-890B-FB06ED6E53A1}" srcId="{E14B1F3A-3CEE-4F51-AF88-57EFA0B78182}" destId="{8600C680-A83D-4863-BC0B-288656E91200}" srcOrd="2" destOrd="0" parTransId="{DD8EBCE2-3E03-4406-AE71-10F8CF50E1D6}" sibTransId="{CF0DF5C3-6F9F-43B6-AA70-9136DE0F7FFF}"/>
    <dgm:cxn modelId="{145072C2-86B8-466E-B797-91CF2328EAA6}" type="presOf" srcId="{E14B1F3A-3CEE-4F51-AF88-57EFA0B78182}" destId="{286397C5-375E-401A-905E-982408600293}" srcOrd="0" destOrd="0" presId="urn:microsoft.com/office/officeart/2005/8/layout/target3"/>
    <dgm:cxn modelId="{A0B39CF5-BF74-416A-BC9B-10CA0CA288D0}" type="presParOf" srcId="{286397C5-375E-401A-905E-982408600293}" destId="{CA7244F3-D390-4A18-A3E5-EB5A350CD32C}" srcOrd="0" destOrd="0" presId="urn:microsoft.com/office/officeart/2005/8/layout/target3"/>
    <dgm:cxn modelId="{9DA45AB7-A3E5-4AFC-99BE-B624B2DC84EB}" type="presParOf" srcId="{286397C5-375E-401A-905E-982408600293}" destId="{BA3EEA4D-373E-4735-AACB-595BE37D68B2}" srcOrd="1" destOrd="0" presId="urn:microsoft.com/office/officeart/2005/8/layout/target3"/>
    <dgm:cxn modelId="{F63B7D4C-1757-4AE0-AA37-0AD4BF4EE237}" type="presParOf" srcId="{286397C5-375E-401A-905E-982408600293}" destId="{5568177A-10F1-4CE2-8358-D30E28FCC90B}" srcOrd="2" destOrd="0" presId="urn:microsoft.com/office/officeart/2005/8/layout/target3"/>
    <dgm:cxn modelId="{43921F60-DB32-43F1-9E0F-35CC0FE76B11}" type="presParOf" srcId="{286397C5-375E-401A-905E-982408600293}" destId="{9BC23A46-9B49-440A-BAAE-8BAA34D5F981}" srcOrd="3" destOrd="0" presId="urn:microsoft.com/office/officeart/2005/8/layout/target3"/>
    <dgm:cxn modelId="{6DD55F8A-C2F9-41B1-A02C-1E15E34B94B0}" type="presParOf" srcId="{286397C5-375E-401A-905E-982408600293}" destId="{9B5F67FA-A6FC-470C-8085-D0F13D623A3D}" srcOrd="4" destOrd="0" presId="urn:microsoft.com/office/officeart/2005/8/layout/target3"/>
    <dgm:cxn modelId="{7245F683-B836-44FA-9D16-01EC775D648E}" type="presParOf" srcId="{286397C5-375E-401A-905E-982408600293}" destId="{2A101E14-29FD-46F0-AD81-5E6D789654B7}" srcOrd="5" destOrd="0" presId="urn:microsoft.com/office/officeart/2005/8/layout/target3"/>
    <dgm:cxn modelId="{83459248-4A2D-4A70-928B-E4A2DA8EE140}" type="presParOf" srcId="{286397C5-375E-401A-905E-982408600293}" destId="{CD74C0D9-44EE-4915-833C-8C211647C877}" srcOrd="6" destOrd="0" presId="urn:microsoft.com/office/officeart/2005/8/layout/target3"/>
    <dgm:cxn modelId="{4831EEB6-2887-4D18-924F-43C97CB77F1E}" type="presParOf" srcId="{286397C5-375E-401A-905E-982408600293}" destId="{501D4FDE-57C6-4289-94B2-E5CAC286FAEC}" srcOrd="7" destOrd="0" presId="urn:microsoft.com/office/officeart/2005/8/layout/target3"/>
    <dgm:cxn modelId="{FF67C50C-FB20-4757-828B-A1C6F504B222}" type="presParOf" srcId="{286397C5-375E-401A-905E-982408600293}" destId="{FC63F3EE-3179-430E-9C5B-36C974D5BA1C}" srcOrd="8" destOrd="0" presId="urn:microsoft.com/office/officeart/2005/8/layout/target3"/>
    <dgm:cxn modelId="{76B503DC-2E50-412E-8ED1-3915C105C53F}" type="presParOf" srcId="{286397C5-375E-401A-905E-982408600293}" destId="{5CD1CF95-805F-4115-9673-8DA6884B51F5}" srcOrd="9" destOrd="0" presId="urn:microsoft.com/office/officeart/2005/8/layout/target3"/>
    <dgm:cxn modelId="{B71EB2C8-A660-45E5-993F-FE14681DB1E3}" type="presParOf" srcId="{286397C5-375E-401A-905E-982408600293}" destId="{7B3BAB39-D572-4F59-AE2D-8AC59DACD86D}" srcOrd="10" destOrd="0" presId="urn:microsoft.com/office/officeart/2005/8/layout/target3"/>
    <dgm:cxn modelId="{B319A388-C085-4054-A515-60B8E8B28883}" type="presParOf" srcId="{286397C5-375E-401A-905E-982408600293}" destId="{E77BA0EA-8736-4583-A0AB-B1FC538D9DD9}" srcOrd="11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BD44E3E-5CE0-43F5-A851-604784F8B520}" type="doc">
      <dgm:prSet loTypeId="urn:microsoft.com/office/officeart/2008/layout/SquareAccen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3FB2003-66D4-4680-A300-7B076C139325}">
      <dgm:prSet phldrT="[Текст]" custT="1"/>
      <dgm:spPr/>
      <dgm:t>
        <a:bodyPr/>
        <a:lstStyle/>
        <a:p>
          <a:pPr algn="ctr"/>
          <a:r>
            <a:rPr lang="ru-RU" sz="2400" b="1" dirty="0" smtClean="0"/>
            <a:t>Основные принципы использования мировых соглашений</a:t>
          </a:r>
          <a:endParaRPr lang="ru-RU" sz="2400" b="1" dirty="0"/>
        </a:p>
      </dgm:t>
    </dgm:pt>
    <dgm:pt modelId="{EDFD9573-8939-47D6-B97C-EEC1A5CD786D}" type="parTrans" cxnId="{3EE8E450-B7AA-4D85-AD1D-512B9551624A}">
      <dgm:prSet/>
      <dgm:spPr/>
      <dgm:t>
        <a:bodyPr/>
        <a:lstStyle/>
        <a:p>
          <a:endParaRPr lang="ru-RU"/>
        </a:p>
      </dgm:t>
    </dgm:pt>
    <dgm:pt modelId="{968E7CF2-EB98-4DF6-8BCE-EA1922CB2E5D}" type="sibTrans" cxnId="{3EE8E450-B7AA-4D85-AD1D-512B9551624A}">
      <dgm:prSet/>
      <dgm:spPr/>
      <dgm:t>
        <a:bodyPr/>
        <a:lstStyle/>
        <a:p>
          <a:endParaRPr lang="ru-RU"/>
        </a:p>
      </dgm:t>
    </dgm:pt>
    <dgm:pt modelId="{9AF63634-6071-4760-82C7-B9BDFDE34E0B}">
      <dgm:prSet phldrT="[Текст]" custT="1"/>
      <dgm:spPr/>
      <dgm:t>
        <a:bodyPr/>
        <a:lstStyle/>
        <a:p>
          <a:r>
            <a:rPr lang="ru-RU" sz="2000" dirty="0" smtClean="0"/>
            <a:t>Отсутствие нарушения закона;</a:t>
          </a:r>
          <a:endParaRPr lang="ru-RU" sz="2000" dirty="0"/>
        </a:p>
      </dgm:t>
    </dgm:pt>
    <dgm:pt modelId="{AFCE39F4-1EAB-4CDE-90AE-6B7DB1ED43B7}" type="parTrans" cxnId="{BD43550C-9B70-4D42-A332-5A419FDFD3BD}">
      <dgm:prSet/>
      <dgm:spPr/>
      <dgm:t>
        <a:bodyPr/>
        <a:lstStyle/>
        <a:p>
          <a:endParaRPr lang="ru-RU"/>
        </a:p>
      </dgm:t>
    </dgm:pt>
    <dgm:pt modelId="{CFEA98BC-A06A-4F05-B2C6-9F1D9D5BB06C}" type="sibTrans" cxnId="{BD43550C-9B70-4D42-A332-5A419FDFD3BD}">
      <dgm:prSet/>
      <dgm:spPr/>
      <dgm:t>
        <a:bodyPr/>
        <a:lstStyle/>
        <a:p>
          <a:endParaRPr lang="ru-RU"/>
        </a:p>
      </dgm:t>
    </dgm:pt>
    <dgm:pt modelId="{F4AC7195-F265-4415-9E88-642EA5F522D3}">
      <dgm:prSet phldrT="[Текст]" custT="1"/>
      <dgm:spPr/>
      <dgm:t>
        <a:bodyPr/>
        <a:lstStyle/>
        <a:p>
          <a:r>
            <a:rPr lang="ru-RU" sz="2000" dirty="0" smtClean="0"/>
            <a:t>Отсутствие нарушений прав третьих лиц;</a:t>
          </a:r>
          <a:endParaRPr lang="ru-RU" sz="2000" dirty="0"/>
        </a:p>
      </dgm:t>
    </dgm:pt>
    <dgm:pt modelId="{5CD16758-72EC-42BD-98B0-CE67FCA92C1F}" type="parTrans" cxnId="{E8E41B36-8DA7-4B08-BC99-8A7302371609}">
      <dgm:prSet/>
      <dgm:spPr/>
      <dgm:t>
        <a:bodyPr/>
        <a:lstStyle/>
        <a:p>
          <a:endParaRPr lang="ru-RU"/>
        </a:p>
      </dgm:t>
    </dgm:pt>
    <dgm:pt modelId="{405A7046-E4AE-4282-9B3F-391F9CBAAEF9}" type="sibTrans" cxnId="{E8E41B36-8DA7-4B08-BC99-8A7302371609}">
      <dgm:prSet/>
      <dgm:spPr/>
      <dgm:t>
        <a:bodyPr/>
        <a:lstStyle/>
        <a:p>
          <a:endParaRPr lang="ru-RU"/>
        </a:p>
      </dgm:t>
    </dgm:pt>
    <dgm:pt modelId="{A02D6F39-2921-4540-A581-34027BB2F748}">
      <dgm:prSet phldrT="[Текст]" custT="1"/>
      <dgm:spPr/>
      <dgm:t>
        <a:bodyPr/>
        <a:lstStyle/>
        <a:p>
          <a:r>
            <a:rPr lang="ru-RU" sz="2000" dirty="0" err="1" smtClean="0"/>
            <a:t>Взаимовыгодность</a:t>
          </a:r>
          <a:r>
            <a:rPr lang="ru-RU" sz="2000" dirty="0" smtClean="0"/>
            <a:t> условий;</a:t>
          </a:r>
          <a:endParaRPr lang="ru-RU" sz="2000" dirty="0"/>
        </a:p>
      </dgm:t>
    </dgm:pt>
    <dgm:pt modelId="{6293205B-37E1-4D4A-94D6-5707D81B5534}" type="parTrans" cxnId="{B93C3455-28F3-40BE-9D0C-50B8D8F396A3}">
      <dgm:prSet/>
      <dgm:spPr/>
      <dgm:t>
        <a:bodyPr/>
        <a:lstStyle/>
        <a:p>
          <a:endParaRPr lang="ru-RU"/>
        </a:p>
      </dgm:t>
    </dgm:pt>
    <dgm:pt modelId="{71DCA8B4-0672-4B82-B034-FACA0AFD0C84}" type="sibTrans" cxnId="{B93C3455-28F3-40BE-9D0C-50B8D8F396A3}">
      <dgm:prSet/>
      <dgm:spPr/>
      <dgm:t>
        <a:bodyPr/>
        <a:lstStyle/>
        <a:p>
          <a:endParaRPr lang="ru-RU"/>
        </a:p>
      </dgm:t>
    </dgm:pt>
    <dgm:pt modelId="{FCC4B2A0-0F08-4EC6-A0D9-DC86477EFE85}">
      <dgm:prSet phldrT="[Текст]" custT="1"/>
      <dgm:spPr/>
      <dgm:t>
        <a:bodyPr/>
        <a:lstStyle/>
        <a:p>
          <a:pPr algn="ctr"/>
          <a:r>
            <a:rPr lang="ru-RU" sz="2400" b="1" dirty="0" smtClean="0"/>
            <a:t>«Тонкости» применения принципов</a:t>
          </a:r>
          <a:endParaRPr lang="ru-RU" sz="2400" b="1" dirty="0"/>
        </a:p>
      </dgm:t>
    </dgm:pt>
    <dgm:pt modelId="{F45FBCCA-F709-4DCE-95F3-E3CC725A5F23}" type="parTrans" cxnId="{0A3E5F52-057F-4D84-A699-F705991F03D1}">
      <dgm:prSet/>
      <dgm:spPr/>
      <dgm:t>
        <a:bodyPr/>
        <a:lstStyle/>
        <a:p>
          <a:endParaRPr lang="ru-RU"/>
        </a:p>
      </dgm:t>
    </dgm:pt>
    <dgm:pt modelId="{B2A180DC-CC23-4CAF-8D18-25B046AE87A0}" type="sibTrans" cxnId="{0A3E5F52-057F-4D84-A699-F705991F03D1}">
      <dgm:prSet/>
      <dgm:spPr/>
      <dgm:t>
        <a:bodyPr/>
        <a:lstStyle/>
        <a:p>
          <a:endParaRPr lang="ru-RU"/>
        </a:p>
      </dgm:t>
    </dgm:pt>
    <dgm:pt modelId="{E0ADFB69-EB7D-4CFD-95FE-04B432FB5B4E}">
      <dgm:prSet phldrT="[Текст]" custT="1"/>
      <dgm:spPr/>
      <dgm:t>
        <a:bodyPr/>
        <a:lstStyle/>
        <a:p>
          <a:r>
            <a:rPr lang="ru-RU" sz="1600" dirty="0" smtClean="0"/>
            <a:t>Ограничение полномочий публичного субъекта.</a:t>
          </a:r>
        </a:p>
        <a:p>
          <a:r>
            <a:rPr lang="ru-RU" sz="1600" dirty="0" smtClean="0"/>
            <a:t>Отсутствие системности практики по возможным условиям соглашения</a:t>
          </a:r>
          <a:r>
            <a:rPr lang="ru-RU" sz="1200" dirty="0" smtClean="0"/>
            <a:t>. </a:t>
          </a:r>
          <a:endParaRPr lang="ru-RU" sz="1200" dirty="0"/>
        </a:p>
      </dgm:t>
    </dgm:pt>
    <dgm:pt modelId="{8D81B024-5B04-4C59-8454-4DE779273345}" type="parTrans" cxnId="{EECB02E8-14A6-42FB-8D03-E14F887EB2BC}">
      <dgm:prSet/>
      <dgm:spPr/>
      <dgm:t>
        <a:bodyPr/>
        <a:lstStyle/>
        <a:p>
          <a:endParaRPr lang="ru-RU"/>
        </a:p>
      </dgm:t>
    </dgm:pt>
    <dgm:pt modelId="{F16002C7-E788-4BC9-9FE4-E8BDEB7F81FD}" type="sibTrans" cxnId="{EECB02E8-14A6-42FB-8D03-E14F887EB2BC}">
      <dgm:prSet/>
      <dgm:spPr/>
      <dgm:t>
        <a:bodyPr/>
        <a:lstStyle/>
        <a:p>
          <a:endParaRPr lang="ru-RU"/>
        </a:p>
      </dgm:t>
    </dgm:pt>
    <dgm:pt modelId="{A6BCB825-B0C1-4639-8410-3C09AFF33A06}">
      <dgm:prSet phldrT="[Текст]" custT="1"/>
      <dgm:spPr/>
      <dgm:t>
        <a:bodyPr/>
        <a:lstStyle/>
        <a:p>
          <a:r>
            <a:rPr lang="ru-RU" sz="1600" dirty="0" smtClean="0"/>
            <a:t>Необходим анализ фактической ситуации в каждом конкретном случае.</a:t>
          </a:r>
          <a:endParaRPr lang="ru-RU" sz="1600" dirty="0"/>
        </a:p>
      </dgm:t>
    </dgm:pt>
    <dgm:pt modelId="{291EC80C-826A-405E-947C-0515E786CD80}" type="parTrans" cxnId="{FE025E23-D898-4548-B5E2-2423242D594B}">
      <dgm:prSet/>
      <dgm:spPr/>
      <dgm:t>
        <a:bodyPr/>
        <a:lstStyle/>
        <a:p>
          <a:endParaRPr lang="ru-RU"/>
        </a:p>
      </dgm:t>
    </dgm:pt>
    <dgm:pt modelId="{6BF618EE-4F67-436D-BAF5-49A72A92C381}" type="sibTrans" cxnId="{FE025E23-D898-4548-B5E2-2423242D594B}">
      <dgm:prSet/>
      <dgm:spPr/>
      <dgm:t>
        <a:bodyPr/>
        <a:lstStyle/>
        <a:p>
          <a:endParaRPr lang="ru-RU"/>
        </a:p>
      </dgm:t>
    </dgm:pt>
    <dgm:pt modelId="{7D4D03B1-4F05-4E9C-B036-FBBFC9F4E257}">
      <dgm:prSet phldrT="[Текст]" custT="1"/>
      <dgm:spPr/>
      <dgm:t>
        <a:bodyPr/>
        <a:lstStyle/>
        <a:p>
          <a:r>
            <a:rPr lang="ru-RU" sz="1600" dirty="0" smtClean="0"/>
            <a:t>Должен быть признак взаимности условий. В противном случае суд может посчитать, что соглашение фактически подменяет признание или отказ от иска. </a:t>
          </a:r>
          <a:endParaRPr lang="ru-RU" sz="1600" dirty="0"/>
        </a:p>
      </dgm:t>
    </dgm:pt>
    <dgm:pt modelId="{60E1229D-7EFE-42F6-86CA-32ADCBCF9850}" type="parTrans" cxnId="{5A4C7346-92BB-405D-B314-D449CB493836}">
      <dgm:prSet/>
      <dgm:spPr/>
      <dgm:t>
        <a:bodyPr/>
        <a:lstStyle/>
        <a:p>
          <a:endParaRPr lang="ru-RU"/>
        </a:p>
      </dgm:t>
    </dgm:pt>
    <dgm:pt modelId="{BA58DD50-5A9A-405B-B711-2D53A887B29F}" type="sibTrans" cxnId="{5A4C7346-92BB-405D-B314-D449CB493836}">
      <dgm:prSet/>
      <dgm:spPr/>
      <dgm:t>
        <a:bodyPr/>
        <a:lstStyle/>
        <a:p>
          <a:endParaRPr lang="ru-RU"/>
        </a:p>
      </dgm:t>
    </dgm:pt>
    <dgm:pt modelId="{6BC9AE97-DE8D-4AEC-BACE-F205AEE5D0D9}" type="pres">
      <dgm:prSet presAssocID="{7BD44E3E-5CE0-43F5-A851-604784F8B520}" presName="layout" presStyleCnt="0">
        <dgm:presLayoutVars>
          <dgm:chMax/>
          <dgm:chPref/>
          <dgm:dir/>
          <dgm:resizeHandles/>
        </dgm:presLayoutVars>
      </dgm:prSet>
      <dgm:spPr/>
    </dgm:pt>
    <dgm:pt modelId="{D96075EB-02BA-49DE-9E41-DE7E85DFCDFD}" type="pres">
      <dgm:prSet presAssocID="{E3FB2003-66D4-4680-A300-7B076C139325}" presName="root" presStyleCnt="0">
        <dgm:presLayoutVars>
          <dgm:chMax/>
          <dgm:chPref/>
        </dgm:presLayoutVars>
      </dgm:prSet>
      <dgm:spPr/>
    </dgm:pt>
    <dgm:pt modelId="{A5C613B9-E889-4813-B326-C7F3B04ECB0D}" type="pres">
      <dgm:prSet presAssocID="{E3FB2003-66D4-4680-A300-7B076C139325}" presName="rootComposite" presStyleCnt="0">
        <dgm:presLayoutVars/>
      </dgm:prSet>
      <dgm:spPr/>
    </dgm:pt>
    <dgm:pt modelId="{9186656D-5444-433E-AB50-BB2C73EE6575}" type="pres">
      <dgm:prSet presAssocID="{E3FB2003-66D4-4680-A300-7B076C139325}" presName="ParentAccent" presStyleLbl="alignNode1" presStyleIdx="0" presStyleCnt="2"/>
      <dgm:spPr/>
    </dgm:pt>
    <dgm:pt modelId="{10AE049E-F158-4B30-8F76-6D41A3483DB2}" type="pres">
      <dgm:prSet presAssocID="{E3FB2003-66D4-4680-A300-7B076C139325}" presName="ParentSmallAccent" presStyleLbl="fgAcc1" presStyleIdx="0" presStyleCnt="2"/>
      <dgm:spPr/>
    </dgm:pt>
    <dgm:pt modelId="{27386DB1-2296-4F65-972E-7FEE24CC4EC3}" type="pres">
      <dgm:prSet presAssocID="{E3FB2003-66D4-4680-A300-7B076C139325}" presName="Parent" presStyleLbl="revTx" presStyleIdx="0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7196C5F-17F2-40ED-953C-F16CC03E4A6B}" type="pres">
      <dgm:prSet presAssocID="{E3FB2003-66D4-4680-A300-7B076C139325}" presName="childShape" presStyleCnt="0">
        <dgm:presLayoutVars>
          <dgm:chMax val="0"/>
          <dgm:chPref val="0"/>
        </dgm:presLayoutVars>
      </dgm:prSet>
      <dgm:spPr/>
    </dgm:pt>
    <dgm:pt modelId="{FCE34603-7F72-4CE7-A9C6-05D502430835}" type="pres">
      <dgm:prSet presAssocID="{9AF63634-6071-4760-82C7-B9BDFDE34E0B}" presName="childComposite" presStyleCnt="0">
        <dgm:presLayoutVars>
          <dgm:chMax val="0"/>
          <dgm:chPref val="0"/>
        </dgm:presLayoutVars>
      </dgm:prSet>
      <dgm:spPr/>
    </dgm:pt>
    <dgm:pt modelId="{87F74B35-302F-4D04-8769-51B127EA92EB}" type="pres">
      <dgm:prSet presAssocID="{9AF63634-6071-4760-82C7-B9BDFDE34E0B}" presName="ChildAccent" presStyleLbl="solidFgAcc1" presStyleIdx="0" presStyleCnt="6"/>
      <dgm:spPr/>
    </dgm:pt>
    <dgm:pt modelId="{DA5192B4-A959-40B8-840A-4D0A4FB2D103}" type="pres">
      <dgm:prSet presAssocID="{9AF63634-6071-4760-82C7-B9BDFDE34E0B}" presName="Child" presStyleLbl="revTx" presStyleIdx="1" presStyleCnt="8">
        <dgm:presLayoutVars>
          <dgm:chMax val="0"/>
          <dgm:chPref val="0"/>
          <dgm:bulletEnabled val="1"/>
        </dgm:presLayoutVars>
      </dgm:prSet>
      <dgm:spPr/>
    </dgm:pt>
    <dgm:pt modelId="{F12263F6-E3F2-412D-A8D6-84F727E3DBF0}" type="pres">
      <dgm:prSet presAssocID="{F4AC7195-F265-4415-9E88-642EA5F522D3}" presName="childComposite" presStyleCnt="0">
        <dgm:presLayoutVars>
          <dgm:chMax val="0"/>
          <dgm:chPref val="0"/>
        </dgm:presLayoutVars>
      </dgm:prSet>
      <dgm:spPr/>
    </dgm:pt>
    <dgm:pt modelId="{08DEB7CF-1433-4CEC-89EB-D1F18455CAFA}" type="pres">
      <dgm:prSet presAssocID="{F4AC7195-F265-4415-9E88-642EA5F522D3}" presName="ChildAccent" presStyleLbl="solidFgAcc1" presStyleIdx="1" presStyleCnt="6"/>
      <dgm:spPr/>
    </dgm:pt>
    <dgm:pt modelId="{A4B82EC4-3230-472D-B6E9-3D503F7E15ED}" type="pres">
      <dgm:prSet presAssocID="{F4AC7195-F265-4415-9E88-642EA5F522D3}" presName="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A817B0F-379C-4818-861A-905F9B0E10C4}" type="pres">
      <dgm:prSet presAssocID="{A02D6F39-2921-4540-A581-34027BB2F748}" presName="childComposite" presStyleCnt="0">
        <dgm:presLayoutVars>
          <dgm:chMax val="0"/>
          <dgm:chPref val="0"/>
        </dgm:presLayoutVars>
      </dgm:prSet>
      <dgm:spPr/>
    </dgm:pt>
    <dgm:pt modelId="{26F9F701-B8E1-4A57-8DC5-FEDF0AC6BE58}" type="pres">
      <dgm:prSet presAssocID="{A02D6F39-2921-4540-A581-34027BB2F748}" presName="ChildAccent" presStyleLbl="solidFgAcc1" presStyleIdx="2" presStyleCnt="6"/>
      <dgm:spPr/>
    </dgm:pt>
    <dgm:pt modelId="{0473A015-D928-4237-9F60-03F256FAB1CC}" type="pres">
      <dgm:prSet presAssocID="{A02D6F39-2921-4540-A581-34027BB2F748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157F3A-CF99-450B-9827-80A316E7DE2E}" type="pres">
      <dgm:prSet presAssocID="{FCC4B2A0-0F08-4EC6-A0D9-DC86477EFE85}" presName="root" presStyleCnt="0">
        <dgm:presLayoutVars>
          <dgm:chMax/>
          <dgm:chPref/>
        </dgm:presLayoutVars>
      </dgm:prSet>
      <dgm:spPr/>
    </dgm:pt>
    <dgm:pt modelId="{C167D06C-6FC2-4281-9F2B-EACFA56C0DA4}" type="pres">
      <dgm:prSet presAssocID="{FCC4B2A0-0F08-4EC6-A0D9-DC86477EFE85}" presName="rootComposite" presStyleCnt="0">
        <dgm:presLayoutVars/>
      </dgm:prSet>
      <dgm:spPr/>
    </dgm:pt>
    <dgm:pt modelId="{43FD399E-ED1B-466D-9ABA-5E1D390BFD6C}" type="pres">
      <dgm:prSet presAssocID="{FCC4B2A0-0F08-4EC6-A0D9-DC86477EFE85}" presName="ParentAccent" presStyleLbl="alignNode1" presStyleIdx="1" presStyleCnt="2"/>
      <dgm:spPr/>
    </dgm:pt>
    <dgm:pt modelId="{69C322B9-6E84-446C-A4C0-6AD638694E00}" type="pres">
      <dgm:prSet presAssocID="{FCC4B2A0-0F08-4EC6-A0D9-DC86477EFE85}" presName="ParentSmallAccent" presStyleLbl="fgAcc1" presStyleIdx="1" presStyleCnt="2"/>
      <dgm:spPr/>
    </dgm:pt>
    <dgm:pt modelId="{53FA6927-7A49-4B33-A8A2-AB308D2ECA9F}" type="pres">
      <dgm:prSet presAssocID="{FCC4B2A0-0F08-4EC6-A0D9-DC86477EFE85}" presName="Parent" presStyleLbl="revTx" presStyleIdx="4" presStyleCnt="8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654D0AD-72ED-4BB9-A594-DAF9ACB944A7}" type="pres">
      <dgm:prSet presAssocID="{FCC4B2A0-0F08-4EC6-A0D9-DC86477EFE85}" presName="childShape" presStyleCnt="0">
        <dgm:presLayoutVars>
          <dgm:chMax val="0"/>
          <dgm:chPref val="0"/>
        </dgm:presLayoutVars>
      </dgm:prSet>
      <dgm:spPr/>
    </dgm:pt>
    <dgm:pt modelId="{EFA46496-9BAC-4C68-ACD4-7B10DCF02351}" type="pres">
      <dgm:prSet presAssocID="{E0ADFB69-EB7D-4CFD-95FE-04B432FB5B4E}" presName="childComposite" presStyleCnt="0">
        <dgm:presLayoutVars>
          <dgm:chMax val="0"/>
          <dgm:chPref val="0"/>
        </dgm:presLayoutVars>
      </dgm:prSet>
      <dgm:spPr/>
    </dgm:pt>
    <dgm:pt modelId="{F3A01F6D-7C2F-4FD7-8BC5-50A2B145A4D1}" type="pres">
      <dgm:prSet presAssocID="{E0ADFB69-EB7D-4CFD-95FE-04B432FB5B4E}" presName="ChildAccent" presStyleLbl="solidFgAcc1" presStyleIdx="3" presStyleCnt="6" custLinFactX="-25193" custLinFactNeighborX="-100000" custLinFactNeighborY="13751"/>
      <dgm:spPr/>
    </dgm:pt>
    <dgm:pt modelId="{4373D567-8C02-4E88-8A6D-1F434CE39E49}" type="pres">
      <dgm:prSet presAssocID="{E0ADFB69-EB7D-4CFD-95FE-04B432FB5B4E}" presName="Child" presStyleLbl="revTx" presStyleIdx="5" presStyleCnt="8" custLinFactNeighborX="-6716" custLinFactNeighborY="-1305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CC5DB7-489E-443B-AA10-D31BB9E2F9B2}" type="pres">
      <dgm:prSet presAssocID="{A6BCB825-B0C1-4639-8410-3C09AFF33A06}" presName="childComposite" presStyleCnt="0">
        <dgm:presLayoutVars>
          <dgm:chMax val="0"/>
          <dgm:chPref val="0"/>
        </dgm:presLayoutVars>
      </dgm:prSet>
      <dgm:spPr/>
    </dgm:pt>
    <dgm:pt modelId="{6776F569-7A06-4182-B286-F827F506504A}" type="pres">
      <dgm:prSet presAssocID="{A6BCB825-B0C1-4639-8410-3C09AFF33A06}" presName="ChildAccent" presStyleLbl="solidFgAcc1" presStyleIdx="4" presStyleCnt="6" custLinFactX="-32804" custLinFactNeighborX="-100000" custLinFactNeighborY="2119"/>
      <dgm:spPr/>
    </dgm:pt>
    <dgm:pt modelId="{5705BD20-795A-4B06-B71F-9DDD9018C6B9}" type="pres">
      <dgm:prSet presAssocID="{A6BCB825-B0C1-4639-8410-3C09AFF33A06}" presName="Child" presStyleLbl="revTx" presStyleIdx="6" presStyleCnt="8" custLinFactNeighborX="-6716" custLinFactNeighborY="-854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FDD23A-9098-4FFD-B12F-B418D0FC2F02}" type="pres">
      <dgm:prSet presAssocID="{7D4D03B1-4F05-4E9C-B036-FBBFC9F4E257}" presName="childComposite" presStyleCnt="0">
        <dgm:presLayoutVars>
          <dgm:chMax val="0"/>
          <dgm:chPref val="0"/>
        </dgm:presLayoutVars>
      </dgm:prSet>
      <dgm:spPr/>
    </dgm:pt>
    <dgm:pt modelId="{0242A6A8-9232-4415-A1AF-7B51DAEAC8BC}" type="pres">
      <dgm:prSet presAssocID="{7D4D03B1-4F05-4E9C-B036-FBBFC9F4E257}" presName="ChildAccent" presStyleLbl="solidFgAcc1" presStyleIdx="5" presStyleCnt="6" custLinFactX="-32804" custLinFactNeighborX="-100000" custLinFactNeighborY="12633"/>
      <dgm:spPr/>
    </dgm:pt>
    <dgm:pt modelId="{7B0F03F0-BC32-4642-B63A-DB53DA809EFC}" type="pres">
      <dgm:prSet presAssocID="{7D4D03B1-4F05-4E9C-B036-FBBFC9F4E257}" presName="Child" presStyleLbl="revTx" presStyleIdx="7" presStyleCnt="8" custLinFactNeighborX="-6716" custLinFactNeighborY="-403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56196A-1C5E-49E2-9700-42C820218224}" type="presOf" srcId="{FCC4B2A0-0F08-4EC6-A0D9-DC86477EFE85}" destId="{53FA6927-7A49-4B33-A8A2-AB308D2ECA9F}" srcOrd="0" destOrd="0" presId="urn:microsoft.com/office/officeart/2008/layout/SquareAccentList"/>
    <dgm:cxn modelId="{F4C4B32F-1A70-4C95-BDD2-794EBEF24D2D}" type="presOf" srcId="{A6BCB825-B0C1-4639-8410-3C09AFF33A06}" destId="{5705BD20-795A-4B06-B71F-9DDD9018C6B9}" srcOrd="0" destOrd="0" presId="urn:microsoft.com/office/officeart/2008/layout/SquareAccentList"/>
    <dgm:cxn modelId="{7B0FE463-9DCA-4840-89A8-771D36ED5BC6}" type="presOf" srcId="{A02D6F39-2921-4540-A581-34027BB2F748}" destId="{0473A015-D928-4237-9F60-03F256FAB1CC}" srcOrd="0" destOrd="0" presId="urn:microsoft.com/office/officeart/2008/layout/SquareAccentList"/>
    <dgm:cxn modelId="{0A3E5F52-057F-4D84-A699-F705991F03D1}" srcId="{7BD44E3E-5CE0-43F5-A851-604784F8B520}" destId="{FCC4B2A0-0F08-4EC6-A0D9-DC86477EFE85}" srcOrd="1" destOrd="0" parTransId="{F45FBCCA-F709-4DCE-95F3-E3CC725A5F23}" sibTransId="{B2A180DC-CC23-4CAF-8D18-25B046AE87A0}"/>
    <dgm:cxn modelId="{E8E41B36-8DA7-4B08-BC99-8A7302371609}" srcId="{E3FB2003-66D4-4680-A300-7B076C139325}" destId="{F4AC7195-F265-4415-9E88-642EA5F522D3}" srcOrd="1" destOrd="0" parTransId="{5CD16758-72EC-42BD-98B0-CE67FCA92C1F}" sibTransId="{405A7046-E4AE-4282-9B3F-391F9CBAAEF9}"/>
    <dgm:cxn modelId="{3E5FCDED-B37F-49C5-AE35-A103B7FFD997}" type="presOf" srcId="{F4AC7195-F265-4415-9E88-642EA5F522D3}" destId="{A4B82EC4-3230-472D-B6E9-3D503F7E15ED}" srcOrd="0" destOrd="0" presId="urn:microsoft.com/office/officeart/2008/layout/SquareAccentList"/>
    <dgm:cxn modelId="{A79179BA-510F-41CA-8331-5802A22683E9}" type="presOf" srcId="{7D4D03B1-4F05-4E9C-B036-FBBFC9F4E257}" destId="{7B0F03F0-BC32-4642-B63A-DB53DA809EFC}" srcOrd="0" destOrd="0" presId="urn:microsoft.com/office/officeart/2008/layout/SquareAccentList"/>
    <dgm:cxn modelId="{B93C3455-28F3-40BE-9D0C-50B8D8F396A3}" srcId="{E3FB2003-66D4-4680-A300-7B076C139325}" destId="{A02D6F39-2921-4540-A581-34027BB2F748}" srcOrd="2" destOrd="0" parTransId="{6293205B-37E1-4D4A-94D6-5707D81B5534}" sibTransId="{71DCA8B4-0672-4B82-B034-FACA0AFD0C84}"/>
    <dgm:cxn modelId="{0319224D-95CE-4B86-8120-AFE69A0817D1}" type="presOf" srcId="{9AF63634-6071-4760-82C7-B9BDFDE34E0B}" destId="{DA5192B4-A959-40B8-840A-4D0A4FB2D103}" srcOrd="0" destOrd="0" presId="urn:microsoft.com/office/officeart/2008/layout/SquareAccentList"/>
    <dgm:cxn modelId="{183B8E13-044A-4898-9EE7-E10F41A461F4}" type="presOf" srcId="{7BD44E3E-5CE0-43F5-A851-604784F8B520}" destId="{6BC9AE97-DE8D-4AEC-BACE-F205AEE5D0D9}" srcOrd="0" destOrd="0" presId="urn:microsoft.com/office/officeart/2008/layout/SquareAccentList"/>
    <dgm:cxn modelId="{EECB02E8-14A6-42FB-8D03-E14F887EB2BC}" srcId="{FCC4B2A0-0F08-4EC6-A0D9-DC86477EFE85}" destId="{E0ADFB69-EB7D-4CFD-95FE-04B432FB5B4E}" srcOrd="0" destOrd="0" parTransId="{8D81B024-5B04-4C59-8454-4DE779273345}" sibTransId="{F16002C7-E788-4BC9-9FE4-E8BDEB7F81FD}"/>
    <dgm:cxn modelId="{3EE8E450-B7AA-4D85-AD1D-512B9551624A}" srcId="{7BD44E3E-5CE0-43F5-A851-604784F8B520}" destId="{E3FB2003-66D4-4680-A300-7B076C139325}" srcOrd="0" destOrd="0" parTransId="{EDFD9573-8939-47D6-B97C-EEC1A5CD786D}" sibTransId="{968E7CF2-EB98-4DF6-8BCE-EA1922CB2E5D}"/>
    <dgm:cxn modelId="{440A3065-262F-4AB0-BBBE-DDC4FAEA4373}" type="presOf" srcId="{E0ADFB69-EB7D-4CFD-95FE-04B432FB5B4E}" destId="{4373D567-8C02-4E88-8A6D-1F434CE39E49}" srcOrd="0" destOrd="0" presId="urn:microsoft.com/office/officeart/2008/layout/SquareAccentList"/>
    <dgm:cxn modelId="{AF3D15BC-4D64-4213-B01C-266FFD125FB8}" type="presOf" srcId="{E3FB2003-66D4-4680-A300-7B076C139325}" destId="{27386DB1-2296-4F65-972E-7FEE24CC4EC3}" srcOrd="0" destOrd="0" presId="urn:microsoft.com/office/officeart/2008/layout/SquareAccentList"/>
    <dgm:cxn modelId="{FE025E23-D898-4548-B5E2-2423242D594B}" srcId="{FCC4B2A0-0F08-4EC6-A0D9-DC86477EFE85}" destId="{A6BCB825-B0C1-4639-8410-3C09AFF33A06}" srcOrd="1" destOrd="0" parTransId="{291EC80C-826A-405E-947C-0515E786CD80}" sibTransId="{6BF618EE-4F67-436D-BAF5-49A72A92C381}"/>
    <dgm:cxn modelId="{5A4C7346-92BB-405D-B314-D449CB493836}" srcId="{FCC4B2A0-0F08-4EC6-A0D9-DC86477EFE85}" destId="{7D4D03B1-4F05-4E9C-B036-FBBFC9F4E257}" srcOrd="2" destOrd="0" parTransId="{60E1229D-7EFE-42F6-86CA-32ADCBCF9850}" sibTransId="{BA58DD50-5A9A-405B-B711-2D53A887B29F}"/>
    <dgm:cxn modelId="{BD43550C-9B70-4D42-A332-5A419FDFD3BD}" srcId="{E3FB2003-66D4-4680-A300-7B076C139325}" destId="{9AF63634-6071-4760-82C7-B9BDFDE34E0B}" srcOrd="0" destOrd="0" parTransId="{AFCE39F4-1EAB-4CDE-90AE-6B7DB1ED43B7}" sibTransId="{CFEA98BC-A06A-4F05-B2C6-9F1D9D5BB06C}"/>
    <dgm:cxn modelId="{BFA06572-5AAA-48C2-8A2D-E4D414D55070}" type="presParOf" srcId="{6BC9AE97-DE8D-4AEC-BACE-F205AEE5D0D9}" destId="{D96075EB-02BA-49DE-9E41-DE7E85DFCDFD}" srcOrd="0" destOrd="0" presId="urn:microsoft.com/office/officeart/2008/layout/SquareAccentList"/>
    <dgm:cxn modelId="{B0E57379-BCCE-4114-B0E3-D75FBB2847D3}" type="presParOf" srcId="{D96075EB-02BA-49DE-9E41-DE7E85DFCDFD}" destId="{A5C613B9-E889-4813-B326-C7F3B04ECB0D}" srcOrd="0" destOrd="0" presId="urn:microsoft.com/office/officeart/2008/layout/SquareAccentList"/>
    <dgm:cxn modelId="{345ACA6C-C1EC-44A4-A2D0-FF636EA872A2}" type="presParOf" srcId="{A5C613B9-E889-4813-B326-C7F3B04ECB0D}" destId="{9186656D-5444-433E-AB50-BB2C73EE6575}" srcOrd="0" destOrd="0" presId="urn:microsoft.com/office/officeart/2008/layout/SquareAccentList"/>
    <dgm:cxn modelId="{414188D6-3E46-443E-B83B-9F2AB0659C5A}" type="presParOf" srcId="{A5C613B9-E889-4813-B326-C7F3B04ECB0D}" destId="{10AE049E-F158-4B30-8F76-6D41A3483DB2}" srcOrd="1" destOrd="0" presId="urn:microsoft.com/office/officeart/2008/layout/SquareAccentList"/>
    <dgm:cxn modelId="{8CF0F8EB-9188-4D80-9EDC-520C17223E46}" type="presParOf" srcId="{A5C613B9-E889-4813-B326-C7F3B04ECB0D}" destId="{27386DB1-2296-4F65-972E-7FEE24CC4EC3}" srcOrd="2" destOrd="0" presId="urn:microsoft.com/office/officeart/2008/layout/SquareAccentList"/>
    <dgm:cxn modelId="{CCE0B623-DEAB-415B-8589-AF3A378A5AF9}" type="presParOf" srcId="{D96075EB-02BA-49DE-9E41-DE7E85DFCDFD}" destId="{97196C5F-17F2-40ED-953C-F16CC03E4A6B}" srcOrd="1" destOrd="0" presId="urn:microsoft.com/office/officeart/2008/layout/SquareAccentList"/>
    <dgm:cxn modelId="{B7ECE14B-EDBF-4108-96D4-23F824F581D3}" type="presParOf" srcId="{97196C5F-17F2-40ED-953C-F16CC03E4A6B}" destId="{FCE34603-7F72-4CE7-A9C6-05D502430835}" srcOrd="0" destOrd="0" presId="urn:microsoft.com/office/officeart/2008/layout/SquareAccentList"/>
    <dgm:cxn modelId="{34DA7B8B-C5B5-4ED5-8FB6-60241083C83C}" type="presParOf" srcId="{FCE34603-7F72-4CE7-A9C6-05D502430835}" destId="{87F74B35-302F-4D04-8769-51B127EA92EB}" srcOrd="0" destOrd="0" presId="urn:microsoft.com/office/officeart/2008/layout/SquareAccentList"/>
    <dgm:cxn modelId="{E608CB26-F49C-4354-B70B-B6640A62770C}" type="presParOf" srcId="{FCE34603-7F72-4CE7-A9C6-05D502430835}" destId="{DA5192B4-A959-40B8-840A-4D0A4FB2D103}" srcOrd="1" destOrd="0" presId="urn:microsoft.com/office/officeart/2008/layout/SquareAccentList"/>
    <dgm:cxn modelId="{181AA1DF-03C9-46E4-A333-0384D50565DC}" type="presParOf" srcId="{97196C5F-17F2-40ED-953C-F16CC03E4A6B}" destId="{F12263F6-E3F2-412D-A8D6-84F727E3DBF0}" srcOrd="1" destOrd="0" presId="urn:microsoft.com/office/officeart/2008/layout/SquareAccentList"/>
    <dgm:cxn modelId="{41865BDE-857B-4259-9D8F-003FC28F414F}" type="presParOf" srcId="{F12263F6-E3F2-412D-A8D6-84F727E3DBF0}" destId="{08DEB7CF-1433-4CEC-89EB-D1F18455CAFA}" srcOrd="0" destOrd="0" presId="urn:microsoft.com/office/officeart/2008/layout/SquareAccentList"/>
    <dgm:cxn modelId="{267826F6-7862-401F-955A-F2CE1EC9E4A1}" type="presParOf" srcId="{F12263F6-E3F2-412D-A8D6-84F727E3DBF0}" destId="{A4B82EC4-3230-472D-B6E9-3D503F7E15ED}" srcOrd="1" destOrd="0" presId="urn:microsoft.com/office/officeart/2008/layout/SquareAccentList"/>
    <dgm:cxn modelId="{D13ECA0B-11FB-4C71-847E-D730A19E7875}" type="presParOf" srcId="{97196C5F-17F2-40ED-953C-F16CC03E4A6B}" destId="{7A817B0F-379C-4818-861A-905F9B0E10C4}" srcOrd="2" destOrd="0" presId="urn:microsoft.com/office/officeart/2008/layout/SquareAccentList"/>
    <dgm:cxn modelId="{322E2535-C422-4DBB-921E-4A17541F3285}" type="presParOf" srcId="{7A817B0F-379C-4818-861A-905F9B0E10C4}" destId="{26F9F701-B8E1-4A57-8DC5-FEDF0AC6BE58}" srcOrd="0" destOrd="0" presId="urn:microsoft.com/office/officeart/2008/layout/SquareAccentList"/>
    <dgm:cxn modelId="{2BBB5ECD-BC42-4E6B-B6E3-782B69C52A2B}" type="presParOf" srcId="{7A817B0F-379C-4818-861A-905F9B0E10C4}" destId="{0473A015-D928-4237-9F60-03F256FAB1CC}" srcOrd="1" destOrd="0" presId="urn:microsoft.com/office/officeart/2008/layout/SquareAccentList"/>
    <dgm:cxn modelId="{9AD0AD39-87B3-4639-9C13-4F26AAF6BCB2}" type="presParOf" srcId="{6BC9AE97-DE8D-4AEC-BACE-F205AEE5D0D9}" destId="{45157F3A-CF99-450B-9827-80A316E7DE2E}" srcOrd="1" destOrd="0" presId="urn:microsoft.com/office/officeart/2008/layout/SquareAccentList"/>
    <dgm:cxn modelId="{02C342F8-4356-488C-A977-2E87E31024E4}" type="presParOf" srcId="{45157F3A-CF99-450B-9827-80A316E7DE2E}" destId="{C167D06C-6FC2-4281-9F2B-EACFA56C0DA4}" srcOrd="0" destOrd="0" presId="urn:microsoft.com/office/officeart/2008/layout/SquareAccentList"/>
    <dgm:cxn modelId="{EF2EF2FC-88D3-450E-BFAF-0B962358816A}" type="presParOf" srcId="{C167D06C-6FC2-4281-9F2B-EACFA56C0DA4}" destId="{43FD399E-ED1B-466D-9ABA-5E1D390BFD6C}" srcOrd="0" destOrd="0" presId="urn:microsoft.com/office/officeart/2008/layout/SquareAccentList"/>
    <dgm:cxn modelId="{9946B8EC-ABB3-42FD-8D99-A3462C26B261}" type="presParOf" srcId="{C167D06C-6FC2-4281-9F2B-EACFA56C0DA4}" destId="{69C322B9-6E84-446C-A4C0-6AD638694E00}" srcOrd="1" destOrd="0" presId="urn:microsoft.com/office/officeart/2008/layout/SquareAccentList"/>
    <dgm:cxn modelId="{DADAA621-A917-43F6-AE62-9DE6C0CF4BAD}" type="presParOf" srcId="{C167D06C-6FC2-4281-9F2B-EACFA56C0DA4}" destId="{53FA6927-7A49-4B33-A8A2-AB308D2ECA9F}" srcOrd="2" destOrd="0" presId="urn:microsoft.com/office/officeart/2008/layout/SquareAccentList"/>
    <dgm:cxn modelId="{28E538F1-AC0E-4630-9A4F-708711FBFEC9}" type="presParOf" srcId="{45157F3A-CF99-450B-9827-80A316E7DE2E}" destId="{B654D0AD-72ED-4BB9-A594-DAF9ACB944A7}" srcOrd="1" destOrd="0" presId="urn:microsoft.com/office/officeart/2008/layout/SquareAccentList"/>
    <dgm:cxn modelId="{F492B279-A77C-4A2E-98E6-B2DD03A5A5AD}" type="presParOf" srcId="{B654D0AD-72ED-4BB9-A594-DAF9ACB944A7}" destId="{EFA46496-9BAC-4C68-ACD4-7B10DCF02351}" srcOrd="0" destOrd="0" presId="urn:microsoft.com/office/officeart/2008/layout/SquareAccentList"/>
    <dgm:cxn modelId="{10FE6F29-3EFF-44D6-A50B-83512DEBE5BF}" type="presParOf" srcId="{EFA46496-9BAC-4C68-ACD4-7B10DCF02351}" destId="{F3A01F6D-7C2F-4FD7-8BC5-50A2B145A4D1}" srcOrd="0" destOrd="0" presId="urn:microsoft.com/office/officeart/2008/layout/SquareAccentList"/>
    <dgm:cxn modelId="{0F38D2BE-40C8-4F2E-990A-B99C0196025E}" type="presParOf" srcId="{EFA46496-9BAC-4C68-ACD4-7B10DCF02351}" destId="{4373D567-8C02-4E88-8A6D-1F434CE39E49}" srcOrd="1" destOrd="0" presId="urn:microsoft.com/office/officeart/2008/layout/SquareAccentList"/>
    <dgm:cxn modelId="{62CD6736-6015-400E-BC61-548FC3F86F10}" type="presParOf" srcId="{B654D0AD-72ED-4BB9-A594-DAF9ACB944A7}" destId="{DDCC5DB7-489E-443B-AA10-D31BB9E2F9B2}" srcOrd="1" destOrd="0" presId="urn:microsoft.com/office/officeart/2008/layout/SquareAccentList"/>
    <dgm:cxn modelId="{78AE3A62-8F15-4CE3-ACEC-44C087F0797E}" type="presParOf" srcId="{DDCC5DB7-489E-443B-AA10-D31BB9E2F9B2}" destId="{6776F569-7A06-4182-B286-F827F506504A}" srcOrd="0" destOrd="0" presId="urn:microsoft.com/office/officeart/2008/layout/SquareAccentList"/>
    <dgm:cxn modelId="{44A44F7D-F745-4BAA-85A4-78D3960AE615}" type="presParOf" srcId="{DDCC5DB7-489E-443B-AA10-D31BB9E2F9B2}" destId="{5705BD20-795A-4B06-B71F-9DDD9018C6B9}" srcOrd="1" destOrd="0" presId="urn:microsoft.com/office/officeart/2008/layout/SquareAccentList"/>
    <dgm:cxn modelId="{C44E800E-2A2D-40EC-9A86-B32698DA44F3}" type="presParOf" srcId="{B654D0AD-72ED-4BB9-A594-DAF9ACB944A7}" destId="{09FDD23A-9098-4FFD-B12F-B418D0FC2F02}" srcOrd="2" destOrd="0" presId="urn:microsoft.com/office/officeart/2008/layout/SquareAccentList"/>
    <dgm:cxn modelId="{3198A599-71C7-4B2D-B218-1E5A14AC2764}" type="presParOf" srcId="{09FDD23A-9098-4FFD-B12F-B418D0FC2F02}" destId="{0242A6A8-9232-4415-A1AF-7B51DAEAC8BC}" srcOrd="0" destOrd="0" presId="urn:microsoft.com/office/officeart/2008/layout/SquareAccentList"/>
    <dgm:cxn modelId="{7D41279E-0C6C-4374-ABBD-C3F95F4FF7B5}" type="presParOf" srcId="{09FDD23A-9098-4FFD-B12F-B418D0FC2F02}" destId="{7B0F03F0-BC32-4642-B63A-DB53DA809EFC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9B3323E-D3AD-4350-AF12-6B1F08DC174D}">
      <dsp:nvSpPr>
        <dsp:cNvPr id="0" name=""/>
        <dsp:cNvSpPr/>
      </dsp:nvSpPr>
      <dsp:spPr>
        <a:xfrm>
          <a:off x="3868662" y="1691741"/>
          <a:ext cx="1858527" cy="8844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2754"/>
              </a:lnTo>
              <a:lnTo>
                <a:pt x="1858527" y="602754"/>
              </a:lnTo>
              <a:lnTo>
                <a:pt x="1858527" y="884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0FEC04-30B7-4850-85D3-D98BE72F65DF}">
      <dsp:nvSpPr>
        <dsp:cNvPr id="0" name=""/>
        <dsp:cNvSpPr/>
      </dsp:nvSpPr>
      <dsp:spPr>
        <a:xfrm>
          <a:off x="2010135" y="1691741"/>
          <a:ext cx="1858527" cy="884490"/>
        </a:xfrm>
        <a:custGeom>
          <a:avLst/>
          <a:gdLst/>
          <a:ahLst/>
          <a:cxnLst/>
          <a:rect l="0" t="0" r="0" b="0"/>
          <a:pathLst>
            <a:path>
              <a:moveTo>
                <a:pt x="1858527" y="0"/>
              </a:moveTo>
              <a:lnTo>
                <a:pt x="1858527" y="602754"/>
              </a:lnTo>
              <a:lnTo>
                <a:pt x="0" y="602754"/>
              </a:lnTo>
              <a:lnTo>
                <a:pt x="0" y="8844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587252-E6C9-4C20-A35F-3F55639ED2FB}">
      <dsp:nvSpPr>
        <dsp:cNvPr id="0" name=""/>
        <dsp:cNvSpPr/>
      </dsp:nvSpPr>
      <dsp:spPr>
        <a:xfrm>
          <a:off x="1698641" y="1341"/>
          <a:ext cx="4340043" cy="169039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1AC41AA-7CCF-4206-AFB2-2FA4363F897D}">
      <dsp:nvSpPr>
        <dsp:cNvPr id="0" name=""/>
        <dsp:cNvSpPr/>
      </dsp:nvSpPr>
      <dsp:spPr>
        <a:xfrm>
          <a:off x="2036555" y="322360"/>
          <a:ext cx="4340043" cy="16903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Назначение мирового соглашения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(в зависимости от выбранного способа)</a:t>
          </a:r>
          <a:endParaRPr lang="ru-RU" sz="1800" kern="1200" dirty="0"/>
        </a:p>
      </dsp:txBody>
      <dsp:txXfrm>
        <a:off x="2086065" y="371870"/>
        <a:ext cx="4241023" cy="1591379"/>
      </dsp:txXfrm>
    </dsp:sp>
    <dsp:sp modelId="{FC378DDB-2E38-4AD3-BBF6-6B8C9F6259AF}">
      <dsp:nvSpPr>
        <dsp:cNvPr id="0" name=""/>
        <dsp:cNvSpPr/>
      </dsp:nvSpPr>
      <dsp:spPr>
        <a:xfrm>
          <a:off x="489521" y="2576231"/>
          <a:ext cx="3041226" cy="19311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2C3BFE-6426-48A8-8151-4CA7599429CA}">
      <dsp:nvSpPr>
        <dsp:cNvPr id="0" name=""/>
        <dsp:cNvSpPr/>
      </dsp:nvSpPr>
      <dsp:spPr>
        <a:xfrm>
          <a:off x="827436" y="2897250"/>
          <a:ext cx="3041226" cy="1931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инструмент разрешения правового конфликта о нарушении правил конкуренции</a:t>
          </a:r>
          <a:endParaRPr lang="ru-RU" sz="1900" kern="1200" dirty="0"/>
        </a:p>
      </dsp:txBody>
      <dsp:txXfrm>
        <a:off x="883998" y="2953812"/>
        <a:ext cx="2928102" cy="1818055"/>
      </dsp:txXfrm>
    </dsp:sp>
    <dsp:sp modelId="{FA245093-FFE6-4D32-BCC1-1E65592C2BF3}">
      <dsp:nvSpPr>
        <dsp:cNvPr id="0" name=""/>
        <dsp:cNvSpPr/>
      </dsp:nvSpPr>
      <dsp:spPr>
        <a:xfrm>
          <a:off x="4206577" y="2576231"/>
          <a:ext cx="3041226" cy="193117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5E7A6C-C589-4CF3-8D42-C7B19B63A2BE}">
      <dsp:nvSpPr>
        <dsp:cNvPr id="0" name=""/>
        <dsp:cNvSpPr/>
      </dsp:nvSpPr>
      <dsp:spPr>
        <a:xfrm>
          <a:off x="4544491" y="2897250"/>
          <a:ext cx="3041226" cy="193117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специальное средство доказывания фактов противоправных </a:t>
          </a:r>
          <a:r>
            <a:rPr lang="ru-RU" sz="1900" kern="1200" dirty="0" err="1" smtClean="0"/>
            <a:t>антиконкурентных</a:t>
          </a:r>
          <a:r>
            <a:rPr lang="ru-RU" sz="1900" kern="1200" dirty="0" smtClean="0"/>
            <a:t> деяний</a:t>
          </a:r>
          <a:br>
            <a:rPr lang="ru-RU" sz="1900" kern="1200" dirty="0" smtClean="0"/>
          </a:br>
          <a:endParaRPr lang="ru-RU" sz="1900" kern="1200" dirty="0"/>
        </a:p>
      </dsp:txBody>
      <dsp:txXfrm>
        <a:off x="4601053" y="2953812"/>
        <a:ext cx="2928102" cy="18180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7244F3-D390-4A18-A3E5-EB5A350CD32C}">
      <dsp:nvSpPr>
        <dsp:cNvPr id="0" name=""/>
        <dsp:cNvSpPr/>
      </dsp:nvSpPr>
      <dsp:spPr>
        <a:xfrm>
          <a:off x="0" y="0"/>
          <a:ext cx="5029160" cy="5029160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5568177A-10F1-4CE2-8358-D30E28FCC90B}">
      <dsp:nvSpPr>
        <dsp:cNvPr id="0" name=""/>
        <dsp:cNvSpPr/>
      </dsp:nvSpPr>
      <dsp:spPr>
        <a:xfrm>
          <a:off x="2437592" y="0"/>
          <a:ext cx="6233883" cy="502916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accent4">
                  <a:lumMod val="50000"/>
                </a:schemeClr>
              </a:solidFill>
            </a:rPr>
            <a:t>Предмет соглашения - только вопросы факта, а НЕ вопросы права;</a:t>
          </a:r>
          <a:endParaRPr lang="ru-RU" sz="23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437592" y="0"/>
        <a:ext cx="6233883" cy="1508751"/>
      </dsp:txXfrm>
    </dsp:sp>
    <dsp:sp modelId="{9B5F67FA-A6FC-470C-8085-D0F13D623A3D}">
      <dsp:nvSpPr>
        <dsp:cNvPr id="0" name=""/>
        <dsp:cNvSpPr/>
      </dsp:nvSpPr>
      <dsp:spPr>
        <a:xfrm>
          <a:off x="880104" y="1508751"/>
          <a:ext cx="3268951" cy="3268951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2A101E14-29FD-46F0-AD81-5E6D789654B7}">
      <dsp:nvSpPr>
        <dsp:cNvPr id="0" name=""/>
        <dsp:cNvSpPr/>
      </dsp:nvSpPr>
      <dsp:spPr>
        <a:xfrm>
          <a:off x="2514580" y="1508751"/>
          <a:ext cx="6233883" cy="3268951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accent4">
                  <a:lumMod val="50000"/>
                </a:schemeClr>
              </a:solidFill>
            </a:rPr>
            <a:t>Предмет соглашения – не определяется свободно, как в классических мировых соглашениях, а только в рамках нормы, устанавливающей правовую обязанность;</a:t>
          </a:r>
          <a:endParaRPr lang="ru-RU" sz="23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514580" y="1508751"/>
        <a:ext cx="6233883" cy="1508746"/>
      </dsp:txXfrm>
    </dsp:sp>
    <dsp:sp modelId="{501D4FDE-57C6-4289-94B2-E5CAC286FAEC}">
      <dsp:nvSpPr>
        <dsp:cNvPr id="0" name=""/>
        <dsp:cNvSpPr/>
      </dsp:nvSpPr>
      <dsp:spPr>
        <a:xfrm>
          <a:off x="1760207" y="3017498"/>
          <a:ext cx="1508746" cy="1508746"/>
        </a:xfrm>
        <a:prstGeom prst="pie">
          <a:avLst>
            <a:gd name="adj1" fmla="val 54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p3d extrusionH="50600" prstMaterial="metal">
          <a:bevelT w="101600" h="80600" prst="relaxedInset"/>
          <a:bevelB w="80600" h="80600" prst="relaxedInset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FC63F3EE-3179-430E-9C5B-36C974D5BA1C}">
      <dsp:nvSpPr>
        <dsp:cNvPr id="0" name=""/>
        <dsp:cNvSpPr/>
      </dsp:nvSpPr>
      <dsp:spPr>
        <a:xfrm>
          <a:off x="2514580" y="3017498"/>
          <a:ext cx="6233883" cy="1508746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50600">
          <a:bevelT w="101600" h="80600"/>
          <a:bevelB w="80600" h="80600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accent4">
                  <a:lumMod val="50000"/>
                </a:schemeClr>
              </a:solidFill>
            </a:rPr>
            <a:t>Предметом соглашения служат подлежащие доказыванию факты. Соглашение устраняет бремя доказывания и заменяет собой презумпцию доказанности;</a:t>
          </a:r>
          <a:endParaRPr lang="ru-RU" sz="2000" b="1" kern="1200" dirty="0">
            <a:solidFill>
              <a:schemeClr val="accent4">
                <a:lumMod val="50000"/>
              </a:schemeClr>
            </a:solidFill>
          </a:endParaRPr>
        </a:p>
      </dsp:txBody>
      <dsp:txXfrm>
        <a:off x="2514580" y="3017498"/>
        <a:ext cx="6233883" cy="150874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86656D-5444-433E-AB50-BB2C73EE6575}">
      <dsp:nvSpPr>
        <dsp:cNvPr id="0" name=""/>
        <dsp:cNvSpPr/>
      </dsp:nvSpPr>
      <dsp:spPr>
        <a:xfrm>
          <a:off x="35382" y="935400"/>
          <a:ext cx="4425968" cy="520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AE049E-F158-4B30-8F76-6D41A3483DB2}">
      <dsp:nvSpPr>
        <dsp:cNvPr id="0" name=""/>
        <dsp:cNvSpPr/>
      </dsp:nvSpPr>
      <dsp:spPr>
        <a:xfrm>
          <a:off x="35382" y="1130954"/>
          <a:ext cx="325147" cy="3251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386DB1-2296-4F65-972E-7FEE24CC4EC3}">
      <dsp:nvSpPr>
        <dsp:cNvPr id="0" name=""/>
        <dsp:cNvSpPr/>
      </dsp:nvSpPr>
      <dsp:spPr>
        <a:xfrm>
          <a:off x="35382" y="0"/>
          <a:ext cx="4425968" cy="93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Основные принципы использования мировых соглашений</a:t>
          </a:r>
          <a:endParaRPr lang="ru-RU" sz="2400" b="1" kern="1200" dirty="0"/>
        </a:p>
      </dsp:txBody>
      <dsp:txXfrm>
        <a:off x="35382" y="0"/>
        <a:ext cx="4425968" cy="935400"/>
      </dsp:txXfrm>
    </dsp:sp>
    <dsp:sp modelId="{87F74B35-302F-4D04-8769-51B127EA92EB}">
      <dsp:nvSpPr>
        <dsp:cNvPr id="0" name=""/>
        <dsp:cNvSpPr/>
      </dsp:nvSpPr>
      <dsp:spPr>
        <a:xfrm>
          <a:off x="35382" y="1888863"/>
          <a:ext cx="325139" cy="3251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5192B4-A959-40B8-840A-4D0A4FB2D103}">
      <dsp:nvSpPr>
        <dsp:cNvPr id="0" name=""/>
        <dsp:cNvSpPr/>
      </dsp:nvSpPr>
      <dsp:spPr>
        <a:xfrm>
          <a:off x="345200" y="1672483"/>
          <a:ext cx="4116150" cy="757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Отсутствие нарушения закона;</a:t>
          </a:r>
          <a:endParaRPr lang="ru-RU" sz="2000" kern="1200" dirty="0"/>
        </a:p>
      </dsp:txBody>
      <dsp:txXfrm>
        <a:off x="345200" y="1672483"/>
        <a:ext cx="4116150" cy="757901"/>
      </dsp:txXfrm>
    </dsp:sp>
    <dsp:sp modelId="{08DEB7CF-1433-4CEC-89EB-D1F18455CAFA}">
      <dsp:nvSpPr>
        <dsp:cNvPr id="0" name=""/>
        <dsp:cNvSpPr/>
      </dsp:nvSpPr>
      <dsp:spPr>
        <a:xfrm>
          <a:off x="35382" y="2646765"/>
          <a:ext cx="325139" cy="3251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4B82EC4-3230-472D-B6E9-3D503F7E15ED}">
      <dsp:nvSpPr>
        <dsp:cNvPr id="0" name=""/>
        <dsp:cNvSpPr/>
      </dsp:nvSpPr>
      <dsp:spPr>
        <a:xfrm>
          <a:off x="345200" y="2430384"/>
          <a:ext cx="4116150" cy="757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Отсутствие нарушений прав третьих лиц;</a:t>
          </a:r>
          <a:endParaRPr lang="ru-RU" sz="2000" kern="1200" dirty="0"/>
        </a:p>
      </dsp:txBody>
      <dsp:txXfrm>
        <a:off x="345200" y="2430384"/>
        <a:ext cx="4116150" cy="757901"/>
      </dsp:txXfrm>
    </dsp:sp>
    <dsp:sp modelId="{26F9F701-B8E1-4A57-8DC5-FEDF0AC6BE58}">
      <dsp:nvSpPr>
        <dsp:cNvPr id="0" name=""/>
        <dsp:cNvSpPr/>
      </dsp:nvSpPr>
      <dsp:spPr>
        <a:xfrm>
          <a:off x="35382" y="3404666"/>
          <a:ext cx="325139" cy="3251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473A015-D928-4237-9F60-03F256FAB1CC}">
      <dsp:nvSpPr>
        <dsp:cNvPr id="0" name=""/>
        <dsp:cNvSpPr/>
      </dsp:nvSpPr>
      <dsp:spPr>
        <a:xfrm>
          <a:off x="345200" y="3188285"/>
          <a:ext cx="4116150" cy="757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err="1" smtClean="0"/>
            <a:t>Взаимовыгодность</a:t>
          </a:r>
          <a:r>
            <a:rPr lang="ru-RU" sz="2000" kern="1200" dirty="0" smtClean="0"/>
            <a:t> условий;</a:t>
          </a:r>
          <a:endParaRPr lang="ru-RU" sz="2000" kern="1200" dirty="0"/>
        </a:p>
      </dsp:txBody>
      <dsp:txXfrm>
        <a:off x="345200" y="3188285"/>
        <a:ext cx="4116150" cy="757901"/>
      </dsp:txXfrm>
    </dsp:sp>
    <dsp:sp modelId="{43FD399E-ED1B-466D-9ABA-5E1D390BFD6C}">
      <dsp:nvSpPr>
        <dsp:cNvPr id="0" name=""/>
        <dsp:cNvSpPr/>
      </dsp:nvSpPr>
      <dsp:spPr>
        <a:xfrm>
          <a:off x="4682649" y="935400"/>
          <a:ext cx="4425968" cy="52070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C322B9-6E84-446C-A4C0-6AD638694E00}">
      <dsp:nvSpPr>
        <dsp:cNvPr id="0" name=""/>
        <dsp:cNvSpPr/>
      </dsp:nvSpPr>
      <dsp:spPr>
        <a:xfrm>
          <a:off x="4682649" y="1130954"/>
          <a:ext cx="325147" cy="32514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FA6927-7A49-4B33-A8A2-AB308D2ECA9F}">
      <dsp:nvSpPr>
        <dsp:cNvPr id="0" name=""/>
        <dsp:cNvSpPr/>
      </dsp:nvSpPr>
      <dsp:spPr>
        <a:xfrm>
          <a:off x="4682649" y="0"/>
          <a:ext cx="4425968" cy="935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30480" rIns="4572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«Тонкости» применения принципов</a:t>
          </a:r>
          <a:endParaRPr lang="ru-RU" sz="2400" b="1" kern="1200" dirty="0"/>
        </a:p>
      </dsp:txBody>
      <dsp:txXfrm>
        <a:off x="4682649" y="0"/>
        <a:ext cx="4425968" cy="935400"/>
      </dsp:txXfrm>
    </dsp:sp>
    <dsp:sp modelId="{F3A01F6D-7C2F-4FD7-8BC5-50A2B145A4D1}">
      <dsp:nvSpPr>
        <dsp:cNvPr id="0" name=""/>
        <dsp:cNvSpPr/>
      </dsp:nvSpPr>
      <dsp:spPr>
        <a:xfrm>
          <a:off x="4275597" y="1933573"/>
          <a:ext cx="325139" cy="3251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73D567-8C02-4E88-8A6D-1F434CE39E49}">
      <dsp:nvSpPr>
        <dsp:cNvPr id="0" name=""/>
        <dsp:cNvSpPr/>
      </dsp:nvSpPr>
      <dsp:spPr>
        <a:xfrm>
          <a:off x="4716026" y="1573531"/>
          <a:ext cx="4116150" cy="757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Ограничение полномочий публичного субъекта.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Отсутствие системности практики по возможным условиям соглашения</a:t>
          </a:r>
          <a:r>
            <a:rPr lang="ru-RU" sz="1200" kern="1200" dirty="0" smtClean="0"/>
            <a:t>. </a:t>
          </a:r>
          <a:endParaRPr lang="ru-RU" sz="1200" kern="1200" dirty="0"/>
        </a:p>
      </dsp:txBody>
      <dsp:txXfrm>
        <a:off x="4716026" y="1573531"/>
        <a:ext cx="4116150" cy="757901"/>
      </dsp:txXfrm>
    </dsp:sp>
    <dsp:sp modelId="{6776F569-7A06-4182-B286-F827F506504A}">
      <dsp:nvSpPr>
        <dsp:cNvPr id="0" name=""/>
        <dsp:cNvSpPr/>
      </dsp:nvSpPr>
      <dsp:spPr>
        <a:xfrm>
          <a:off x="4250850" y="2653654"/>
          <a:ext cx="325139" cy="3251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705BD20-795A-4B06-B71F-9DDD9018C6B9}">
      <dsp:nvSpPr>
        <dsp:cNvPr id="0" name=""/>
        <dsp:cNvSpPr/>
      </dsp:nvSpPr>
      <dsp:spPr>
        <a:xfrm>
          <a:off x="4716026" y="2365621"/>
          <a:ext cx="4116150" cy="757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Необходим анализ фактической ситуации в каждом конкретном случае.</a:t>
          </a:r>
          <a:endParaRPr lang="ru-RU" sz="1600" kern="1200" dirty="0"/>
        </a:p>
      </dsp:txBody>
      <dsp:txXfrm>
        <a:off x="4716026" y="2365621"/>
        <a:ext cx="4116150" cy="757901"/>
      </dsp:txXfrm>
    </dsp:sp>
    <dsp:sp modelId="{0242A6A8-9232-4415-A1AF-7B51DAEAC8BC}">
      <dsp:nvSpPr>
        <dsp:cNvPr id="0" name=""/>
        <dsp:cNvSpPr/>
      </dsp:nvSpPr>
      <dsp:spPr>
        <a:xfrm>
          <a:off x="4250850" y="3445741"/>
          <a:ext cx="325139" cy="32513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0F03F0-BC32-4642-B63A-DB53DA809EFC}">
      <dsp:nvSpPr>
        <dsp:cNvPr id="0" name=""/>
        <dsp:cNvSpPr/>
      </dsp:nvSpPr>
      <dsp:spPr>
        <a:xfrm>
          <a:off x="4716026" y="3157711"/>
          <a:ext cx="4116150" cy="757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Должен быть признак взаимности условий. В противном случае суд может посчитать, что соглашение фактически подменяет признание или отказ от иска. </a:t>
          </a:r>
          <a:endParaRPr lang="ru-RU" sz="1600" kern="1200" dirty="0"/>
        </a:p>
      </dsp:txBody>
      <dsp:txXfrm>
        <a:off x="4716026" y="3157711"/>
        <a:ext cx="4116150" cy="7579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1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hyperlink" Target="mailto:maksimova.lex@mail.ru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competitionsupport.com/" TargetMode="Externa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4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428596" y="2071678"/>
            <a:ext cx="8391876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4000" dirty="0">
                <a:solidFill>
                  <a:schemeClr val="bg1"/>
                </a:solidFill>
                <a:cs typeface="Times New Roman" panose="02020603050405020304" pitchFamily="18" charset="0"/>
              </a:rPr>
              <a:t>Максимова </a:t>
            </a:r>
            <a:r>
              <a:rPr lang="ru-RU" sz="40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Марина</a:t>
            </a:r>
          </a:p>
          <a:p>
            <a:pPr algn="r"/>
            <a:endParaRPr lang="ru-RU" sz="2800" dirty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r"/>
            <a:r>
              <a:rPr lang="ru-RU" sz="2400" dirty="0">
                <a:solidFill>
                  <a:schemeClr val="bg1"/>
                </a:solidFill>
                <a:cs typeface="Times New Roman" panose="02020603050405020304" pitchFamily="18" charset="0"/>
              </a:rPr>
              <a:t>а</a:t>
            </a:r>
            <a:r>
              <a:rPr lang="ru-RU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двокат,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руководитель </a:t>
            </a:r>
            <a:r>
              <a:rPr lang="ru-RU" sz="2400" dirty="0">
                <a:solidFill>
                  <a:schemeClr val="bg1"/>
                </a:solidFill>
                <a:cs typeface="Times New Roman" panose="02020603050405020304" pitchFamily="18" charset="0"/>
              </a:rPr>
              <a:t>антимонопольной и контрактной практики </a:t>
            </a:r>
            <a:r>
              <a:rPr lang="ru-RU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Коллегии адвокатов </a:t>
            </a:r>
            <a:r>
              <a:rPr lang="ru-RU" sz="2400" dirty="0">
                <a:solidFill>
                  <a:schemeClr val="bg1"/>
                </a:solidFill>
                <a:cs typeface="Times New Roman" panose="02020603050405020304" pitchFamily="18" charset="0"/>
              </a:rPr>
              <a:t>«АртЛекс</a:t>
            </a:r>
            <a:r>
              <a:rPr lang="ru-RU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»,</a:t>
            </a:r>
          </a:p>
          <a:p>
            <a:pPr algn="r"/>
            <a:endParaRPr lang="ru-RU" sz="24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  <a:p>
            <a:pPr algn="r"/>
            <a:r>
              <a:rPr lang="ru-RU" sz="2400" dirty="0">
                <a:solidFill>
                  <a:schemeClr val="bg1"/>
                </a:solidFill>
                <a:cs typeface="Times New Roman" panose="02020603050405020304" pitchFamily="18" charset="0"/>
              </a:rPr>
              <a:t>ч</a:t>
            </a:r>
            <a:r>
              <a:rPr lang="ru-RU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лен Ассоциации антимонопольных </a:t>
            </a:r>
            <a:r>
              <a:rPr lang="ru-RU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экспертов</a:t>
            </a:r>
            <a:endParaRPr lang="ru-RU" sz="2400" dirty="0" smtClean="0">
              <a:solidFill>
                <a:schemeClr val="bg1"/>
              </a:solidFill>
              <a:cs typeface="Times New Roman" panose="02020603050405020304" pitchFamily="18" charset="0"/>
            </a:endParaRPr>
          </a:p>
        </p:txBody>
      </p:sp>
      <p:pic>
        <p:nvPicPr>
          <p:cNvPr id="6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548680"/>
            <a:ext cx="3985285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ArtLex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661248"/>
            <a:ext cx="4248074" cy="936104"/>
          </a:xfrm>
          <a:prstGeom prst="rect">
            <a:avLst/>
          </a:prstGeom>
          <a:ln>
            <a:noFill/>
          </a:ln>
          <a:effectLst>
            <a:outerShdw blurRad="787400" dist="139700" dir="2700000" sx="1000" sy="1000" algn="tl" rotWithShape="0">
              <a:srgbClr val="333333">
                <a:alpha val="2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925144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ru-RU" b="1" u="sng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sz="4400" b="1" u="sng" dirty="0" smtClean="0">
                <a:solidFill>
                  <a:schemeClr val="accent4">
                    <a:lumMod val="50000"/>
                  </a:schemeClr>
                </a:solidFill>
              </a:rPr>
              <a:t>Категории споров: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споры о допуске или не допуске на закупки, а также об оспаривании положения документации о закупке*;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споры на стадии заключения контракта*;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споры в рамках исполнения контракта, в том числе о взыскании денежных средств;</a:t>
            </a:r>
          </a:p>
          <a:p>
            <a:pPr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споры по вопросам изменения или прекращения контракта, в том числе его одностороннего расторжения в судебном или внесудебном порядке, включения в реестр недобросовестных поставщиков*;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</a:p>
          <a:p>
            <a:pPr>
              <a:buNone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	*</a:t>
            </a:r>
            <a:r>
              <a:rPr lang="ru-RU" sz="4400" i="1" dirty="0" smtClean="0">
                <a:solidFill>
                  <a:schemeClr val="accent4">
                    <a:lumMod val="50000"/>
                  </a:schemeClr>
                </a:solidFill>
              </a:rPr>
              <a:t>антимонопольный орган может являться участником согласительных процедур - по ряду споров первой, второй и четвертой категории дел. </a:t>
            </a:r>
            <a:endParaRPr lang="ru-RU" sz="44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dirty="0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102840" y="51614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084425" y="145237"/>
            <a:ext cx="604867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Мировое соглашение в</a:t>
            </a:r>
            <a:r>
              <a:rPr lang="ru-RU" sz="2400" b="1" dirty="0" smtClean="0"/>
              <a:t> контрактных спорах </a:t>
            </a:r>
            <a:endParaRPr lang="ru-RU" sz="2400" b="1" dirty="0"/>
          </a:p>
          <a:p>
            <a:pPr algn="ctr"/>
            <a:r>
              <a:rPr lang="ru-RU" sz="2400" b="1" dirty="0"/>
              <a:t>(*с участием государственного и муниципального заказчика)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95425"/>
            <a:ext cx="8964488" cy="5245943"/>
          </a:xfrm>
        </p:spPr>
        <p:txBody>
          <a:bodyPr>
            <a:normAutofit fontScale="400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800" dirty="0" smtClean="0">
                <a:solidFill>
                  <a:schemeClr val="accent4">
                    <a:lumMod val="50000"/>
                  </a:schemeClr>
                </a:solidFill>
              </a:rPr>
              <a:t>согласие заказчика с обоснованными и доказанными доводами о необходимости внесения изменений в документацию о закупке и продления срока подачи заявок;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800" dirty="0" smtClean="0">
                <a:solidFill>
                  <a:schemeClr val="accent4">
                    <a:lumMod val="50000"/>
                  </a:schemeClr>
                </a:solidFill>
              </a:rPr>
              <a:t>об </a:t>
            </a:r>
            <a:r>
              <a:rPr lang="ru-RU" sz="5800" dirty="0" smtClean="0">
                <a:solidFill>
                  <a:schemeClr val="accent4">
                    <a:lumMod val="50000"/>
                  </a:schemeClr>
                </a:solidFill>
              </a:rPr>
              <a:t>установлении сроков (графика) уплаты неустойки;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800" dirty="0" smtClean="0">
                <a:solidFill>
                  <a:schemeClr val="accent4">
                    <a:lumMod val="50000"/>
                  </a:schemeClr>
                </a:solidFill>
              </a:rPr>
              <a:t>о признании основного долга и отказе от взыскания штрафов и пеней;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800" dirty="0" smtClean="0">
                <a:solidFill>
                  <a:schemeClr val="accent4">
                    <a:lumMod val="50000"/>
                  </a:schemeClr>
                </a:solidFill>
              </a:rPr>
              <a:t>об </a:t>
            </a:r>
            <a:r>
              <a:rPr lang="ru-RU" sz="5800" dirty="0" err="1" smtClean="0">
                <a:solidFill>
                  <a:schemeClr val="accent4">
                    <a:lumMod val="50000"/>
                  </a:schemeClr>
                </a:solidFill>
              </a:rPr>
              <a:t>обязании</a:t>
            </a:r>
            <a:r>
              <a:rPr lang="ru-RU" sz="5800" dirty="0" smtClean="0">
                <a:solidFill>
                  <a:schemeClr val="accent4">
                    <a:lumMod val="50000"/>
                  </a:schemeClr>
                </a:solidFill>
              </a:rPr>
              <a:t> оплатить выполненные работы или услуги;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800" dirty="0" smtClean="0">
                <a:solidFill>
                  <a:schemeClr val="accent4">
                    <a:lumMod val="50000"/>
                  </a:schemeClr>
                </a:solidFill>
              </a:rPr>
              <a:t>об </a:t>
            </a:r>
            <a:r>
              <a:rPr lang="ru-RU" sz="5800" dirty="0" err="1" smtClean="0">
                <a:solidFill>
                  <a:schemeClr val="accent4">
                    <a:lumMod val="50000"/>
                  </a:schemeClr>
                </a:solidFill>
              </a:rPr>
              <a:t>обязании</a:t>
            </a:r>
            <a:r>
              <a:rPr lang="ru-RU" sz="5800" dirty="0" smtClean="0">
                <a:solidFill>
                  <a:schemeClr val="accent4">
                    <a:lumMod val="50000"/>
                  </a:schemeClr>
                </a:solidFill>
              </a:rPr>
              <a:t> стороны выполнить конкретные действия (</a:t>
            </a:r>
            <a:r>
              <a:rPr lang="ru-RU" sz="5800" dirty="0" err="1" smtClean="0">
                <a:solidFill>
                  <a:schemeClr val="accent4">
                    <a:lumMod val="50000"/>
                  </a:schemeClr>
                </a:solidFill>
              </a:rPr>
              <a:t>н-р</a:t>
            </a:r>
            <a:r>
              <a:rPr lang="ru-RU" sz="5800" dirty="0" smtClean="0">
                <a:solidFill>
                  <a:schemeClr val="accent4">
                    <a:lumMod val="50000"/>
                  </a:schemeClr>
                </a:solidFill>
              </a:rPr>
              <a:t>, предоставить документы для оплаты фактически оказанных услуг);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800" dirty="0" smtClean="0">
                <a:solidFill>
                  <a:schemeClr val="accent4">
                    <a:lumMod val="50000"/>
                  </a:schemeClr>
                </a:solidFill>
              </a:rPr>
              <a:t>об </a:t>
            </a:r>
            <a:r>
              <a:rPr lang="ru-RU" sz="5800" dirty="0" err="1" smtClean="0">
                <a:solidFill>
                  <a:schemeClr val="accent4">
                    <a:lumMod val="50000"/>
                  </a:schemeClr>
                </a:solidFill>
              </a:rPr>
              <a:t>обязании</a:t>
            </a:r>
            <a:r>
              <a:rPr lang="ru-RU" sz="5800" dirty="0" smtClean="0">
                <a:solidFill>
                  <a:schemeClr val="accent4">
                    <a:lumMod val="50000"/>
                  </a:schemeClr>
                </a:solidFill>
              </a:rPr>
              <a:t> не обращаться в суд с требованиями о взыскании убытков, неустойки, а также о взыскании денежных средств по иным основаниям, если эти требования напрямую или косвенно связаны с исполнением и расторжением контракта;</a:t>
            </a:r>
          </a:p>
          <a:p>
            <a:endParaRPr lang="ru-RU" dirty="0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03848" y="81499"/>
            <a:ext cx="589399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Cambria" pitchFamily="18" charset="0"/>
              </a:rPr>
              <a:t>Содержание мировых соглашений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Cambria" pitchFamily="18" charset="0"/>
              </a:rPr>
              <a:t>в контрактных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+mj-lt"/>
                <a:ea typeface="Calibri" pitchFamily="34" charset="0"/>
                <a:cs typeface="Cambria" pitchFamily="18" charset="0"/>
              </a:rPr>
              <a:t>спорах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i="1" dirty="0">
                <a:solidFill>
                  <a:schemeClr val="accent4">
                    <a:lumMod val="50000"/>
                  </a:schemeClr>
                </a:solidFill>
              </a:rPr>
              <a:t>(*на основе анализа практики)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+mj-lt"/>
              <a:cs typeface="Arial" pitchFamily="34" charset="0"/>
            </a:endParaRPr>
          </a:p>
        </p:txBody>
      </p:sp>
      <p:pic>
        <p:nvPicPr>
          <p:cNvPr id="6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709120"/>
          </a:xfrm>
        </p:spPr>
        <p:txBody>
          <a:bodyPr>
            <a:normAutofit fontScale="77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обязании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отозвать из контрольно-надзорных органов ранее поданные жалобы по вопросам исполнения контракта; 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 </a:t>
            </a:r>
            <a:r>
              <a:rPr lang="ru-RU" dirty="0" err="1" smtClean="0">
                <a:solidFill>
                  <a:schemeClr val="accent4">
                    <a:lumMod val="50000"/>
                  </a:schemeClr>
                </a:solidFill>
              </a:rPr>
              <a:t>обязании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 отменить решение об   одностороннем отказе от исполнения контракта в том числе удалить информацию об одностороннем отказе из ЕИС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 согласовании расторжения государственного контракта с даты подписания мирового соглашения;</a:t>
            </a:r>
          </a:p>
          <a:p>
            <a:pPr lvl="0"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отзыве ранее поданного в Управление антимонопольной службы заявление о включении в реестр недобросовестных поставщиков;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признании заказчиком обоснованными претензии исполнителя о нарушении конкретных условий контракта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059832" y="332656"/>
            <a:ext cx="59046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a typeface="Calibri" pitchFamily="34" charset="0"/>
                <a:cs typeface="Cambria" pitchFamily="18" charset="0"/>
              </a:rPr>
              <a:t>Содержание мировых соглашений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ea typeface="Calibri" pitchFamily="34" charset="0"/>
                <a:cs typeface="Cambria" pitchFamily="18" charset="0"/>
              </a:rPr>
              <a:t>в контрактных спорах</a:t>
            </a:r>
            <a:endParaRPr lang="ru-RU" dirty="0" smtClean="0">
              <a:solidFill>
                <a:schemeClr val="accent4">
                  <a:lumMod val="50000"/>
                </a:schemeClr>
              </a:solidFill>
              <a:cs typeface="Arial" pitchFamily="34" charset="0"/>
            </a:endParaRPr>
          </a:p>
        </p:txBody>
      </p:sp>
      <p:pic>
        <p:nvPicPr>
          <p:cNvPr id="6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1806231"/>
              </p:ext>
            </p:extLst>
          </p:nvPr>
        </p:nvGraphicFramePr>
        <p:xfrm>
          <a:off x="0" y="1495426"/>
          <a:ext cx="9144000" cy="39497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6"/>
          <p:cNvPicPr>
            <a:picLocks noChangeAspect="1"/>
          </p:cNvPicPr>
          <p:nvPr/>
        </p:nvPicPr>
        <p:blipFill>
          <a:blip r:embed="rId7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Скругленный прямоугольник 8"/>
          <p:cNvSpPr/>
          <p:nvPr/>
        </p:nvSpPr>
        <p:spPr>
          <a:xfrm>
            <a:off x="457200" y="5661248"/>
            <a:ext cx="7859216" cy="9361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i="1" dirty="0" smtClean="0"/>
              <a:t>Нужно ответить на вопрос: Что можно допускать в условия мирового соглашения, а что нельзя? Какой закон может быть нарушен при его заключении кроме АПК РФ, 44-ФЗ, 135-ФЗ?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862529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5515" y="1693264"/>
            <a:ext cx="8670367" cy="483208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sz="20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2000" b="1" dirty="0" smtClean="0">
                <a:solidFill>
                  <a:schemeClr val="accent4">
                    <a:lumMod val="50000"/>
                  </a:schemeClr>
                </a:solidFill>
              </a:rPr>
              <a:t>		</a:t>
            </a:r>
            <a:r>
              <a:rPr lang="ru-RU" sz="4500" b="1" dirty="0" smtClean="0"/>
              <a:t>Статья 17 Закона № 135-ФЗ. Антимонопольные требования к торгам, запросу котировок цен на товары, запросу предложений</a:t>
            </a:r>
            <a:endParaRPr lang="ru-RU" sz="4500" dirty="0" smtClean="0"/>
          </a:p>
          <a:p>
            <a:pPr algn="just">
              <a:buNone/>
            </a:pPr>
            <a:r>
              <a:rPr lang="ru-RU" sz="4500" dirty="0" smtClean="0"/>
              <a:t>		1. При проведении торгов, запроса котировок цен на товары (далее - запрос котировок), запроса предложений запрещаются действия, которые приводят или могут привести к недопущению, ограничению или устранению конкуренции, в том числе:</a:t>
            </a:r>
          </a:p>
          <a:p>
            <a:pPr algn="just">
              <a:buNone/>
            </a:pPr>
            <a:r>
              <a:rPr lang="ru-RU" sz="4500" dirty="0" smtClean="0"/>
              <a:t>		1) координация организаторами торгов, запроса котировок, запроса предложений или заказчиками деятельности их участников, а также </a:t>
            </a:r>
            <a:r>
              <a:rPr lang="ru-RU" sz="4500" b="1" i="1" dirty="0" smtClean="0">
                <a:solidFill>
                  <a:srgbClr val="C00000"/>
                </a:solidFill>
              </a:rPr>
              <a:t>заключение соглашений между организаторами торгов и (или) заказчиками с участниками этих торгов, если такие соглашения имеют своей целью либо приводят или могут привести к ограничению конкуренции и (или) созданию преимущественных условий для каких-либо участников</a:t>
            </a:r>
            <a:r>
              <a:rPr lang="ru-RU" sz="4500" dirty="0" smtClean="0"/>
              <a:t>, если иное не предусмотрено законодательством Российской Федерации;</a:t>
            </a:r>
          </a:p>
          <a:p>
            <a:pPr>
              <a:buNone/>
            </a:pPr>
            <a:endParaRPr lang="ru-RU" sz="26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buNone/>
            </a:pPr>
            <a:r>
              <a:rPr lang="ru-RU" sz="4600" b="1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endParaRPr lang="ru-RU" sz="3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-89756" y="53345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215516" y="1693264"/>
            <a:ext cx="8715024" cy="4832080"/>
          </a:xfrm>
          <a:prstGeom prst="rect">
            <a:avLst/>
          </a:prstGeom>
          <a:noFill/>
          <a:ln w="349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13716" y="396251"/>
            <a:ext cx="741682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r" fontAlgn="base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+mj-lt"/>
                <a:ea typeface="Times New Roman" pitchFamily="18" charset="0"/>
                <a:cs typeface="Times New Roman" pitchFamily="18" charset="0"/>
              </a:rPr>
              <a:t>«Ограничители» ант</a:t>
            </a:r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  <a:latin typeface="+mj-lt"/>
                <a:cs typeface="Cambria" pitchFamily="18" charset="0"/>
              </a:rPr>
              <a:t>имонопольного законодательства</a:t>
            </a:r>
            <a:endParaRPr lang="ru-RU" sz="1400" b="1" dirty="0" smtClean="0">
              <a:solidFill>
                <a:schemeClr val="accent4">
                  <a:lumMod val="50000"/>
                </a:schemeClr>
              </a:solidFill>
              <a:latin typeface="+mj-lt"/>
              <a:ea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339752" y="287823"/>
            <a:ext cx="65527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800" b="1" dirty="0" smtClean="0">
                <a:solidFill>
                  <a:schemeClr val="accent4">
                    <a:lumMod val="50000"/>
                  </a:schemeClr>
                </a:solidFill>
              </a:rPr>
              <a:t>«Ограничители» контрактного законодательства</a:t>
            </a:r>
            <a:endParaRPr lang="ru-RU" sz="2800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680520"/>
          </a:xfrm>
          <a:prstGeom prst="rect">
            <a:avLst/>
          </a:prstGeom>
          <a:noFill/>
          <a:ln w="34925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Статья 2 части 1 </a:t>
            </a:r>
            <a:r>
              <a:rPr lang="ru-RU" b="1" dirty="0">
                <a:solidFill>
                  <a:schemeClr val="tx1"/>
                </a:solidFill>
              </a:rPr>
              <a:t>Закона № 44-ФЗ. </a:t>
            </a:r>
            <a:endParaRPr lang="ru-RU" b="1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tx1"/>
                </a:solidFill>
              </a:rPr>
              <a:t>и</a:t>
            </a:r>
            <a:r>
              <a:rPr lang="ru-RU" dirty="0" smtClean="0">
                <a:solidFill>
                  <a:schemeClr val="tx1"/>
                </a:solidFill>
              </a:rPr>
              <a:t>мперативное применение норм специального закона в сочетании с гражданским законодательством;</a:t>
            </a:r>
          </a:p>
          <a:p>
            <a:pPr algn="just">
              <a:buNone/>
            </a:pPr>
            <a:endParaRPr lang="ru-RU" b="1" dirty="0">
              <a:solidFill>
                <a:schemeClr val="tx1"/>
              </a:solidFill>
            </a:endParaRPr>
          </a:p>
          <a:p>
            <a:pPr algn="just">
              <a:buNone/>
            </a:pPr>
            <a:r>
              <a:rPr lang="ru-RU" b="1" dirty="0" smtClean="0">
                <a:solidFill>
                  <a:schemeClr val="tx1"/>
                </a:solidFill>
              </a:rPr>
              <a:t>Статья 6 Закона № 44-ФЗ. Принципы контрактной системы в сфере закупов:</a:t>
            </a: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C00000"/>
                </a:solidFill>
              </a:rPr>
              <a:t>открытость и прозрачность информации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dirty="0" smtClean="0">
                <a:solidFill>
                  <a:schemeClr val="tx1"/>
                </a:solidFill>
              </a:rPr>
              <a:t>о контрактной системе в сфере закупок, в частности, обязательности размещения в ЕИС полной и достоверной необходимой о закупке, заключаемом контракте, о ходе его исполнения и прекращения обязательств по нему. </a:t>
            </a:r>
            <a:endParaRPr lang="ru-RU" dirty="0" smtClean="0">
              <a:solidFill>
                <a:srgbClr val="C00000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i="1" dirty="0" smtClean="0">
                <a:solidFill>
                  <a:srgbClr val="C00000"/>
                </a:solidFill>
              </a:rPr>
              <a:t>обеспечение конкуренции</a:t>
            </a:r>
            <a:r>
              <a:rPr lang="ru-RU" i="1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 в частности, создание равных условий для обеспечения конкуренции между участниками закупок.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0">
          <a:fgClr>
            <a:srgbClr val="FEFBD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79512" y="-216406"/>
            <a:ext cx="8712968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КЕЙС 1.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«Про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пределы полномочий на отмену решений публичного лица…»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Определение</a:t>
            </a:r>
            <a:r>
              <a:rPr kumimoji="0" lang="ru-RU" sz="2000" b="1" i="1" u="none" strike="noStrike" cap="none" normalizeH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Верховного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суда РФ от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22.05.2018г. № </a:t>
            </a: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А50-30072/2017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Фабула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Подан иск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 признании недействительным одностороннего отказа Заказчика от исполнения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контракта. Суд утверждает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мировое соглашение. Жалобу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подает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Управление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антимонопольной службы.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Результат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Мировое соглашение признано недействительным.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Условия соглашения противоречат Закону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№ 44-ФЗ и нарушают публичные права и законные интересы в сфере удовлетворения муниципальной нужды.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Р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ешение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заказчика об одностороннем отказе от исполнения контракта вступает в силу и контракт считается расторгнутым через десять дней с даты надлежащего уведомления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об этом 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исполнителя (ч. 13 ст. 95 44-ФЗ)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Положения Закона № 44-ФЗ не только исключают возможность для заказчика по своей инициативе или по соглашению с подрядчиком отменить свое вступившее в силу решение об одностороннем отказе и признать его расторгнутым по соглашению сторон, но также предписывают заказчику определенный вариант последующего поведения.</a:t>
            </a:r>
            <a:endParaRPr kumimoji="0" lang="ru-RU" sz="8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Интересно(!)</a:t>
            </a:r>
            <a:r>
              <a:rPr kumimoji="0" lang="ru-RU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Н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арушение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права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антимонопольный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орган обосновывал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следующим. Вынесенное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им на законных основаниях решение о включении общества в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РНП</a:t>
            </a:r>
            <a:r>
              <a:rPr kumimoji="0" lang="ru-RU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было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обжаловано истцом в арбитражный суд в рамках другого дела, но со ссылкой на обжалуемый судебный акт об утверждении мирового соглашения по настоящему делу. 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EFBD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323528" y="-242344"/>
            <a:ext cx="8640960" cy="666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1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КЕЙС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2.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«Про договоренность</a:t>
            </a:r>
            <a:r>
              <a:rPr kumimoji="0" lang="ru-RU" sz="2000" b="1" i="1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об оплате работ вне контракта…»</a:t>
            </a:r>
            <a:endParaRPr kumimoji="0" lang="ru-RU" sz="2000" b="1" i="1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Постановление АС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УО от 02.03.2017 </a:t>
            </a:r>
            <a:r>
              <a:rPr lang="ru-RU" sz="2000" b="1" i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№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А76-24649/2015</a:t>
            </a:r>
            <a:r>
              <a:rPr kumimoji="0" lang="ru-RU" sz="2000" b="1" i="1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и </a:t>
            </a:r>
            <a:r>
              <a:rPr lang="ru-RU" sz="2000" b="1" i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др. акты</a:t>
            </a:r>
            <a:endParaRPr kumimoji="0" lang="ru-RU" sz="2000" b="0" i="1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1" i="1" u="none" strike="noStrike" cap="none" normalizeH="0" baseline="0" dirty="0" smtClean="0">
              <a:ln>
                <a:noFill/>
              </a:ln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Фабула</a:t>
            </a: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Заключение мировых соглашений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по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делам о взыскании оплаты за дополнительные работы по контракту, обосновывая их выполнение различными обстоятельствами.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7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1" i="1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Результат: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По мнению некоторых судов, заключение таких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мировых 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соглашений противоречит нормам контрактной системы, поскольку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выполнение работ без государственного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контракта</a:t>
            </a:r>
            <a:r>
              <a:rPr lang="ru-RU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и соответственно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взыскание платы за фактически оказанные услуги при отсутствии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государственного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контракта, по сути, </a:t>
            </a:r>
            <a:r>
              <a:rPr kumimoji="0" lang="ru-RU" sz="1800" b="1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дезавуирует применение Закона № 44-ФЗ,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поскольку</a:t>
            </a:r>
            <a:r>
              <a:rPr kumimoji="0" lang="ru-RU" sz="1800" b="0" i="0" u="none" strike="noStrike" cap="none" normalizeH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открывает возможность для недобросовестных исполнителей услуг и государственных (муниципальных) заказчиков приобретать незаконные имущественные выгоды в обход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Закона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№ 44-ФЗ, в то время как никто не вправе извлекать преимущества из своего незаконного поведения.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b="1" dirty="0" smtClean="0"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latin typeface="Cambria" panose="02040503050406030204" pitchFamily="18" charset="0"/>
              </a:rPr>
              <a:t>Прецедентные дела, на которых основана такая позиция:</a:t>
            </a:r>
            <a:endParaRPr lang="ru-RU" b="1" dirty="0">
              <a:latin typeface="Cambria" panose="02040503050406030204" pitchFamily="18" charset="0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Cambria" panose="02040503050406030204" pitchFamily="18" charset="0"/>
              </a:rPr>
              <a:t>Постановление </a:t>
            </a:r>
            <a:r>
              <a:rPr lang="ru-RU" dirty="0">
                <a:latin typeface="Cambria" panose="02040503050406030204" pitchFamily="18" charset="0"/>
              </a:rPr>
              <a:t>Президиума ВАС РФ от 04.06.2013 № 37/13 по делу № А23-584/2011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Cambria" panose="02040503050406030204" pitchFamily="18" charset="0"/>
              <a:ea typeface="Calibri" pitchFamily="34" charset="0"/>
              <a:cs typeface="Times New Roman" pitchFamily="18" charset="0"/>
            </a:endParaRPr>
          </a:p>
          <a:p>
            <a:pPr marL="285750" lvl="0" indent="-28575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dirty="0" smtClean="0">
                <a:latin typeface="Cambria" panose="02040503050406030204" pitchFamily="18" charset="0"/>
              </a:rPr>
              <a:t>Постановление </a:t>
            </a:r>
            <a:r>
              <a:rPr lang="ru-RU" dirty="0">
                <a:latin typeface="Cambria" panose="02040503050406030204" pitchFamily="18" charset="0"/>
              </a:rPr>
              <a:t>Президиума ВАС РФ от 28.05.2013 № </a:t>
            </a:r>
            <a:r>
              <a:rPr lang="ru-RU" dirty="0" smtClean="0">
                <a:latin typeface="Cambria" panose="02040503050406030204" pitchFamily="18" charset="0"/>
              </a:rPr>
              <a:t>18045/12 </a:t>
            </a:r>
            <a:r>
              <a:rPr lang="ru-RU" dirty="0">
                <a:latin typeface="Cambria" panose="02040503050406030204" pitchFamily="18" charset="0"/>
              </a:rPr>
              <a:t>по делу № А40-37822/12</a:t>
            </a:r>
            <a:endParaRPr kumimoji="0" lang="ru-RU" sz="700" b="0" i="0" u="none" strike="noStrike" cap="none" normalizeH="0" baseline="0" dirty="0" smtClean="0">
              <a:ln>
                <a:noFill/>
              </a:ln>
              <a:effectLst/>
              <a:latin typeface="Cambria" panose="02040503050406030204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rgbClr val="FEFBD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79512" y="135362"/>
            <a:ext cx="8784976" cy="4909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lang="ru-RU" sz="2000" b="1" i="1" dirty="0">
              <a:solidFill>
                <a:schemeClr val="accent4">
                  <a:lumMod val="50000"/>
                </a:schemeClr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kumimoji="0" lang="ru-RU" sz="2000" b="1" i="1" u="none" strike="noStrike" cap="none" normalizeH="0" baseline="0" dirty="0" smtClean="0" bmk="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ЕЙС 3.</a:t>
            </a:r>
            <a:r>
              <a:rPr kumimoji="0" lang="ru-RU" sz="2000" b="1" i="1" u="none" strike="noStrike" cap="none" normalizeH="0" baseline="0" dirty="0" smtClean="0" bmk="_Hlk526690281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 bmk="_Hlk526690281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«О продлении срока действия контракта…»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r>
              <a:rPr kumimoji="0" lang="ru-RU" sz="2000" b="1" i="1" u="none" strike="noStrike" cap="none" normalizeH="0" baseline="0" dirty="0" smtClean="0" bmk="_Hlk526690281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Решение АС</a:t>
            </a:r>
            <a:r>
              <a:rPr kumimoji="0" lang="ru-RU" sz="2000" b="1" i="1" u="none" strike="noStrike" cap="none" normalizeH="0" dirty="0" smtClean="0" bmk="_Hlk526690281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1" u="none" strike="noStrike" cap="none" normalizeH="0" baseline="0" dirty="0" smtClean="0" bmk="_Hlk526690281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Волгоградской </a:t>
            </a:r>
            <a:r>
              <a:rPr kumimoji="0" lang="ru-RU" sz="2000" b="1" i="1" u="none" strike="noStrike" cap="none" normalizeH="0" baseline="0" dirty="0" smtClean="0" bmk="_Hlk526690281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области от18.09.2018г. </a:t>
            </a:r>
            <a:r>
              <a:rPr kumimoji="0" lang="ru-RU" sz="2000" b="1" i="1" u="none" strike="noStrike" cap="none" normalizeH="0" baseline="0" dirty="0" smtClean="0" bmk="_Hlk526690281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№ </a:t>
            </a:r>
            <a:r>
              <a:rPr kumimoji="0" lang="ru-RU" sz="2000" b="1" i="1" u="none" strike="noStrike" cap="none" normalizeH="0" baseline="0" dirty="0" smtClean="0" bmk="_Hlk526690281">
                <a:ln>
                  <a:noFill/>
                </a:ln>
                <a:solidFill>
                  <a:srgbClr val="C00000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А12-23245/18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Фабула: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Исполнитель по контракту на выполнение работ обратился с иском о продления срока его действия, мотивируя свои требования нормами ст. 450, 451 и 452 ГК РФ, а также существенным изменением обстоятельств исполнения контракта, низкой строительной готовностью передаваемых заказчиком помещений для проведения строительно-монтажных работ.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90600" algn="l"/>
              </a:tabLs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Результат: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Суд отказал в утверждении мирового соглашения, указывая что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условие мирового соглашения о продлении срока действия государственного контракта прямо противоречит положениям статьи 95 Закона №44-ФЗ,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а сущность мирового соглашения не сводится только к прекращению дела.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EFBD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-99392"/>
            <a:ext cx="8568952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endParaRPr lang="ru-RU" b="1" u="sng" dirty="0" smtClean="0">
              <a:solidFill>
                <a:schemeClr val="accent4">
                  <a:lumMod val="50000"/>
                </a:schemeClr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endParaRPr lang="ru-RU" b="1" u="sng" dirty="0">
              <a:solidFill>
                <a:schemeClr val="accent4">
                  <a:lumMod val="50000"/>
                </a:schemeClr>
              </a:solidFill>
              <a:latin typeface="Cambria" pitchFamily="18" charset="0"/>
              <a:ea typeface="Calibri" pitchFamily="34" charset="0"/>
              <a:cs typeface="Times New Roman" pitchFamily="18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пункте </a:t>
            </a:r>
            <a:r>
              <a:rPr lang="ru-RU" b="1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9 Обзора практики Верховного суда РФ года, утв. в 2017 году </a:t>
            </a:r>
            <a:r>
              <a:rPr lang="ru-RU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указано, что стороны не вправе дополнительным соглашением изменять сроки выполнения работ по государственному (муниципальному) контракту, если иное не установлено законом и заключенным в соответствии с ним контрактом.</a:t>
            </a:r>
            <a:endParaRPr lang="ru-RU" sz="800" dirty="0"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b="1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Президиум ВС РФ также обозначил ключевые мотивы такого запрета</a:t>
            </a:r>
            <a:r>
              <a:rPr lang="ru-RU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. Сохранение условий государственных и муниципальных контрактов в том виде, в котором они были изложены в извещении о проведении открытого аукциона в электронной форме и в документации об аукционе и исполнение контракта на условиях, указанных в документации, направлены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-  на обеспечение равенства участников размещения заказов,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- создание условий для свободной конкуренции,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- обеспечение в связи с этим эффективного использования средств бюджетов и внебюджетных источников финансирования,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- на предотвращение коррупции и других злоупотреблений в сфере размещения заказов,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dirty="0"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- исключение случаев обхода закона - искусственного ограничения конкуренции при проведении аукциона и последующего создания для его победителя более выгодных условий исполнения контракта.</a:t>
            </a:r>
            <a:endParaRPr lang="ru-RU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395288" y="6308725"/>
            <a:ext cx="4681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aramond" pitchFamily="18" charset="0"/>
              </a:rPr>
              <a:t>© Ассоциация антимонопольных экспертов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1"/>
          <p:cNvSpPr txBox="1">
            <a:spLocks/>
          </p:cNvSpPr>
          <p:nvPr/>
        </p:nvSpPr>
        <p:spPr>
          <a:xfrm>
            <a:off x="107504" y="2060581"/>
            <a:ext cx="8928992" cy="30764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 sz="6600">
                <a:solidFill>
                  <a:schemeClr val="bg1"/>
                </a:solidFill>
                <a:latin typeface="Garamond" panose="02020404030301010803" pitchFamily="18" charset="0"/>
              </a:defRPr>
            </a:lvl1pPr>
          </a:lstStyle>
          <a:p>
            <a:pPr algn="ctr">
              <a:spcBef>
                <a:spcPct val="0"/>
              </a:spcBef>
            </a:pPr>
            <a:r>
              <a:rPr lang="ru-RU" sz="3600" b="1" dirty="0" smtClean="0">
                <a:latin typeface="+mn-lt"/>
              </a:rPr>
              <a:t>Мировое соглашение в антимонопольных спорах и </a:t>
            </a:r>
            <a:r>
              <a:rPr lang="ru-RU" sz="3600" b="1" dirty="0" smtClean="0">
                <a:latin typeface="+mn-lt"/>
              </a:rPr>
              <a:t>контрактных спорах </a:t>
            </a:r>
            <a:endParaRPr lang="ru-RU" sz="3600" b="1" dirty="0" smtClean="0">
              <a:latin typeface="+mn-lt"/>
            </a:endParaRPr>
          </a:p>
          <a:p>
            <a:pPr algn="ctr">
              <a:spcBef>
                <a:spcPct val="0"/>
              </a:spcBef>
            </a:pPr>
            <a:endParaRPr lang="ru-RU" sz="3200" b="1" dirty="0" smtClean="0">
              <a:latin typeface="+mn-lt"/>
            </a:endParaRPr>
          </a:p>
          <a:p>
            <a:pPr algn="ctr">
              <a:spcBef>
                <a:spcPct val="0"/>
              </a:spcBef>
            </a:pPr>
            <a:r>
              <a:rPr lang="ru-RU" sz="6000" b="1" dirty="0" smtClean="0">
                <a:latin typeface="+mn-lt"/>
              </a:rPr>
              <a:t>быть или не быть?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428728" y="1285860"/>
            <a:ext cx="6215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2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43174" y="642918"/>
            <a:ext cx="42926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946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EFBD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927" y="332656"/>
            <a:ext cx="8568952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000" b="1" i="1" dirty="0" smtClean="0">
                <a:solidFill>
                  <a:srgbClr val="C00000"/>
                </a:solidFill>
                <a:latin typeface="Cambria" panose="02040503050406030204" pitchFamily="18" charset="0"/>
                <a:ea typeface="Calibri" pitchFamily="34" charset="0"/>
                <a:cs typeface="Times New Roman" pitchFamily="18" charset="0"/>
              </a:rPr>
              <a:t>К</a:t>
            </a:r>
            <a:r>
              <a:rPr lang="ru-RU" sz="2000" b="1" i="1" dirty="0" smtClean="0" bmk="">
                <a:solidFill>
                  <a:srgbClr val="C0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ЕЙС </a:t>
            </a:r>
            <a:r>
              <a:rPr lang="ru-RU" sz="2000" b="1" i="1" dirty="0" smtClean="0" bmk="">
                <a:solidFill>
                  <a:srgbClr val="C0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4</a:t>
            </a:r>
            <a:r>
              <a:rPr lang="ru-RU" sz="2000" b="1" i="1" dirty="0" smtClean="0" bmk="">
                <a:solidFill>
                  <a:srgbClr val="C0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. «Об отказе от взыскании неустойки…»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sz="2000" b="1" i="1" dirty="0" smtClean="0" bmk="">
                <a:solidFill>
                  <a:srgbClr val="C00000"/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 Определение </a:t>
            </a:r>
            <a:r>
              <a:rPr lang="ru-RU" sz="20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Арбитражного </a:t>
            </a:r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</a:rPr>
              <a:t>суда Чеченской </a:t>
            </a:r>
            <a:r>
              <a:rPr lang="ru-RU" sz="20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Республики по </a:t>
            </a:r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делу № А77-93/2018 от 11.10.2018 </a:t>
            </a:r>
            <a:r>
              <a:rPr lang="ru-RU" sz="20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, Определение </a:t>
            </a:r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Арбитражного суда Ростовской области </a:t>
            </a:r>
            <a:r>
              <a:rPr lang="ru-RU" sz="2000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по </a:t>
            </a:r>
            <a:r>
              <a:rPr lang="ru-RU" sz="2000" b="1" i="1" dirty="0">
                <a:solidFill>
                  <a:srgbClr val="C00000"/>
                </a:solidFill>
                <a:latin typeface="Cambria" panose="02040503050406030204" pitchFamily="18" charset="0"/>
              </a:rPr>
              <a:t>делу № А53-29120/18 от 12.10.2018 г.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endParaRPr lang="ru-RU" sz="700" dirty="0">
              <a:solidFill>
                <a:schemeClr val="accent4">
                  <a:lumMod val="50000"/>
                </a:schemeClr>
              </a:solidFill>
              <a:latin typeface="Cambria" panose="02040503050406030204" pitchFamily="18" charset="0"/>
              <a:cs typeface="Arial" pitchFamily="34" charset="0"/>
            </a:endParaRPr>
          </a:p>
          <a:p>
            <a:pPr algn="just"/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Фабула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lang="ru-RU" dirty="0" smtClean="0">
                <a:latin typeface="Cambria" pitchFamily="18" charset="0"/>
                <a:ea typeface="Calibri" pitchFamily="34" charset="0"/>
                <a:cs typeface="Times New Roman" pitchFamily="18" charset="0"/>
              </a:rPr>
              <a:t>З</a:t>
            </a:r>
            <a:r>
              <a:rPr lang="ru-RU" dirty="0" smtClean="0">
                <a:latin typeface="Cambria" panose="02040503050406030204" pitchFamily="18" charset="0"/>
              </a:rPr>
              <a:t>аказчик </a:t>
            </a:r>
            <a:r>
              <a:rPr lang="ru-RU" dirty="0">
                <a:latin typeface="Cambria" panose="02040503050406030204" pitchFamily="18" charset="0"/>
              </a:rPr>
              <a:t>обратилось с иском к Исполнителю по контракту о взыскании </a:t>
            </a:r>
            <a:r>
              <a:rPr lang="ru-RU" dirty="0" smtClean="0">
                <a:latin typeface="Cambria" panose="02040503050406030204" pitchFamily="18" charset="0"/>
              </a:rPr>
              <a:t>неустойки</a:t>
            </a:r>
            <a:r>
              <a:rPr lang="ru-RU" dirty="0">
                <a:latin typeface="Cambria" panose="02040503050406030204" pitchFamily="18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tabLst>
                <a:tab pos="990600" algn="l"/>
              </a:tabLst>
            </a:pP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Результат</a:t>
            </a:r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Cambria" pitchFamily="18" charset="0"/>
                <a:ea typeface="Calibri" pitchFamily="34" charset="0"/>
                <a:cs typeface="Times New Roman" pitchFamily="18" charset="0"/>
              </a:rPr>
              <a:t>:</a:t>
            </a:r>
            <a:endParaRPr lang="ru-RU" sz="800" dirty="0">
              <a:latin typeface="Cambria" panose="02040503050406030204" pitchFamily="18" charset="0"/>
              <a:cs typeface="Arial" pitchFamily="34" charset="0"/>
            </a:endParaRPr>
          </a:p>
          <a:p>
            <a:pPr algn="just"/>
            <a:r>
              <a:rPr lang="ru-RU" dirty="0" smtClean="0">
                <a:latin typeface="Cambria" panose="02040503050406030204" pitchFamily="18" charset="0"/>
              </a:rPr>
              <a:t>Суды утверждали </a:t>
            </a:r>
            <a:r>
              <a:rPr lang="ru-RU" dirty="0">
                <a:latin typeface="Cambria" panose="02040503050406030204" pitchFamily="18" charset="0"/>
              </a:rPr>
              <a:t>мировое соглашение на следующих условиях: </a:t>
            </a:r>
            <a:endParaRPr lang="ru-RU" dirty="0" smtClean="0">
              <a:latin typeface="Cambria" panose="02040503050406030204" pitchFamily="18" charset="0"/>
            </a:endParaRPr>
          </a:p>
          <a:p>
            <a:pPr algn="just"/>
            <a:r>
              <a:rPr lang="ru-RU" dirty="0" smtClean="0">
                <a:latin typeface="Cambria" panose="02040503050406030204" pitchFamily="18" charset="0"/>
              </a:rPr>
              <a:t>Исполнитель признает часть неисполнения обязательств (неустойки в части) в определенной сумме, истец же отказывается </a:t>
            </a:r>
            <a:r>
              <a:rPr lang="ru-RU" dirty="0">
                <a:latin typeface="Cambria" panose="02040503050406030204" pitchFamily="18" charset="0"/>
              </a:rPr>
              <a:t>от исковых требований о взыскании с </a:t>
            </a:r>
            <a:r>
              <a:rPr lang="ru-RU" dirty="0" smtClean="0">
                <a:latin typeface="Cambria" panose="02040503050406030204" pitchFamily="18" charset="0"/>
              </a:rPr>
              <a:t>Исполнителя иных видов денежных санкций:</a:t>
            </a:r>
          </a:p>
          <a:p>
            <a:pPr algn="just"/>
            <a:r>
              <a:rPr lang="ru-RU" dirty="0" smtClean="0">
                <a:latin typeface="Cambria" panose="02040503050406030204" pitchFamily="18" charset="0"/>
              </a:rPr>
              <a:t> </a:t>
            </a:r>
            <a:r>
              <a:rPr lang="ru-RU" dirty="0">
                <a:latin typeface="Cambria" panose="02040503050406030204" pitchFamily="18" charset="0"/>
              </a:rPr>
              <a:t>- пени за просрочку исполнения обязательства по государственному </a:t>
            </a:r>
            <a:r>
              <a:rPr lang="ru-RU" dirty="0" smtClean="0">
                <a:latin typeface="Cambria" panose="02040503050406030204" pitchFamily="18" charset="0"/>
              </a:rPr>
              <a:t>контракту;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Cambria" panose="02040503050406030204" pitchFamily="18" charset="0"/>
              </a:rPr>
              <a:t>штрафа </a:t>
            </a:r>
            <a:r>
              <a:rPr lang="ru-RU" dirty="0">
                <a:latin typeface="Cambria" panose="02040503050406030204" pitchFamily="18" charset="0"/>
              </a:rPr>
              <a:t>за неисполнение существенных условий </a:t>
            </a:r>
            <a:r>
              <a:rPr lang="ru-RU" dirty="0" smtClean="0">
                <a:latin typeface="Cambria" panose="02040503050406030204" pitchFamily="18" charset="0"/>
              </a:rPr>
              <a:t>государственного контракта; 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Cambria" panose="02040503050406030204" pitchFamily="18" charset="0"/>
              </a:rPr>
              <a:t>государственной пошлины, иных расходов; </a:t>
            </a:r>
            <a:endParaRPr lang="ru-RU" dirty="0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395288" y="6308725"/>
            <a:ext cx="4681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aramond" pitchFamily="18" charset="0"/>
              </a:rPr>
              <a:t>© Ассоциация антимонопольных экспертов </a:t>
            </a:r>
          </a:p>
        </p:txBody>
      </p:sp>
    </p:spTree>
    <p:extLst>
      <p:ext uri="{BB962C8B-B14F-4D97-AF65-F5344CB8AC3E}">
        <p14:creationId xmlns:p14="http://schemas.microsoft.com/office/powerpoint/2010/main" val="41500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80">
          <a:fgClr>
            <a:srgbClr val="FEFBDA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62927" y="332656"/>
            <a:ext cx="856895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КЕЙС 4.1. 	</a:t>
            </a:r>
          </a:p>
          <a:p>
            <a:pPr lvl="0" algn="just"/>
            <a:r>
              <a:rPr lang="ru-RU" b="1" i="1" dirty="0" smtClean="0">
                <a:solidFill>
                  <a:srgbClr val="C00000"/>
                </a:solidFill>
                <a:latin typeface="Cambria" panose="02040503050406030204" pitchFamily="18" charset="0"/>
              </a:rPr>
              <a:t>Определение </a:t>
            </a:r>
            <a:r>
              <a:rPr lang="ru-RU" b="1" i="1" dirty="0">
                <a:solidFill>
                  <a:srgbClr val="C00000"/>
                </a:solidFill>
                <a:latin typeface="Cambria" panose="02040503050406030204" pitchFamily="18" charset="0"/>
              </a:rPr>
              <a:t>Арбитражного суда Ростовской области по делу № А53-4998/18 от 23.04.2018 г.</a:t>
            </a:r>
            <a:endParaRPr lang="ru-RU" i="1" dirty="0">
              <a:solidFill>
                <a:srgbClr val="C00000"/>
              </a:solidFill>
              <a:latin typeface="Cambria" panose="02040503050406030204" pitchFamily="18" charset="0"/>
            </a:endParaRPr>
          </a:p>
          <a:p>
            <a:pPr algn="just"/>
            <a:r>
              <a:rPr lang="ru-RU" b="1" dirty="0">
                <a:latin typeface="Cambria" panose="02040503050406030204" pitchFamily="18" charset="0"/>
              </a:rPr>
              <a:t>Суть спора:</a:t>
            </a:r>
            <a:r>
              <a:rPr lang="ru-RU" dirty="0">
                <a:latin typeface="Cambria" panose="02040503050406030204" pitchFamily="18" charset="0"/>
              </a:rPr>
              <a:t> Исполнитель обратился в суд с иском к муниципальному заказчику о взыскании </a:t>
            </a:r>
            <a:r>
              <a:rPr lang="ru-RU" dirty="0" smtClean="0">
                <a:latin typeface="Cambria" panose="02040503050406030204" pitchFamily="18" charset="0"/>
              </a:rPr>
              <a:t>убытков</a:t>
            </a:r>
            <a:r>
              <a:rPr lang="ru-RU" dirty="0">
                <a:latin typeface="Cambria" panose="02040503050406030204" pitchFamily="18" charset="0"/>
              </a:rPr>
              <a:t> </a:t>
            </a:r>
            <a:r>
              <a:rPr lang="ru-RU" dirty="0" smtClean="0">
                <a:latin typeface="Cambria" panose="02040503050406030204" pitchFamily="18" charset="0"/>
              </a:rPr>
              <a:t>и  судебных </a:t>
            </a:r>
            <a:r>
              <a:rPr lang="ru-RU" dirty="0">
                <a:latin typeface="Cambria" panose="02040503050406030204" pitchFamily="18" charset="0"/>
              </a:rPr>
              <a:t>расходов на оплату услуг представителя.</a:t>
            </a:r>
          </a:p>
          <a:p>
            <a:pPr algn="just"/>
            <a:r>
              <a:rPr lang="ru-RU" b="1" dirty="0">
                <a:latin typeface="Cambria" panose="02040503050406030204" pitchFamily="18" charset="0"/>
              </a:rPr>
              <a:t>Итог:</a:t>
            </a:r>
            <a:r>
              <a:rPr lang="ru-RU" dirty="0">
                <a:latin typeface="Cambria" panose="02040503050406030204" pitchFamily="18" charset="0"/>
              </a:rPr>
              <a:t> ходатайство сторон об утверждении мирового соглашения судом отклонено.</a:t>
            </a:r>
          </a:p>
          <a:p>
            <a:pPr algn="just"/>
            <a:r>
              <a:rPr lang="ru-RU" dirty="0">
                <a:latin typeface="Cambria" panose="02040503050406030204" pitchFamily="18" charset="0"/>
              </a:rPr>
              <a:t>В материалах дела имеется письмо администрации, свидетельствующее об отсутствии у бюджета сельского поселения финансовых средств на реализацию администрацией мер по компенсации убытков, причиненных хозяйствующим субъектам в рамках исполнения ею своих полномочий. </a:t>
            </a:r>
          </a:p>
          <a:p>
            <a:pPr algn="just"/>
            <a:r>
              <a:rPr lang="ru-RU" dirty="0">
                <a:latin typeface="Cambria" panose="02040503050406030204" pitchFamily="18" charset="0"/>
              </a:rPr>
              <a:t>Суд, сославшись на позицию Конституционного Суда Российской Федерации, выраженной в Постановлениях от 17.06.2004 № 12-П и от 15.05.2006 № 5-П, о </a:t>
            </a:r>
            <a:r>
              <a:rPr lang="ru-RU" dirty="0" err="1">
                <a:latin typeface="Cambria" panose="02040503050406030204" pitchFamily="18" charset="0"/>
              </a:rPr>
              <a:t>консолидированности</a:t>
            </a:r>
            <a:r>
              <a:rPr lang="ru-RU" dirty="0">
                <a:latin typeface="Cambria" panose="02040503050406030204" pitchFamily="18" charset="0"/>
              </a:rPr>
              <a:t> бюджетов различных уровней и правовых последствия в случае недостаточности собственных средств местных бюджетов, </a:t>
            </a:r>
            <a:r>
              <a:rPr lang="ru-RU" b="1" dirty="0">
                <a:latin typeface="Cambria" panose="02040503050406030204" pitchFamily="18" charset="0"/>
              </a:rPr>
              <a:t>указал что в случае исполнения судебного акта будут затронуты права иного уровня бюджета. На основании изложенное, поскольку мировое соглашение затрагивает права и интересы третьих лиц, в удовлетворении ходатайства сторон об утверждении мирового соглашения следует отказать.</a:t>
            </a:r>
          </a:p>
          <a:p>
            <a:endParaRPr lang="ru-RU" dirty="0"/>
          </a:p>
        </p:txBody>
      </p:sp>
      <p:sp>
        <p:nvSpPr>
          <p:cNvPr id="5" name="Прямоугольник 11"/>
          <p:cNvSpPr>
            <a:spLocks noChangeArrowheads="1"/>
          </p:cNvSpPr>
          <p:nvPr/>
        </p:nvSpPr>
        <p:spPr bwMode="auto">
          <a:xfrm>
            <a:off x="395288" y="6308725"/>
            <a:ext cx="4681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aramond" pitchFamily="18" charset="0"/>
              </a:rPr>
              <a:t>© Ассоциация антимонопольных экспертов </a:t>
            </a:r>
          </a:p>
        </p:txBody>
      </p:sp>
    </p:spTree>
    <p:extLst>
      <p:ext uri="{BB962C8B-B14F-4D97-AF65-F5344CB8AC3E}">
        <p14:creationId xmlns:p14="http://schemas.microsoft.com/office/powerpoint/2010/main" val="3173133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563888" y="332656"/>
            <a:ext cx="55801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Cambria" pitchFamily="18" charset="0"/>
              </a:rPr>
              <a:t>Полномочия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Cambria" pitchFamily="18" charset="0"/>
              </a:rPr>
              <a:t>публичного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Arial" pitchFamily="34" charset="0"/>
                <a:ea typeface="Calibri" pitchFamily="34" charset="0"/>
                <a:cs typeface="Cambria" pitchFamily="18" charset="0"/>
              </a:rPr>
              <a:t>субъекта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при заключении мировых соглашений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4237236" y="1682096"/>
            <a:ext cx="864096" cy="7920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VS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4283968" y="4365104"/>
            <a:ext cx="864096" cy="7920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  <a:ln w="63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</a:rPr>
              <a:t>VS</a:t>
            </a:r>
            <a:endParaRPr lang="ru-RU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6" y="1700808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Дискреция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31632" y="1700808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Ограничение  полномочий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79512" y="2175830"/>
            <a:ext cx="367240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Право, возможность действовать по своему усмотрению.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Times New Roman" pitchFamily="18" charset="0"/>
                <a:cs typeface="Times New Roman" pitchFamily="18" charset="0"/>
              </a:rPr>
              <a:t>Возможность осуществления полномочий, которые хотя и не указаны в прямой форме соответствующими правовыми нормами, но и не запрещены ими.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1520" y="4365104"/>
            <a:ext cx="3456384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Cambria" pitchFamily="18" charset="0"/>
              </a:rPr>
              <a:t>Свобода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Cambria" pitchFamily="18" charset="0"/>
              </a:rPr>
              <a:t>усмотрения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mbria" pitchFamily="18" charset="0"/>
              <a:ea typeface="Calibri" pitchFamily="34" charset="0"/>
              <a:cs typeface="Cambria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Cambria" pitchFamily="18" charset="0"/>
              </a:rPr>
              <a:t>при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Cambria" pitchFamily="18" charset="0"/>
              </a:rPr>
              <a:t>заключении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ea typeface="Calibri" pitchFamily="34" charset="0"/>
                <a:cs typeface="Cambria" pitchFamily="18" charset="0"/>
              </a:rPr>
              <a:t>мирового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Cambria" pitchFamily="18" charset="0"/>
              </a:rPr>
              <a:t>	</a:t>
            </a:r>
            <a:r>
              <a:rPr kumimoji="0" lang="ru-RU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796136" y="4437112"/>
            <a:ext cx="32179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Правовые </a:t>
            </a:r>
            <a:r>
              <a:rPr lang="ru-RU" dirty="0" smtClean="0">
                <a:solidFill>
                  <a:schemeClr val="accent4">
                    <a:lumMod val="50000"/>
                  </a:schemeClr>
                </a:solidFill>
                <a:latin typeface="Cambria" pitchFamily="18" charset="0"/>
              </a:rPr>
              <a:t>границы волеизъявления</a:t>
            </a:r>
            <a:endParaRPr lang="ru-RU" dirty="0">
              <a:solidFill>
                <a:schemeClr val="accent4">
                  <a:lumMod val="50000"/>
                </a:schemeClr>
              </a:solidFill>
              <a:latin typeface="Cambria" pitchFamily="18" charset="0"/>
            </a:endParaRP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323528" y="5589240"/>
            <a:ext cx="856895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Дискреция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Berlin Sans FB"/>
              </a:rPr>
              <a:t>–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это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не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произвол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.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Это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право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принимать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разумные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решения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,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сообразуясь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с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конкретными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</a:rPr>
              <a:t> 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Cambria" pitchFamily="18" charset="0"/>
                <a:cs typeface="Cambria" pitchFamily="18" charset="0"/>
              </a:rPr>
              <a:t>обстоятельствами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chemeClr val="accent4">
                  <a:lumMod val="50000"/>
                </a:schemeClr>
              </a:solidFill>
              <a:effectLst/>
              <a:latin typeface="Cambria" pitchFamily="18" charset="0"/>
              <a:cs typeface="Arial" pitchFamily="34" charset="0"/>
            </a:endParaRPr>
          </a:p>
        </p:txBody>
      </p:sp>
      <p:sp>
        <p:nvSpPr>
          <p:cNvPr id="17" name="Прямоугольник 11"/>
          <p:cNvSpPr>
            <a:spLocks noChangeArrowheads="1"/>
          </p:cNvSpPr>
          <p:nvPr/>
        </p:nvSpPr>
        <p:spPr bwMode="auto">
          <a:xfrm>
            <a:off x="179512" y="6309320"/>
            <a:ext cx="4681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aramond" pitchFamily="18" charset="0"/>
              </a:rPr>
              <a:t>© Ассоциация антимонопольных экспертов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628800"/>
            <a:ext cx="8686800" cy="4525963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US" b="1" dirty="0" smtClean="0"/>
              <a:t>	</a:t>
            </a:r>
            <a:r>
              <a:rPr lang="ru-RU" b="1" dirty="0" smtClean="0">
                <a:solidFill>
                  <a:schemeClr val="accent4">
                    <a:lumMod val="50000"/>
                  </a:schemeClr>
                </a:solidFill>
              </a:rPr>
              <a:t>Что нужно для успешного применения мировых процедур в контрактных и антимонопольных спорах?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Издание отдельного Обзора судебной практики Верховного суда РФ по вопросу примирения сторон в антимонопольных и контрактных</a:t>
            </a:r>
            <a:r>
              <a:rPr lang="ru-RU" dirty="0"/>
              <a:t> </a:t>
            </a:r>
            <a:r>
              <a:rPr lang="ru-RU" dirty="0" smtClean="0"/>
              <a:t>спорах с акцентом на вопросы об объеме правомочий и статусе сторон примирительных процедур, возможных и наоборот запретных </a:t>
            </a:r>
            <a:r>
              <a:rPr lang="ru-RU" dirty="0" smtClean="0"/>
              <a:t>условиях </a:t>
            </a:r>
            <a:r>
              <a:rPr lang="ru-RU" dirty="0" smtClean="0"/>
              <a:t>мировых соглашений в рамках каждой из приведенных категорий споров с учетом их специфики;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 smtClean="0"/>
              <a:t>Закрепление </a:t>
            </a:r>
            <a:r>
              <a:rPr lang="ru-RU" i="1" dirty="0"/>
              <a:t>(законодательно? понятийно?) </a:t>
            </a:r>
            <a:r>
              <a:rPr lang="ru-RU" dirty="0" smtClean="0"/>
              <a:t>постулата, </a:t>
            </a:r>
            <a:r>
              <a:rPr lang="ru-RU" dirty="0"/>
              <a:t>что вопрос обоснованности ограничения конкуренции и наличие </a:t>
            </a:r>
            <a:r>
              <a:rPr lang="ru-RU" dirty="0" smtClean="0"/>
              <a:t>нарушения норм и </a:t>
            </a:r>
            <a:r>
              <a:rPr lang="ru-RU" dirty="0"/>
              <a:t>принципов того или иного закона – это прерогатива усмотрения суда на в рамках каждого конкретного дела, и разумная дискреция публичного субъекта в данной категории споров – это не </a:t>
            </a:r>
            <a:r>
              <a:rPr lang="ru-RU" dirty="0" smtClean="0"/>
              <a:t>нарушение</a:t>
            </a:r>
            <a:r>
              <a:rPr lang="ru-RU" dirty="0"/>
              <a:t>;</a:t>
            </a:r>
          </a:p>
          <a:p>
            <a:pPr algn="just">
              <a:buFont typeface="Wingdings" pitchFamily="2" charset="2"/>
              <a:buChar char="Ø"/>
            </a:pPr>
            <a:endParaRPr lang="ru-RU" dirty="0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11"/>
          <p:cNvSpPr>
            <a:spLocks noChangeArrowheads="1"/>
          </p:cNvSpPr>
          <p:nvPr/>
        </p:nvSpPr>
        <p:spPr bwMode="auto">
          <a:xfrm>
            <a:off x="395288" y="6308725"/>
            <a:ext cx="4681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aramond" pitchFamily="18" charset="0"/>
              </a:rPr>
              <a:t>© Ассоциация антимонопольных экспертов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411760" y="1600200"/>
            <a:ext cx="6408712" cy="4997152"/>
          </a:xfrm>
        </p:spPr>
        <p:txBody>
          <a:bodyPr>
            <a:normAutofit fontScale="47500" lnSpcReduction="20000"/>
          </a:bodyPr>
          <a:lstStyle/>
          <a:p>
            <a:pPr indent="0" algn="just">
              <a:lnSpc>
                <a:spcPct val="120000"/>
              </a:lnSpc>
              <a:buNone/>
            </a:pPr>
            <a:r>
              <a:rPr lang="ru-RU" sz="4200" i="1" dirty="0">
                <a:solidFill>
                  <a:schemeClr val="accent4">
                    <a:lumMod val="50000"/>
                  </a:schemeClr>
                </a:solidFill>
              </a:rPr>
              <a:t>«Неправильно выносить решения или давать ответ на основании какой-либо частицы закона, без рассмотрения закона в целом</a:t>
            </a:r>
            <a:r>
              <a:rPr lang="ru-RU" sz="4200" i="1" dirty="0" smtClean="0">
                <a:solidFill>
                  <a:schemeClr val="accent4">
                    <a:lumMod val="50000"/>
                  </a:schemeClr>
                </a:solidFill>
              </a:rPr>
              <a:t>»</a:t>
            </a:r>
          </a:p>
          <a:p>
            <a:pPr indent="0" algn="just">
              <a:lnSpc>
                <a:spcPct val="120000"/>
              </a:lnSpc>
              <a:buNone/>
            </a:pPr>
            <a:endParaRPr lang="ru-RU" sz="4200" dirty="0">
              <a:solidFill>
                <a:schemeClr val="accent4">
                  <a:lumMod val="50000"/>
                </a:schemeClr>
              </a:solidFill>
            </a:endParaRPr>
          </a:p>
          <a:p>
            <a:pPr indent="0" algn="just">
              <a:lnSpc>
                <a:spcPct val="120000"/>
              </a:lnSpc>
              <a:buNone/>
            </a:pPr>
            <a:r>
              <a:rPr lang="ru-RU" sz="4200" i="1" dirty="0" smtClean="0">
                <a:solidFill>
                  <a:schemeClr val="accent4">
                    <a:lumMod val="50000"/>
                  </a:schemeClr>
                </a:solidFill>
              </a:rPr>
              <a:t>«</a:t>
            </a:r>
            <a:r>
              <a:rPr lang="ru-RU" sz="4200" i="1" dirty="0" smtClean="0">
                <a:solidFill>
                  <a:schemeClr val="accent4">
                    <a:lumMod val="50000"/>
                  </a:schemeClr>
                </a:solidFill>
              </a:rPr>
              <a:t>Не могут все отдельные случаи быть предусмотрены законом или </a:t>
            </a:r>
            <a:r>
              <a:rPr lang="ru-RU" sz="4200" i="1" dirty="0" err="1" smtClean="0">
                <a:solidFill>
                  <a:schemeClr val="accent4">
                    <a:lumMod val="50000"/>
                  </a:schemeClr>
                </a:solidFill>
              </a:rPr>
              <a:t>сенатусконсультом</a:t>
            </a:r>
            <a:r>
              <a:rPr lang="ru-RU" sz="4200" i="1" dirty="0" smtClean="0">
                <a:solidFill>
                  <a:schemeClr val="accent4">
                    <a:lumMod val="50000"/>
                  </a:schemeClr>
                </a:solidFill>
              </a:rPr>
              <a:t>. Но когда в каком-либо случае смысл их ясен, то осуществляющий юрисдикцию может применить их к сходным (обстоятельствам) и сообразно с этим вынести решение»</a:t>
            </a:r>
            <a:endParaRPr lang="ru-RU" sz="4200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indent="0" algn="just">
              <a:lnSpc>
                <a:spcPct val="120000"/>
              </a:lnSpc>
              <a:buNone/>
            </a:pPr>
            <a:endParaRPr lang="en-US" sz="4200" i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indent="0" algn="r">
              <a:lnSpc>
                <a:spcPct val="120000"/>
              </a:lnSpc>
              <a:buNone/>
            </a:pPr>
            <a:r>
              <a:rPr lang="ru-RU" sz="3800" b="1" i="1" dirty="0" smtClean="0">
                <a:solidFill>
                  <a:schemeClr val="accent4">
                    <a:lumMod val="50000"/>
                  </a:schemeClr>
                </a:solidFill>
              </a:rPr>
              <a:t>Юлиан</a:t>
            </a:r>
            <a:r>
              <a:rPr lang="ru-RU" sz="3800" b="1" i="1" dirty="0" smtClean="0">
                <a:solidFill>
                  <a:schemeClr val="accent4">
                    <a:lumMod val="50000"/>
                  </a:schemeClr>
                </a:solidFill>
              </a:rPr>
              <a:t>, римский юрист </a:t>
            </a:r>
            <a:r>
              <a:rPr lang="nn-NO" sz="3800" b="1" i="1" dirty="0" smtClean="0">
                <a:solidFill>
                  <a:schemeClr val="accent4">
                    <a:lumMod val="50000"/>
                  </a:schemeClr>
                </a:solidFill>
              </a:rPr>
              <a:t>II в. н. э. </a:t>
            </a:r>
            <a:r>
              <a:rPr lang="ru-RU" sz="3800" b="1" i="1" dirty="0" smtClean="0">
                <a:solidFill>
                  <a:schemeClr val="accent4">
                    <a:lumMod val="50000"/>
                  </a:schemeClr>
                </a:solidFill>
              </a:rPr>
              <a:t>Титул </a:t>
            </a:r>
            <a:r>
              <a:rPr lang="en-US" sz="3800" b="1" i="1" dirty="0" smtClean="0">
                <a:solidFill>
                  <a:schemeClr val="accent4">
                    <a:lumMod val="50000"/>
                  </a:schemeClr>
                </a:solidFill>
              </a:rPr>
              <a:t>III </a:t>
            </a:r>
            <a:r>
              <a:rPr lang="ru-RU" sz="3800" b="1" i="1" dirty="0" smtClean="0">
                <a:solidFill>
                  <a:schemeClr val="accent4">
                    <a:lumMod val="50000"/>
                  </a:schemeClr>
                </a:solidFill>
              </a:rPr>
              <a:t>О закона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х, </a:t>
            </a:r>
            <a:r>
              <a:rPr lang="ru-RU" b="1" i="1" dirty="0" err="1" smtClean="0">
                <a:solidFill>
                  <a:schemeClr val="accent4">
                    <a:lumMod val="50000"/>
                  </a:schemeClr>
                </a:solidFill>
              </a:rPr>
              <a:t>сенатусконсультах</a:t>
            </a:r>
            <a:r>
              <a:rPr lang="ru-RU" b="1" i="1" dirty="0" smtClean="0">
                <a:solidFill>
                  <a:schemeClr val="accent4">
                    <a:lumMod val="50000"/>
                  </a:schemeClr>
                </a:solidFill>
              </a:rPr>
              <a:t> и долговременном обычае</a:t>
            </a:r>
            <a:endParaRPr lang="ru-RU" b="1" dirty="0" smtClean="0">
              <a:solidFill>
                <a:schemeClr val="accent4">
                  <a:lumMod val="50000"/>
                </a:schemeClr>
              </a:solidFill>
            </a:endParaRPr>
          </a:p>
          <a:p>
            <a:pPr indent="0" algn="r">
              <a:lnSpc>
                <a:spcPct val="120000"/>
              </a:lnSpc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C:\Users\ArtLex\Desktop\Salvius_Julianu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1628800"/>
            <a:ext cx="2381250" cy="2524125"/>
          </a:xfrm>
          <a:prstGeom prst="rect">
            <a:avLst/>
          </a:prstGeom>
          <a:noFill/>
        </p:spPr>
      </p:pic>
      <p:sp>
        <p:nvSpPr>
          <p:cNvPr id="9" name="Прямоугольник 11"/>
          <p:cNvSpPr>
            <a:spLocks noChangeArrowheads="1"/>
          </p:cNvSpPr>
          <p:nvPr/>
        </p:nvSpPr>
        <p:spPr bwMode="auto">
          <a:xfrm>
            <a:off x="179512" y="6309320"/>
            <a:ext cx="4681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aramond" pitchFamily="18" charset="0"/>
              </a:rPr>
              <a:t>© Ассоциация антимонопольных экспертов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2" descr="http://competitionsupport.com/img/rus/logo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AutoShape 4" descr="http://competitionsupport.com/img/rus/logo.svg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http://competitionsupport.com/img/rus/logo.svg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32" name="Picture 8" descr="http://www.lawfirm.ru/catalog/logo/3266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85462"/>
            <a:ext cx="2851583" cy="8283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5350"/>
                    </a14:imgEffect>
                    <a14:imgEffect>
                      <a14:saturation sat="37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375" t="3931" r="35825" b="3932"/>
          <a:stretch/>
        </p:blipFill>
        <p:spPr>
          <a:xfrm>
            <a:off x="4901015" y="-12301"/>
            <a:ext cx="4279497" cy="6883281"/>
          </a:xfrm>
          <a:prstGeom prst="rect">
            <a:avLst/>
          </a:prstGeom>
        </p:spPr>
      </p:pic>
      <p:sp>
        <p:nvSpPr>
          <p:cNvPr id="5" name="Прямоугольный треугольник 4"/>
          <p:cNvSpPr/>
          <p:nvPr/>
        </p:nvSpPr>
        <p:spPr>
          <a:xfrm rot="5400000">
            <a:off x="1955579" y="2953373"/>
            <a:ext cx="6858000" cy="967129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 rot="16200000">
            <a:off x="7354553" y="5045022"/>
            <a:ext cx="3168352" cy="483565"/>
          </a:xfrm>
          <a:prstGeom prst="rtTriangl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098" name="Picture 2" descr="ArtLex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4624"/>
            <a:ext cx="4381774" cy="8423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9172" y="2334104"/>
            <a:ext cx="52001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Спасибо за внимание!</a:t>
            </a:r>
          </a:p>
          <a:p>
            <a:pPr algn="ctr"/>
            <a:endParaRPr lang="ru-RU" sz="2800" dirty="0">
              <a:solidFill>
                <a:srgbClr val="002060"/>
              </a:solidFill>
              <a:latin typeface="Bookman Old Style" panose="0205060405050502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899592" y="3429000"/>
            <a:ext cx="4032448" cy="2759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 Narrow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 Narrow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 Narrow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 Narrow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 Narrow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 Narrow" pitchFamily="34" charset="0"/>
              </a:defRPr>
            </a:lvl9pPr>
          </a:lstStyle>
          <a:p>
            <a:pPr algn="r">
              <a:spcAft>
                <a:spcPts val="400"/>
              </a:spcAft>
              <a:defRPr/>
            </a:pPr>
            <a:r>
              <a:rPr lang="ru-RU" altLang="ru-RU" sz="1600" dirty="0" smtClean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  <a:cs typeface="+mn-cs"/>
              </a:rPr>
              <a:t>Ассоциация антимонопольных экспертов</a:t>
            </a:r>
            <a:endParaRPr lang="en-US" altLang="ru-RU" sz="1600" dirty="0" smtClean="0">
              <a:solidFill>
                <a:schemeClr val="accent4">
                  <a:lumMod val="50000"/>
                </a:schemeClr>
              </a:solidFill>
              <a:latin typeface="Garamond" panose="02020404030301010803" pitchFamily="18" charset="0"/>
              <a:cs typeface="+mn-cs"/>
            </a:endParaRPr>
          </a:p>
          <a:p>
            <a:pPr algn="r">
              <a:spcAft>
                <a:spcPts val="400"/>
              </a:spcAft>
              <a:defRPr/>
            </a:pPr>
            <a:r>
              <a:rPr lang="en-US" altLang="ru-RU" sz="1600" dirty="0" smtClean="0">
                <a:solidFill>
                  <a:schemeClr val="accent4">
                    <a:lumMod val="50000"/>
                  </a:schemeClr>
                </a:solidFill>
                <a:latin typeface="Garamond" panose="02020404030301010803" pitchFamily="18" charset="0"/>
                <a:cs typeface="+mn-cs"/>
              </a:rPr>
              <a:t>competitionsupport@competitionsupport.com</a:t>
            </a:r>
            <a:endParaRPr lang="ru-RU" altLang="ru-RU" sz="1600" dirty="0" smtClean="0">
              <a:solidFill>
                <a:schemeClr val="accent4">
                  <a:lumMod val="50000"/>
                </a:schemeClr>
              </a:solidFill>
              <a:latin typeface="Garamond" panose="02020404030301010803" pitchFamily="18" charset="0"/>
              <a:cs typeface="+mn-cs"/>
            </a:endParaRPr>
          </a:p>
          <a:p>
            <a:pPr algn="r"/>
            <a:r>
              <a:rPr lang="en-US" altLang="ru-RU" sz="1600" b="1" dirty="0" smtClean="0">
                <a:latin typeface="Garamond" panose="02020404030301010803" pitchFamily="18" charset="0"/>
                <a:cs typeface="+mn-cs"/>
                <a:hlinkClick r:id="rId6"/>
              </a:rPr>
              <a:t>www.competitionsupport.com</a:t>
            </a:r>
            <a:r>
              <a:rPr lang="en-US" altLang="ru-RU" sz="1600" b="1" dirty="0" smtClean="0">
                <a:latin typeface="Garamond" panose="02020404030301010803" pitchFamily="18" charset="0"/>
                <a:cs typeface="+mn-cs"/>
              </a:rPr>
              <a:t> 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anose="02020603050405020304" pitchFamily="18" charset="0"/>
                <a:hlinkClick r:id="rId7"/>
              </a:rPr>
              <a:t>maksimova.lex@mail.ru</a:t>
            </a:r>
            <a:endParaRPr lang="ru-RU" sz="2800" b="1" dirty="0" smtClean="0">
              <a:solidFill>
                <a:srgbClr val="002060"/>
              </a:solidFill>
              <a:latin typeface="Garamond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  <a:latin typeface="Bookman Old Style" panose="02050604050505020204" pitchFamily="18" charset="0"/>
                <a:cs typeface="Times New Roman" panose="02020603050405020304" pitchFamily="18" charset="0"/>
              </a:rPr>
              <a:t>8 917 780 44 60</a:t>
            </a:r>
          </a:p>
          <a:p>
            <a:pPr>
              <a:spcAft>
                <a:spcPts val="400"/>
              </a:spcAft>
              <a:defRPr/>
            </a:pPr>
            <a:endParaRPr lang="en-US" altLang="ru-RU" sz="2800" b="1" dirty="0" smtClean="0">
              <a:latin typeface="Garamond" panose="02020404030301010803" pitchFamily="18" charset="0"/>
            </a:endParaRPr>
          </a:p>
          <a:p>
            <a:pPr>
              <a:spcAft>
                <a:spcPts val="400"/>
              </a:spcAft>
              <a:defRPr/>
            </a:pPr>
            <a:endParaRPr lang="en-US" altLang="ru-RU" sz="1600" b="1" dirty="0" smtClean="0">
              <a:latin typeface="Garamond" panose="02020404030301010803" pitchFamily="18" charset="0"/>
              <a:cs typeface="+mn-cs"/>
            </a:endParaRPr>
          </a:p>
          <a:p>
            <a:pPr>
              <a:spcAft>
                <a:spcPts val="400"/>
              </a:spcAft>
              <a:defRPr/>
            </a:pPr>
            <a:endParaRPr lang="en-US" altLang="ru-RU" sz="1600" b="1" dirty="0" smtClean="0">
              <a:latin typeface="Garamond" panose="02020404030301010803" pitchFamily="18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47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1215788310"/>
              </p:ext>
            </p:extLst>
          </p:nvPr>
        </p:nvGraphicFramePr>
        <p:xfrm>
          <a:off x="107504" y="188640"/>
          <a:ext cx="8928992" cy="65025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 fontScale="55000" lnSpcReduction="2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признание обстоятельств дела;</a:t>
            </a:r>
          </a:p>
          <a:p>
            <a:pPr lvl="0"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соглашение сторон по обстоятельствам дела; </a:t>
            </a:r>
          </a:p>
          <a:p>
            <a:pPr lvl="0"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соглашение сторон, содержащее квалификацию сделки, совершенной лицом, участвующим в деле, или статуса и характера деятельности этого лица; </a:t>
            </a:r>
          </a:p>
          <a:p>
            <a:pPr lvl="0"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частичный или полный отказ от требований;</a:t>
            </a:r>
          </a:p>
          <a:p>
            <a:pPr lvl="0">
              <a:buFont typeface="Wingdings" pitchFamily="2" charset="2"/>
              <a:buChar char="Ø"/>
            </a:pPr>
            <a:r>
              <a:rPr lang="ru-RU" sz="4400" dirty="0" smtClean="0">
                <a:solidFill>
                  <a:schemeClr val="accent4">
                    <a:lumMod val="50000"/>
                  </a:schemeClr>
                </a:solidFill>
              </a:rPr>
              <a:t>частичное или полное признание требований вследствие достижения сторонами соглашения в оценке обстоятельств в целом или в их отдельных частях.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11"/>
          <p:cNvSpPr>
            <a:spLocks noChangeArrowheads="1"/>
          </p:cNvSpPr>
          <p:nvPr/>
        </p:nvSpPr>
        <p:spPr bwMode="auto">
          <a:xfrm>
            <a:off x="395288" y="6308725"/>
            <a:ext cx="4681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aramond" pitchFamily="18" charset="0"/>
              </a:rPr>
              <a:t>© Ассоциация антимонопольных экспертов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627784" y="274638"/>
            <a:ext cx="64087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Возможные способы мирного урегулирования споров: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11"/>
          <p:cNvSpPr>
            <a:spLocks noChangeArrowheads="1"/>
          </p:cNvSpPr>
          <p:nvPr/>
        </p:nvSpPr>
        <p:spPr bwMode="auto">
          <a:xfrm>
            <a:off x="395288" y="6308725"/>
            <a:ext cx="46815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Garamond" pitchFamily="18" charset="0"/>
              </a:rPr>
              <a:t>© Ассоциация антимонопольных экспертов </a:t>
            </a: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val="37377004"/>
              </p:ext>
            </p:extLst>
          </p:nvPr>
        </p:nvGraphicFramePr>
        <p:xfrm>
          <a:off x="611560" y="1396999"/>
          <a:ext cx="8075240" cy="48297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28961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987823" y="279660"/>
            <a:ext cx="6243903" cy="936104"/>
          </a:xfrm>
        </p:spPr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3400" b="1" dirty="0" smtClean="0">
                <a:solidFill>
                  <a:schemeClr val="accent4">
                    <a:lumMod val="50000"/>
                  </a:schemeClr>
                </a:solidFill>
              </a:rPr>
              <a:t>Специфика предмета мирового соглашения в сфере публичных отношений:</a:t>
            </a:r>
          </a:p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2336457684"/>
              </p:ext>
            </p:extLst>
          </p:nvPr>
        </p:nvGraphicFramePr>
        <p:xfrm>
          <a:off x="0" y="1568190"/>
          <a:ext cx="8748464" cy="5029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7638"/>
            <a:ext cx="8784976" cy="4708525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>
              <a:solidFill>
                <a:schemeClr val="accent4">
                  <a:lumMod val="50000"/>
                </a:schemeClr>
              </a:solidFill>
            </a:endParaRPr>
          </a:p>
          <a:p>
            <a:pPr>
              <a:buNone/>
            </a:pPr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	</a:t>
            </a:r>
            <a:r>
              <a:rPr lang="ru-RU" sz="3800" b="1" u="sng" dirty="0" smtClean="0">
                <a:solidFill>
                  <a:schemeClr val="accent4">
                    <a:lumMod val="50000"/>
                  </a:schemeClr>
                </a:solidFill>
              </a:rPr>
              <a:t>Категории споров:</a:t>
            </a:r>
          </a:p>
          <a:p>
            <a:pP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</a:rPr>
              <a:t>оспаривание вынесенных по существу решений и предписаний антимонопольного органа о признании по любым видам правонарушений;</a:t>
            </a:r>
          </a:p>
          <a:p>
            <a:pP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</a:rPr>
              <a:t>оспаривание иных решений, действий (бездействий) антимонопольного органа, за исключением пункта 1;</a:t>
            </a:r>
          </a:p>
          <a:p>
            <a:pP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</a:rPr>
              <a:t>споры по искам антимонопольного органа;</a:t>
            </a:r>
          </a:p>
          <a:p>
            <a:pPr>
              <a:buFont typeface="Wingdings" pitchFamily="2" charset="2"/>
              <a:buChar char="Ø"/>
            </a:pP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</a:rPr>
              <a:t>споры по вопросам согласования сделок с антимонопольным органом; </a:t>
            </a:r>
          </a:p>
          <a:p>
            <a:pPr>
              <a:buFont typeface="Wingdings" pitchFamily="2" charset="2"/>
              <a:buChar char="Ø"/>
            </a:pPr>
            <a:r>
              <a:rPr lang="ru-RU" sz="3800" dirty="0">
                <a:solidFill>
                  <a:schemeClr val="accent4">
                    <a:lumMod val="50000"/>
                  </a:schemeClr>
                </a:solidFill>
              </a:rPr>
              <a:t>ж</a:t>
            </a: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</a:rPr>
              <a:t>алобы на постановления </a:t>
            </a:r>
            <a:r>
              <a:rPr lang="ru-RU" sz="3800" dirty="0" smtClean="0">
                <a:solidFill>
                  <a:schemeClr val="accent4">
                    <a:lumMod val="50000"/>
                  </a:schemeClr>
                </a:solidFill>
              </a:rPr>
              <a:t>о привлечении к административной ответственности за антимонопольные правонарушения;</a:t>
            </a:r>
          </a:p>
          <a:p>
            <a:endParaRPr lang="ru-RU" dirty="0"/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355975" y="147086"/>
            <a:ext cx="56085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Мировое соглашение в антимонопольных спорах </a:t>
            </a:r>
          </a:p>
          <a:p>
            <a:pPr algn="ctr"/>
            <a:r>
              <a:rPr lang="ru-RU" sz="2400" b="1" dirty="0"/>
              <a:t>(*с участием антимонопольного органа)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556792"/>
            <a:ext cx="8784976" cy="5040560"/>
          </a:xfrm>
        </p:spPr>
        <p:txBody>
          <a:bodyPr>
            <a:normAutofit fontScale="40000" lnSpcReduction="20000"/>
          </a:bodyPr>
          <a:lstStyle/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</a:rPr>
              <a:t>об отказе от совершения действий, нарушающих требования антимонопольного законодательства;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</a:rPr>
              <a:t>о </a:t>
            </a: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</a:rPr>
              <a:t>принятии на себя хозяйствующим субъектом конкретных обязательств, например, по устранению нарушения и/или по предотвращению новых нарушений антимонопольного законодательства;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000" dirty="0">
                <a:solidFill>
                  <a:schemeClr val="accent4">
                    <a:lumMod val="50000"/>
                  </a:schemeClr>
                </a:solidFill>
              </a:rPr>
              <a:t>о признании антимонопольным органом факта добровольного прекращения нарушения законодательства и устранения его последствий; 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</a:rPr>
              <a:t>о </a:t>
            </a: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</a:rPr>
              <a:t>принятии на себя антимонопольным органом конкретных обязательств, напр., по направлению в течение определенного срока документов для исключения субъекта из Реестра недобросовестных поставщиков 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</a:rPr>
              <a:t>о возможности компании проводить проверки своих действующих и потенциальных контрагентов на предмет соблюдения </a:t>
            </a:r>
            <a:r>
              <a:rPr lang="ru-RU" sz="5000" dirty="0" err="1" smtClean="0">
                <a:solidFill>
                  <a:schemeClr val="accent4">
                    <a:lumMod val="50000"/>
                  </a:schemeClr>
                </a:solidFill>
              </a:rPr>
              <a:t>антикоррупционного</a:t>
            </a: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</a:rPr>
              <a:t> законодательства без нарушения антимонопольного законодательства;</a:t>
            </a:r>
          </a:p>
          <a:p>
            <a:pPr lvl="0" algn="just">
              <a:lnSpc>
                <a:spcPct val="12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</a:rPr>
              <a:t>о снижении штрафных санкций до минимального размера, предусмотренного санкцией соответствующей статьи КоАП </a:t>
            </a:r>
            <a:r>
              <a:rPr lang="ru-RU" sz="5000" dirty="0" smtClean="0">
                <a:solidFill>
                  <a:schemeClr val="accent4">
                    <a:lumMod val="50000"/>
                  </a:schemeClr>
                </a:solidFill>
              </a:rPr>
              <a:t>РФ;</a:t>
            </a:r>
            <a:endParaRPr lang="ru-RU" sz="5000" dirty="0" smtClean="0">
              <a:solidFill>
                <a:schemeClr val="accent4">
                  <a:lumMod val="50000"/>
                </a:schemeClr>
              </a:solidFill>
            </a:endParaRPr>
          </a:p>
          <a:p>
            <a:endParaRPr lang="ru-RU" sz="3800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47211" y="4065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54430" y="188197"/>
            <a:ext cx="5184576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Содержание мировых соглашений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 антимонопольных </a:t>
            </a: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спорах</a:t>
            </a:r>
          </a:p>
          <a:p>
            <a:pPr algn="ctr">
              <a:buNone/>
            </a:pPr>
            <a:r>
              <a:rPr lang="ru-RU" sz="2000" b="1" i="1" dirty="0" smtClean="0">
                <a:solidFill>
                  <a:schemeClr val="accent4">
                    <a:lumMod val="50000"/>
                  </a:schemeClr>
                </a:solidFill>
              </a:rPr>
              <a:t>(*на основе анализа практики)</a:t>
            </a:r>
            <a:endParaRPr lang="ru-RU" b="1" i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7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12776"/>
            <a:ext cx="8892480" cy="5257800"/>
          </a:xfr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о </a:t>
            </a: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возможности не исполнять отдельные пункты резолютивной части решения антимонопольного органа;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об утрате силы решения комиссии антимонопольного органа;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о порядке и сроках перечисления в федеральный бюджет дохода, полученного в результате совершения антимонопольного правонарушения; 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accent4">
                    <a:lumMod val="50000"/>
                  </a:schemeClr>
                </a:solidFill>
              </a:rPr>
              <a:t>об отказе сторон от любых взаимных претензий, связанных с результатами контрольных мероприятий, проведенных ранее антимонопольными органами по данному делу;</a:t>
            </a:r>
          </a:p>
          <a:p>
            <a:pPr lvl="0" algn="just">
              <a:spcBef>
                <a:spcPts val="0"/>
              </a:spcBef>
              <a:buFont typeface="Wingdings" pitchFamily="2" charset="2"/>
              <a:buChar char="Ø"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о признании лицом вины в антимонопольных правонарушениях, при этом: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	- принимается и частичное признание вины (согласие с отдельными пунктами резолютивной части решения антимонопольного органа).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	- в соглашении могут быть предусмотрены оговорки о пределах такого признания, например, об ограничении его только определенным товарными рынками;</a:t>
            </a:r>
          </a:p>
          <a:p>
            <a:pPr algn="just">
              <a:spcBef>
                <a:spcPts val="0"/>
              </a:spcBef>
              <a:buNone/>
            </a:pPr>
            <a:r>
              <a:rPr lang="ru-RU" sz="2000" dirty="0">
                <a:solidFill>
                  <a:schemeClr val="accent4">
                    <a:lumMod val="50000"/>
                  </a:schemeClr>
                </a:solidFill>
              </a:rPr>
              <a:t> 	- соглашение может содержать условие о нераспространении признания на отношения об убытках, вытекающих из антимонопольного правонарушения;</a:t>
            </a:r>
          </a:p>
          <a:p>
            <a:pPr>
              <a:buNone/>
            </a:pPr>
            <a: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  <a:t/>
            </a:r>
            <a:br>
              <a:rPr lang="ru-RU" sz="1800" b="1" dirty="0" smtClean="0">
                <a:solidFill>
                  <a:schemeClr val="accent4">
                    <a:lumMod val="50000"/>
                  </a:schemeClr>
                </a:solidFill>
              </a:rPr>
            </a:br>
            <a:endParaRPr lang="ru-RU" sz="1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" name="Рисунок 6"/>
          <p:cNvPicPr>
            <a:picLocks noChangeAspect="1"/>
          </p:cNvPicPr>
          <p:nvPr/>
        </p:nvPicPr>
        <p:blipFill>
          <a:blip r:embed="rId2" cstate="print"/>
          <a:srcRect b="69371"/>
          <a:stretch>
            <a:fillRect/>
          </a:stretch>
        </p:blipFill>
        <p:spPr bwMode="auto">
          <a:xfrm>
            <a:off x="0" y="0"/>
            <a:ext cx="914400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979712" y="332656"/>
            <a:ext cx="79208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Содержание мировых соглашений 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chemeClr val="accent4">
                    <a:lumMod val="50000"/>
                  </a:schemeClr>
                </a:solidFill>
              </a:rPr>
              <a:t>в антимонопольных спорах</a:t>
            </a:r>
            <a:endParaRPr lang="ru-RU" sz="2000" b="1" dirty="0" smtClean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8" name="Picture 3" descr="X:\Competition Support\Шаблоны, бланки\ЛОГОТИПЫ, макеты\Лого ААЭ\логотип новый\русс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850" y="430213"/>
            <a:ext cx="3032125" cy="76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1823</Words>
  <Application>Microsoft Office PowerPoint</Application>
  <PresentationFormat>Экран (4:3)</PresentationFormat>
  <Paragraphs>195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4" baseType="lpstr">
      <vt:lpstr>Arial</vt:lpstr>
      <vt:lpstr>Berlin Sans FB</vt:lpstr>
      <vt:lpstr>Bookman Old Style</vt:lpstr>
      <vt:lpstr>Calibri</vt:lpstr>
      <vt:lpstr>Cambria</vt:lpstr>
      <vt:lpstr>Garamond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Veles</dc:creator>
  <cp:lastModifiedBy>Jurist</cp:lastModifiedBy>
  <cp:revision>48</cp:revision>
  <cp:lastPrinted>2018-11-13T12:55:31Z</cp:lastPrinted>
  <dcterms:created xsi:type="dcterms:W3CDTF">2018-11-08T19:09:45Z</dcterms:created>
  <dcterms:modified xsi:type="dcterms:W3CDTF">2018-11-13T12:57:05Z</dcterms:modified>
</cp:coreProperties>
</file>