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  <p:sldMasterId id="2147483739" r:id="rId3"/>
  </p:sldMasterIdLst>
  <p:notesMasterIdLst>
    <p:notesMasterId r:id="rId16"/>
  </p:notesMasterIdLst>
  <p:handoutMasterIdLst>
    <p:handoutMasterId r:id="rId17"/>
  </p:handoutMasterIdLst>
  <p:sldIdLst>
    <p:sldId id="257" r:id="rId4"/>
    <p:sldId id="490" r:id="rId5"/>
    <p:sldId id="491" r:id="rId6"/>
    <p:sldId id="513" r:id="rId7"/>
    <p:sldId id="519" r:id="rId8"/>
    <p:sldId id="520" r:id="rId9"/>
    <p:sldId id="492" r:id="rId10"/>
    <p:sldId id="514" r:id="rId11"/>
    <p:sldId id="521" r:id="rId12"/>
    <p:sldId id="515" r:id="rId13"/>
    <p:sldId id="516" r:id="rId14"/>
    <p:sldId id="522" r:id="rId15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аджиева Е.А." initials="ГЕ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8" autoAdjust="0"/>
    <p:restoredTop sz="90131" autoAdjust="0"/>
  </p:normalViewPr>
  <p:slideViewPr>
    <p:cSldViewPr snapToGrid="0">
      <p:cViewPr varScale="1">
        <p:scale>
          <a:sx n="82" d="100"/>
          <a:sy n="82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701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444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701" y="6456444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8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92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23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8" y="6456623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2175" y="849313"/>
            <a:ext cx="3062288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2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662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5B910-3643-4BE8-8F0B-C1DDD67F6B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8298-4C86-44B8-A7BC-4DC210780E7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05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DDC25-AA17-4D8B-AB1F-89D4432734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26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B355-BF38-4BD6-A6A9-8C17CDA665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67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B8555-7AB7-4B44-8724-C874D7D6993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78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EB5E-C12C-40DF-B4E2-10BDA4B5D4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51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34D4-B25D-4749-8341-E3E7E86334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46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363D-B886-48D3-9EDE-8AC9B83E0E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11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ECDE6-79BA-43F9-9A8F-215BD3C7210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05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65C4-7FDC-4BA1-A851-1080B163A49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363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3C3E-951A-48AA-A6EC-8831BC9157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3DC0-623E-48D9-BF73-7F2BD33D33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85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68BB-9317-4202-8D21-251C9AD01A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9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02044-8D89-4FA9-AE86-59370C59BAE1}" type="slidenum">
              <a:rPr 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304801" y="3226113"/>
            <a:ext cx="8971471" cy="294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altLang="ru-RU" sz="1400" b="1" dirty="0">
              <a:solidFill>
                <a:srgbClr val="333399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0362" y="3121529"/>
            <a:ext cx="84974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Отдельные аспекты и проблемы развития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конкуренции на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рынке дорожных работ на примере Челябинской области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Челябинского УФАС России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ЮУрГУ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А.А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Козлова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ноября 2018 года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Уфа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695" y="-85580"/>
            <a:ext cx="9247695" cy="924566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Методы антимонопольного расследования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4" y="979056"/>
            <a:ext cx="8215745" cy="51471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заказчика и подрядчика на наличие признаков нарушения статей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 ФЗ № 135 «О защите конкуренции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анализ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в ретроспективе (за 3 года) (выгрузка сведений о контрактах из Реестра контрактов в Единой информационной системе в сфере закупок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Направлялись запросы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операторам электронных площадок с целью анализа поведения участников закупок (наличие признаков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соглашений)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тенденции участия в закупках группы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Направлялись запросы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анализ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заключения контрактов (формы контракта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закупки обеспечения исполнения контракта и его соответствие требованиям законодательства о контрактной системе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анализ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подрядчиком обязательств (соблюдение сроков выполнения работ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обязательств по привлечению СМП и СОНКО в качестве субподрядчиков (при наличии такого условия в контракте) и т.д.</a:t>
            </a:r>
          </a:p>
          <a:p>
            <a:pPr lvl="0"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0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417" y="0"/>
            <a:ext cx="8354339" cy="66930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Результат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919" y="914400"/>
            <a:ext cx="8229600" cy="5156462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 Челябинским УФАС России: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в отношении заказчика 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 нарушения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 части 1 статьи  17 Закона о защите конкуренции;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в  отношении заказчика и участника закупки  по признакам нарушения ст.16 Закона о защите конкуренции.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 ФАС России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 в отношении Губернатора Челябинской области, заказчика и участника закупки по признакам нарушения ст.16 Закона о защите конкуренции;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дел ЦА ФАС России и Челябинского УФАС России в одно производство в ближайшей перспективе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дела по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0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451339" y="1192823"/>
            <a:ext cx="8440615" cy="66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</a:p>
        </p:txBody>
      </p:sp>
      <p:sp>
        <p:nvSpPr>
          <p:cNvPr id="18435" name="TextBox 11"/>
          <p:cNvSpPr txBox="1">
            <a:spLocks noChangeArrowheads="1"/>
          </p:cNvSpPr>
          <p:nvPr/>
        </p:nvSpPr>
        <p:spPr bwMode="auto">
          <a:xfrm>
            <a:off x="3707423" y="3673720"/>
            <a:ext cx="2329962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769" dirty="0"/>
              <a:t> с</a:t>
            </a:r>
            <a:r>
              <a:rPr lang="en-US" altLang="ru-RU" sz="2769" dirty="0" err="1"/>
              <a:t>helufas</a:t>
            </a:r>
            <a:endParaRPr lang="ru-RU" altLang="ru-RU" sz="2769" dirty="0"/>
          </a:p>
        </p:txBody>
      </p:sp>
      <p:pic>
        <p:nvPicPr>
          <p:cNvPr id="18436" name="Picture 19" descr="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85" y="3102220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3774831" y="3153508"/>
            <a:ext cx="2329962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769"/>
              <a:t>chel_ufas</a:t>
            </a:r>
            <a:endParaRPr lang="ru-RU" altLang="ru-RU" sz="2769"/>
          </a:p>
        </p:txBody>
      </p:sp>
      <p:pic>
        <p:nvPicPr>
          <p:cNvPr id="18438" name="Picture 15" descr="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174" y="2532185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3659066" y="2552701"/>
            <a:ext cx="3483219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769"/>
              <a:t> </a:t>
            </a:r>
            <a:r>
              <a:rPr lang="en-US" altLang="ru-RU" sz="2769"/>
              <a:t>chel_ufas</a:t>
            </a:r>
          </a:p>
        </p:txBody>
      </p:sp>
      <p:pic>
        <p:nvPicPr>
          <p:cNvPr id="18440" name="Picture 5" descr="FAS-logo-col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904" y="1869831"/>
            <a:ext cx="533400" cy="53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3707424" y="1963616"/>
            <a:ext cx="3386504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769"/>
              <a:t>www.</a:t>
            </a:r>
            <a:r>
              <a:rPr lang="ru-RU" altLang="ru-RU" sz="2769"/>
              <a:t>с</a:t>
            </a:r>
            <a:r>
              <a:rPr lang="en-US" altLang="ru-RU" sz="2769"/>
              <a:t>hel.fas.gov.ru</a:t>
            </a:r>
          </a:p>
        </p:txBody>
      </p:sp>
      <p:pic>
        <p:nvPicPr>
          <p:cNvPr id="18442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916" y="3673720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2" descr="faceb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916" y="4261339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3723543" y="4239359"/>
            <a:ext cx="2329962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769"/>
              <a:t> с</a:t>
            </a:r>
            <a:r>
              <a:rPr lang="en-US" altLang="ru-RU" sz="2769"/>
              <a:t>helufas</a:t>
            </a:r>
            <a:endParaRPr lang="ru-RU" altLang="ru-RU" sz="2769"/>
          </a:p>
        </p:txBody>
      </p:sp>
      <p:pic>
        <p:nvPicPr>
          <p:cNvPr id="18445" name="Picture 14" descr="instagr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85" y="4957397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8" descr="soundclou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85" y="5624146"/>
            <a:ext cx="439615" cy="4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TextBox 11"/>
          <p:cNvSpPr txBox="1">
            <a:spLocks noChangeArrowheads="1"/>
          </p:cNvSpPr>
          <p:nvPr/>
        </p:nvSpPr>
        <p:spPr bwMode="auto">
          <a:xfrm>
            <a:off x="3675185" y="5552343"/>
            <a:ext cx="2329962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769"/>
              <a:t>  с</a:t>
            </a:r>
            <a:r>
              <a:rPr lang="en-US" altLang="ru-RU" sz="2769"/>
              <a:t>helufas</a:t>
            </a:r>
            <a:endParaRPr lang="ru-RU" altLang="ru-RU" sz="2769"/>
          </a:p>
        </p:txBody>
      </p:sp>
      <p:sp>
        <p:nvSpPr>
          <p:cNvPr id="18448" name="TextBox 11"/>
          <p:cNvSpPr txBox="1">
            <a:spLocks noChangeArrowheads="1"/>
          </p:cNvSpPr>
          <p:nvPr/>
        </p:nvSpPr>
        <p:spPr bwMode="auto">
          <a:xfrm>
            <a:off x="3723543" y="4885593"/>
            <a:ext cx="2329962" cy="5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769"/>
              <a:t> с</a:t>
            </a:r>
            <a:r>
              <a:rPr lang="en-US" altLang="ru-RU" sz="2769"/>
              <a:t>helufas</a:t>
            </a:r>
            <a:endParaRPr lang="ru-RU" altLang="ru-RU" sz="2769"/>
          </a:p>
        </p:txBody>
      </p:sp>
    </p:spTree>
    <p:extLst>
      <p:ext uri="{BB962C8B-B14F-4D97-AF65-F5344CB8AC3E}">
        <p14:creationId xmlns:p14="http://schemas.microsoft.com/office/powerpoint/2010/main" val="1489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0F90D-9320-4EC0-9149-6FBA736A24FB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28676" name="Заголовок 1"/>
          <p:cNvSpPr txBox="1">
            <a:spLocks/>
          </p:cNvSpPr>
          <p:nvPr/>
        </p:nvSpPr>
        <p:spPr bwMode="auto">
          <a:xfrm>
            <a:off x="-367645" y="26988"/>
            <a:ext cx="951164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Приоритетные отрасли для развития конкуренции</a:t>
            </a:r>
          </a:p>
        </p:txBody>
      </p:sp>
      <p:sp>
        <p:nvSpPr>
          <p:cNvPr id="28678" name="Объект 2"/>
          <p:cNvSpPr txBox="1">
            <a:spLocks/>
          </p:cNvSpPr>
          <p:nvPr/>
        </p:nvSpPr>
        <p:spPr bwMode="auto">
          <a:xfrm>
            <a:off x="355976" y="1462088"/>
            <a:ext cx="8329613" cy="397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just">
              <a:buNone/>
            </a:pPr>
            <a:r>
              <a:rPr lang="ru-RU" altLang="ru-RU" dirty="0" smtClean="0"/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Указом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Президента Российской Федерации от 21 декабря 2017 г. № 618 «Об основных направлениях государственной политики по развитию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конкуренции»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одной из приоритетных отраслей является дорожное строительство,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где поставлена задача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декартелизации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сферы дорожного строительства, в том числе при осуществлении государственных закупок на содержание, ремонт и строительство объектов дорожного хозяйства</a:t>
            </a:r>
          </a:p>
          <a:p>
            <a:pPr>
              <a:buFontTx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537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5B2647-D586-4D46-B8AC-6276E7CE657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29700" name="Заголовок 1"/>
          <p:cNvSpPr txBox="1">
            <a:spLocks/>
          </p:cNvSpPr>
          <p:nvPr/>
        </p:nvSpPr>
        <p:spPr bwMode="auto">
          <a:xfrm>
            <a:off x="-1116013" y="26988"/>
            <a:ext cx="102600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ru-RU" altLang="ru-RU" sz="2800" b="1" kern="0" dirty="0" smtClean="0"/>
              <a:t>	</a:t>
            </a:r>
            <a:r>
              <a:rPr lang="ru-RU" altLang="ru-RU" sz="2800" b="1" kern="0" dirty="0" smtClean="0">
                <a:solidFill>
                  <a:schemeClr val="bg1"/>
                </a:solidFill>
              </a:rPr>
              <a:t>Типичные нарушения при рассмотрении жалоб </a:t>
            </a:r>
            <a:endParaRPr lang="ru-RU" altLang="ru-RU" sz="2800" b="1" kern="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29701" name="Объект 2"/>
          <p:cNvSpPr txBox="1">
            <a:spLocks/>
          </p:cNvSpPr>
          <p:nvPr/>
        </p:nvSpPr>
        <p:spPr bwMode="auto">
          <a:xfrm>
            <a:off x="323849" y="1006764"/>
            <a:ext cx="8372475" cy="285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Отклонение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заявок без обоснования причин и в отсутствие правовых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оснований, а также без обоснования отклонения в протоколе рассмотрения заявок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антиконкурентный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сговор, налоговая задолженность, неисполнение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контрактов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А76-8690/2017, А76-21369/2017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А76-9677/2017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тмена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закупки после окончания подачи заявок в отсутствие обстоятельств непреодолимой силы (А76-7758/2017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Заключение контрактов без торгов.</a:t>
            </a:r>
          </a:p>
          <a:p>
            <a:pPr marL="0" lvl="4" indent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Неисполнение предписаний контрольного органа в сфере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закупок и заключение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контрактов 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хозсубъектом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 результатам аукциона в письменной форме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 не в электронной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форме.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8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695" y="-76343"/>
            <a:ext cx="9125148" cy="868196"/>
          </a:xfrm>
        </p:spPr>
        <p:txBody>
          <a:bodyPr/>
          <a:lstStyle/>
          <a:p>
            <a:pPr algn="r"/>
            <a:r>
              <a:rPr lang="ru-RU" sz="23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Типичные нарушения  антимонопольного законодательства</a:t>
            </a:r>
            <a:endParaRPr lang="ru-RU" sz="23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3510"/>
            <a:ext cx="8385142" cy="535442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Нарушения ст.17 Закона о защите конкуренции: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Укрупнение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лотов закупок (включение в один лот работ в отношении разных автомобильных дорог и искусственных дорожных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сооружений).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Один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подходов при формировании лотов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поддержанный судами (А76-11197/2017) – это выделение автомобильных дорог в отдельные лоты в зависимости от их территориальной расположенности и идентификационного номера дороги, присвоенного органом исполнительной власти субъекта РФ или ОМСУ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«Заточка» под конкретного подрядчика (исполнителя).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/>
              <a:t>В результате указанных действий заказчиков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 smtClean="0">
                <a:cs typeface="Times New Roman" panose="02020603050405020304" pitchFamily="18" charset="0"/>
              </a:rPr>
              <a:t>около </a:t>
            </a:r>
            <a:r>
              <a:rPr lang="ru-RU" sz="2800" dirty="0">
                <a:cs typeface="Times New Roman" panose="02020603050405020304" pitchFamily="18" charset="0"/>
              </a:rPr>
              <a:t>90 % закупок в указанной сфере </a:t>
            </a:r>
            <a:r>
              <a:rPr lang="ru-RU" sz="2800" dirty="0" smtClean="0">
                <a:cs typeface="Times New Roman" panose="02020603050405020304" pitchFamily="18" charset="0"/>
              </a:rPr>
              <a:t>в Челябинской области признаются </a:t>
            </a:r>
            <a:r>
              <a:rPr lang="ru-RU" sz="2800" dirty="0">
                <a:cs typeface="Times New Roman" panose="02020603050405020304" pitchFamily="18" charset="0"/>
              </a:rPr>
              <a:t>несостоявшимися, происходит монополизация рынка одним хозяйствующим субъектом, сокращение количества потенциальных участников </a:t>
            </a:r>
            <a:r>
              <a:rPr lang="ru-RU" sz="2800" dirty="0" smtClean="0">
                <a:cs typeface="Times New Roman" panose="02020603050405020304" pitchFamily="18" charset="0"/>
              </a:rPr>
              <a:t>закупок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5B910-3643-4BE8-8F0B-C1DDD67F6B4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3122" y="71438"/>
            <a:ext cx="9492791" cy="654426"/>
          </a:xfrm>
        </p:spPr>
        <p:txBody>
          <a:bodyPr/>
          <a:lstStyle/>
          <a:p>
            <a:r>
              <a:rPr lang="ru-RU" sz="23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Типичные нарушения  антимонопольного законодательства</a:t>
            </a:r>
            <a:endParaRPr lang="ru-RU" sz="23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3782"/>
            <a:ext cx="8229600" cy="496238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Нарушения статьи 16 Закона о конкуренции: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Антиконкурентные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соглашения между заказчиком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участником торгов путем вышеперечисленных действий при организации и проведении закупок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Челябинским УФАС России анализировались закупки и рассмотренные жалобы на протяжении длительного времени – трех лет)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5B910-3643-4BE8-8F0B-C1DDD67F6B4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6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92" y="-147782"/>
            <a:ext cx="8689894" cy="85479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Последствия указанных действий 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4911"/>
            <a:ext cx="8229600" cy="503391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указанных действий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 и участника закупок: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90 % закупок в указанной сфере в Челябинской области признаются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несостоявшимися, происходит сокращение количества участников закупок и   монополизация рынка одним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хозсубъектом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подтверждается анализом рынка.</a:t>
            </a:r>
          </a:p>
          <a:p>
            <a:pPr marL="0" indent="0" algn="just">
              <a:buNone/>
            </a:pPr>
            <a:r>
              <a:rPr lang="ru-RU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дорожных работ регионального и межмуниципального значения Челябинской области доля одного подрядчика составляет 100%, при этом большинство работ осуществляется на основе субподряда.</a:t>
            </a:r>
          </a:p>
          <a:p>
            <a:pPr marL="0" indent="0" algn="just">
              <a:buNone/>
            </a:pP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Аналогичная ситуация  складывается  и по </a:t>
            </a:r>
            <a:r>
              <a:rPr lang="ru-RU" sz="20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г.Челябинску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доля одного подрядчика на рынке по ремонту и содержанию дорог составляет более  85%.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5B910-3643-4BE8-8F0B-C1DDD67F6B4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4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06400" y="1190625"/>
            <a:ext cx="8713788" cy="2590800"/>
          </a:xfrm>
        </p:spPr>
        <p:txBody>
          <a:bodyPr/>
          <a:lstStyle/>
          <a:p>
            <a:endParaRPr lang="ru-RU" sz="1100" dirty="0"/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развитию конкуренции в сфере закупок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 направлялись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Дорожную карту по развитию конкуренции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области следующего содержания: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муниципальным заказчикам разработать перечень мероприятий по сокращению доли закупок работ по строительству, реконструкции, капитальному ремонту, ремонту, содержанию автомобильных дорог и искусственных дорожных сооружений, признанных несостоявшимися, исключению создания определенным хозяйствующим субъектам преимущественных условий при участии в закупках путем укрупнения лотов, необоснованного отстранения участников закупок, увеличения доли закупок, проводимых для субъектов малого предпринимательства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предложения не поддержаны.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endParaRPr lang="ru-RU" altLang="ru-RU" sz="2400" b="1" i="1" dirty="0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5D86D4-F27A-4BC1-B896-45484DAC28CA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30724" name="Заголовок 1"/>
          <p:cNvSpPr txBox="1">
            <a:spLocks/>
          </p:cNvSpPr>
          <p:nvPr/>
        </p:nvSpPr>
        <p:spPr bwMode="auto">
          <a:xfrm>
            <a:off x="831273" y="120072"/>
            <a:ext cx="8312727" cy="5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</a:rPr>
              <a:t>Предложения по развитию конкуренции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512" y="64656"/>
            <a:ext cx="8823488" cy="604648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Меры антимонопольного реагирования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997528"/>
            <a:ext cx="8426135" cy="533728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и направлены несколько писем на Губернатора Челябинской области о состоянии конкуренции в дорожной сфере, нарушениях при осуществлении закупок и необходимости принятия мер в целях прекращения нарушения законодательства о контрактной системе и о защите конкуренции и  развития конкуренции в дорожной отрасли.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виновных должностных лиц заказчика 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 2017-2018 годы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должностных лиц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членов конкурсной комиссии вынесено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60 постановлений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наложении </a:t>
            </a:r>
            <a:r>
              <a:rPr 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более 3,5 млн руб.,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рактически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оставлены 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силе; уплачено штрафов на сумму около 2 млн руб.</a:t>
            </a:r>
          </a:p>
          <a:p>
            <a:pPr algn="just"/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0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02" y="-242599"/>
            <a:ext cx="9002598" cy="1138146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+mn-lt"/>
              </a:rPr>
              <a:t>Меры антимонопольного реагирования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4912"/>
            <a:ext cx="8229600" cy="489125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Направление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выявленных нарушениях законодательства о контрактной системе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законодательства в правоохранительные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(отказы в возбуждении дел).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Подача исков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 о признании закупок и контрактов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недействительными (подан 1 иск, подготавливается еще 10 исков).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11770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6676</TotalTime>
  <Words>865</Words>
  <Application>Microsoft Office PowerPoint</Application>
  <PresentationFormat>Экран (4:3)</PresentationFormat>
  <Paragraphs>95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MS PGothic</vt:lpstr>
      <vt:lpstr>MS PGothic</vt:lpstr>
      <vt:lpstr>Times New Roman</vt:lpstr>
      <vt:lpstr>Wingdings</vt:lpstr>
      <vt:lpstr>2_Оформление по умолчанию</vt:lpstr>
      <vt:lpstr>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Типичные нарушения  антимонопольного законодательства</vt:lpstr>
      <vt:lpstr>Типичные нарушения  антимонопольного законодательства</vt:lpstr>
      <vt:lpstr>Последствия указанных действий </vt:lpstr>
      <vt:lpstr>Презентация PowerPoint</vt:lpstr>
      <vt:lpstr>Меры антимонопольного реагирования</vt:lpstr>
      <vt:lpstr>Меры антимонопольного реагирования</vt:lpstr>
      <vt:lpstr>Методы антимонопольного расследования</vt:lpstr>
      <vt:lpstr>Результат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administrator</cp:lastModifiedBy>
  <cp:revision>666</cp:revision>
  <cp:lastPrinted>2018-11-13T13:30:10Z</cp:lastPrinted>
  <dcterms:created xsi:type="dcterms:W3CDTF">2016-02-19T07:50:24Z</dcterms:created>
  <dcterms:modified xsi:type="dcterms:W3CDTF">2018-11-15T04:26:24Z</dcterms:modified>
</cp:coreProperties>
</file>