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275-B31D-4DE7-97E1-D19065A6D2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27D8-4202-49F9-827B-04F91C07DEE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83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275-B31D-4DE7-97E1-D19065A6D2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27D8-4202-49F9-827B-04F91C07DEE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85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275-B31D-4DE7-97E1-D19065A6D2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27D8-4202-49F9-827B-04F91C07DEE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46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275-B31D-4DE7-97E1-D19065A6D2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27D8-4202-49F9-827B-04F91C07DEE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56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275-B31D-4DE7-97E1-D19065A6D2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27D8-4202-49F9-827B-04F91C07DEE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50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275-B31D-4DE7-97E1-D19065A6D2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27D8-4202-49F9-827B-04F91C07DEE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61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275-B31D-4DE7-97E1-D19065A6D2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27D8-4202-49F9-827B-04F91C07DEE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81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275-B31D-4DE7-97E1-D19065A6D2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27D8-4202-49F9-827B-04F91C07DEE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60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275-B31D-4DE7-97E1-D19065A6D2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27D8-4202-49F9-827B-04F91C07DEE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11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275-B31D-4DE7-97E1-D19065A6D2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27D8-4202-49F9-827B-04F91C07DEE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8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275-B31D-4DE7-97E1-D19065A6D2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27D8-4202-49F9-827B-04F91C07DEE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09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4D275-B31D-4DE7-97E1-D19065A6D2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F27D8-4202-49F9-827B-04F91C07DEE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69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67240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Реестр </a:t>
            </a:r>
            <a:r>
              <a:rPr lang="ru-RU" sz="3600" b="1" dirty="0"/>
              <a:t>недобросовестных </a:t>
            </a:r>
            <a:r>
              <a:rPr lang="ru-RU" sz="3600" b="1" dirty="0" smtClean="0"/>
              <a:t>поставщиков. Административная </a:t>
            </a:r>
            <a:r>
              <a:rPr lang="ru-RU" sz="3600" b="1" dirty="0"/>
              <a:t>ответственность за неисполнение требований законодательства о закупочной деятельности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chemeClr val="tx1"/>
                </a:solidFill>
              </a:rPr>
              <a:t>Исламгулов Салават Фаритович</a:t>
            </a:r>
          </a:p>
          <a:p>
            <a:pPr algn="r"/>
            <a:r>
              <a:rPr lang="ru-RU" sz="2400" b="1" dirty="0" err="1" smtClean="0">
                <a:solidFill>
                  <a:schemeClr val="tx1"/>
                </a:solidFill>
              </a:rPr>
              <a:t>Врио</a:t>
            </a:r>
            <a:r>
              <a:rPr lang="ru-RU" sz="2400" b="1" dirty="0" smtClean="0">
                <a:solidFill>
                  <a:schemeClr val="tx1"/>
                </a:solidFill>
              </a:rPr>
              <a:t> заместителя руководителя Башкортостанского </a:t>
            </a:r>
            <a:r>
              <a:rPr lang="ru-RU" sz="2400" b="1" smtClean="0">
                <a:solidFill>
                  <a:schemeClr val="tx1"/>
                </a:solidFill>
              </a:rPr>
              <a:t>УФАС России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786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ru-RU" dirty="0" smtClean="0"/>
              <a:t>Обжаловать </a:t>
            </a:r>
            <a:r>
              <a:rPr lang="ru-RU" dirty="0"/>
              <a:t>решение ФАС о включении сведений в РНП </a:t>
            </a:r>
            <a:r>
              <a:rPr lang="ru-RU" dirty="0" smtClean="0"/>
              <a:t>вправе </a:t>
            </a:r>
            <a:r>
              <a:rPr lang="ru-RU" dirty="0"/>
              <a:t>в течение 3-х месяцев </a:t>
            </a:r>
            <a:r>
              <a:rPr lang="ru-RU" dirty="0" smtClean="0"/>
              <a:t> </a:t>
            </a:r>
            <a:r>
              <a:rPr lang="ru-RU" dirty="0"/>
              <a:t>(ст. 198 АПК РФ)</a:t>
            </a:r>
          </a:p>
        </p:txBody>
      </p:sp>
    </p:spTree>
    <p:extLst>
      <p:ext uri="{BB962C8B-B14F-4D97-AF65-F5344CB8AC3E}">
        <p14:creationId xmlns:p14="http://schemas.microsoft.com/office/powerpoint/2010/main" val="2009772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Определение Верховного Суда РФ от 04.02.2016</a:t>
            </a:r>
            <a:br>
              <a:rPr lang="ru-RU" sz="2800" dirty="0"/>
            </a:br>
            <a:r>
              <a:rPr lang="ru-RU" sz="2800" dirty="0"/>
              <a:t>№ 309-КГ15-18732 по делу № А60-48829/2014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00200"/>
            <a:ext cx="8972541" cy="5011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5224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Определение Верховного Суда РФ от 14.08.2015</a:t>
            </a:r>
            <a:br>
              <a:rPr lang="ru-RU" sz="2800" dirty="0"/>
            </a:br>
            <a:r>
              <a:rPr lang="ru-RU" sz="2800" dirty="0"/>
              <a:t>№ 308-КГ15-10115 по делу № А53-21632/2014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" y="1628800"/>
            <a:ext cx="889880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6132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Обзор судебной практики Верховного Суда Российской Федерации (Утвержден Президиумом Верховного Суда РФ 28 июня 2017 года</a:t>
            </a:r>
            <a:r>
              <a:rPr lang="ru-RU" sz="2400" b="1" dirty="0" smtClean="0"/>
              <a:t>)</a:t>
            </a:r>
            <a:r>
              <a:rPr lang="ru-RU" sz="2400" b="1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Нарушение участником закупки своих обязательств при отсутствии у него намерения уклониться от заключения контракта и предпринявшего меры для его заключения не может являться основанием для включения сведений о таком лице в реестр недобросовестных поставщиков.</a:t>
            </a:r>
          </a:p>
          <a:p>
            <a:pPr marL="0" indent="0" algn="just">
              <a:buNone/>
            </a:pPr>
            <a:r>
              <a:rPr lang="ru-RU" dirty="0"/>
              <a:t>Один из аргументов: Участником была представлена информация, подтверждающая наличие у него на момент размещения электронного аукциона товаров в количестве, необходимом для надлежащего исполнения всех требований заказчика.</a:t>
            </a:r>
          </a:p>
          <a:p>
            <a:pPr marL="0" indent="0" algn="just">
              <a:buNone/>
            </a:pPr>
            <a:r>
              <a:rPr lang="ru-RU" dirty="0"/>
              <a:t>Возможные дополнительные аргументы:</a:t>
            </a:r>
          </a:p>
          <a:p>
            <a:pPr marL="0" indent="0" algn="just">
              <a:buNone/>
            </a:pPr>
            <a:r>
              <a:rPr lang="ru-RU" dirty="0"/>
              <a:t>- Проблемы с компьютером/ЭЦП.</a:t>
            </a:r>
          </a:p>
          <a:p>
            <a:pPr algn="just">
              <a:buFontTx/>
              <a:buChar char="-"/>
            </a:pPr>
            <a:r>
              <a:rPr lang="ru-RU" dirty="0"/>
              <a:t>Отсутствие по болезни/иной уважительной причине уполномоченного лица.</a:t>
            </a:r>
          </a:p>
          <a:p>
            <a:pPr algn="just">
              <a:buFontTx/>
              <a:buChar char="-"/>
            </a:pPr>
            <a:r>
              <a:rPr lang="ru-RU" dirty="0"/>
              <a:t>Перебои на площадке.</a:t>
            </a:r>
          </a:p>
          <a:p>
            <a:pPr algn="just">
              <a:buFontTx/>
              <a:buChar char="-"/>
            </a:pPr>
            <a:r>
              <a:rPr lang="ru-RU" dirty="0"/>
              <a:t>Иные не зависящие от участника обстоятельства.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9190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Основания для включения сведений в РНП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Заказчик обязан направлять в контрольный орган (ФАС России, ее территориальные органы) информацию об участнике закупки для включения в РНП, если: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dirty="0"/>
              <a:t>1) победитель уклонился от заключения контракта, и он был заключен с участником закупки, заявке или предложению которого присвоен 2-йномер;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dirty="0"/>
              <a:t>2) единственный участник закупки, уклонился от заключения контракта; Уклонившимся считается, например, участник, который не предоставил обеспечение исполнения контракта в срок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dirty="0"/>
              <a:t>3) контракт расторгнут по решению суда;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dirty="0"/>
              <a:t>4) контракт расторгнут в связи с односторонним отказом заказчика от исполнения контракта из-за существенных нарушений поставщиком условий контракта. Если контракт расторгнут по соглашению сторон, направлять сведения для включения в реестр не нужно (см. также письмо Минэкономразвития России от 26.02.2016 № Д28и-436). ).</a:t>
            </a:r>
          </a:p>
        </p:txBody>
      </p:sp>
    </p:spTree>
    <p:extLst>
      <p:ext uri="{BB962C8B-B14F-4D97-AF65-F5344CB8AC3E}">
        <p14:creationId xmlns:p14="http://schemas.microsoft.com/office/powerpoint/2010/main" val="168660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597666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Заказчик не обязан направлять сведения в реестр недобросовестных поставщиков, если от заключения контракта уклонился участник, заявке или предложению которого присвоен 2-й номер (письмо Минэкономразвития России от 10.07.2015 № Д28и-1968, п. 1 письма ФАС России от 08.12.2014 № АЦ/50130/14; </a:t>
            </a:r>
            <a:endParaRPr lang="ru-RU" dirty="0" smtClean="0"/>
          </a:p>
          <a:p>
            <a:pPr algn="just"/>
            <a:r>
              <a:rPr lang="ru-RU" dirty="0" smtClean="0"/>
              <a:t>Если </a:t>
            </a:r>
            <a:r>
              <a:rPr lang="ru-RU" dirty="0"/>
              <a:t>от заключения контракта уклонился участник, информация о котором уже включена в РНП, заказчик и в этом случае должен направлять сведения о нем для включения в РНП</a:t>
            </a:r>
          </a:p>
        </p:txBody>
      </p:sp>
    </p:spTree>
    <p:extLst>
      <p:ext uri="{BB962C8B-B14F-4D97-AF65-F5344CB8AC3E}">
        <p14:creationId xmlns:p14="http://schemas.microsoft.com/office/powerpoint/2010/main" val="987984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ru-RU" dirty="0"/>
              <a:t>Порядок передачи сведений в РНП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• 1) в течение 3-х рабочих дней с даты заключения контракта с участником, заявке или предложению которого присвоен 2-й номер, если победитель уклонился от заключения контракта;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dirty="0"/>
              <a:t>2) в течение 5-ти рабочих дней с даты истечения указанного в документации о закупке срока подписания контракта, если единственный участник закупки, который подал заявку или предложение уклонился от заключения контракта;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dirty="0"/>
              <a:t>3) в течение 3-х рабочих дней с даты расторжения контракта по решению суда или в связи с односторонним отказом заказчика от исполнения контракта.</a:t>
            </a:r>
          </a:p>
        </p:txBody>
      </p:sp>
    </p:spTree>
    <p:extLst>
      <p:ext uri="{BB962C8B-B14F-4D97-AF65-F5344CB8AC3E}">
        <p14:creationId xmlns:p14="http://schemas.microsoft.com/office/powerpoint/2010/main" val="3257710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Порядок передачи сведений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1</a:t>
            </a:r>
            <a:r>
              <a:rPr lang="ru-RU" dirty="0"/>
              <a:t>) на бумажном носителе;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2</a:t>
            </a:r>
            <a:r>
              <a:rPr lang="ru-RU" dirty="0"/>
              <a:t>) в электронной форме с использованием электронной подписи.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Если </a:t>
            </a:r>
            <a:r>
              <a:rPr lang="ru-RU" dirty="0"/>
              <a:t>сведения не направлены в контрольный орган или направлены несвоевременно, а также если переданная информация недостоверна, на должностных лиц заказчика может быть наложен штраф в размере 20 тыс. руб. (ч. 2 ст. 7.31 КоАП РФ).</a:t>
            </a:r>
          </a:p>
        </p:txBody>
      </p:sp>
    </p:spTree>
    <p:extLst>
      <p:ext uri="{BB962C8B-B14F-4D97-AF65-F5344CB8AC3E}">
        <p14:creationId xmlns:p14="http://schemas.microsoft.com/office/powerpoint/2010/main" val="2946061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Информация и документы, направляемые в</a:t>
            </a:r>
            <a:br>
              <a:rPr lang="ru-RU" sz="2800" dirty="0"/>
            </a:br>
            <a:r>
              <a:rPr lang="ru-RU" sz="2800" dirty="0"/>
              <a:t>контрольный орган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84784"/>
            <a:ext cx="9115804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261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Заседание комиссии контрольного органа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424935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402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Определение Верховного Суда РФ от 11.02.2016</a:t>
            </a:r>
            <a:br>
              <a:rPr lang="ru-RU" sz="2800" dirty="0"/>
            </a:br>
            <a:r>
              <a:rPr lang="ru-RU" sz="2800" dirty="0"/>
              <a:t>№ 305-КГ15-19295 по делу № А40-51204/2015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00200"/>
            <a:ext cx="8784976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922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Определение Верховного Суда РФ от 04.02.2016</a:t>
            </a:r>
            <a:br>
              <a:rPr lang="ru-RU" sz="2800" dirty="0"/>
            </a:br>
            <a:r>
              <a:rPr lang="ru-RU" sz="2800" dirty="0"/>
              <a:t>№ 309-КГ15-18732 по делу № А60-48829/2014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8" y="1412775"/>
            <a:ext cx="8840662" cy="520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14242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2621</TotalTime>
  <Words>558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1_Тема Office</vt:lpstr>
      <vt:lpstr>Реестр недобросовестных поставщиков. Административная ответственность за неисполнение требований законодательства о закупочной деятельности</vt:lpstr>
      <vt:lpstr>Основания для включения сведений в РНП</vt:lpstr>
      <vt:lpstr>Презентация PowerPoint</vt:lpstr>
      <vt:lpstr>Порядок передачи сведений в РНП</vt:lpstr>
      <vt:lpstr>Порядок передачи сведений</vt:lpstr>
      <vt:lpstr>Информация и документы, направляемые в контрольный орган</vt:lpstr>
      <vt:lpstr>Заседание комиссии контрольного органа</vt:lpstr>
      <vt:lpstr>Определение Верховного Суда РФ от 11.02.2016 № 305-КГ15-19295 по делу № А40-51204/2015</vt:lpstr>
      <vt:lpstr>Определение Верховного Суда РФ от 04.02.2016 № 309-КГ15-18732 по делу № А60-48829/2014</vt:lpstr>
      <vt:lpstr>Презентация PowerPoint</vt:lpstr>
      <vt:lpstr>Определение Верховного Суда РФ от 04.02.2016 № 309-КГ15-18732 по делу № А60-48829/2014</vt:lpstr>
      <vt:lpstr>Определение Верховного Суда РФ от 14.08.2015 № 308-КГ15-10115 по делу № А53-21632/2014</vt:lpstr>
      <vt:lpstr>Обзор судебной практики Верховного Суда Российской Федерации (Утвержден Президиумом Верховного Суда РФ 28 июня 2017 года):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лекции: Реестр недобросовестных поставщиков. Административная ответственность за неисполнение требований законодательства о закупочной деятельности</dc:title>
  <dc:creator>Robert</dc:creator>
  <cp:lastModifiedBy>Исламгулов С.Ф.</cp:lastModifiedBy>
  <cp:revision>16</cp:revision>
  <cp:lastPrinted>2018-09-19T09:18:15Z</cp:lastPrinted>
  <dcterms:created xsi:type="dcterms:W3CDTF">2018-07-24T16:11:34Z</dcterms:created>
  <dcterms:modified xsi:type="dcterms:W3CDTF">2018-09-21T04:22:46Z</dcterms:modified>
</cp:coreProperties>
</file>