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86" r:id="rId2"/>
    <p:sldId id="350" r:id="rId3"/>
    <p:sldId id="381" r:id="rId4"/>
    <p:sldId id="365" r:id="rId5"/>
    <p:sldId id="364" r:id="rId6"/>
    <p:sldId id="376" r:id="rId7"/>
    <p:sldId id="377" r:id="rId8"/>
    <p:sldId id="357" r:id="rId9"/>
    <p:sldId id="382" r:id="rId10"/>
    <p:sldId id="356" r:id="rId11"/>
    <p:sldId id="390" r:id="rId12"/>
    <p:sldId id="392" r:id="rId13"/>
    <p:sldId id="391" r:id="rId14"/>
    <p:sldId id="331" r:id="rId15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1748" autoAdjust="0"/>
  </p:normalViewPr>
  <p:slideViewPr>
    <p:cSldViewPr>
      <p:cViewPr varScale="1">
        <p:scale>
          <a:sx n="107" d="100"/>
          <a:sy n="107" d="100"/>
        </p:scale>
        <p:origin x="-17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жалоб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5"/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  <c:pt idx="4">
                  <c:v>1 пол. 2018 года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1">
                  <c:v>1066</c:v>
                </c:pt>
                <c:pt idx="2">
                  <c:v>1115</c:v>
                </c:pt>
                <c:pt idx="3">
                  <c:v>1099</c:v>
                </c:pt>
                <c:pt idx="4">
                  <c:v>607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Обоснованы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5"/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  <c:pt idx="4">
                  <c:v>1 пол. 2018 года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1">
                  <c:v>407</c:v>
                </c:pt>
                <c:pt idx="2">
                  <c:v>450</c:v>
                </c:pt>
                <c:pt idx="3">
                  <c:v>375</c:v>
                </c:pt>
                <c:pt idx="4">
                  <c:v>174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Необоснованы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5"/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  <c:pt idx="4">
                  <c:v>1 пол. 2018 года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1">
                  <c:v>326</c:v>
                </c:pt>
                <c:pt idx="2">
                  <c:v>345</c:v>
                </c:pt>
                <c:pt idx="3">
                  <c:v>345</c:v>
                </c:pt>
                <c:pt idx="4">
                  <c:v>215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Возвращены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5"/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  <c:pt idx="4">
                  <c:v>1 пол. 2018 года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1">
                  <c:v>333</c:v>
                </c:pt>
                <c:pt idx="2">
                  <c:v>320</c:v>
                </c:pt>
                <c:pt idx="3">
                  <c:v>321</c:v>
                </c:pt>
                <c:pt idx="4">
                  <c:v>192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7712640"/>
        <c:axId val="37714176"/>
        <c:axId val="0"/>
      </c:bar3DChart>
      <c:catAx>
        <c:axId val="37712640"/>
        <c:scaling>
          <c:orientation val="minMax"/>
        </c:scaling>
        <c:delete val="0"/>
        <c:axPos val="b"/>
        <c:majorTickMark val="out"/>
        <c:minorTickMark val="none"/>
        <c:tickLblPos val="nextTo"/>
        <c:crossAx val="37714176"/>
        <c:crosses val="autoZero"/>
        <c:auto val="1"/>
        <c:lblAlgn val="ctr"/>
        <c:lblOffset val="100"/>
        <c:noMultiLvlLbl val="0"/>
      </c:catAx>
      <c:valAx>
        <c:axId val="37714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7126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474" cy="497046"/>
          </a:xfrm>
          <a:prstGeom prst="rect">
            <a:avLst/>
          </a:prstGeom>
        </p:spPr>
        <p:txBody>
          <a:bodyPr vert="horz" lIns="91093" tIns="45546" rIns="91093" bIns="4554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4" cy="497046"/>
          </a:xfrm>
          <a:prstGeom prst="rect">
            <a:avLst/>
          </a:prstGeom>
        </p:spPr>
        <p:txBody>
          <a:bodyPr vert="horz" lIns="91093" tIns="45546" rIns="91093" bIns="45546" rtlCol="0"/>
          <a:lstStyle>
            <a:lvl1pPr algn="r">
              <a:defRPr sz="1200"/>
            </a:lvl1pPr>
          </a:lstStyle>
          <a:p>
            <a:fld id="{545E5BB9-8171-42A3-BBC6-FD1375BF0EA6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7205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93" tIns="45546" rIns="91093" bIns="4554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093" tIns="45546" rIns="91093" bIns="4554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2154"/>
            <a:ext cx="2950474" cy="497046"/>
          </a:xfrm>
          <a:prstGeom prst="rect">
            <a:avLst/>
          </a:prstGeom>
        </p:spPr>
        <p:txBody>
          <a:bodyPr vert="horz" lIns="91093" tIns="45546" rIns="91093" bIns="4554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8" y="9442154"/>
            <a:ext cx="2950474" cy="497046"/>
          </a:xfrm>
          <a:prstGeom prst="rect">
            <a:avLst/>
          </a:prstGeom>
        </p:spPr>
        <p:txBody>
          <a:bodyPr vert="horz" lIns="91093" tIns="45546" rIns="91093" bIns="45546" rtlCol="0" anchor="b"/>
          <a:lstStyle>
            <a:lvl1pPr algn="r">
              <a:defRPr sz="1200"/>
            </a:lvl1pPr>
          </a:lstStyle>
          <a:p>
            <a:fld id="{4536EF43-75D2-4938-86EB-A13671BD35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189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6EF43-75D2-4938-86EB-A13671BD357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1918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6EF43-75D2-4938-86EB-A13671BD3571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5544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6EF43-75D2-4938-86EB-A13671BD3571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187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6EF43-75D2-4938-86EB-A13671BD3571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554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6EF43-75D2-4938-86EB-A13671BD3571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554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6EF43-75D2-4938-86EB-A13671BD3571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554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6EF43-75D2-4938-86EB-A13671BD3571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5544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6EF43-75D2-4938-86EB-A13671BD3571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5544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6EF43-75D2-4938-86EB-A13671BD3571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5544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6EF43-75D2-4938-86EB-A13671BD3571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5544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6EF43-75D2-4938-86EB-A13671BD3571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554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2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consultantplus://offline/ref=40F606CA226FD39854CC4CE3F843E831BD032419C134949A6784B44187f5U3Q" TargetMode="Externa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consultantplus://offline/ref=40F606CA226FD39854CC4CE3F843E831BD032419C134949A6784B44187f5U3Q" TargetMode="Externa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consultantplus://offline/ref=40F606CA226FD39854CC4CE3F843E831BD032419C134949A6784B44187f5U3Q" TargetMode="Externa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" y="-99392"/>
            <a:ext cx="9144000" cy="27089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71600" y="2105422"/>
            <a:ext cx="7558608" cy="2691730"/>
          </a:xfrm>
        </p:spPr>
        <p:txBody>
          <a:bodyPr>
            <a:norm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«Контроль за соблюдением законодательства о контрактной системе. Практика применения»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699792" y="212724"/>
            <a:ext cx="6120554" cy="1502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+mj-lt"/>
                <a:cs typeface="Arial" pitchFamily="34" charset="0"/>
              </a:rPr>
              <a:t>Управление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+mj-lt"/>
                <a:cs typeface="Arial" pitchFamily="34" charset="0"/>
              </a:rPr>
              <a:t>Федеральной антимонопольной службы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+mj-lt"/>
                <a:cs typeface="Arial" pitchFamily="34" charset="0"/>
              </a:rPr>
              <a:t>по Республике Башкортостан </a:t>
            </a:r>
            <a:endParaRPr kumimoji="0" lang="ru-RU" sz="25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800683" y="4797152"/>
            <a:ext cx="7019664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600" b="1" dirty="0" smtClean="0">
                <a:solidFill>
                  <a:schemeClr val="tx2"/>
                </a:solidFill>
              </a:rPr>
              <a:t>Нуреева А.Р.</a:t>
            </a:r>
          </a:p>
          <a:p>
            <a:pPr algn="r"/>
            <a:r>
              <a:rPr lang="ru-RU" sz="2600" b="1" dirty="0" smtClean="0">
                <a:solidFill>
                  <a:schemeClr val="tx2"/>
                </a:solidFill>
              </a:rPr>
              <a:t>г. Уфа, 2018 г.</a:t>
            </a:r>
            <a:endParaRPr lang="ru-RU" sz="2600" b="1" dirty="0">
              <a:solidFill>
                <a:schemeClr val="tx2"/>
              </a:solidFill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1472"/>
            <a:ext cx="9142964" cy="571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4877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idx="1"/>
          </p:nvPr>
        </p:nvSpPr>
        <p:spPr>
          <a:xfrm>
            <a:off x="214282" y="1142984"/>
            <a:ext cx="8568952" cy="48802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chemeClr val="tx2"/>
                </a:solidFill>
              </a:rPr>
              <a:t>     </a:t>
            </a:r>
            <a:endParaRPr lang="ru-RU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1472"/>
            <a:ext cx="9142964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2964" cy="6953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72008" y="530300"/>
            <a:ext cx="907095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Закупка</a:t>
            </a:r>
            <a:r>
              <a:rPr lang="ru-RU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№0101200009517001932 </a:t>
            </a:r>
          </a:p>
          <a:p>
            <a:pPr algn="just"/>
            <a:r>
              <a:rPr lang="ru-RU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Жалоба на действия уполномоченного органа</a:t>
            </a:r>
            <a:endParaRPr lang="ru-RU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Выполнение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комплекса строительно-монтажных работ в соответствии с проектно-сметной документацией по объекту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«Реконструкция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водоснабжения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с.Аскино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algn="just"/>
            <a:r>
              <a:rPr lang="ru-RU" i="1" dirty="0" smtClean="0">
                <a:solidFill>
                  <a:srgbClr val="002060"/>
                </a:solidFill>
              </a:rPr>
              <a:t>- </a:t>
            </a:r>
            <a:r>
              <a:rPr lang="ru-RU" i="1" dirty="0" smtClean="0">
                <a:solidFill>
                  <a:srgbClr val="002060"/>
                </a:solidFill>
              </a:rPr>
              <a:t>Комиссия отклонила заявку </a:t>
            </a:r>
            <a:r>
              <a:rPr lang="ru-RU" i="1" dirty="0" smtClean="0">
                <a:solidFill>
                  <a:srgbClr val="002060"/>
                </a:solidFill>
              </a:rPr>
              <a:t>на </a:t>
            </a:r>
            <a:r>
              <a:rPr lang="ru-RU" i="1" dirty="0">
                <a:solidFill>
                  <a:srgbClr val="002060"/>
                </a:solidFill>
              </a:rPr>
              <a:t>основании:</a:t>
            </a:r>
          </a:p>
          <a:p>
            <a:pPr algn="just"/>
            <a:r>
              <a:rPr lang="ru-RU" i="1" dirty="0">
                <a:solidFill>
                  <a:srgbClr val="002060"/>
                </a:solidFill>
              </a:rPr>
              <a:t>Непредставление документов, предусмотренных пунктом 2 части 5 статьи 66 Федерального закона №</a:t>
            </a:r>
            <a:r>
              <a:rPr lang="ru-RU" i="1" dirty="0" smtClean="0">
                <a:solidFill>
                  <a:srgbClr val="002060"/>
                </a:solidFill>
              </a:rPr>
              <a:t>44-ФЗ. В </a:t>
            </a:r>
            <a:r>
              <a:rPr lang="ru-RU" i="1" dirty="0">
                <a:solidFill>
                  <a:srgbClr val="002060"/>
                </a:solidFill>
              </a:rPr>
              <a:t>качестве подтверждения опыта участник закупки приложил договор </a:t>
            </a:r>
            <a:r>
              <a:rPr lang="ru-RU" i="1" dirty="0" smtClean="0">
                <a:solidFill>
                  <a:srgbClr val="002060"/>
                </a:solidFill>
              </a:rPr>
              <a:t>субподряда.</a:t>
            </a:r>
            <a:endParaRPr lang="ru-RU" i="1" dirty="0">
              <a:solidFill>
                <a:srgbClr val="002060"/>
              </a:solidFill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Установлено, </a:t>
            </a:r>
            <a:r>
              <a:rPr lang="ru-RU" b="1" dirty="0">
                <a:solidFill>
                  <a:srgbClr val="002060"/>
                </a:solidFill>
              </a:rPr>
              <a:t>что ООО </a:t>
            </a:r>
            <a:r>
              <a:rPr lang="ru-RU" b="1" dirty="0" smtClean="0">
                <a:solidFill>
                  <a:srgbClr val="002060"/>
                </a:solidFill>
              </a:rPr>
              <a:t>при </a:t>
            </a:r>
            <a:r>
              <a:rPr lang="ru-RU" b="1" dirty="0">
                <a:solidFill>
                  <a:srgbClr val="002060"/>
                </a:solidFill>
              </a:rPr>
              <a:t>осуществлении строительных </a:t>
            </a:r>
            <a:r>
              <a:rPr lang="ru-RU" b="1" dirty="0" smtClean="0">
                <a:solidFill>
                  <a:srgbClr val="002060"/>
                </a:solidFill>
              </a:rPr>
              <a:t>работ, выполняло </a:t>
            </a:r>
            <a:r>
              <a:rPr lang="ru-RU" b="1" dirty="0">
                <a:solidFill>
                  <a:srgbClr val="002060"/>
                </a:solidFill>
              </a:rPr>
              <a:t>в качестве субподрядчика </a:t>
            </a:r>
            <a:r>
              <a:rPr lang="ru-RU" b="1" dirty="0" smtClean="0">
                <a:solidFill>
                  <a:srgbClr val="002060"/>
                </a:solidFill>
              </a:rPr>
              <a:t>отдельные виды </a:t>
            </a:r>
            <a:r>
              <a:rPr lang="ru-RU" b="1" dirty="0">
                <a:solidFill>
                  <a:srgbClr val="002060"/>
                </a:solidFill>
              </a:rPr>
              <a:t>строительных работ по объекту, согласно представленным в составе второй части заявки </a:t>
            </a:r>
            <a:r>
              <a:rPr lang="ru-RU" b="1" dirty="0" smtClean="0">
                <a:solidFill>
                  <a:srgbClr val="002060"/>
                </a:solidFill>
              </a:rPr>
              <a:t>документам нельзя </a:t>
            </a:r>
            <a:r>
              <a:rPr lang="ru-RU" b="1" dirty="0">
                <a:solidFill>
                  <a:srgbClr val="002060"/>
                </a:solidFill>
              </a:rPr>
              <a:t>определить именно факт исполнения работ по указанному объекту, отсутствует информация, свидетельствующая о сдаче и приемке работ Заказчиком.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Таким образом, в силу положений статей </a:t>
            </a:r>
            <a:r>
              <a:rPr lang="ru-RU" b="1" dirty="0" smtClean="0">
                <a:solidFill>
                  <a:srgbClr val="002060"/>
                </a:solidFill>
              </a:rPr>
              <a:t>69 </a:t>
            </a:r>
            <a:r>
              <a:rPr lang="ru-RU" b="1" dirty="0">
                <a:solidFill>
                  <a:srgbClr val="002060"/>
                </a:solidFill>
              </a:rPr>
              <a:t>Закона о размещении заказов заявка </a:t>
            </a:r>
            <a:r>
              <a:rPr lang="ru-RU" b="1" dirty="0" smtClean="0">
                <a:solidFill>
                  <a:srgbClr val="002060"/>
                </a:solidFill>
              </a:rPr>
              <a:t>ООО, </a:t>
            </a:r>
            <a:r>
              <a:rPr lang="ru-RU" b="1" dirty="0">
                <a:solidFill>
                  <a:srgbClr val="002060"/>
                </a:solidFill>
              </a:rPr>
              <a:t>подлежит отклонению, так как </a:t>
            </a:r>
            <a:r>
              <a:rPr lang="ru-RU" b="1" dirty="0" smtClean="0">
                <a:solidFill>
                  <a:srgbClr val="002060"/>
                </a:solidFill>
              </a:rPr>
              <a:t>не </a:t>
            </a:r>
            <a:r>
              <a:rPr lang="ru-RU" b="1" dirty="0">
                <a:solidFill>
                  <a:srgbClr val="002060"/>
                </a:solidFill>
              </a:rPr>
              <a:t>соответствует дополнительным требованиям, установленным в соответствии с частью 2 статьи 31 Закона о контрактной системе Постановлением Правительства № 99.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При таких обстоятельствах, действия аукционной комиссии уполномоченного органа, </a:t>
            </a:r>
            <a:r>
              <a:rPr lang="ru-RU" b="1" dirty="0" smtClean="0">
                <a:solidFill>
                  <a:srgbClr val="002060"/>
                </a:solidFill>
              </a:rPr>
              <a:t>соответствуют </a:t>
            </a:r>
            <a:r>
              <a:rPr lang="ru-RU" b="1" dirty="0">
                <a:solidFill>
                  <a:srgbClr val="002060"/>
                </a:solidFill>
              </a:rPr>
              <a:t>пункту 2 части 5 статьи 66 и пункту 1 часть 6 статьи 69 Закона о контрактной системе.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Законность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Решения Башкортостанского УФАС России подтверждена Арбитражным судом РБ дело № 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А07-27764/2017</a:t>
            </a:r>
            <a:endParaRPr lang="ru-RU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51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682" y="764704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dirty="0">
                <a:solidFill>
                  <a:srgbClr val="0070C0"/>
                </a:solidFill>
              </a:rPr>
              <a:t>Закупка</a:t>
            </a:r>
            <a:r>
              <a:rPr lang="ru-RU" sz="2200" b="1" dirty="0">
                <a:solidFill>
                  <a:srgbClr val="0070C0"/>
                </a:solidFill>
              </a:rPr>
              <a:t>:№</a:t>
            </a:r>
            <a:r>
              <a:rPr lang="ru-RU" sz="2200" b="1" dirty="0" smtClean="0">
                <a:solidFill>
                  <a:srgbClr val="0070C0"/>
                </a:solidFill>
              </a:rPr>
              <a:t>0301100004817000112 Хранение </a:t>
            </a:r>
            <a:r>
              <a:rPr lang="ru-RU" sz="2200" b="1" dirty="0">
                <a:solidFill>
                  <a:srgbClr val="0070C0"/>
                </a:solidFill>
              </a:rPr>
              <a:t>и </a:t>
            </a:r>
            <a:r>
              <a:rPr lang="ru-RU" sz="2200" b="1" dirty="0" smtClean="0">
                <a:solidFill>
                  <a:srgbClr val="0070C0"/>
                </a:solidFill>
              </a:rPr>
              <a:t> уничтожение </a:t>
            </a:r>
            <a:r>
              <a:rPr lang="ru-RU" sz="2200" b="1" dirty="0">
                <a:solidFill>
                  <a:srgbClr val="0070C0"/>
                </a:solidFill>
              </a:rPr>
              <a:t>имущества (игровых автоматов)</a:t>
            </a:r>
            <a:r>
              <a:rPr lang="ru-RU" sz="2200" b="1" dirty="0" smtClean="0">
                <a:solidFill>
                  <a:srgbClr val="0070C0"/>
                </a:solidFill>
              </a:rPr>
              <a:t/>
            </a:r>
            <a:br>
              <a:rPr lang="ru-RU" sz="2200" b="1" dirty="0" smtClean="0">
                <a:solidFill>
                  <a:srgbClr val="0070C0"/>
                </a:solidFill>
              </a:rPr>
            </a:br>
            <a:r>
              <a:rPr lang="ru-RU" sz="2200" b="1" dirty="0" smtClean="0">
                <a:solidFill>
                  <a:srgbClr val="0070C0"/>
                </a:solidFill>
              </a:rPr>
              <a:t>Заказчик</a:t>
            </a:r>
            <a:r>
              <a:rPr lang="ru-RU" sz="2200" b="1" dirty="0">
                <a:solidFill>
                  <a:srgbClr val="0070C0"/>
                </a:solidFill>
              </a:rPr>
              <a:t>: </a:t>
            </a:r>
            <a:r>
              <a:rPr lang="ru-RU" sz="2200" b="1" dirty="0">
                <a:solidFill>
                  <a:srgbClr val="0070C0"/>
                </a:solidFill>
              </a:rPr>
              <a:t>Территориальное управление </a:t>
            </a:r>
            <a:r>
              <a:rPr lang="ru-RU" sz="2200" b="1" dirty="0" err="1" smtClean="0">
                <a:solidFill>
                  <a:srgbClr val="0070C0"/>
                </a:solidFill>
              </a:rPr>
              <a:t>Росимущество</a:t>
            </a:r>
            <a:r>
              <a:rPr lang="ru-RU" sz="2200" b="1" dirty="0" smtClean="0">
                <a:solidFill>
                  <a:srgbClr val="0070C0"/>
                </a:solidFill>
              </a:rPr>
              <a:t> РБ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032448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 Технического </a:t>
            </a:r>
            <a:r>
              <a:rPr lang="ru-RU" dirty="0" smtClean="0"/>
              <a:t>задания документации </a:t>
            </a:r>
            <a:r>
              <a:rPr lang="ru-RU" dirty="0"/>
              <a:t>об аукционе заказчиком установлено следующее </a:t>
            </a:r>
            <a:r>
              <a:rPr lang="ru-RU" dirty="0" smtClean="0"/>
              <a:t>требование: п.5.1</a:t>
            </a:r>
            <a:r>
              <a:rPr lang="ru-RU" dirty="0"/>
              <a:t>. условия хранения имущества, обращенного в </a:t>
            </a:r>
            <a:r>
              <a:rPr lang="ru-RU" dirty="0" smtClean="0"/>
              <a:t>собственность государства</a:t>
            </a:r>
            <a:r>
              <a:rPr lang="ru-RU" dirty="0"/>
              <a:t>: </a:t>
            </a:r>
            <a:r>
              <a:rPr lang="ru-RU" u="sng" dirty="0"/>
              <a:t>наличие на праве собственности помещений не менее 500 кв. м</a:t>
            </a:r>
            <a:r>
              <a:rPr lang="ru-RU" dirty="0" smtClean="0"/>
              <a:t>., открытой </a:t>
            </a:r>
            <a:r>
              <a:rPr lang="ru-RU" dirty="0"/>
              <a:t>(закрытой) площадки </a:t>
            </a:r>
            <a:r>
              <a:rPr lang="ru-RU" u="sng" dirty="0"/>
              <a:t>общей площадью не менее 1000 кв. м. </a:t>
            </a:r>
            <a:r>
              <a:rPr lang="ru-RU" u="sng" dirty="0" smtClean="0"/>
              <a:t>на территории </a:t>
            </a:r>
            <a:r>
              <a:rPr lang="ru-RU" u="sng" dirty="0"/>
              <a:t>Республики Башкортостан в городах Уфа, </a:t>
            </a:r>
            <a:r>
              <a:rPr lang="ru-RU" u="sng" dirty="0" smtClean="0"/>
              <a:t>Стерлитамак, Октябрьский</a:t>
            </a:r>
            <a:r>
              <a:rPr lang="ru-RU" u="sng" dirty="0"/>
              <a:t>, Кумертау, Нефтекамск, Учалы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Установлено, что указанное условие предполагает наличие у участника закупки в собственности соответствующего имущества в месте осуществления услуг, что требовать прямо запрещено Законодательством РФ. Следовательно техническое задание документации об электронном аукционе составлено Заказчиком с нарушением требований ч.3 ст.33 Федерального закона №44- ФЗ.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2964" cy="69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1472"/>
            <a:ext cx="9142964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284343" y="5613586"/>
            <a:ext cx="87849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Законность Решения Башкортостанского УФАС России подтверждена Арбитражным судом РБ дело №  </a:t>
            </a:r>
            <a:r>
              <a:rPr lang="ru-RU" sz="2000" dirty="0" smtClean="0">
                <a:solidFill>
                  <a:srgbClr val="C00000"/>
                </a:solidFill>
              </a:rPr>
              <a:t>А07-3785/18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08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Согласно протоколу подведения итогов электронного аукциона от 15.08.2018 №0201100007118000005-3 заявка Заявителя отклонена по следующим основаниям « Согласно ст.69 ч.6 п.1, </a:t>
            </a:r>
            <a:r>
              <a:rPr lang="ru-RU" b="1" dirty="0"/>
              <a:t>непредставление документов и информации, которые предусмотрены частью 11 статьи 24.1, а именно отсутствуют паспортные данные должностного лица или иные документы удостоверяющие личность должностного лица имеющего право без доверенности действовать от имени юридического лица</a:t>
            </a:r>
            <a:r>
              <a:rPr lang="ru-RU" dirty="0"/>
              <a:t>»</a:t>
            </a:r>
          </a:p>
          <a:p>
            <a:r>
              <a:rPr lang="ru-RU" dirty="0"/>
              <a:t>В соответствии со статьей 112 Закона о контрактной системе, </a:t>
            </a:r>
            <a:r>
              <a:rPr lang="ru-RU" b="1" dirty="0"/>
              <a:t>до 01.01.2019 г. </a:t>
            </a:r>
            <a:r>
              <a:rPr lang="ru-RU" dirty="0"/>
              <a:t>аккредитация участника закупки осуществляется на электронной площадке в порядке, установленном статьей 61 Закона о контрактной системе, устанавливающей определенный перечень документов, а также запрет на требование иных документов. </a:t>
            </a:r>
            <a:r>
              <a:rPr lang="ru-RU" b="1" dirty="0"/>
              <a:t>Указанный перечень документов и информации не предусматривает предоставление участником закупки при аккредитации персональных сведений лица, имеющего право без доверенности осуществлять действия от имени участника закупки.</a:t>
            </a:r>
          </a:p>
          <a:p>
            <a:r>
              <a:rPr lang="ru-RU" dirty="0"/>
              <a:t>В силу требований ст. 61 Закона о контрактной системе участник попросту не может предоставить оператору паспортные данные. Отсутствует у поставщика и обязанность по направлению таких сведений в составе заявки на участие в аукцион. Таким образом, доводы изложенные в жалобе нашли свое подтверждение, следовательно, жалоба признана обоснованной.</a:t>
            </a:r>
          </a:p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84913"/>
            <a:ext cx="9144000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53" y="0"/>
            <a:ext cx="91440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5699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2769171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 В случае, если победитель определения поставщика (подрядчика, исполнителя) признан уклонившимся от заключения контракта, заказчик в течение трех рабочих дней с даты признания победителя уклонившимся от заключения контракта направляет в контрольный орган в сфере закупок информацию, предусмотренную пунктами 1 - 3 части 3 настоящей статьи, а также документы, свидетельствующие об уклонении победителя от заключения контракта.</a:t>
            </a:r>
          </a:p>
          <a:p>
            <a:pPr marL="0" indent="0" algn="just">
              <a:buNone/>
            </a:pPr>
            <a:r>
              <a:rPr lang="ru-RU" dirty="0"/>
              <a:t>(часть 4 в ред. Федерального закона от 31.12.2017 N 504-ФЗ)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58847"/>
            <a:ext cx="81369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  <a:p>
            <a:pPr algn="just"/>
            <a:r>
              <a:rPr lang="ru-RU" b="1" dirty="0"/>
              <a:t> </a:t>
            </a:r>
            <a:r>
              <a:rPr lang="ru-RU" b="1" dirty="0" smtClean="0"/>
              <a:t>                   </a:t>
            </a:r>
            <a:r>
              <a:rPr lang="ru-RU" b="1" dirty="0" smtClean="0">
                <a:solidFill>
                  <a:srgbClr val="FF0000"/>
                </a:solidFill>
              </a:rPr>
              <a:t>ИЗМЕНЕНИЯ ч.4 ст. 104 Закона о контрактной системе </a:t>
            </a:r>
            <a:endParaRPr lang="ru-RU" b="1" dirty="0">
              <a:solidFill>
                <a:srgbClr val="FF0000"/>
              </a:solidFill>
            </a:endParaRPr>
          </a:p>
          <a:p>
            <a:pPr algn="just"/>
            <a:r>
              <a:rPr lang="ru-RU" b="1" dirty="0" smtClean="0"/>
              <a:t>Ч.4 ст. 104 Закона о контрактной системе  (</a:t>
            </a:r>
            <a:r>
              <a:rPr lang="ru-RU" b="1" dirty="0" smtClean="0">
                <a:solidFill>
                  <a:srgbClr val="FF0000"/>
                </a:solidFill>
              </a:rPr>
              <a:t>предыдущая редакция</a:t>
            </a:r>
            <a:r>
              <a:rPr lang="ru-RU" b="1" dirty="0" smtClean="0"/>
              <a:t>) </a:t>
            </a:r>
            <a:r>
              <a:rPr lang="ru-RU" b="1" dirty="0"/>
              <a:t>В случае, если </a:t>
            </a:r>
            <a:r>
              <a:rPr lang="ru-RU" b="1" strike="sngStrike" dirty="0"/>
              <a:t>контракт заключен с участником закупки, с которым в соответствии с настоящим Федеральным законом заключается контракт при уклонении победителя</a:t>
            </a:r>
            <a:r>
              <a:rPr lang="ru-RU" b="1" dirty="0"/>
              <a:t> определения поставщика (подрядчика, исполнителя) от заключения контракта и </a:t>
            </a:r>
            <a:r>
              <a:rPr lang="ru-RU" b="1" strike="sngStrike" dirty="0"/>
              <a:t>заявке или предложению которого присвоен второй номер</a:t>
            </a:r>
            <a:r>
              <a:rPr lang="ru-RU" b="1" dirty="0"/>
              <a:t>, заказчик в течение трех рабочих дней с даты заключения контракта с </a:t>
            </a:r>
            <a:r>
              <a:rPr lang="ru-RU" b="1" strike="sngStrike" dirty="0"/>
              <a:t>указанным участником </a:t>
            </a:r>
            <a:r>
              <a:rPr lang="ru-RU" b="1" dirty="0"/>
              <a:t>направляет в контрольный орган в сфере закупок информацию, предусмотренную пунктами 1 - 3 части 3 настоящей </a:t>
            </a:r>
            <a:r>
              <a:rPr lang="ru-RU" b="1" dirty="0" smtClean="0"/>
              <a:t>статьи.</a:t>
            </a:r>
            <a:endParaRPr lang="ru-RU" b="1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2964" cy="69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1472"/>
            <a:ext cx="9142964" cy="571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4219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1472"/>
            <a:ext cx="9142964" cy="571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2144688" y="1988841"/>
            <a:ext cx="5688632" cy="2320926"/>
            <a:chOff x="1723901" y="2819400"/>
            <a:chExt cx="4143498" cy="1254393"/>
          </a:xfrm>
        </p:grpSpPr>
        <p:pic>
          <p:nvPicPr>
            <p:cNvPr id="6" name="Picture 5" descr="FAS-logo-color.jp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723901" y="2829806"/>
              <a:ext cx="524493" cy="378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6" descr="14098_427100966728_20531316728_5146316_6182604_n.jp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776350" y="3481009"/>
              <a:ext cx="419595" cy="272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8"/>
            <p:cNvSpPr txBox="1">
              <a:spLocks noChangeArrowheads="1"/>
            </p:cNvSpPr>
            <p:nvPr/>
          </p:nvSpPr>
          <p:spPr bwMode="auto">
            <a:xfrm>
              <a:off x="2536572" y="2819400"/>
              <a:ext cx="3330827" cy="282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 i="1" dirty="0" smtClean="0">
                  <a:solidFill>
                    <a:schemeClr val="tx2"/>
                  </a:solidFill>
                </a:rPr>
                <a:t>www.bash.fas.gov.ru</a:t>
              </a:r>
              <a:endParaRPr lang="en-US" sz="2800" b="1" i="1" dirty="0">
                <a:solidFill>
                  <a:schemeClr val="tx2"/>
                </a:solidFill>
              </a:endParaRPr>
            </a:p>
          </p:txBody>
        </p:sp>
        <p:sp>
          <p:nvSpPr>
            <p:cNvPr id="9" name="TextBox 9"/>
            <p:cNvSpPr txBox="1">
              <a:spLocks noChangeArrowheads="1"/>
            </p:cNvSpPr>
            <p:nvPr/>
          </p:nvSpPr>
          <p:spPr bwMode="auto">
            <a:xfrm>
              <a:off x="2536572" y="3308609"/>
              <a:ext cx="2963681" cy="765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2800" b="1" i="1" dirty="0" smtClean="0">
                  <a:solidFill>
                    <a:schemeClr val="tx2"/>
                  </a:solidFill>
                </a:rPr>
                <a:t>Башкортостанское УФАС России</a:t>
              </a:r>
              <a:endParaRPr lang="en-US" sz="2800" b="1" i="1" dirty="0" smtClean="0">
                <a:solidFill>
                  <a:schemeClr val="tx2"/>
                </a:solidFill>
              </a:endParaRPr>
            </a:p>
            <a:p>
              <a:endParaRPr lang="en-US" sz="3000" b="1" i="1" dirty="0">
                <a:solidFill>
                  <a:srgbClr val="333399"/>
                </a:solidFill>
              </a:endParaRPr>
            </a:p>
          </p:txBody>
        </p:sp>
      </p:grpSp>
      <p:pic>
        <p:nvPicPr>
          <p:cNvPr id="10" name="Picture 2" descr="C:\Users\to02-shamsutdinov\Desktop\картинки на сайт\tem2plate_vk_189x58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16696" y="4293096"/>
            <a:ext cx="648072" cy="576064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296816" y="4077073"/>
            <a:ext cx="4803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tx2"/>
                </a:solidFill>
              </a:rPr>
              <a:t>http://vk.com/public61109738</a:t>
            </a:r>
            <a:endParaRPr lang="ru-RU" sz="2800" b="1" i="1" dirty="0">
              <a:solidFill>
                <a:schemeClr val="tx2"/>
              </a:solidFill>
            </a:endParaRPr>
          </a:p>
        </p:txBody>
      </p:sp>
      <p:pic>
        <p:nvPicPr>
          <p:cNvPr id="12" name="Picture 3" descr="C:\Users\to02-shamsutdinov\Desktop\картинки на сайт\bas1h_tw_189x58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16696" y="5229200"/>
            <a:ext cx="648072" cy="576064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296816" y="5157192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solidFill>
                  <a:schemeClr val="tx2"/>
                </a:solidFill>
              </a:rPr>
              <a:t>bash_ufas</a:t>
            </a:r>
            <a:endParaRPr lang="ru-RU" b="1" i="1" dirty="0">
              <a:solidFill>
                <a:schemeClr val="tx2"/>
              </a:solidFill>
            </a:endParaRPr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1155700" y="533400"/>
            <a:ext cx="7958138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4000" b="1" i="1" dirty="0">
              <a:solidFill>
                <a:srgbClr val="333399"/>
              </a:solidFill>
              <a:ea typeface="ＭＳ Ｐゴシック" pitchFamily="34" charset="-128"/>
            </a:endParaRPr>
          </a:p>
          <a:p>
            <a:pPr algn="ctr"/>
            <a:r>
              <a:rPr lang="ru-RU" sz="4800" b="1" i="1" dirty="0">
                <a:solidFill>
                  <a:schemeClr val="tx2"/>
                </a:solidFill>
                <a:ea typeface="ＭＳ Ｐゴシック" pitchFamily="34" charset="-128"/>
              </a:rPr>
              <a:t>СПАСИБО ЗА ВНИМАНИЕ!</a:t>
            </a:r>
            <a:r>
              <a:rPr lang="en-US" sz="4800" b="1" i="1" dirty="0">
                <a:solidFill>
                  <a:srgbClr val="333399"/>
                </a:solidFill>
                <a:ea typeface="ＭＳ Ｐゴシック" pitchFamily="34" charset="-128"/>
              </a:rPr>
              <a:t/>
            </a:r>
            <a:br>
              <a:rPr lang="en-US" sz="4800" b="1" i="1" dirty="0">
                <a:solidFill>
                  <a:srgbClr val="333399"/>
                </a:solidFill>
                <a:ea typeface="ＭＳ Ｐゴシック" pitchFamily="34" charset="-128"/>
              </a:rPr>
            </a:br>
            <a:endParaRPr lang="ru-RU" sz="4800" b="1" i="1" dirty="0">
              <a:solidFill>
                <a:srgbClr val="333399"/>
              </a:solidFill>
              <a:ea typeface="ＭＳ Ｐゴシック" pitchFamily="34" charset="-128"/>
            </a:endParaRPr>
          </a:p>
          <a:p>
            <a:pPr algn="ctr"/>
            <a:endParaRPr lang="ru-RU" sz="2000" b="1" i="1" dirty="0">
              <a:solidFill>
                <a:srgbClr val="333399"/>
              </a:solidFill>
              <a:ea typeface="ＭＳ Ｐゴシック" pitchFamily="34" charset="-128"/>
            </a:endParaRPr>
          </a:p>
        </p:txBody>
      </p:sp>
      <p:pic>
        <p:nvPicPr>
          <p:cNvPr id="24" name="Рисунок 23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2964" cy="695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106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1472"/>
            <a:ext cx="9142964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2964" cy="6953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442317" y="1052736"/>
            <a:ext cx="822960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88913" algn="just">
              <a:buFont typeface="Arial" pitchFamily="34" charset="0"/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200633" y="1142984"/>
            <a:ext cx="8712968" cy="491430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ru-RU" dirty="0" smtClean="0"/>
              <a:t> 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1643042" y="714356"/>
            <a:ext cx="6500859" cy="62973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dirty="0" smtClean="0"/>
              <a:t> Башкортостанское УФАС России</a:t>
            </a: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571472" y="2143116"/>
            <a:ext cx="3214710" cy="1428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dirty="0" smtClean="0"/>
              <a:t> Рассмотрение </a:t>
            </a:r>
            <a:r>
              <a:rPr lang="ru-RU" b="1" dirty="0" smtClean="0"/>
              <a:t>жалоб</a:t>
            </a: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5519591" y="1810492"/>
            <a:ext cx="3214710" cy="1428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/>
              <a:t>Проведение </a:t>
            </a:r>
            <a:r>
              <a:rPr lang="ru-RU" b="1" dirty="0" smtClean="0"/>
              <a:t>плановых </a:t>
            </a:r>
            <a:r>
              <a:rPr lang="ru-RU" dirty="0" smtClean="0"/>
              <a:t>проверок</a:t>
            </a: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1763688" y="4357694"/>
            <a:ext cx="3214710" cy="1428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dirty="0" smtClean="0"/>
              <a:t> Проведение </a:t>
            </a:r>
            <a:r>
              <a:rPr lang="ru-RU" b="1" dirty="0" smtClean="0"/>
              <a:t>внеплановых </a:t>
            </a:r>
            <a:r>
              <a:rPr lang="ru-RU" dirty="0" smtClean="0"/>
              <a:t>проверок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4183762" y="1428736"/>
            <a:ext cx="484632" cy="25717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19353113">
            <a:off x="974863" y="3590476"/>
            <a:ext cx="579945" cy="12606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2852764">
            <a:off x="3756657" y="1419995"/>
            <a:ext cx="484632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19194110">
            <a:off x="4959422" y="1429413"/>
            <a:ext cx="484632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5201738" y="3986950"/>
            <a:ext cx="3648872" cy="1428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/>
              <a:t>Ведение Реестра недобросовестных поставщиков</a:t>
            </a:r>
          </a:p>
        </p:txBody>
      </p:sp>
      <p:sp>
        <p:nvSpPr>
          <p:cNvPr id="21" name="Стрелка вниз 20"/>
          <p:cNvSpPr/>
          <p:nvPr/>
        </p:nvSpPr>
        <p:spPr>
          <a:xfrm rot="20878542">
            <a:off x="4805662" y="1405859"/>
            <a:ext cx="454066" cy="25425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81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1472"/>
            <a:ext cx="9142964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2964" cy="6953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442317" y="1052736"/>
            <a:ext cx="822960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88913" algn="just">
              <a:buFont typeface="Arial" pitchFamily="34" charset="0"/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200633" y="1142984"/>
            <a:ext cx="8712968" cy="491430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ru-RU" dirty="0" smtClean="0"/>
              <a:t> 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670910169"/>
              </p:ext>
            </p:extLst>
          </p:nvPr>
        </p:nvGraphicFramePr>
        <p:xfrm>
          <a:off x="285720" y="1285860"/>
          <a:ext cx="8501122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Объект 2"/>
          <p:cNvSpPr txBox="1">
            <a:spLocks/>
          </p:cNvSpPr>
          <p:nvPr/>
        </p:nvSpPr>
        <p:spPr>
          <a:xfrm>
            <a:off x="200633" y="584684"/>
            <a:ext cx="8712968" cy="62973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dirty="0" smtClean="0"/>
              <a:t> Динамика поступающих жалоб</a:t>
            </a:r>
          </a:p>
        </p:txBody>
      </p:sp>
    </p:spTree>
    <p:extLst>
      <p:ext uri="{BB962C8B-B14F-4D97-AF65-F5344CB8AC3E}">
        <p14:creationId xmlns:p14="http://schemas.microsoft.com/office/powerpoint/2010/main" val="188581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1472"/>
            <a:ext cx="9142964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2964" cy="6953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442317" y="1052736"/>
            <a:ext cx="822960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88913" algn="just">
              <a:buFont typeface="Arial" pitchFamily="34" charset="0"/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200633" y="584684"/>
            <a:ext cx="8712968" cy="547260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ru-RU" dirty="0" smtClean="0"/>
              <a:t> </a:t>
            </a:r>
          </a:p>
          <a:p>
            <a:pPr marL="0" indent="723900" algn="just">
              <a:buFont typeface="Arial" pitchFamily="34" charset="0"/>
              <a:buNone/>
            </a:pPr>
            <a:r>
              <a:rPr lang="ru-RU" sz="2900" dirty="0" smtClean="0">
                <a:solidFill>
                  <a:schemeClr val="accent1">
                    <a:lumMod val="75000"/>
                  </a:schemeClr>
                </a:solidFill>
              </a:rPr>
              <a:t>Наиболее </a:t>
            </a:r>
            <a:r>
              <a:rPr lang="ru-RU" sz="2900" b="1" u="sng" dirty="0" smtClean="0">
                <a:solidFill>
                  <a:schemeClr val="accent1">
                    <a:lumMod val="75000"/>
                  </a:schemeClr>
                </a:solidFill>
              </a:rPr>
              <a:t>часто встречающимися нарушениями </a:t>
            </a:r>
            <a:r>
              <a:rPr lang="ru-RU" sz="2900" dirty="0" smtClean="0">
                <a:solidFill>
                  <a:schemeClr val="accent1">
                    <a:lumMod val="75000"/>
                  </a:schemeClr>
                </a:solidFill>
              </a:rPr>
              <a:t>при рассмотрении жалоб являлось:</a:t>
            </a:r>
          </a:p>
          <a:p>
            <a:pPr marL="0" indent="723900" algn="just">
              <a:buNone/>
            </a:pPr>
            <a:r>
              <a:rPr lang="ru-RU" sz="2900" dirty="0">
                <a:solidFill>
                  <a:schemeClr val="accent1">
                    <a:lumMod val="75000"/>
                  </a:schemeClr>
                </a:solidFill>
              </a:rPr>
              <a:t>•	</a:t>
            </a:r>
            <a:r>
              <a:rPr lang="ru-RU" sz="2900" b="1" dirty="0">
                <a:solidFill>
                  <a:schemeClr val="accent1">
                    <a:lumMod val="75000"/>
                  </a:schemeClr>
                </a:solidFill>
              </a:rPr>
              <a:t>установление требований или указаний 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</a:rPr>
              <a:t>которые влекут за собой</a:t>
            </a:r>
            <a:r>
              <a:rPr lang="ru-RU" sz="2900" b="1" dirty="0">
                <a:solidFill>
                  <a:schemeClr val="accent1">
                    <a:lumMod val="75000"/>
                  </a:schemeClr>
                </a:solidFill>
              </a:rPr>
              <a:t> ограничение количества участников закупки</a:t>
            </a:r>
          </a:p>
          <a:p>
            <a:pPr marL="0" indent="723900" algn="just">
              <a:buNone/>
            </a:pPr>
            <a:r>
              <a:rPr lang="ru-RU" sz="2900" dirty="0">
                <a:solidFill>
                  <a:schemeClr val="accent1">
                    <a:lumMod val="75000"/>
                  </a:schemeClr>
                </a:solidFill>
              </a:rPr>
              <a:t>•	установление</a:t>
            </a:r>
            <a:r>
              <a:rPr lang="ru-RU" sz="2900" b="1" dirty="0">
                <a:solidFill>
                  <a:schemeClr val="accent1">
                    <a:lumMod val="75000"/>
                  </a:schemeClr>
                </a:solidFill>
              </a:rPr>
              <a:t> ненадлежащей инструкции 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</a:rPr>
              <a:t>по заполнению заявки</a:t>
            </a:r>
          </a:p>
          <a:p>
            <a:pPr marL="0" indent="723900" algn="just">
              <a:buNone/>
            </a:pPr>
            <a:r>
              <a:rPr lang="ru-RU" sz="2900" dirty="0" smtClean="0">
                <a:solidFill>
                  <a:schemeClr val="accent1">
                    <a:lumMod val="75000"/>
                  </a:schemeClr>
                </a:solidFill>
              </a:rPr>
              <a:t>•</a:t>
            </a:r>
            <a:r>
              <a:rPr lang="ru-RU" sz="29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</a:rPr>
              <a:t>использование </a:t>
            </a:r>
            <a:r>
              <a:rPr lang="ru-RU" sz="2900" b="1" dirty="0">
                <a:solidFill>
                  <a:schemeClr val="accent1">
                    <a:lumMod val="75000"/>
                  </a:schemeClr>
                </a:solidFill>
              </a:rPr>
              <a:t>при </a:t>
            </a: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</a:rPr>
              <a:t>описании </a:t>
            </a:r>
            <a:r>
              <a:rPr lang="ru-RU" sz="2900" b="1" dirty="0">
                <a:solidFill>
                  <a:schemeClr val="accent1">
                    <a:lumMod val="75000"/>
                  </a:schemeClr>
                </a:solidFill>
              </a:rPr>
              <a:t>объекта закупки </a:t>
            </a: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</a:rPr>
              <a:t>показателей</a:t>
            </a:r>
            <a:r>
              <a:rPr lang="ru-RU" sz="2900" dirty="0" smtClean="0">
                <a:solidFill>
                  <a:schemeClr val="accent1">
                    <a:lumMod val="75000"/>
                  </a:schemeClr>
                </a:solidFill>
              </a:rPr>
              <a:t>, требований, характеристик 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</a:rPr>
              <a:t>объекта закупки, которые </a:t>
            </a: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</a:rPr>
              <a:t>не предусмотрены </a:t>
            </a:r>
            <a:r>
              <a:rPr lang="ru-RU" sz="2900" b="1" dirty="0">
                <a:solidFill>
                  <a:schemeClr val="accent1">
                    <a:lumMod val="75000"/>
                  </a:schemeClr>
                </a:solidFill>
              </a:rPr>
              <a:t>техническими регламентами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</a:rPr>
              <a:t>, принятыми в соответствии с законодательством Российской Федерации о техническом регулировании.</a:t>
            </a:r>
          </a:p>
          <a:p>
            <a:pPr marL="0" indent="723900" algn="just">
              <a:buNone/>
            </a:pPr>
            <a:r>
              <a:rPr lang="ru-RU" sz="2900" dirty="0" smtClean="0">
                <a:solidFill>
                  <a:schemeClr val="accent1">
                    <a:lumMod val="75000"/>
                  </a:schemeClr>
                </a:solidFill>
              </a:rPr>
              <a:t>•</a:t>
            </a:r>
            <a:r>
              <a:rPr lang="ru-RU" sz="29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</a:rPr>
              <a:t>неправомерное</a:t>
            </a:r>
            <a:r>
              <a:rPr lang="ru-RU" sz="2900" dirty="0" smtClean="0">
                <a:solidFill>
                  <a:schemeClr val="accent1">
                    <a:lumMod val="75000"/>
                  </a:schemeClr>
                </a:solidFill>
              </a:rPr>
              <a:t> отклонение (допуск) заявок</a:t>
            </a:r>
            <a:endParaRPr lang="ru-RU" sz="29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81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1472"/>
            <a:ext cx="9142964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2964" cy="6953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442317" y="1052736"/>
            <a:ext cx="822960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88913" algn="just">
              <a:buFont typeface="Arial" pitchFamily="34" charset="0"/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200633" y="584684"/>
            <a:ext cx="8712968" cy="547260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None/>
            </a:pPr>
            <a:r>
              <a:rPr lang="ru-RU" sz="2400" dirty="0">
                <a:cs typeface="Aharoni" pitchFamily="2" charset="-79"/>
              </a:rPr>
              <a:t>№</a:t>
            </a:r>
            <a:r>
              <a:rPr lang="ru-RU" sz="2400" dirty="0" smtClean="0">
                <a:cs typeface="Aharoni" pitchFamily="2" charset="-79"/>
              </a:rPr>
              <a:t>0301300021518000042</a:t>
            </a:r>
            <a:endParaRPr lang="en-US" sz="2400" dirty="0" smtClean="0">
              <a:cs typeface="Aharoni" pitchFamily="2" charset="-79"/>
            </a:endParaRPr>
          </a:p>
          <a:p>
            <a:pPr algn="just">
              <a:buNone/>
            </a:pPr>
            <a:r>
              <a:rPr lang="ru-RU" sz="2400" dirty="0" smtClean="0">
                <a:cs typeface="Aharoni" pitchFamily="2" charset="-79"/>
              </a:rPr>
              <a:t>Роддом закупал </a:t>
            </a:r>
            <a:r>
              <a:rPr lang="ru-RU" sz="2400" dirty="0" err="1" smtClean="0">
                <a:cs typeface="Aharoni" pitchFamily="2" charset="-79"/>
              </a:rPr>
              <a:t>дезсредства</a:t>
            </a:r>
            <a:r>
              <a:rPr lang="ru-RU" sz="2400" dirty="0" smtClean="0">
                <a:cs typeface="Aharoni" pitchFamily="2" charset="-79"/>
              </a:rPr>
              <a:t>.</a:t>
            </a:r>
          </a:p>
          <a:p>
            <a:pPr algn="just">
              <a:buNone/>
            </a:pPr>
            <a:r>
              <a:rPr lang="ru-RU" sz="2400" dirty="0" smtClean="0">
                <a:cs typeface="Aharoni" pitchFamily="2" charset="-79"/>
              </a:rPr>
              <a:t>      Согласно техническому заданию Заказчику требуются дезинфицирующие средства с характеристиками, в том числе: по п.1 «антимикробная активность в отношении гепатитов А, В и С, грибов рода Трихофитон; п.2 запах - слабый, не раздражающий слизистые; п.3 время дезинфекции включая хирургические и стоматологические инструменты; п.4 обладает антимикробным действием в отношении парентеральных гепатитов A,B,C… плесневых грибов (тестировано на тест-штамме </a:t>
            </a:r>
            <a:r>
              <a:rPr lang="ru-RU" sz="2400" dirty="0" err="1" smtClean="0">
                <a:cs typeface="Aharoni" pitchFamily="2" charset="-79"/>
              </a:rPr>
              <a:t>Aspergillus</a:t>
            </a:r>
            <a:r>
              <a:rPr lang="ru-RU" sz="2400" dirty="0" smtClean="0">
                <a:cs typeface="Aharoni" pitchFamily="2" charset="-79"/>
              </a:rPr>
              <a:t> </a:t>
            </a:r>
            <a:r>
              <a:rPr lang="ru-RU" sz="2400" dirty="0" err="1" smtClean="0">
                <a:cs typeface="Aharoni" pitchFamily="2" charset="-79"/>
              </a:rPr>
              <a:t>niger</a:t>
            </a:r>
            <a:r>
              <a:rPr lang="ru-RU" sz="2400" dirty="0" smtClean="0">
                <a:cs typeface="Aharoni" pitchFamily="2" charset="-79"/>
              </a:rPr>
              <a:t>); п.5 содержит в качестве действующих веществ  пропанол-1, пропанол-2, обладает антимикробной активностью в отношении грибов рода Трихофитон; п.6 обладают </a:t>
            </a:r>
            <a:r>
              <a:rPr lang="ru-RU" sz="2400" dirty="0" err="1" smtClean="0">
                <a:cs typeface="Aharoni" pitchFamily="2" charset="-79"/>
              </a:rPr>
              <a:t>фунгицидной</a:t>
            </a:r>
            <a:r>
              <a:rPr lang="ru-RU" sz="2400" dirty="0" smtClean="0">
                <a:cs typeface="Aharoni" pitchFamily="2" charset="-79"/>
              </a:rPr>
              <a:t> активностью (в том числе в отношении дрожжеподобных грибов рода </a:t>
            </a:r>
            <a:r>
              <a:rPr lang="ru-RU" sz="2400" dirty="0" err="1" smtClean="0">
                <a:cs typeface="Aharoni" pitchFamily="2" charset="-79"/>
              </a:rPr>
              <a:t>дерматофитов</a:t>
            </a:r>
            <a:r>
              <a:rPr lang="ru-RU" sz="2400" dirty="0" smtClean="0">
                <a:cs typeface="Aharoni" pitchFamily="2" charset="-79"/>
              </a:rPr>
              <a:t>, плотность при 20 градусах 1,006 (±0,1) г/см³</a:t>
            </a:r>
          </a:p>
          <a:p>
            <a:pPr algn="just">
              <a:buNone/>
            </a:pPr>
            <a:r>
              <a:rPr lang="ru-RU" sz="2600" u="sng" dirty="0" smtClean="0">
                <a:solidFill>
                  <a:schemeClr val="tx1"/>
                </a:solidFill>
                <a:cs typeface="Aharoni" pitchFamily="2" charset="-79"/>
                <a:hlinkClick r:id="rId5"/>
              </a:rPr>
              <a:t>      Заказчиком </a:t>
            </a:r>
            <a:r>
              <a:rPr lang="ru-RU" sz="2600" u="sng" dirty="0">
                <a:solidFill>
                  <a:schemeClr val="tx1"/>
                </a:solidFill>
                <a:cs typeface="Aharoni" pitchFamily="2" charset="-79"/>
                <a:hlinkClick r:id="rId5"/>
              </a:rPr>
              <a:t>в нарушение п.1 ч.1 ст.33 Закона о контрактной системе в описании объекта закупки установлены характеристики, влекущие за собой ограничение количества участников закупки.</a:t>
            </a:r>
            <a:endParaRPr lang="ru-RU" sz="2600" u="sng" dirty="0" smtClean="0">
              <a:solidFill>
                <a:schemeClr val="tx1"/>
              </a:solidFill>
              <a:cs typeface="Aharoni" pitchFamily="2" charset="-79"/>
              <a:hlinkClick r:id="rId5"/>
            </a:endParaRPr>
          </a:p>
        </p:txBody>
      </p:sp>
    </p:spTree>
    <p:extLst>
      <p:ext uri="{BB962C8B-B14F-4D97-AF65-F5344CB8AC3E}">
        <p14:creationId xmlns:p14="http://schemas.microsoft.com/office/powerpoint/2010/main" val="188581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1472"/>
            <a:ext cx="9142964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2964" cy="6953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442317" y="1052736"/>
            <a:ext cx="822960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88913" algn="just">
              <a:buFont typeface="Arial" pitchFamily="34" charset="0"/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214282" y="1000108"/>
            <a:ext cx="8712968" cy="498745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None/>
            </a:pPr>
            <a:r>
              <a:rPr lang="ru-RU" sz="2800" dirty="0" smtClean="0">
                <a:cs typeface="Aharoni" pitchFamily="2" charset="-79"/>
              </a:rPr>
              <a:t>               </a:t>
            </a:r>
            <a:r>
              <a:rPr lang="ru-RU" sz="2800" dirty="0" smtClean="0">
                <a:solidFill>
                  <a:srgbClr val="0070C0"/>
                </a:solidFill>
                <a:cs typeface="Aharoni" pitchFamily="2" charset="-79"/>
              </a:rPr>
              <a:t>В соответствии с п.2 ч.1 ст.33 Закона о контрактной системе необходимо использовать при составлении описания объекта закупки показатели, требования, условные обозначения и терминологию, касающихся технических характеристик, функциональных характеристик товара, работы, услуги и качественных характеристик объекта закупки, </a:t>
            </a:r>
            <a:r>
              <a:rPr lang="ru-RU" sz="2800" b="1" dirty="0" smtClean="0">
                <a:solidFill>
                  <a:srgbClr val="002060"/>
                </a:solidFill>
                <a:cs typeface="Aharoni" pitchFamily="2" charset="-79"/>
              </a:rPr>
              <a:t>которые предусмотрены техническими регламентами</a:t>
            </a:r>
            <a:r>
              <a:rPr lang="ru-RU" sz="2800" dirty="0" smtClean="0">
                <a:solidFill>
                  <a:srgbClr val="0070C0"/>
                </a:solidFill>
                <a:cs typeface="Aharoni" pitchFamily="2" charset="-79"/>
              </a:rPr>
              <a:t>, принятыми в соответствии с законодательством Российской Федерации о техническом регулировании.</a:t>
            </a:r>
          </a:p>
          <a:p>
            <a:pPr algn="just">
              <a:buNone/>
            </a:pPr>
            <a:endParaRPr lang="ru-RU" sz="2600" dirty="0" smtClean="0">
              <a:solidFill>
                <a:srgbClr val="00B050"/>
              </a:solidFill>
              <a:cs typeface="Aharoni" pitchFamily="2" charset="-79"/>
              <a:hlinkClick r:id="rId5"/>
            </a:endParaRPr>
          </a:p>
        </p:txBody>
      </p:sp>
    </p:spTree>
    <p:extLst>
      <p:ext uri="{BB962C8B-B14F-4D97-AF65-F5344CB8AC3E}">
        <p14:creationId xmlns:p14="http://schemas.microsoft.com/office/powerpoint/2010/main" val="188581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1472"/>
            <a:ext cx="9142964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2964" cy="6953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442317" y="1052736"/>
            <a:ext cx="822960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88913" algn="just">
              <a:buFont typeface="Arial" pitchFamily="34" charset="0"/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200633" y="584684"/>
            <a:ext cx="8712968" cy="547260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None/>
            </a:pPr>
            <a:r>
              <a:rPr lang="ru-RU" sz="2400" dirty="0" smtClean="0">
                <a:cs typeface="Aharoni" pitchFamily="2" charset="-79"/>
              </a:rPr>
              <a:t>     </a:t>
            </a:r>
            <a:r>
              <a:rPr lang="ru-RU" sz="2400" b="1" dirty="0" smtClean="0">
                <a:solidFill>
                  <a:srgbClr val="00B050"/>
                </a:solidFill>
                <a:cs typeface="Aharoni" pitchFamily="2" charset="-79"/>
              </a:rPr>
              <a:t>Пример: Закупка </a:t>
            </a:r>
            <a:r>
              <a:rPr lang="ru-RU" sz="2400" b="1" dirty="0">
                <a:solidFill>
                  <a:srgbClr val="00B050"/>
                </a:solidFill>
                <a:cs typeface="Aharoni" pitchFamily="2" charset="-79"/>
              </a:rPr>
              <a:t>№ 0301300128717000012</a:t>
            </a:r>
            <a:r>
              <a:rPr lang="ru-RU" sz="2400" b="1" dirty="0" smtClean="0">
                <a:solidFill>
                  <a:srgbClr val="00B050"/>
                </a:solidFill>
              </a:rPr>
              <a:t>,</a:t>
            </a:r>
          </a:p>
          <a:p>
            <a:pPr algn="just">
              <a:buNone/>
            </a:pPr>
            <a:r>
              <a:rPr lang="ru-RU" sz="2400" b="1" dirty="0" smtClean="0">
                <a:solidFill>
                  <a:srgbClr val="00B050"/>
                </a:solidFill>
              </a:rPr>
              <a:t>     Заказчик МБУК </a:t>
            </a:r>
            <a:r>
              <a:rPr lang="ru-RU" sz="2400" b="1" dirty="0">
                <a:solidFill>
                  <a:srgbClr val="00B050"/>
                </a:solidFill>
              </a:rPr>
              <a:t>"</a:t>
            </a:r>
            <a:r>
              <a:rPr lang="ru-RU" sz="2400" b="1" dirty="0" err="1">
                <a:solidFill>
                  <a:srgbClr val="00B050"/>
                </a:solidFill>
              </a:rPr>
              <a:t>Стерлитамакский</a:t>
            </a:r>
            <a:r>
              <a:rPr lang="ru-RU" sz="2400" b="1" dirty="0">
                <a:solidFill>
                  <a:srgbClr val="00B050"/>
                </a:solidFill>
              </a:rPr>
              <a:t> районный дворец культуры"</a:t>
            </a:r>
            <a:endParaRPr lang="ru-RU" sz="2400" b="1" dirty="0" smtClean="0">
              <a:solidFill>
                <a:srgbClr val="00B050"/>
              </a:solidFill>
            </a:endParaRPr>
          </a:p>
          <a:p>
            <a:pPr algn="just"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                </a:t>
            </a:r>
            <a:r>
              <a:rPr lang="ru-RU" sz="2200" dirty="0">
                <a:solidFill>
                  <a:srgbClr val="002060"/>
                </a:solidFill>
              </a:rPr>
              <a:t>Согласно Приложению 2 Техническое задание аукционной документации Заказчику требуются кресла, с характеристиками в том числе: высота – не менее 900+5 мм; высота сидения – не менее 960+5 мм.</a:t>
            </a:r>
          </a:p>
          <a:p>
            <a:pPr algn="just">
              <a:buNone/>
            </a:pP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smtClean="0">
                <a:solidFill>
                  <a:srgbClr val="002060"/>
                </a:solidFill>
              </a:rPr>
              <a:t>     Установлено</a:t>
            </a:r>
            <a:r>
              <a:rPr lang="ru-RU" sz="2200" dirty="0">
                <a:solidFill>
                  <a:srgbClr val="002060"/>
                </a:solidFill>
              </a:rPr>
              <a:t>, что в ГОСТ 16855-91 «Кресла для </a:t>
            </a:r>
            <a:r>
              <a:rPr lang="ru-RU" sz="2200" dirty="0" smtClean="0">
                <a:solidFill>
                  <a:srgbClr val="002060"/>
                </a:solidFill>
              </a:rPr>
              <a:t>зрительных залов</a:t>
            </a:r>
            <a:r>
              <a:rPr lang="ru-RU" sz="2200" dirty="0">
                <a:solidFill>
                  <a:srgbClr val="002060"/>
                </a:solidFill>
              </a:rPr>
              <a:t>. Типы и основные размеры» указаны размеры высоты кресел 700-900мм.</a:t>
            </a:r>
          </a:p>
          <a:p>
            <a:pPr algn="just"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      В </a:t>
            </a:r>
            <a:r>
              <a:rPr lang="ru-RU" sz="2200" dirty="0">
                <a:solidFill>
                  <a:srgbClr val="002060"/>
                </a:solidFill>
              </a:rPr>
              <a:t>аукционной документации не содержится обоснования использования иных показателей высоты кресел, не в соответствии с ГОСТ 16855-91.</a:t>
            </a:r>
          </a:p>
          <a:p>
            <a:pPr algn="just"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      Таким </a:t>
            </a:r>
            <a:r>
              <a:rPr lang="ru-RU" sz="2200" dirty="0">
                <a:solidFill>
                  <a:srgbClr val="002060"/>
                </a:solidFill>
              </a:rPr>
              <a:t>образом, в действиях Заказчика установлены нарушения п.2 ч.1 ст.33 Закона о контрактной системе.</a:t>
            </a:r>
          </a:p>
          <a:p>
            <a:pPr algn="just">
              <a:buNone/>
            </a:pPr>
            <a:endParaRPr lang="ru-RU" sz="2600" b="1" dirty="0" smtClean="0">
              <a:solidFill>
                <a:srgbClr val="00B050"/>
              </a:solidFill>
              <a:cs typeface="Aharoni" pitchFamily="2" charset="-79"/>
            </a:endParaRPr>
          </a:p>
          <a:p>
            <a:pPr algn="just">
              <a:buNone/>
            </a:pPr>
            <a:endParaRPr lang="ru-RU" sz="2600" dirty="0" smtClean="0">
              <a:solidFill>
                <a:srgbClr val="00B050"/>
              </a:solidFill>
              <a:cs typeface="Aharoni" pitchFamily="2" charset="-79"/>
              <a:hlinkClick r:id="rId5"/>
            </a:endParaRPr>
          </a:p>
        </p:txBody>
      </p:sp>
    </p:spTree>
    <p:extLst>
      <p:ext uri="{BB962C8B-B14F-4D97-AF65-F5344CB8AC3E}">
        <p14:creationId xmlns:p14="http://schemas.microsoft.com/office/powerpoint/2010/main" val="188581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idx="1"/>
          </p:nvPr>
        </p:nvSpPr>
        <p:spPr>
          <a:xfrm>
            <a:off x="214282" y="1142984"/>
            <a:ext cx="8568952" cy="488020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400" dirty="0" smtClean="0">
                <a:solidFill>
                  <a:schemeClr val="tx2"/>
                </a:solidFill>
              </a:rPr>
              <a:t>    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chemeClr val="tx2"/>
                </a:solidFill>
              </a:rPr>
              <a:t>Под совокупность </a:t>
            </a:r>
            <a:r>
              <a:rPr lang="ru-RU" sz="1800" b="1" dirty="0">
                <a:solidFill>
                  <a:schemeClr val="tx2"/>
                </a:solidFill>
              </a:rPr>
              <a:t>характеристик указанных в техническом </a:t>
            </a:r>
            <a:r>
              <a:rPr lang="ru-RU" sz="1800" b="1" dirty="0" smtClean="0">
                <a:solidFill>
                  <a:schemeClr val="tx2"/>
                </a:solidFill>
              </a:rPr>
              <a:t>задании подходит </a:t>
            </a:r>
            <a:r>
              <a:rPr lang="ru-RU" sz="1800" b="1" dirty="0">
                <a:solidFill>
                  <a:schemeClr val="tx2"/>
                </a:solidFill>
              </a:rPr>
              <a:t>только один производитель </a:t>
            </a:r>
            <a:r>
              <a:rPr lang="ru-RU" sz="1800" b="1" dirty="0" err="1">
                <a:solidFill>
                  <a:schemeClr val="tx2"/>
                </a:solidFill>
              </a:rPr>
              <a:t>Stericat</a:t>
            </a:r>
            <a:r>
              <a:rPr lang="ru-RU" sz="1800" b="1" dirty="0">
                <a:solidFill>
                  <a:schemeClr val="tx2"/>
                </a:solidFill>
              </a:rPr>
              <a:t> </a:t>
            </a:r>
            <a:r>
              <a:rPr lang="ru-RU" sz="1800" b="1" dirty="0" err="1">
                <a:solidFill>
                  <a:schemeClr val="tx2"/>
                </a:solidFill>
              </a:rPr>
              <a:t>gutstrings</a:t>
            </a:r>
            <a:r>
              <a:rPr lang="ru-RU" sz="1800" b="1" dirty="0">
                <a:solidFill>
                  <a:schemeClr val="tx2"/>
                </a:solidFill>
              </a:rPr>
              <a:t> </a:t>
            </a:r>
            <a:r>
              <a:rPr lang="ru-RU" sz="1800" b="1" dirty="0" err="1">
                <a:solidFill>
                  <a:schemeClr val="tx2"/>
                </a:solidFill>
              </a:rPr>
              <a:t>Pvt</a:t>
            </a:r>
            <a:r>
              <a:rPr lang="ru-RU" sz="1800" b="1" dirty="0">
                <a:solidFill>
                  <a:schemeClr val="tx2"/>
                </a:solidFill>
              </a:rPr>
              <a:t> </a:t>
            </a:r>
            <a:r>
              <a:rPr lang="ru-RU" sz="1800" b="1" dirty="0" err="1" smtClean="0">
                <a:solidFill>
                  <a:schemeClr val="tx2"/>
                </a:solidFill>
              </a:rPr>
              <a:t>Ltd</a:t>
            </a:r>
            <a:r>
              <a:rPr lang="ru-RU" sz="1800" b="1" dirty="0" smtClean="0">
                <a:solidFill>
                  <a:schemeClr val="tx2"/>
                </a:solidFill>
              </a:rPr>
              <a:t>. Таким </a:t>
            </a:r>
            <a:r>
              <a:rPr lang="ru-RU" sz="1800" b="1" dirty="0">
                <a:solidFill>
                  <a:schemeClr val="tx2"/>
                </a:solidFill>
              </a:rPr>
              <a:t>образом, в действиях Заказчика установлены </a:t>
            </a:r>
            <a:r>
              <a:rPr lang="ru-RU" sz="1800" b="1" dirty="0" smtClean="0">
                <a:solidFill>
                  <a:schemeClr val="tx2"/>
                </a:solidFill>
              </a:rPr>
              <a:t>нарушения </a:t>
            </a:r>
            <a:r>
              <a:rPr lang="ru-RU" sz="1800" b="1" dirty="0">
                <a:solidFill>
                  <a:schemeClr val="tx2"/>
                </a:solidFill>
              </a:rPr>
              <a:t>п.1 ч.1 ст.33 Закона о контрактной системе, в части необъективного описания объекта закупки, что влечет за собой ограничение потенциальных участников закупки.</a:t>
            </a:r>
          </a:p>
          <a:p>
            <a:pPr>
              <a:buNone/>
            </a:pPr>
            <a:endParaRPr lang="ru-RU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1472"/>
            <a:ext cx="9142964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2964" cy="6953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111916"/>
              </p:ext>
            </p:extLst>
          </p:nvPr>
        </p:nvGraphicFramePr>
        <p:xfrm>
          <a:off x="329318" y="3835253"/>
          <a:ext cx="8572559" cy="23718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7947"/>
                <a:gridCol w="1511314"/>
                <a:gridCol w="4829219"/>
                <a:gridCol w="619376"/>
                <a:gridCol w="1114703"/>
              </a:tblGrid>
              <a:tr h="2371859"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2"/>
                          </a:solidFill>
                          <a:effectLst/>
                        </a:rPr>
                        <a:t>5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2"/>
                          </a:solidFill>
                          <a:effectLst/>
                        </a:rPr>
                        <a:t>Нить хирургическая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2"/>
                          </a:solidFill>
                          <a:effectLst/>
                        </a:rPr>
                        <a:t>Нить стерильная, хирургическая, </a:t>
                      </a:r>
                      <a:r>
                        <a:rPr lang="ru-RU" sz="1400" dirty="0" err="1" smtClean="0">
                          <a:solidFill>
                            <a:schemeClr val="tx2"/>
                          </a:solidFill>
                          <a:effectLst/>
                        </a:rPr>
                        <a:t>монофиламентная</a:t>
                      </a:r>
                      <a:r>
                        <a:rPr lang="ru-RU" sz="1400" dirty="0" smtClean="0">
                          <a:solidFill>
                            <a:schemeClr val="tx2"/>
                          </a:solidFill>
                          <a:effectLst/>
                        </a:rPr>
                        <a:t> натуральная рассасывающаяся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, изготовленная из очищенной соединительной ткани подслизистого слоя тонкого кишечника овец. </a:t>
                      </a:r>
                      <a:r>
                        <a:rPr lang="ru-RU" sz="1400" dirty="0" smtClean="0">
                          <a:solidFill>
                            <a:schemeClr val="tx2"/>
                          </a:solidFill>
                          <a:effectLst/>
                        </a:rPr>
                        <a:t> Нить неокрашенная. Прочность   на разрыв IN VIVO составляет не менее 50% от 7 до 10 дней. Полное рассасывание происходит за не более 70 дней. Игла из коррозионностойкого высокопрочного </a:t>
                      </a:r>
                      <a:r>
                        <a:rPr lang="ru-RU" sz="1400" dirty="0" err="1" smtClean="0">
                          <a:solidFill>
                            <a:schemeClr val="tx2"/>
                          </a:solidFill>
                          <a:effectLst/>
                        </a:rPr>
                        <a:t>сплава.Соединение</a:t>
                      </a:r>
                      <a:r>
                        <a:rPr lang="ru-RU" sz="1400" dirty="0" smtClean="0">
                          <a:solidFill>
                            <a:schemeClr val="tx2"/>
                          </a:solidFill>
                          <a:effectLst/>
                        </a:rPr>
                        <a:t> нити с атравматической иглой </a:t>
                      </a:r>
                      <a:r>
                        <a:rPr lang="ru-RU" sz="1400" dirty="0" err="1" smtClean="0">
                          <a:solidFill>
                            <a:schemeClr val="tx2"/>
                          </a:solidFill>
                          <a:effectLst/>
                        </a:rPr>
                        <a:t>прочное,соотношение</a:t>
                      </a:r>
                      <a:r>
                        <a:rPr lang="ru-RU" sz="1400" dirty="0" smtClean="0">
                          <a:solidFill>
                            <a:schemeClr val="tx2"/>
                          </a:solidFill>
                          <a:effectLst/>
                        </a:rPr>
                        <a:t> диаметра нити и иглы не более 1,15. Поверхность иглы 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2"/>
                          </a:solidFill>
                          <a:effectLst/>
                        </a:rPr>
                        <a:t>шт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2"/>
                          </a:solidFill>
                          <a:effectLst/>
                        </a:rPr>
                        <a:t>72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388636"/>
              </p:ext>
            </p:extLst>
          </p:nvPr>
        </p:nvGraphicFramePr>
        <p:xfrm>
          <a:off x="334480" y="2996952"/>
          <a:ext cx="8572559" cy="792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7946"/>
                <a:gridCol w="1511314"/>
                <a:gridCol w="4829219"/>
                <a:gridCol w="619375"/>
                <a:gridCol w="1114705"/>
              </a:tblGrid>
              <a:tr h="792088">
                <a:tc>
                  <a:txBody>
                    <a:bodyPr/>
                    <a:lstStyle/>
                    <a:p>
                      <a:pPr marL="45720" algn="ctr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№ п/п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Наименование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Функциональные, технические и качественные характеристики, эксплуатационные характеристики объекта закупки. 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Ед. </a:t>
                      </a:r>
                      <a:r>
                        <a:rPr lang="ru-RU" sz="1400" dirty="0" err="1">
                          <a:solidFill>
                            <a:schemeClr val="tx2"/>
                          </a:solidFill>
                          <a:effectLst/>
                        </a:rPr>
                        <a:t>изм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.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Кол-во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51520" y="565076"/>
            <a:ext cx="86555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Закупка:</a:t>
            </a:r>
            <a:r>
              <a:rPr lang="ru-RU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№0301300275517000085, </a:t>
            </a:r>
            <a:endParaRPr lang="ru-RU" sz="20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Заказчик: </a:t>
            </a:r>
            <a:r>
              <a:rPr lang="ru-RU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Поликлиника</a:t>
            </a:r>
            <a:endParaRPr lang="ru-RU" sz="20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1" y="6207112"/>
            <a:ext cx="88079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Законность Решения Башкортостанского УФАС России подтверждена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Арбитражным судом РБ дело №  № А07-22621/2017</a:t>
            </a:r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13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idx="1"/>
          </p:nvPr>
        </p:nvSpPr>
        <p:spPr>
          <a:xfrm>
            <a:off x="214282" y="1142984"/>
            <a:ext cx="8568952" cy="48802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chemeClr val="tx2"/>
                </a:solidFill>
              </a:rPr>
              <a:t>     </a:t>
            </a:r>
            <a:endParaRPr lang="ru-RU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3823"/>
            <a:ext cx="9142964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2964" cy="6953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251520" y="523925"/>
            <a:ext cx="889144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№</a:t>
            </a:r>
            <a:r>
              <a:rPr lang="ru-RU" b="1" dirty="0" smtClean="0"/>
              <a:t>0101200009518000037</a:t>
            </a:r>
          </a:p>
          <a:p>
            <a:r>
              <a:rPr lang="ru-RU" dirty="0" smtClean="0"/>
              <a:t>Жалоба на комиссию Уполномоченного органа</a:t>
            </a:r>
          </a:p>
          <a:p>
            <a:r>
              <a:rPr lang="ru-RU" dirty="0" smtClean="0"/>
              <a:t>      Основания </a:t>
            </a:r>
            <a:r>
              <a:rPr lang="ru-RU" u="sng" dirty="0" smtClean="0"/>
              <a:t>отклонения заявки</a:t>
            </a:r>
            <a:r>
              <a:rPr lang="ru-RU" dirty="0" smtClean="0"/>
              <a:t>: «Участник </a:t>
            </a:r>
            <a:r>
              <a:rPr lang="ru-RU" dirty="0"/>
              <a:t>закупки в качестве подтверждения опыта предоставил договор </a:t>
            </a:r>
            <a:r>
              <a:rPr lang="ru-RU" dirty="0" smtClean="0"/>
              <a:t>подряда, заключенный </a:t>
            </a:r>
            <a:r>
              <a:rPr lang="ru-RU" dirty="0"/>
              <a:t>между ООО </a:t>
            </a:r>
            <a:r>
              <a:rPr lang="ru-RU" dirty="0" smtClean="0"/>
              <a:t>(</a:t>
            </a:r>
            <a:r>
              <a:rPr lang="ru-RU" dirty="0"/>
              <a:t>именуемый по данному договору Генподрядчик) и участником закупки (именуемый по данному договору Подрядчик). </a:t>
            </a:r>
            <a:r>
              <a:rPr lang="ru-RU" dirty="0" smtClean="0"/>
              <a:t>Таким </a:t>
            </a:r>
            <a:r>
              <a:rPr lang="ru-RU" dirty="0"/>
              <a:t>образом, участник закупки не являлся лицом, имеющим опыт строительства самого объекта капитального строительства, а выполнял часть строительных работ </a:t>
            </a:r>
            <a:r>
              <a:rPr lang="ru-RU" u="sng" dirty="0"/>
              <a:t>по договору субподряда</a:t>
            </a:r>
            <a:r>
              <a:rPr lang="ru-RU" dirty="0"/>
              <a:t>. </a:t>
            </a:r>
            <a:r>
              <a:rPr lang="ru-RU" dirty="0" smtClean="0"/>
              <a:t>Следовательно</a:t>
            </a:r>
            <a:r>
              <a:rPr lang="ru-RU" dirty="0"/>
              <a:t>, участником закупки ООО </a:t>
            </a:r>
            <a:r>
              <a:rPr lang="ru-RU" dirty="0" smtClean="0"/>
              <a:t>документы</a:t>
            </a:r>
            <a:r>
              <a:rPr lang="ru-RU" dirty="0"/>
              <a:t>, подтверждающие опыт в соответствии с вышеуказанными требованиями, не представлены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   Установлено, что в </a:t>
            </a:r>
            <a:r>
              <a:rPr lang="ru-RU" dirty="0"/>
              <a:t>составе заявки ООО </a:t>
            </a:r>
            <a:r>
              <a:rPr lang="ru-RU" dirty="0" smtClean="0"/>
              <a:t>представлено </a:t>
            </a:r>
            <a:r>
              <a:rPr lang="ru-RU" dirty="0"/>
              <a:t>разрешение на ввод объекта в эксплуатацию, а также Приложение №1 к договору подряда «График производства работ», согласно которому </a:t>
            </a:r>
            <a:r>
              <a:rPr lang="ru-RU" u="sng" dirty="0"/>
              <a:t>ООО </a:t>
            </a:r>
            <a:r>
              <a:rPr lang="ru-RU" u="sng" dirty="0" smtClean="0"/>
              <a:t>был </a:t>
            </a:r>
            <a:r>
              <a:rPr lang="ru-RU" u="sng" dirty="0"/>
              <a:t>выполнен весь перечень работ требуемых Заказчику по контракту генподряда (от начала подготовки и земляных работ до озеленения и благоустройства) в рамках данного объекта</a:t>
            </a:r>
            <a:r>
              <a:rPr lang="ru-RU" dirty="0"/>
              <a:t>, указанный контракт является </a:t>
            </a:r>
            <a:r>
              <a:rPr lang="ru-RU" dirty="0" smtClean="0"/>
              <a:t>исполненным.</a:t>
            </a:r>
          </a:p>
          <a:p>
            <a:r>
              <a:rPr lang="ru-RU" dirty="0" smtClean="0"/>
              <a:t>      В </a:t>
            </a:r>
            <a:r>
              <a:rPr lang="ru-RU" dirty="0"/>
              <a:t>действиях аукционной комиссии </a:t>
            </a:r>
            <a:r>
              <a:rPr lang="ru-RU" dirty="0" smtClean="0"/>
              <a:t>установлено нарушение </a:t>
            </a:r>
            <a:r>
              <a:rPr lang="ru-RU" dirty="0"/>
              <a:t>требований ч.7 ст.69 Закона о контрактной системе, в части неправомерного отклонения заявки участника закупки.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5947740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Законность Решения Башкортостанского УФАС России подтверждена Арбитражным судом РБ дело №  № А07-10525/2018, А07-10524/2018</a:t>
            </a:r>
          </a:p>
        </p:txBody>
      </p:sp>
    </p:spTree>
    <p:extLst>
      <p:ext uri="{BB962C8B-B14F-4D97-AF65-F5344CB8AC3E}">
        <p14:creationId xmlns:p14="http://schemas.microsoft.com/office/powerpoint/2010/main" val="50613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10949</TotalTime>
  <Words>1432</Words>
  <Application>Microsoft Office PowerPoint</Application>
  <PresentationFormat>Экран (4:3)</PresentationFormat>
  <Paragraphs>101</Paragraphs>
  <Slides>14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«Контроль за соблюдением законодательства о контрактной системе. Практика применения»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Закупка:№0301100004817000112 Хранение и  уничтожение имущества (игровых автоматов) Заказчик: Территориальное управление Росимущество РБ </vt:lpstr>
      <vt:lpstr>Презентация PowerPoint</vt:lpstr>
      <vt:lpstr> 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Грибанов</dc:creator>
  <cp:lastModifiedBy>Алена Ринатовна Нуреева</cp:lastModifiedBy>
  <cp:revision>382</cp:revision>
  <cp:lastPrinted>2018-02-18T07:14:14Z</cp:lastPrinted>
  <dcterms:created xsi:type="dcterms:W3CDTF">2012-08-18T07:40:39Z</dcterms:created>
  <dcterms:modified xsi:type="dcterms:W3CDTF">2018-09-18T07:14:27Z</dcterms:modified>
</cp:coreProperties>
</file>