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46"/>
  </p:notesMasterIdLst>
  <p:handoutMasterIdLst>
    <p:handoutMasterId r:id="rId47"/>
  </p:handoutMasterIdLst>
  <p:sldIdLst>
    <p:sldId id="264" r:id="rId2"/>
    <p:sldId id="263" r:id="rId3"/>
    <p:sldId id="329" r:id="rId4"/>
    <p:sldId id="374" r:id="rId5"/>
    <p:sldId id="304" r:id="rId6"/>
    <p:sldId id="267" r:id="rId7"/>
    <p:sldId id="268" r:id="rId8"/>
    <p:sldId id="272" r:id="rId9"/>
    <p:sldId id="307" r:id="rId10"/>
    <p:sldId id="308" r:id="rId11"/>
    <p:sldId id="310" r:id="rId12"/>
    <p:sldId id="311" r:id="rId13"/>
    <p:sldId id="330" r:id="rId14"/>
    <p:sldId id="313" r:id="rId15"/>
    <p:sldId id="314" r:id="rId16"/>
    <p:sldId id="312" r:id="rId17"/>
    <p:sldId id="375" r:id="rId18"/>
    <p:sldId id="315" r:id="rId19"/>
    <p:sldId id="316" r:id="rId20"/>
    <p:sldId id="317" r:id="rId21"/>
    <p:sldId id="358" r:id="rId22"/>
    <p:sldId id="359" r:id="rId23"/>
    <p:sldId id="360" r:id="rId24"/>
    <p:sldId id="361" r:id="rId25"/>
    <p:sldId id="362" r:id="rId26"/>
    <p:sldId id="365" r:id="rId27"/>
    <p:sldId id="367" r:id="rId28"/>
    <p:sldId id="373" r:id="rId29"/>
    <p:sldId id="322" r:id="rId30"/>
    <p:sldId id="376" r:id="rId31"/>
    <p:sldId id="371" r:id="rId32"/>
    <p:sldId id="323" r:id="rId33"/>
    <p:sldId id="324" r:id="rId34"/>
    <p:sldId id="325" r:id="rId35"/>
    <p:sldId id="326" r:id="rId36"/>
    <p:sldId id="327" r:id="rId37"/>
    <p:sldId id="377" r:id="rId38"/>
    <p:sldId id="383" r:id="rId39"/>
    <p:sldId id="384" r:id="rId40"/>
    <p:sldId id="382" r:id="rId41"/>
    <p:sldId id="379" r:id="rId42"/>
    <p:sldId id="380" r:id="rId43"/>
    <p:sldId id="381" r:id="rId44"/>
    <p:sldId id="303" r:id="rId45"/>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Бондарчук Наталья Сергеевна" initials="БНС"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FFD3D"/>
    <a:srgbClr val="FF5050"/>
    <a:srgbClr val="0043C8"/>
    <a:srgbClr val="3366FF"/>
    <a:srgbClr val="99CCFF"/>
    <a:srgbClr val="CCECFF"/>
    <a:srgbClr val="2C8394"/>
    <a:srgbClr val="CA6DD9"/>
    <a:srgbClr val="37D5F5"/>
    <a:srgbClr val="F2FAF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51" autoAdjust="0"/>
    <p:restoredTop sz="94660"/>
  </p:normalViewPr>
  <p:slideViewPr>
    <p:cSldViewPr snapToGrid="0">
      <p:cViewPr varScale="1">
        <p:scale>
          <a:sx n="109" d="100"/>
          <a:sy n="109" d="100"/>
        </p:scale>
        <p:origin x="-156" y="-7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Office_Excel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a:pPr>
            <a:r>
              <a:rPr lang="ru-RU" dirty="0" smtClean="0"/>
              <a:t>В 2017 году</a:t>
            </a:r>
            <a:endParaRPr lang="ru-RU" dirty="0"/>
          </a:p>
        </c:rich>
      </c:tx>
      <c:layout>
        <c:manualLayout>
          <c:xMode val="edge"/>
          <c:yMode val="edge"/>
          <c:x val="0.39591992989783148"/>
          <c:y val="4.4262873494903446E-2"/>
        </c:manualLayout>
      </c:layout>
    </c:title>
    <c:plotArea>
      <c:layout/>
      <c:pieChart>
        <c:varyColors val="1"/>
        <c:ser>
          <c:idx val="0"/>
          <c:order val="0"/>
          <c:tx>
            <c:strRef>
              <c:f>Лист1!$B$1</c:f>
              <c:strCache>
                <c:ptCount val="1"/>
                <c:pt idx="0">
                  <c:v>Столбец1</c:v>
                </c:pt>
              </c:strCache>
            </c:strRef>
          </c:tx>
          <c:spPr>
            <a:scene3d>
              <a:camera prst="orthographicFront"/>
              <a:lightRig rig="threePt" dir="t"/>
            </a:scene3d>
            <a:sp3d>
              <a:bevelT prst="convex"/>
            </a:sp3d>
          </c:spPr>
          <c:dPt>
            <c:idx val="0"/>
            <c:spPr>
              <a:solidFill>
                <a:schemeClr val="accent5">
                  <a:lumMod val="75000"/>
                </a:schemeClr>
              </a:solidFill>
              <a:scene3d>
                <a:camera prst="orthographicFront"/>
                <a:lightRig rig="threePt" dir="t"/>
              </a:scene3d>
              <a:sp3d>
                <a:bevelT prst="convex"/>
              </a:sp3d>
            </c:spPr>
          </c:dPt>
          <c:dPt>
            <c:idx val="1"/>
            <c:spPr>
              <a:solidFill>
                <a:srgbClr val="EFFD3D">
                  <a:alpha val="83137"/>
                </a:srgbClr>
              </a:solidFill>
              <a:scene3d>
                <a:camera prst="orthographicFront"/>
                <a:lightRig rig="threePt" dir="t"/>
              </a:scene3d>
              <a:sp3d>
                <a:bevelT prst="convex"/>
              </a:sp3d>
            </c:spPr>
          </c:dPt>
          <c:dPt>
            <c:idx val="2"/>
            <c:spPr>
              <a:solidFill>
                <a:srgbClr val="FF5050"/>
              </a:solidFill>
              <a:scene3d>
                <a:camera prst="orthographicFront"/>
                <a:lightRig rig="threePt" dir="t"/>
              </a:scene3d>
              <a:sp3d>
                <a:bevelT prst="convex"/>
              </a:sp3d>
            </c:spPr>
          </c:dPt>
          <c:dPt>
            <c:idx val="3"/>
            <c:spPr>
              <a:solidFill>
                <a:srgbClr val="92D050"/>
              </a:solidFill>
              <a:scene3d>
                <a:camera prst="orthographicFront"/>
                <a:lightRig rig="threePt" dir="t"/>
              </a:scene3d>
              <a:sp3d>
                <a:bevelT prst="convex"/>
              </a:sp3d>
            </c:spPr>
          </c:dPt>
          <c:dPt>
            <c:idx val="4"/>
            <c:spPr>
              <a:solidFill>
                <a:schemeClr val="accent6">
                  <a:lumMod val="60000"/>
                  <a:lumOff val="40000"/>
                </a:schemeClr>
              </a:solidFill>
              <a:ln>
                <a:noFill/>
              </a:ln>
              <a:scene3d>
                <a:camera prst="orthographicFront"/>
                <a:lightRig rig="threePt" dir="t"/>
              </a:scene3d>
              <a:sp3d>
                <a:bevelT prst="convex"/>
              </a:sp3d>
            </c:spPr>
          </c:dPt>
          <c:dLbls>
            <c:dLbl>
              <c:idx val="0"/>
              <c:layout/>
              <c:tx>
                <c:rich>
                  <a:bodyPr/>
                  <a:lstStyle/>
                  <a:p>
                    <a:r>
                      <a:rPr lang="en-US" dirty="0" smtClean="0"/>
                      <a:t>67</a:t>
                    </a:r>
                    <a:r>
                      <a:rPr lang="ru-RU" dirty="0" smtClean="0"/>
                      <a:t>,5</a:t>
                    </a:r>
                    <a:endParaRPr lang="en-US" dirty="0"/>
                  </a:p>
                </c:rich>
              </c:tx>
              <c:showPercent val="1"/>
            </c:dLbl>
            <c:dLbl>
              <c:idx val="1"/>
              <c:layout/>
              <c:tx>
                <c:rich>
                  <a:bodyPr/>
                  <a:lstStyle/>
                  <a:p>
                    <a:r>
                      <a:rPr lang="en-US" dirty="0" smtClean="0"/>
                      <a:t>1</a:t>
                    </a:r>
                    <a:r>
                      <a:rPr lang="ru-RU" dirty="0" smtClean="0"/>
                      <a:t>3,8</a:t>
                    </a:r>
                    <a:endParaRPr lang="en-US" dirty="0"/>
                  </a:p>
                </c:rich>
              </c:tx>
              <c:showPercent val="1"/>
            </c:dLbl>
            <c:dLbl>
              <c:idx val="2"/>
              <c:layout/>
              <c:tx>
                <c:rich>
                  <a:bodyPr/>
                  <a:lstStyle/>
                  <a:p>
                    <a:r>
                      <a:rPr lang="en-US" dirty="0" smtClean="0"/>
                      <a:t>12</a:t>
                    </a:r>
                    <a:r>
                      <a:rPr lang="ru-RU" dirty="0" smtClean="0"/>
                      <a:t>,3</a:t>
                    </a:r>
                    <a:endParaRPr lang="en-US" dirty="0"/>
                  </a:p>
                </c:rich>
              </c:tx>
              <c:showPercent val="1"/>
            </c:dLbl>
            <c:dLbl>
              <c:idx val="3"/>
              <c:layout/>
              <c:tx>
                <c:rich>
                  <a:bodyPr/>
                  <a:lstStyle/>
                  <a:p>
                    <a:r>
                      <a:rPr lang="ru-RU" smtClean="0"/>
                      <a:t>4,5</a:t>
                    </a:r>
                    <a:endParaRPr lang="en-US" dirty="0"/>
                  </a:p>
                </c:rich>
              </c:tx>
              <c:showPercent val="1"/>
            </c:dLbl>
            <c:dLbl>
              <c:idx val="4"/>
              <c:layout/>
              <c:tx>
                <c:rich>
                  <a:bodyPr/>
                  <a:lstStyle/>
                  <a:p>
                    <a:r>
                      <a:rPr lang="ru-RU" smtClean="0"/>
                      <a:t>1,9</a:t>
                    </a:r>
                    <a:endParaRPr lang="en-US"/>
                  </a:p>
                </c:rich>
              </c:tx>
              <c:showPercent val="1"/>
            </c:dLbl>
            <c:spPr>
              <a:effectLst>
                <a:outerShdw blurRad="50800" dist="50800" dir="5400000" algn="ctr" rotWithShape="0">
                  <a:srgbClr val="FF0000"/>
                </a:outerShdw>
              </a:effectLst>
            </c:spPr>
            <c:showPercent val="1"/>
            <c:showLeaderLines val="1"/>
          </c:dLbls>
          <c:cat>
            <c:strRef>
              <c:f>Лист1!$A$2:$A$6</c:f>
              <c:strCache>
                <c:ptCount val="5"/>
                <c:pt idx="0">
                  <c:v>Электроэнергетика</c:v>
                </c:pt>
                <c:pt idx="1">
                  <c:v>Теплоснабжение</c:v>
                </c:pt>
                <c:pt idx="2">
                  <c:v>Водоснабжение и водоотведение</c:v>
                </c:pt>
                <c:pt idx="3">
                  <c:v>Газоснабжение</c:v>
                </c:pt>
                <c:pt idx="4">
                  <c:v>Прочие сферы деятельности на товарных рынках</c:v>
                </c:pt>
              </c:strCache>
            </c:strRef>
          </c:cat>
          <c:val>
            <c:numRef>
              <c:f>Лист1!$B$2:$B$6</c:f>
              <c:numCache>
                <c:formatCode>@</c:formatCode>
                <c:ptCount val="5"/>
                <c:pt idx="0">
                  <c:v>67.5</c:v>
                </c:pt>
                <c:pt idx="1">
                  <c:v>13.8</c:v>
                </c:pt>
                <c:pt idx="2">
                  <c:v>12.3</c:v>
                </c:pt>
                <c:pt idx="3">
                  <c:v>4.5</c:v>
                </c:pt>
                <c:pt idx="4">
                  <c:v>1.9</c:v>
                </c:pt>
              </c:numCache>
            </c:numRef>
          </c:val>
        </c:ser>
        <c:dLbls>
          <c:showPercent val="1"/>
        </c:dLbls>
        <c:firstSliceAng val="0"/>
      </c:pieChart>
    </c:plotArea>
    <c:legend>
      <c:legendPos val="r"/>
      <c:layout>
        <c:manualLayout>
          <c:xMode val="edge"/>
          <c:yMode val="edge"/>
          <c:x val="0.63591572456680012"/>
          <c:y val="0.10284260314899905"/>
          <c:w val="0.35456983883643184"/>
          <c:h val="0.87459993763424726"/>
        </c:manualLayout>
      </c:layout>
    </c:legend>
    <c:plotVisOnly val="1"/>
  </c:chart>
  <c:txPr>
    <a:bodyPr/>
    <a:lstStyle/>
    <a:p>
      <a:pPr>
        <a:defRPr sz="1800"/>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style val="28"/>
  <c:chart>
    <c:title>
      <c:tx>
        <c:rich>
          <a:bodyPr/>
          <a:lstStyle/>
          <a:p>
            <a:pPr>
              <a:defRPr/>
            </a:pPr>
            <a:r>
              <a:rPr lang="ru-RU"/>
              <a:t>Жалобы в 2017 году</a:t>
            </a:r>
          </a:p>
        </c:rich>
      </c:tx>
    </c:title>
    <c:view3D>
      <c:rotX val="30"/>
      <c:perspective val="30"/>
    </c:view3D>
    <c:plotArea>
      <c:layout/>
      <c:pie3DChart>
        <c:varyColors val="1"/>
        <c:ser>
          <c:idx val="0"/>
          <c:order val="0"/>
          <c:tx>
            <c:strRef>
              <c:f>Лист1!$B$1</c:f>
              <c:strCache>
                <c:ptCount val="1"/>
                <c:pt idx="0">
                  <c:v>Жалобы за 1 полугодие 2017 года</c:v>
                </c:pt>
              </c:strCache>
            </c:strRef>
          </c:tx>
          <c:explosion val="25"/>
          <c:dPt>
            <c:idx val="0"/>
            <c:spPr>
              <a:solidFill>
                <a:srgbClr val="FFC000"/>
              </a:solidFill>
            </c:spPr>
          </c:dPt>
          <c:dPt>
            <c:idx val="1"/>
            <c:spPr>
              <a:solidFill>
                <a:srgbClr val="92D050"/>
              </a:solidFill>
            </c:spPr>
          </c:dPt>
          <c:dPt>
            <c:idx val="2"/>
            <c:spPr>
              <a:solidFill>
                <a:srgbClr val="7030A0"/>
              </a:solidFill>
            </c:spPr>
          </c:dPt>
          <c:cat>
            <c:strRef>
              <c:f>Лист1!$A$2:$A$4</c:f>
              <c:strCache>
                <c:ptCount val="3"/>
                <c:pt idx="0">
                  <c:v>ФЕД</c:v>
                </c:pt>
                <c:pt idx="1">
                  <c:v>СУБ</c:v>
                </c:pt>
                <c:pt idx="2">
                  <c:v>МУН</c:v>
                </c:pt>
              </c:strCache>
            </c:strRef>
          </c:cat>
          <c:val>
            <c:numRef>
              <c:f>Лист1!$B$2:$B$4</c:f>
              <c:numCache>
                <c:formatCode>General</c:formatCode>
                <c:ptCount val="3"/>
                <c:pt idx="0">
                  <c:v>154</c:v>
                </c:pt>
                <c:pt idx="1">
                  <c:v>343</c:v>
                </c:pt>
                <c:pt idx="2">
                  <c:v>210</c:v>
                </c:pt>
              </c:numCache>
            </c:numRef>
          </c:val>
        </c:ser>
      </c:pie3DChart>
    </c:plotArea>
    <c:legend>
      <c:legendPos val="r"/>
    </c:legend>
    <c:plotVisOnly val="1"/>
    <c:dispBlanksAs val="zero"/>
  </c:chart>
  <c:txPr>
    <a:bodyPr/>
    <a:lstStyle/>
    <a:p>
      <a:pPr>
        <a:defRPr sz="1800"/>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chart>
    <c:title/>
    <c:view3D>
      <c:rotX val="30"/>
      <c:perspective val="30"/>
    </c:view3D>
    <c:plotArea>
      <c:layout>
        <c:manualLayout>
          <c:layoutTarget val="inner"/>
          <c:xMode val="edge"/>
          <c:yMode val="edge"/>
          <c:x val="8.6085926201992527E-2"/>
          <c:y val="0.16925549847124036"/>
          <c:w val="0.69026098012917925"/>
          <c:h val="0.70873645595029289"/>
        </c:manualLayout>
      </c:layout>
      <c:pie3DChart>
        <c:varyColors val="1"/>
        <c:ser>
          <c:idx val="0"/>
          <c:order val="0"/>
          <c:tx>
            <c:strRef>
              <c:f>Лист1!$B$1</c:f>
              <c:strCache>
                <c:ptCount val="1"/>
                <c:pt idx="0">
                  <c:v>Жалобы в 2018 году</c:v>
                </c:pt>
              </c:strCache>
            </c:strRef>
          </c:tx>
          <c:explosion val="10"/>
          <c:dPt>
            <c:idx val="0"/>
            <c:spPr>
              <a:solidFill>
                <a:srgbClr val="FFC000"/>
              </a:solidFill>
            </c:spPr>
          </c:dPt>
          <c:dPt>
            <c:idx val="1"/>
            <c:spPr>
              <a:solidFill>
                <a:srgbClr val="92D050"/>
              </a:solidFill>
            </c:spPr>
          </c:dPt>
          <c:dPt>
            <c:idx val="2"/>
            <c:spPr>
              <a:solidFill>
                <a:srgbClr val="7030A0"/>
              </a:solidFill>
            </c:spPr>
          </c:dPt>
          <c:cat>
            <c:strRef>
              <c:f>Лист1!$A$2:$A$4</c:f>
              <c:strCache>
                <c:ptCount val="3"/>
                <c:pt idx="0">
                  <c:v>ФЕД</c:v>
                </c:pt>
                <c:pt idx="1">
                  <c:v>СУБ</c:v>
                </c:pt>
                <c:pt idx="2">
                  <c:v>МУН</c:v>
                </c:pt>
              </c:strCache>
            </c:strRef>
          </c:cat>
          <c:val>
            <c:numRef>
              <c:f>Лист1!$B$2:$B$4</c:f>
              <c:numCache>
                <c:formatCode>General</c:formatCode>
                <c:ptCount val="3"/>
                <c:pt idx="0">
                  <c:v>13</c:v>
                </c:pt>
                <c:pt idx="1">
                  <c:v>58</c:v>
                </c:pt>
                <c:pt idx="2">
                  <c:v>29</c:v>
                </c:pt>
              </c:numCache>
            </c:numRef>
          </c:val>
        </c:ser>
      </c:pie3DChart>
    </c:plotArea>
    <c:legend>
      <c:legendPos val="r"/>
    </c:legend>
    <c:plotVisOnly val="1"/>
  </c:chart>
  <c:txPr>
    <a:bodyPr/>
    <a:lstStyle/>
    <a:p>
      <a:pPr>
        <a:defRPr sz="1800"/>
      </a:pPr>
      <a:endParaRPr lang="ru-RU"/>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2"/>
            <a:ext cx="2946400" cy="49839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49688" y="2"/>
            <a:ext cx="2946400" cy="498395"/>
          </a:xfrm>
          <a:prstGeom prst="rect">
            <a:avLst/>
          </a:prstGeom>
        </p:spPr>
        <p:txBody>
          <a:bodyPr vert="horz" lIns="91440" tIns="45720" rIns="91440" bIns="45720" rtlCol="0"/>
          <a:lstStyle>
            <a:lvl1pPr algn="r">
              <a:defRPr sz="1200"/>
            </a:lvl1pPr>
          </a:lstStyle>
          <a:p>
            <a:fld id="{2ADB7B6F-DAD2-44D5-BE57-42A7356CB6D8}" type="datetimeFigureOut">
              <a:rPr lang="ru-RU" smtClean="0"/>
              <a:pPr/>
              <a:t>02.03.2018</a:t>
            </a:fld>
            <a:endParaRPr lang="ru-RU"/>
          </a:p>
        </p:txBody>
      </p:sp>
      <p:sp>
        <p:nvSpPr>
          <p:cNvPr id="4" name="Нижний колонтитул 3"/>
          <p:cNvSpPr>
            <a:spLocks noGrp="1"/>
          </p:cNvSpPr>
          <p:nvPr>
            <p:ph type="ftr" sz="quarter" idx="2"/>
          </p:nvPr>
        </p:nvSpPr>
        <p:spPr>
          <a:xfrm>
            <a:off x="0" y="9428244"/>
            <a:ext cx="2946400" cy="498395"/>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49688" y="9428244"/>
            <a:ext cx="2946400" cy="498395"/>
          </a:xfrm>
          <a:prstGeom prst="rect">
            <a:avLst/>
          </a:prstGeom>
        </p:spPr>
        <p:txBody>
          <a:bodyPr vert="horz" lIns="91440" tIns="45720" rIns="91440" bIns="45720" rtlCol="0" anchor="b"/>
          <a:lstStyle>
            <a:lvl1pPr algn="r">
              <a:defRPr sz="1200"/>
            </a:lvl1pPr>
          </a:lstStyle>
          <a:p>
            <a:fld id="{F67F685B-CFEE-490A-94C8-E0B2BE7A3EBF}" type="slidenum">
              <a:rPr lang="ru-RU" smtClean="0"/>
              <a:pPr/>
              <a:t>‹#›</a:t>
            </a:fld>
            <a:endParaRPr lang="ru-RU"/>
          </a:p>
        </p:txBody>
      </p:sp>
    </p:spTree>
    <p:extLst>
      <p:ext uri="{BB962C8B-B14F-4D97-AF65-F5344CB8AC3E}">
        <p14:creationId xmlns:p14="http://schemas.microsoft.com/office/powerpoint/2010/main" xmlns="" val="32924202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1"/>
            <a:ext cx="2946400" cy="496889"/>
          </a:xfrm>
          <a:prstGeom prst="rect">
            <a:avLst/>
          </a:prstGeom>
        </p:spPr>
        <p:txBody>
          <a:bodyPr vert="horz" lIns="91336" tIns="45668" rIns="91336" bIns="45668" rtlCol="0"/>
          <a:lstStyle>
            <a:lvl1pPr algn="l">
              <a:defRPr sz="1200"/>
            </a:lvl1pPr>
          </a:lstStyle>
          <a:p>
            <a:endParaRPr lang="ru-RU"/>
          </a:p>
        </p:txBody>
      </p:sp>
      <p:sp>
        <p:nvSpPr>
          <p:cNvPr id="3" name="Дата 2"/>
          <p:cNvSpPr>
            <a:spLocks noGrp="1"/>
          </p:cNvSpPr>
          <p:nvPr>
            <p:ph type="dt" idx="1"/>
          </p:nvPr>
        </p:nvSpPr>
        <p:spPr>
          <a:xfrm>
            <a:off x="3849692" y="1"/>
            <a:ext cx="2946400" cy="496889"/>
          </a:xfrm>
          <a:prstGeom prst="rect">
            <a:avLst/>
          </a:prstGeom>
        </p:spPr>
        <p:txBody>
          <a:bodyPr vert="horz" lIns="91336" tIns="45668" rIns="91336" bIns="45668" rtlCol="0"/>
          <a:lstStyle>
            <a:lvl1pPr algn="r">
              <a:defRPr sz="1200"/>
            </a:lvl1pPr>
          </a:lstStyle>
          <a:p>
            <a:fld id="{7821C3FA-3763-4840-8C2A-B4C2FBAA8983}" type="datetimeFigureOut">
              <a:rPr lang="ru-RU" smtClean="0"/>
              <a:pPr/>
              <a:t>02.03.2018</a:t>
            </a:fld>
            <a:endParaRPr lang="ru-RU"/>
          </a:p>
        </p:txBody>
      </p:sp>
      <p:sp>
        <p:nvSpPr>
          <p:cNvPr id="4" name="Образ слайда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1336" tIns="45668" rIns="91336" bIns="45668" rtlCol="0" anchor="ctr"/>
          <a:lstStyle/>
          <a:p>
            <a:endParaRPr lang="ru-RU"/>
          </a:p>
        </p:txBody>
      </p:sp>
      <p:sp>
        <p:nvSpPr>
          <p:cNvPr id="5" name="Заметки 4"/>
          <p:cNvSpPr>
            <a:spLocks noGrp="1"/>
          </p:cNvSpPr>
          <p:nvPr>
            <p:ph type="body" sz="quarter" idx="3"/>
          </p:nvPr>
        </p:nvSpPr>
        <p:spPr>
          <a:xfrm>
            <a:off x="679455" y="4714879"/>
            <a:ext cx="5438775" cy="4467226"/>
          </a:xfrm>
          <a:prstGeom prst="rect">
            <a:avLst/>
          </a:prstGeom>
        </p:spPr>
        <p:txBody>
          <a:bodyPr vert="horz" lIns="91336" tIns="45668" rIns="91336" bIns="45668"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2" y="9428165"/>
            <a:ext cx="2946400" cy="496888"/>
          </a:xfrm>
          <a:prstGeom prst="rect">
            <a:avLst/>
          </a:prstGeom>
        </p:spPr>
        <p:txBody>
          <a:bodyPr vert="horz" lIns="91336" tIns="45668" rIns="91336" bIns="45668" rtlCol="0" anchor="b"/>
          <a:lstStyle>
            <a:lvl1pPr algn="l">
              <a:defRPr sz="1200"/>
            </a:lvl1pPr>
          </a:lstStyle>
          <a:p>
            <a:endParaRPr lang="ru-RU"/>
          </a:p>
        </p:txBody>
      </p:sp>
      <p:sp>
        <p:nvSpPr>
          <p:cNvPr id="7" name="Номер слайда 6"/>
          <p:cNvSpPr>
            <a:spLocks noGrp="1"/>
          </p:cNvSpPr>
          <p:nvPr>
            <p:ph type="sldNum" sz="quarter" idx="5"/>
          </p:nvPr>
        </p:nvSpPr>
        <p:spPr>
          <a:xfrm>
            <a:off x="3849692" y="9428165"/>
            <a:ext cx="2946400" cy="496888"/>
          </a:xfrm>
          <a:prstGeom prst="rect">
            <a:avLst/>
          </a:prstGeom>
        </p:spPr>
        <p:txBody>
          <a:bodyPr vert="horz" lIns="91336" tIns="45668" rIns="91336" bIns="45668" rtlCol="0" anchor="b"/>
          <a:lstStyle>
            <a:lvl1pPr algn="r">
              <a:defRPr sz="1200"/>
            </a:lvl1pPr>
          </a:lstStyle>
          <a:p>
            <a:fld id="{02E018F3-525C-47C8-801F-613771B2370E}" type="slidenum">
              <a:rPr lang="ru-RU" smtClean="0"/>
              <a:pPr/>
              <a:t>‹#›</a:t>
            </a:fld>
            <a:endParaRPr lang="ru-RU"/>
          </a:p>
        </p:txBody>
      </p:sp>
    </p:spTree>
    <p:extLst>
      <p:ext uri="{BB962C8B-B14F-4D97-AF65-F5344CB8AC3E}">
        <p14:creationId xmlns:p14="http://schemas.microsoft.com/office/powerpoint/2010/main" xmlns="" val="3899995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Образ слайда 1"/>
          <p:cNvSpPr>
            <a:spLocks noGrp="1" noRot="1" noChangeAspect="1" noTextEdit="1"/>
          </p:cNvSpPr>
          <p:nvPr>
            <p:ph type="sldImg"/>
          </p:nvPr>
        </p:nvSpPr>
        <p:spPr>
          <a:ln/>
        </p:spPr>
      </p:sp>
      <p:sp>
        <p:nvSpPr>
          <p:cNvPr id="55299" name="Заметки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ru-RU" altLang="ru-RU" smtClean="0">
              <a:ea typeface="ＭＳ Ｐゴシック" panose="020B0600070205080204" pitchFamily="34" charset="-128"/>
            </a:endParaRPr>
          </a:p>
        </p:txBody>
      </p:sp>
      <p:sp>
        <p:nvSpPr>
          <p:cNvPr id="55300" name="Номер слайда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0275">
              <a:defRPr sz="2400">
                <a:solidFill>
                  <a:schemeClr val="tx1"/>
                </a:solidFill>
                <a:latin typeface="Arial" panose="020B0604020202020204" pitchFamily="34" charset="0"/>
                <a:ea typeface="ＭＳ Ｐゴシック" panose="020B0600070205080204" pitchFamily="34" charset="-128"/>
              </a:defRPr>
            </a:lvl1pPr>
            <a:lvl2pPr marL="742950" indent="-285750" defTabSz="930275">
              <a:defRPr sz="2400">
                <a:solidFill>
                  <a:schemeClr val="tx1"/>
                </a:solidFill>
                <a:latin typeface="Arial" panose="020B0604020202020204" pitchFamily="34" charset="0"/>
                <a:ea typeface="ＭＳ Ｐゴシック" panose="020B0600070205080204" pitchFamily="34" charset="-128"/>
              </a:defRPr>
            </a:lvl2pPr>
            <a:lvl3pPr marL="1143000" indent="-228600" defTabSz="930275">
              <a:defRPr sz="2400">
                <a:solidFill>
                  <a:schemeClr val="tx1"/>
                </a:solidFill>
                <a:latin typeface="Arial" panose="020B0604020202020204" pitchFamily="34" charset="0"/>
                <a:ea typeface="ＭＳ Ｐゴシック" panose="020B0600070205080204" pitchFamily="34" charset="-128"/>
              </a:defRPr>
            </a:lvl3pPr>
            <a:lvl4pPr marL="1600200" indent="-228600" defTabSz="930275">
              <a:defRPr sz="2400">
                <a:solidFill>
                  <a:schemeClr val="tx1"/>
                </a:solidFill>
                <a:latin typeface="Arial" panose="020B0604020202020204" pitchFamily="34" charset="0"/>
                <a:ea typeface="ＭＳ Ｐゴシック" panose="020B0600070205080204" pitchFamily="34" charset="-128"/>
              </a:defRPr>
            </a:lvl4pPr>
            <a:lvl5pPr marL="2057400" indent="-228600" defTabSz="930275">
              <a:defRPr sz="2400">
                <a:solidFill>
                  <a:schemeClr val="tx1"/>
                </a:solidFill>
                <a:latin typeface="Arial" panose="020B0604020202020204" pitchFamily="34" charset="0"/>
                <a:ea typeface="ＭＳ Ｐゴシック"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2CC0916-71C4-4127-BDC7-C2B661D253A1}" type="slidenum">
              <a:rPr lang="ru-RU" altLang="ru-RU" sz="1200" smtClean="0"/>
              <a:pPr/>
              <a:t>44</a:t>
            </a:fld>
            <a:endParaRPr lang="ru-RU" altLang="ru-RU" sz="1200" smtClean="0"/>
          </a:p>
        </p:txBody>
      </p:sp>
    </p:spTree>
    <p:extLst>
      <p:ext uri="{BB962C8B-B14F-4D97-AF65-F5344CB8AC3E}">
        <p14:creationId xmlns:p14="http://schemas.microsoft.com/office/powerpoint/2010/main" xmlns="" val="32946039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2" name="Picture 7" descr="пр копия"/>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2638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 name="Picture 8" descr="пр2"/>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0" y="6624638"/>
            <a:ext cx="9144000" cy="260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701552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0"/>
          <p:cNvSpPr>
            <a:spLocks noGrp="1" noChangeArrowheads="1"/>
          </p:cNvSpPr>
          <p:nvPr>
            <p:ph type="sldNum" sz="quarter" idx="10"/>
          </p:nvPr>
        </p:nvSpPr>
        <p:spPr>
          <a:ln/>
        </p:spPr>
        <p:txBody>
          <a:bodyPr/>
          <a:lstStyle>
            <a:lvl1pPr>
              <a:defRPr/>
            </a:lvl1pPr>
          </a:lstStyle>
          <a:p>
            <a:pPr>
              <a:defRPr/>
            </a:pPr>
            <a:fld id="{2D5F0A90-E9F6-4EDB-8C6E-4EFF2E52AA03}"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xmlns="" val="2696408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0"/>
          <p:cNvSpPr>
            <a:spLocks noGrp="1" noChangeArrowheads="1"/>
          </p:cNvSpPr>
          <p:nvPr>
            <p:ph type="sldNum" sz="quarter" idx="10"/>
          </p:nvPr>
        </p:nvSpPr>
        <p:spPr>
          <a:ln/>
        </p:spPr>
        <p:txBody>
          <a:bodyPr/>
          <a:lstStyle>
            <a:lvl1pPr>
              <a:defRPr/>
            </a:lvl1pPr>
          </a:lstStyle>
          <a:p>
            <a:pPr>
              <a:defRPr/>
            </a:pPr>
            <a:fld id="{31551168-4204-4870-A14D-AE54AD30139D}"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xmlns="" val="972779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0"/>
          <p:cNvSpPr>
            <a:spLocks noGrp="1" noChangeArrowheads="1"/>
          </p:cNvSpPr>
          <p:nvPr>
            <p:ph type="sldNum" sz="quarter" idx="10"/>
          </p:nvPr>
        </p:nvSpPr>
        <p:spPr>
          <a:ln/>
        </p:spPr>
        <p:txBody>
          <a:bodyPr/>
          <a:lstStyle>
            <a:lvl1pPr>
              <a:defRPr/>
            </a:lvl1pPr>
          </a:lstStyle>
          <a:p>
            <a:pPr>
              <a:defRPr/>
            </a:pPr>
            <a:fld id="{A4DE63BE-CDE5-4A50-901B-68944D6DF088}"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xmlns="" val="10879567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Заголовок, текст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иаграмма 3"/>
          <p:cNvSpPr>
            <a:spLocks noGrp="1"/>
          </p:cNvSpPr>
          <p:nvPr>
            <p:ph type="chart" sz="half" idx="2"/>
          </p:nvPr>
        </p:nvSpPr>
        <p:spPr>
          <a:xfrm>
            <a:off x="4648200" y="1600200"/>
            <a:ext cx="4038600" cy="4525963"/>
          </a:xfrm>
        </p:spPr>
        <p:txBody>
          <a:bodyPr/>
          <a:lstStyle/>
          <a:p>
            <a:pPr lvl="0"/>
            <a:endParaRPr lang="ru-RU" noProof="0" smtClean="0"/>
          </a:p>
        </p:txBody>
      </p:sp>
      <p:sp>
        <p:nvSpPr>
          <p:cNvPr id="5" name="Rectangle 10"/>
          <p:cNvSpPr>
            <a:spLocks noGrp="1" noChangeArrowheads="1"/>
          </p:cNvSpPr>
          <p:nvPr>
            <p:ph type="sldNum" sz="quarter" idx="10"/>
          </p:nvPr>
        </p:nvSpPr>
        <p:spPr>
          <a:ln/>
        </p:spPr>
        <p:txBody>
          <a:bodyPr/>
          <a:lstStyle>
            <a:lvl1pPr>
              <a:defRPr/>
            </a:lvl1pPr>
          </a:lstStyle>
          <a:p>
            <a:pPr>
              <a:defRPr/>
            </a:pPr>
            <a:fld id="{631F3D84-F5EB-47A5-9643-691D921F5F37}"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xmlns="" val="26056045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25963"/>
          </a:xfrm>
        </p:spPr>
        <p:txBody>
          <a:bodyPr/>
          <a:lstStyle/>
          <a:p>
            <a:pPr lvl="0"/>
            <a:endParaRPr lang="ru-RU" noProof="0" smtClean="0"/>
          </a:p>
        </p:txBody>
      </p:sp>
      <p:sp>
        <p:nvSpPr>
          <p:cNvPr id="4" name="Rectangle 10"/>
          <p:cNvSpPr>
            <a:spLocks noGrp="1" noChangeArrowheads="1"/>
          </p:cNvSpPr>
          <p:nvPr>
            <p:ph type="sldNum" sz="quarter" idx="10"/>
          </p:nvPr>
        </p:nvSpPr>
        <p:spPr>
          <a:ln/>
        </p:spPr>
        <p:txBody>
          <a:bodyPr/>
          <a:lstStyle>
            <a:lvl1pPr>
              <a:defRPr/>
            </a:lvl1pPr>
          </a:lstStyle>
          <a:p>
            <a:pPr>
              <a:defRPr/>
            </a:pPr>
            <a:fld id="{41ED8AC4-6D48-4C64-8B13-0F565F6A27AC}"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xmlns="" val="1155968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0"/>
          <p:cNvSpPr>
            <a:spLocks noGrp="1" noChangeArrowheads="1"/>
          </p:cNvSpPr>
          <p:nvPr>
            <p:ph type="sldNum" sz="quarter" idx="10"/>
          </p:nvPr>
        </p:nvSpPr>
        <p:spPr>
          <a:ln/>
        </p:spPr>
        <p:txBody>
          <a:bodyPr/>
          <a:lstStyle>
            <a:lvl1pPr>
              <a:defRPr/>
            </a:lvl1pPr>
          </a:lstStyle>
          <a:p>
            <a:pPr>
              <a:defRPr/>
            </a:pPr>
            <a:fld id="{E9CE1BF3-5556-4600-AFBC-2C069EAB8675}"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xmlns="" val="4262403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0"/>
          <p:cNvSpPr>
            <a:spLocks noGrp="1" noChangeArrowheads="1"/>
          </p:cNvSpPr>
          <p:nvPr>
            <p:ph type="sldNum" sz="quarter" idx="10"/>
          </p:nvPr>
        </p:nvSpPr>
        <p:spPr>
          <a:ln/>
        </p:spPr>
        <p:txBody>
          <a:bodyPr/>
          <a:lstStyle>
            <a:lvl1pPr>
              <a:defRPr/>
            </a:lvl1pPr>
          </a:lstStyle>
          <a:p>
            <a:pPr>
              <a:defRPr/>
            </a:pPr>
            <a:fld id="{57E06FBD-C86D-4290-B5B3-8536ED694653}"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xmlns="" val="115141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0"/>
          <p:cNvSpPr>
            <a:spLocks noGrp="1" noChangeArrowheads="1"/>
          </p:cNvSpPr>
          <p:nvPr>
            <p:ph type="sldNum" sz="quarter" idx="10"/>
          </p:nvPr>
        </p:nvSpPr>
        <p:spPr>
          <a:ln/>
        </p:spPr>
        <p:txBody>
          <a:bodyPr/>
          <a:lstStyle>
            <a:lvl1pPr>
              <a:defRPr/>
            </a:lvl1pPr>
          </a:lstStyle>
          <a:p>
            <a:pPr>
              <a:defRPr/>
            </a:pPr>
            <a:fld id="{3EB0E8D2-A31C-4871-A789-660CF0F381E1}"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xmlns="" val="2648737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0"/>
          <p:cNvSpPr>
            <a:spLocks noGrp="1" noChangeArrowheads="1"/>
          </p:cNvSpPr>
          <p:nvPr>
            <p:ph type="sldNum" sz="quarter" idx="10"/>
          </p:nvPr>
        </p:nvSpPr>
        <p:spPr>
          <a:ln/>
        </p:spPr>
        <p:txBody>
          <a:bodyPr/>
          <a:lstStyle>
            <a:lvl1pPr>
              <a:defRPr/>
            </a:lvl1pPr>
          </a:lstStyle>
          <a:p>
            <a:pPr>
              <a:defRPr/>
            </a:pPr>
            <a:fld id="{AE50AE34-E668-4286-9CC2-70221E115C93}"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xmlns="" val="3127872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0"/>
          <p:cNvSpPr>
            <a:spLocks noGrp="1" noChangeArrowheads="1"/>
          </p:cNvSpPr>
          <p:nvPr>
            <p:ph type="sldNum" sz="quarter" idx="10"/>
          </p:nvPr>
        </p:nvSpPr>
        <p:spPr>
          <a:ln/>
        </p:spPr>
        <p:txBody>
          <a:bodyPr/>
          <a:lstStyle>
            <a:lvl1pPr>
              <a:defRPr/>
            </a:lvl1pPr>
          </a:lstStyle>
          <a:p>
            <a:pPr>
              <a:defRPr/>
            </a:pPr>
            <a:fld id="{AAF88F18-9483-4EE9-8330-33B806EA009C}"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xmlns="" val="99269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pPr>
              <a:defRPr/>
            </a:pPr>
            <a:fld id="{96BD6941-CE76-4EA1-9EF1-7CC0AFB012F7}"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xmlns="" val="3036815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0"/>
          <p:cNvSpPr>
            <a:spLocks noGrp="1" noChangeArrowheads="1"/>
          </p:cNvSpPr>
          <p:nvPr>
            <p:ph type="sldNum" sz="quarter" idx="10"/>
          </p:nvPr>
        </p:nvSpPr>
        <p:spPr>
          <a:ln/>
        </p:spPr>
        <p:txBody>
          <a:bodyPr/>
          <a:lstStyle>
            <a:lvl1pPr>
              <a:defRPr/>
            </a:lvl1pPr>
          </a:lstStyle>
          <a:p>
            <a:pPr>
              <a:defRPr/>
            </a:pPr>
            <a:fld id="{1D73C0EE-7001-46AB-98DB-1C38A7837CC1}"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xmlns="" val="461024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0"/>
          <p:cNvSpPr>
            <a:spLocks noGrp="1" noChangeArrowheads="1"/>
          </p:cNvSpPr>
          <p:nvPr>
            <p:ph type="sldNum" sz="quarter" idx="10"/>
          </p:nvPr>
        </p:nvSpPr>
        <p:spPr>
          <a:ln/>
        </p:spPr>
        <p:txBody>
          <a:bodyPr/>
          <a:lstStyle>
            <a:lvl1pPr>
              <a:defRPr/>
            </a:lvl1pPr>
          </a:lstStyle>
          <a:p>
            <a:pPr>
              <a:defRPr/>
            </a:pPr>
            <a:fld id="{66703152-2444-4604-96E4-73A737D24433}"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xmlns="" val="1246515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lum/>
          </a:blip>
          <a:srcRect/>
          <a:stretch>
            <a:fillRect t="-1000" b="-1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pic>
        <p:nvPicPr>
          <p:cNvPr id="1028" name="Picture 8" descr="пр2"/>
          <p:cNvPicPr>
            <a:picLocks noChangeAspect="1" noChangeArrowheads="1"/>
          </p:cNvPicPr>
          <p:nvPr/>
        </p:nvPicPr>
        <p:blipFill>
          <a:blip r:embed="rId17" cstate="print">
            <a:extLst>
              <a:ext uri="{28A0092B-C50C-407E-A947-70E740481C1C}">
                <a14:useLocalDpi xmlns:a14="http://schemas.microsoft.com/office/drawing/2010/main" xmlns="" val="0"/>
              </a:ext>
            </a:extLst>
          </a:blip>
          <a:srcRect/>
          <a:stretch>
            <a:fillRect/>
          </a:stretch>
        </p:blipFill>
        <p:spPr bwMode="auto">
          <a:xfrm>
            <a:off x="0" y="6624638"/>
            <a:ext cx="9144000" cy="260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9" name="Picture 9" descr="пр 1"/>
          <p:cNvPicPr>
            <a:picLocks noChangeAspect="1" noChangeArrowheads="1"/>
          </p:cNvPicPr>
          <p:nvPr/>
        </p:nvPicPr>
        <p:blipFill>
          <a:blip r:embed="rId18" cstate="print">
            <a:extLst>
              <a:ext uri="{28A0092B-C50C-407E-A947-70E740481C1C}">
                <a14:useLocalDpi xmlns:a14="http://schemas.microsoft.com/office/drawing/2010/main" xmlns="" val="0"/>
              </a:ext>
            </a:extLst>
          </a:blip>
          <a:srcRect/>
          <a:stretch>
            <a:fillRect/>
          </a:stretch>
        </p:blipFill>
        <p:spPr bwMode="auto">
          <a:xfrm>
            <a:off x="0" y="0"/>
            <a:ext cx="9144000" cy="908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34" name="Rectangle 10"/>
          <p:cNvSpPr>
            <a:spLocks noGrp="1" noChangeArrowheads="1"/>
          </p:cNvSpPr>
          <p:nvPr>
            <p:ph type="sldNum" sz="quarter" idx="4"/>
          </p:nvPr>
        </p:nvSpPr>
        <p:spPr bwMode="auto">
          <a:xfrm>
            <a:off x="7046913" y="6580188"/>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600" b="1">
                <a:solidFill>
                  <a:schemeClr val="bg1"/>
                </a:solidFill>
              </a:defRPr>
            </a:lvl1pPr>
          </a:lstStyle>
          <a:p>
            <a:pPr fontAlgn="base">
              <a:spcBef>
                <a:spcPct val="0"/>
              </a:spcBef>
              <a:spcAft>
                <a:spcPct val="0"/>
              </a:spcAft>
              <a:defRPr/>
            </a:pPr>
            <a:fld id="{94CE22EC-F280-4136-8D82-D2750EACE0F1}" type="slidenum">
              <a:rPr lang="ru-RU">
                <a:solidFill>
                  <a:srgbClr val="FFFFFF"/>
                </a:solidFill>
                <a:ea typeface="ＭＳ Ｐゴシック" panose="020B0600070205080204" pitchFamily="34" charset="-128"/>
              </a:rPr>
              <a:pPr fontAlgn="base">
                <a:spcBef>
                  <a:spcPct val="0"/>
                </a:spcBef>
                <a:spcAft>
                  <a:spcPct val="0"/>
                </a:spcAft>
                <a:defRPr/>
              </a:pPr>
              <a:t>‹#›</a:t>
            </a:fld>
            <a:endParaRPr lang="ru-RU">
              <a:solidFill>
                <a:srgbClr val="FFFFFF"/>
              </a:solidFill>
              <a:ea typeface="ＭＳ Ｐゴシック" panose="020B0600070205080204" pitchFamily="34" charset="-128"/>
            </a:endParaRPr>
          </a:p>
        </p:txBody>
      </p:sp>
    </p:spTree>
    <p:extLst>
      <p:ext uri="{BB962C8B-B14F-4D97-AF65-F5344CB8AC3E}">
        <p14:creationId xmlns:p14="http://schemas.microsoft.com/office/powerpoint/2010/main" xmlns="" val="1312613887"/>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Lst>
  <p:hf hdr="0" ftr="0" dt="0"/>
  <p:txStyles>
    <p:titleStyle>
      <a:lvl1pPr algn="ctr" rtl="0" eaLnBrk="0" fontAlgn="base" hangingPunct="0">
        <a:spcBef>
          <a:spcPct val="0"/>
        </a:spcBef>
        <a:spcAft>
          <a:spcPct val="0"/>
        </a:spcAft>
        <a:defRPr sz="4400">
          <a:solidFill>
            <a:srgbClr val="333399"/>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rgbClr val="333399"/>
          </a:solidFill>
          <a:latin typeface="Arial" pitchFamily="34" charset="0"/>
          <a:ea typeface="ＭＳ Ｐゴシック" charset="-128"/>
          <a:cs typeface="ＭＳ Ｐゴシック" charset="-128"/>
        </a:defRPr>
      </a:lvl2pPr>
      <a:lvl3pPr algn="ctr" rtl="0" eaLnBrk="0" fontAlgn="base" hangingPunct="0">
        <a:spcBef>
          <a:spcPct val="0"/>
        </a:spcBef>
        <a:spcAft>
          <a:spcPct val="0"/>
        </a:spcAft>
        <a:defRPr sz="4400">
          <a:solidFill>
            <a:srgbClr val="333399"/>
          </a:solidFill>
          <a:latin typeface="Arial" pitchFamily="34" charset="0"/>
          <a:ea typeface="ＭＳ Ｐゴシック" charset="-128"/>
          <a:cs typeface="ＭＳ Ｐゴシック" charset="-128"/>
        </a:defRPr>
      </a:lvl3pPr>
      <a:lvl4pPr algn="ctr" rtl="0" eaLnBrk="0" fontAlgn="base" hangingPunct="0">
        <a:spcBef>
          <a:spcPct val="0"/>
        </a:spcBef>
        <a:spcAft>
          <a:spcPct val="0"/>
        </a:spcAft>
        <a:defRPr sz="4400">
          <a:solidFill>
            <a:srgbClr val="333399"/>
          </a:solidFill>
          <a:latin typeface="Arial" pitchFamily="34" charset="0"/>
          <a:ea typeface="ＭＳ Ｐゴシック" charset="-128"/>
          <a:cs typeface="ＭＳ Ｐゴシック" charset="-128"/>
        </a:defRPr>
      </a:lvl4pPr>
      <a:lvl5pPr algn="ctr" rtl="0" eaLnBrk="0" fontAlgn="base" hangingPunct="0">
        <a:spcBef>
          <a:spcPct val="0"/>
        </a:spcBef>
        <a:spcAft>
          <a:spcPct val="0"/>
        </a:spcAft>
        <a:defRPr sz="4400">
          <a:solidFill>
            <a:srgbClr val="333399"/>
          </a:solidFill>
          <a:latin typeface="Arial" pitchFamily="34" charset="0"/>
          <a:ea typeface="ＭＳ Ｐゴシック" charset="-128"/>
          <a:cs typeface="ＭＳ Ｐゴシック" charset="-128"/>
        </a:defRPr>
      </a:lvl5pPr>
      <a:lvl6pPr marL="457200" algn="ctr" rtl="0" fontAlgn="base">
        <a:spcBef>
          <a:spcPct val="0"/>
        </a:spcBef>
        <a:spcAft>
          <a:spcPct val="0"/>
        </a:spcAft>
        <a:defRPr sz="4400">
          <a:solidFill>
            <a:srgbClr val="333399"/>
          </a:solidFill>
          <a:latin typeface="Arial" pitchFamily="34" charset="0"/>
        </a:defRPr>
      </a:lvl6pPr>
      <a:lvl7pPr marL="914400" algn="ctr" rtl="0" fontAlgn="base">
        <a:spcBef>
          <a:spcPct val="0"/>
        </a:spcBef>
        <a:spcAft>
          <a:spcPct val="0"/>
        </a:spcAft>
        <a:defRPr sz="4400">
          <a:solidFill>
            <a:srgbClr val="333399"/>
          </a:solidFill>
          <a:latin typeface="Arial" pitchFamily="34" charset="0"/>
        </a:defRPr>
      </a:lvl7pPr>
      <a:lvl8pPr marL="1371600" algn="ctr" rtl="0" fontAlgn="base">
        <a:spcBef>
          <a:spcPct val="0"/>
        </a:spcBef>
        <a:spcAft>
          <a:spcPct val="0"/>
        </a:spcAft>
        <a:defRPr sz="4400">
          <a:solidFill>
            <a:srgbClr val="333399"/>
          </a:solidFill>
          <a:latin typeface="Arial" pitchFamily="34" charset="0"/>
        </a:defRPr>
      </a:lvl8pPr>
      <a:lvl9pPr marL="1828800" algn="ctr" rtl="0" fontAlgn="base">
        <a:spcBef>
          <a:spcPct val="0"/>
        </a:spcBef>
        <a:spcAft>
          <a:spcPct val="0"/>
        </a:spcAft>
        <a:defRPr sz="4400">
          <a:solidFill>
            <a:srgbClr val="333399"/>
          </a:solidFill>
          <a:latin typeface="Arial" pitchFamily="34" charset="0"/>
        </a:defRPr>
      </a:lvl9pPr>
    </p:titleStyle>
    <p:bodyStyle>
      <a:lvl1pPr marL="342900" indent="-342900" algn="l" rtl="0" eaLnBrk="0" fontAlgn="base" hangingPunct="0">
        <a:spcBef>
          <a:spcPct val="20000"/>
        </a:spcBef>
        <a:spcAft>
          <a:spcPct val="0"/>
        </a:spcAft>
        <a:buChar char="•"/>
        <a:defRPr sz="3200">
          <a:solidFill>
            <a:srgbClr val="333399"/>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333399"/>
          </a:solidFill>
          <a:latin typeface="+mn-lt"/>
          <a:ea typeface="ＭＳ Ｐゴシック" charset="-128"/>
          <a:cs typeface="ＭＳ Ｐゴシック"/>
        </a:defRPr>
      </a:lvl2pPr>
      <a:lvl3pPr marL="1143000" indent="-228600" algn="l" rtl="0" eaLnBrk="0" fontAlgn="base" hangingPunct="0">
        <a:spcBef>
          <a:spcPct val="20000"/>
        </a:spcBef>
        <a:spcAft>
          <a:spcPct val="0"/>
        </a:spcAft>
        <a:buChar char="•"/>
        <a:defRPr sz="2400">
          <a:solidFill>
            <a:srgbClr val="333399"/>
          </a:solidFill>
          <a:latin typeface="+mn-lt"/>
          <a:ea typeface="ＭＳ Ｐゴシック" charset="-128"/>
          <a:cs typeface="ＭＳ Ｐゴシック"/>
        </a:defRPr>
      </a:lvl3pPr>
      <a:lvl4pPr marL="1600200" indent="-228600" algn="l" rtl="0" eaLnBrk="0" fontAlgn="base" hangingPunct="0">
        <a:spcBef>
          <a:spcPct val="20000"/>
        </a:spcBef>
        <a:spcAft>
          <a:spcPct val="0"/>
        </a:spcAft>
        <a:buChar char="–"/>
        <a:defRPr sz="2000">
          <a:solidFill>
            <a:srgbClr val="333399"/>
          </a:solidFill>
          <a:latin typeface="+mn-lt"/>
          <a:ea typeface="ＭＳ Ｐゴシック" charset="-128"/>
          <a:cs typeface="ＭＳ Ｐゴシック"/>
        </a:defRPr>
      </a:lvl4pPr>
      <a:lvl5pPr marL="2057400" indent="-228600" algn="l" rtl="0" eaLnBrk="0" fontAlgn="base" hangingPunct="0">
        <a:spcBef>
          <a:spcPct val="20000"/>
        </a:spcBef>
        <a:spcAft>
          <a:spcPct val="0"/>
        </a:spcAft>
        <a:buChar char="»"/>
        <a:defRPr sz="2000">
          <a:solidFill>
            <a:srgbClr val="333399"/>
          </a:solidFill>
          <a:latin typeface="+mn-lt"/>
          <a:ea typeface="ＭＳ Ｐゴシック" charset="-128"/>
          <a:cs typeface="ＭＳ Ｐゴシック"/>
        </a:defRPr>
      </a:lvl5pPr>
      <a:lvl6pPr marL="2514600" indent="-228600" algn="l" rtl="0" fontAlgn="base">
        <a:spcBef>
          <a:spcPct val="20000"/>
        </a:spcBef>
        <a:spcAft>
          <a:spcPct val="0"/>
        </a:spcAft>
        <a:buChar char="»"/>
        <a:defRPr sz="2000">
          <a:solidFill>
            <a:srgbClr val="333399"/>
          </a:solidFill>
          <a:latin typeface="+mn-lt"/>
        </a:defRPr>
      </a:lvl6pPr>
      <a:lvl7pPr marL="2971800" indent="-228600" algn="l" rtl="0" fontAlgn="base">
        <a:spcBef>
          <a:spcPct val="20000"/>
        </a:spcBef>
        <a:spcAft>
          <a:spcPct val="0"/>
        </a:spcAft>
        <a:buChar char="»"/>
        <a:defRPr sz="2000">
          <a:solidFill>
            <a:srgbClr val="333399"/>
          </a:solidFill>
          <a:latin typeface="+mn-lt"/>
        </a:defRPr>
      </a:lvl7pPr>
      <a:lvl8pPr marL="3429000" indent="-228600" algn="l" rtl="0" fontAlgn="base">
        <a:spcBef>
          <a:spcPct val="20000"/>
        </a:spcBef>
        <a:spcAft>
          <a:spcPct val="0"/>
        </a:spcAft>
        <a:buChar char="»"/>
        <a:defRPr sz="2000">
          <a:solidFill>
            <a:srgbClr val="333399"/>
          </a:solidFill>
          <a:latin typeface="+mn-lt"/>
        </a:defRPr>
      </a:lvl8pPr>
      <a:lvl9pPr marL="3886200" indent="-228600" algn="l" rtl="0" fontAlgn="base">
        <a:spcBef>
          <a:spcPct val="20000"/>
        </a:spcBef>
        <a:spcAft>
          <a:spcPct val="0"/>
        </a:spcAft>
        <a:buChar char="»"/>
        <a:defRPr sz="2000">
          <a:solidFill>
            <a:srgbClr val="333399"/>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consultantplus://offline/ref=F6778B993DC646389875EB467198E3D3ACE294132702636ACC01E4FD28DDF1F48F5356AB044D7E79mFJ3M" TargetMode="External"/><Relationship Id="rId2" Type="http://schemas.openxmlformats.org/officeDocument/2006/relationships/hyperlink" Target="consultantplus://offline/ref=09FD7EBBC0AD8389837B154B55A990561DD9DE6540050FE37926265DF0993C3A7406617BB33F5515bCH4M" TargetMode="External"/><Relationship Id="rId1" Type="http://schemas.openxmlformats.org/officeDocument/2006/relationships/slideLayout" Target="../slideLayouts/slideLayout2.xml"/><Relationship Id="rId4" Type="http://schemas.openxmlformats.org/officeDocument/2006/relationships/hyperlink" Target="consultantplus://offline/ref=C10E484CFB71D4AF04F0283F7E89BCCACF14ADEDF26BD04AC0075C9ADCE52A1475860D0B27FF9C0Cb5Q9M"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8971" y="2751910"/>
            <a:ext cx="8155876" cy="4001095"/>
          </a:xfrm>
          <a:prstGeom prst="rect">
            <a:avLst/>
          </a:prstGeom>
          <a:noFill/>
        </p:spPr>
        <p:txBody>
          <a:bodyPr wrap="square" rtlCol="0">
            <a:spAutoFit/>
          </a:bodyPr>
          <a:lstStyle/>
          <a:p>
            <a:pPr algn="ctr"/>
            <a:r>
              <a:rPr lang="ru-RU" sz="3600" b="1" dirty="0"/>
              <a:t>Управление Федеральной антимонопольной службы по Республике </a:t>
            </a:r>
            <a:r>
              <a:rPr lang="ru-RU" sz="3600" b="1" dirty="0" smtClean="0"/>
              <a:t>Башкортостан</a:t>
            </a:r>
          </a:p>
          <a:p>
            <a:pPr algn="ctr"/>
            <a:endParaRPr lang="ru-RU" sz="3600" b="1" dirty="0" smtClean="0"/>
          </a:p>
          <a:p>
            <a:pPr algn="ctr"/>
            <a:endParaRPr lang="ru-RU" sz="3600" b="1" dirty="0" smtClean="0"/>
          </a:p>
          <a:p>
            <a:pPr algn="ctr"/>
            <a:endParaRPr lang="ru-RU" sz="1400" b="1" dirty="0" smtClean="0"/>
          </a:p>
          <a:p>
            <a:pPr algn="ctr"/>
            <a:endParaRPr lang="ru-RU" sz="1400" b="1" dirty="0" smtClean="0"/>
          </a:p>
          <a:p>
            <a:pPr algn="ctr"/>
            <a:endParaRPr lang="ru-RU" sz="1400" b="1" dirty="0" smtClean="0"/>
          </a:p>
          <a:p>
            <a:pPr algn="ctr"/>
            <a:r>
              <a:rPr lang="ru-RU" sz="1600" b="1" dirty="0" smtClean="0"/>
              <a:t>март 2018 года</a:t>
            </a:r>
            <a:endParaRPr lang="ru-RU" sz="1600" b="1" dirty="0"/>
          </a:p>
          <a:p>
            <a:endParaRPr lang="ru-RU" dirty="0" smtClean="0"/>
          </a:p>
        </p:txBody>
      </p:sp>
    </p:spTree>
    <p:extLst>
      <p:ext uri="{BB962C8B-B14F-4D97-AF65-F5344CB8AC3E}">
        <p14:creationId xmlns:p14="http://schemas.microsoft.com/office/powerpoint/2010/main" xmlns="" val="2831461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10</a:t>
            </a:fld>
            <a:endParaRPr lang="ru-RU">
              <a:solidFill>
                <a:srgbClr val="FFFFFF"/>
              </a:solidFill>
            </a:endParaRPr>
          </a:p>
        </p:txBody>
      </p:sp>
      <p:sp>
        <p:nvSpPr>
          <p:cNvPr id="6" name="Скругленный прямоугольник 5"/>
          <p:cNvSpPr/>
          <p:nvPr/>
        </p:nvSpPr>
        <p:spPr>
          <a:xfrm>
            <a:off x="126124" y="914400"/>
            <a:ext cx="8808425" cy="5575299"/>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endParaRPr lang="ru-RU" sz="1400" dirty="0">
              <a:solidFill>
                <a:schemeClr val="tx1"/>
              </a:solidFill>
            </a:endParaRPr>
          </a:p>
        </p:txBody>
      </p:sp>
      <p:sp>
        <p:nvSpPr>
          <p:cNvPr id="5" name="Прямоугольник 4"/>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Запрет на ограничение конкуренции органами власти</a:t>
            </a:r>
            <a:endParaRPr lang="ru-RU" i="1" dirty="0">
              <a:solidFill>
                <a:schemeClr val="bg1"/>
              </a:solidFill>
            </a:endParaRPr>
          </a:p>
        </p:txBody>
      </p:sp>
      <p:sp>
        <p:nvSpPr>
          <p:cNvPr id="7" name="TextBox 6"/>
          <p:cNvSpPr txBox="1"/>
          <p:nvPr/>
        </p:nvSpPr>
        <p:spPr>
          <a:xfrm>
            <a:off x="426720" y="1071153"/>
            <a:ext cx="8281851" cy="5539978"/>
          </a:xfrm>
          <a:prstGeom prst="rect">
            <a:avLst/>
          </a:prstGeom>
          <a:noFill/>
        </p:spPr>
        <p:txBody>
          <a:bodyPr wrap="square" rtlCol="0">
            <a:spAutoFit/>
          </a:bodyPr>
          <a:lstStyle/>
          <a:p>
            <a:pPr algn="just"/>
            <a:r>
              <a:rPr lang="ru-RU" sz="1400" dirty="0" smtClean="0"/>
              <a:t>В 2017 году наибольшее количество нарушений антимонопольного законодательства органами власти, органами местного самоуправления зафиксировано на следующих товарных рынках: </a:t>
            </a:r>
          </a:p>
          <a:p>
            <a:pPr algn="just">
              <a:buFont typeface="Arial" pitchFamily="34" charset="0"/>
              <a:buChar char="•"/>
            </a:pPr>
            <a:r>
              <a:rPr lang="ru-RU" sz="1400" dirty="0" smtClean="0"/>
              <a:t>предоставление ритуальных услуг (передача полномочий органа местного самоуправления по выделению земельных участков под захоронение);</a:t>
            </a:r>
          </a:p>
          <a:p>
            <a:pPr algn="just">
              <a:buFont typeface="Arial" pitchFamily="34" charset="0"/>
              <a:buChar char="•"/>
            </a:pPr>
            <a:r>
              <a:rPr lang="ru-RU" sz="1400" dirty="0" smtClean="0"/>
              <a:t>предоставления земельных участков (предоставление земельного участка путем незаконного изменения вида разрешенного использования);</a:t>
            </a:r>
          </a:p>
          <a:p>
            <a:pPr algn="just">
              <a:buFont typeface="Arial" pitchFamily="34" charset="0"/>
              <a:buChar char="•"/>
            </a:pPr>
            <a:r>
              <a:rPr lang="ru-RU" sz="1400" dirty="0" smtClean="0"/>
              <a:t>рынок рекламных услуг (предоставление рекламных мест без осуществления конкурсных процедур, бездействие в расторжении заключенных договоров о размещении и эксплуатации рекламной конструкции);</a:t>
            </a:r>
          </a:p>
          <a:p>
            <a:pPr algn="just">
              <a:buFont typeface="Arial" pitchFamily="34" charset="0"/>
              <a:buChar char="•"/>
            </a:pPr>
            <a:r>
              <a:rPr lang="ru-RU" sz="1400" dirty="0" smtClean="0"/>
              <a:t>содержание, благоустройство, ремонт дорог, территории муниципальных районов (понуждение</a:t>
            </a:r>
          </a:p>
          <a:p>
            <a:pPr algn="just"/>
            <a:r>
              <a:rPr lang="ru-RU" sz="1400" dirty="0" smtClean="0"/>
              <a:t>землепользователей, арендаторов зданий (участков) заключения договоров с муниципальными бюджетными учреждениями, муниципальными унитарными предприятиями по благоустройству районов);</a:t>
            </a:r>
          </a:p>
          <a:p>
            <a:pPr algn="just">
              <a:buFont typeface="Arial" pitchFamily="34" charset="0"/>
              <a:buChar char="•"/>
            </a:pPr>
            <a:r>
              <a:rPr lang="ru-RU" sz="1400" dirty="0" smtClean="0"/>
              <a:t>рынок дезинфицирующих средств (предоставление непредусмотренных Федеральным законодательством преимуществ конкретным хозяйствующим субъектам, разработка аукционной документации под конкретного субъекта);</a:t>
            </a:r>
          </a:p>
          <a:p>
            <a:pPr algn="just">
              <a:buFont typeface="Arial" pitchFamily="34" charset="0"/>
              <a:buChar char="•"/>
            </a:pPr>
            <a:r>
              <a:rPr lang="ru-RU" sz="1400" dirty="0" smtClean="0"/>
              <a:t>рынок оказания услуг в организации детского дошкольного и школьного питания (установление к специализированной организации осуществляющей услуги питания в образовательных учреждениях Республики Башкортостан требований ограничивающих конкуренцию);</a:t>
            </a:r>
          </a:p>
          <a:p>
            <a:pPr algn="just">
              <a:buFont typeface="Arial" pitchFamily="34" charset="0"/>
              <a:buChar char="•"/>
            </a:pPr>
            <a:r>
              <a:rPr lang="ru-RU" sz="1400" dirty="0" smtClean="0"/>
              <a:t>рынок сельскохозяйственных и лесных товаров;</a:t>
            </a:r>
          </a:p>
          <a:p>
            <a:pPr algn="just">
              <a:buFont typeface="Arial" pitchFamily="34" charset="0"/>
              <a:buChar char="•"/>
            </a:pPr>
            <a:r>
              <a:rPr lang="ru-RU" sz="1400" dirty="0" smtClean="0"/>
              <a:t>рынок пассажирских перевозок;</a:t>
            </a:r>
          </a:p>
          <a:p>
            <a:pPr algn="just">
              <a:buFont typeface="Arial" pitchFamily="34" charset="0"/>
              <a:buChar char="•"/>
            </a:pPr>
            <a:r>
              <a:rPr lang="ru-RU" sz="1400" dirty="0" smtClean="0"/>
              <a:t>рынок поставки лекарственных препаратов для обеспечения отдельных групп населения и граждан по категориям заболеваний, имеющих право на меры социальной поддержки;</a:t>
            </a:r>
          </a:p>
          <a:p>
            <a:pPr algn="just">
              <a:buFont typeface="Arial" pitchFamily="34" charset="0"/>
              <a:buChar char="•"/>
            </a:pPr>
            <a:r>
              <a:rPr lang="ru-RU" sz="1400" dirty="0" smtClean="0"/>
              <a:t>рынок отвода поверхностных вод.</a:t>
            </a:r>
          </a:p>
          <a:p>
            <a:endParaRPr lang="ru-RU" dirty="0"/>
          </a:p>
        </p:txBody>
      </p:sp>
    </p:spTree>
    <p:extLst>
      <p:ext uri="{BB962C8B-B14F-4D97-AF65-F5344CB8AC3E}">
        <p14:creationId xmlns:p14="http://schemas.microsoft.com/office/powerpoint/2010/main" xmlns="" val="2986362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11</a:t>
            </a:fld>
            <a:endParaRPr lang="ru-RU">
              <a:solidFill>
                <a:srgbClr val="FFFFFF"/>
              </a:solidFill>
            </a:endParaRPr>
          </a:p>
        </p:txBody>
      </p:sp>
      <p:sp>
        <p:nvSpPr>
          <p:cNvPr id="7" name="Скругленный прямоугольник 6"/>
          <p:cNvSpPr/>
          <p:nvPr/>
        </p:nvSpPr>
        <p:spPr>
          <a:xfrm>
            <a:off x="218179" y="1023256"/>
            <a:ext cx="8710648" cy="1366157"/>
          </a:xfrm>
          <a:prstGeom prst="roundRect">
            <a:avLst/>
          </a:prstGeom>
          <a:solidFill>
            <a:schemeClr val="accent5">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a:solidFill>
                  <a:schemeClr val="tx1"/>
                </a:solidFill>
              </a:rPr>
              <a:t>Выявление и пресечение ограничивающих конкуренцию соглашений или согласованных действий государственных органов и хозяйствующих субъектов – одно из приоритетных направлений деятельности антимонопольного </a:t>
            </a:r>
            <a:r>
              <a:rPr lang="ru-RU" dirty="0" smtClean="0">
                <a:solidFill>
                  <a:schemeClr val="tx1"/>
                </a:solidFill>
              </a:rPr>
              <a:t>органа</a:t>
            </a:r>
            <a:endParaRPr lang="ru-RU" dirty="0">
              <a:solidFill>
                <a:schemeClr val="tx1"/>
              </a:solidFill>
            </a:endParaRPr>
          </a:p>
        </p:txBody>
      </p:sp>
      <p:sp>
        <p:nvSpPr>
          <p:cNvPr id="6" name="Скругленный прямоугольник 5"/>
          <p:cNvSpPr/>
          <p:nvPr/>
        </p:nvSpPr>
        <p:spPr>
          <a:xfrm>
            <a:off x="168166" y="2501462"/>
            <a:ext cx="8684889" cy="3573517"/>
          </a:xfrm>
          <a:prstGeom prst="roundRect">
            <a:avLst/>
          </a:prstGeom>
          <a:solidFill>
            <a:schemeClr val="accent3">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271463" algn="just"/>
            <a:r>
              <a:rPr lang="ru-RU" sz="1600" dirty="0" smtClean="0">
                <a:solidFill>
                  <a:schemeClr val="tx1"/>
                </a:solidFill>
              </a:rPr>
              <a:t>В 2017 году </a:t>
            </a:r>
            <a:r>
              <a:rPr lang="ru-RU" sz="1600" dirty="0">
                <a:solidFill>
                  <a:schemeClr val="tx1"/>
                </a:solidFill>
              </a:rPr>
              <a:t>возбуждено и рассмотрено </a:t>
            </a:r>
            <a:r>
              <a:rPr lang="ru-RU" sz="1600" dirty="0" smtClean="0">
                <a:solidFill>
                  <a:schemeClr val="tx1"/>
                </a:solidFill>
              </a:rPr>
              <a:t>12 </a:t>
            </a:r>
            <a:r>
              <a:rPr lang="ru-RU" sz="1600" dirty="0">
                <a:solidFill>
                  <a:schemeClr val="tx1"/>
                </a:solidFill>
              </a:rPr>
              <a:t>дел по выявленным фактам запрещенных соглашений или согласованных действий хозяйствующих </a:t>
            </a:r>
            <a:r>
              <a:rPr lang="ru-RU" sz="1600" dirty="0" smtClean="0">
                <a:solidFill>
                  <a:schemeClr val="tx1"/>
                </a:solidFill>
              </a:rPr>
              <a:t>субъектов (ст.11 ФЗ "О защите конкуренции")</a:t>
            </a:r>
          </a:p>
          <a:p>
            <a:pPr lvl="0" indent="271463" algn="just"/>
            <a:r>
              <a:rPr lang="ru-RU" sz="1600" dirty="0" smtClean="0">
                <a:solidFill>
                  <a:schemeClr val="tx1"/>
                </a:solidFill>
              </a:rPr>
              <a:t>Виды </a:t>
            </a:r>
            <a:r>
              <a:rPr lang="ru-RU" sz="1600" dirty="0">
                <a:solidFill>
                  <a:schemeClr val="tx1"/>
                </a:solidFill>
              </a:rPr>
              <a:t>нарушений по выявленным фактам запрещенных соглашений или согласованных действий хозяйствующих </a:t>
            </a:r>
            <a:r>
              <a:rPr lang="ru-RU" sz="1600" dirty="0" smtClean="0">
                <a:solidFill>
                  <a:schemeClr val="tx1"/>
                </a:solidFill>
              </a:rPr>
              <a:t>субъектов:</a:t>
            </a:r>
          </a:p>
          <a:p>
            <a:pPr marL="285750" lvl="0" indent="-285750" algn="just">
              <a:buFont typeface="Wingdings" panose="05000000000000000000" pitchFamily="2" charset="2"/>
              <a:buChar char="Ø"/>
            </a:pPr>
            <a:r>
              <a:rPr lang="ru-RU" sz="1600" dirty="0" smtClean="0">
                <a:solidFill>
                  <a:srgbClr val="3366FF"/>
                </a:solidFill>
              </a:rPr>
              <a:t>повышение</a:t>
            </a:r>
            <a:r>
              <a:rPr lang="ru-RU" sz="1600" dirty="0">
                <a:solidFill>
                  <a:srgbClr val="3366FF"/>
                </a:solidFill>
              </a:rPr>
              <a:t>, снижение или поддержание цен на </a:t>
            </a:r>
            <a:r>
              <a:rPr lang="ru-RU" sz="1600" dirty="0" smtClean="0">
                <a:solidFill>
                  <a:srgbClr val="3366FF"/>
                </a:solidFill>
              </a:rPr>
              <a:t>торгах- 60%</a:t>
            </a:r>
          </a:p>
          <a:p>
            <a:pPr marL="285750" lvl="0" indent="-285750" algn="just">
              <a:buFont typeface="Wingdings" panose="05000000000000000000" pitchFamily="2" charset="2"/>
              <a:buChar char="Ø"/>
            </a:pPr>
            <a:r>
              <a:rPr lang="ru-RU" sz="1600" dirty="0" smtClean="0">
                <a:solidFill>
                  <a:srgbClr val="3366FF"/>
                </a:solidFill>
              </a:rPr>
              <a:t>создание </a:t>
            </a:r>
            <a:r>
              <a:rPr lang="ru-RU" sz="1600" dirty="0">
                <a:solidFill>
                  <a:srgbClr val="3366FF"/>
                </a:solidFill>
              </a:rPr>
              <a:t>препятствий доступу на рынок, выходу с </a:t>
            </a:r>
            <a:r>
              <a:rPr lang="ru-RU" sz="1600" dirty="0" smtClean="0">
                <a:solidFill>
                  <a:srgbClr val="3366FF"/>
                </a:solidFill>
              </a:rPr>
              <a:t>рынка- 30%</a:t>
            </a:r>
          </a:p>
          <a:p>
            <a:pPr marL="285750" lvl="0" indent="-285750" algn="just">
              <a:buFont typeface="Wingdings" panose="05000000000000000000" pitchFamily="2" charset="2"/>
              <a:buChar char="Ø"/>
            </a:pPr>
            <a:r>
              <a:rPr lang="ru-RU" sz="1600" dirty="0" smtClean="0">
                <a:solidFill>
                  <a:srgbClr val="3366FF"/>
                </a:solidFill>
              </a:rPr>
              <a:t>координация </a:t>
            </a:r>
            <a:r>
              <a:rPr lang="ru-RU" sz="1600" dirty="0">
                <a:solidFill>
                  <a:srgbClr val="3366FF"/>
                </a:solidFill>
              </a:rPr>
              <a:t>экономической деятельности хозяйствующих </a:t>
            </a:r>
            <a:r>
              <a:rPr lang="ru-RU" sz="1600" dirty="0" smtClean="0">
                <a:solidFill>
                  <a:srgbClr val="3366FF"/>
                </a:solidFill>
              </a:rPr>
              <a:t>субъектов -10%</a:t>
            </a:r>
          </a:p>
          <a:p>
            <a:pPr lvl="0" indent="271463" algn="just"/>
            <a:r>
              <a:rPr lang="ru-RU" sz="1600" dirty="0" smtClean="0">
                <a:solidFill>
                  <a:schemeClr val="tx1"/>
                </a:solidFill>
              </a:rPr>
              <a:t>В 2018 году – 1 дело, вид нарушений по выявленным фактам запрещенных соглашений или согласованных действий хозяйствующих субъектов - </a:t>
            </a:r>
            <a:r>
              <a:rPr lang="ru-RU" sz="1600" dirty="0" smtClean="0">
                <a:solidFill>
                  <a:srgbClr val="3366FF"/>
                </a:solidFill>
              </a:rPr>
              <a:t>повышение, снижение или поддержание цен на торгах</a:t>
            </a:r>
            <a:endParaRPr lang="ru-RU" sz="1600" dirty="0">
              <a:solidFill>
                <a:schemeClr val="tx1"/>
              </a:solidFill>
            </a:endParaRPr>
          </a:p>
        </p:txBody>
      </p:sp>
      <p:sp>
        <p:nvSpPr>
          <p:cNvPr id="8" name="Прямоугольник 7"/>
          <p:cNvSpPr/>
          <p:nvPr/>
        </p:nvSpPr>
        <p:spPr>
          <a:xfrm>
            <a:off x="1" y="-32658"/>
            <a:ext cx="9144000" cy="707886"/>
          </a:xfrm>
          <a:prstGeom prst="rect">
            <a:avLst/>
          </a:prstGeom>
        </p:spPr>
        <p:txBody>
          <a:bodyPr wrap="square">
            <a:spAutoFit/>
          </a:bodyPr>
          <a:lstStyle/>
          <a:p>
            <a:pPr algn="ctr"/>
            <a:r>
              <a:rPr lang="ru-RU" sz="2000" b="1" dirty="0" smtClean="0">
                <a:solidFill>
                  <a:schemeClr val="bg1"/>
                </a:solidFill>
              </a:rPr>
              <a:t>Ограничивающие конкуренцию соглашения или согласованные действия</a:t>
            </a:r>
            <a:endParaRPr lang="ru-RU" sz="1600" b="1" i="1" dirty="0">
              <a:solidFill>
                <a:schemeClr val="bg1"/>
              </a:solidFill>
            </a:endParaRPr>
          </a:p>
        </p:txBody>
      </p:sp>
    </p:spTree>
    <p:extLst>
      <p:ext uri="{BB962C8B-B14F-4D97-AF65-F5344CB8AC3E}">
        <p14:creationId xmlns:p14="http://schemas.microsoft.com/office/powerpoint/2010/main" xmlns="" val="5121867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12</a:t>
            </a:fld>
            <a:endParaRPr lang="ru-RU">
              <a:solidFill>
                <a:srgbClr val="FFFFFF"/>
              </a:solidFill>
            </a:endParaRPr>
          </a:p>
        </p:txBody>
      </p:sp>
      <p:sp>
        <p:nvSpPr>
          <p:cNvPr id="6" name="Скругленный прямоугольник 5"/>
          <p:cNvSpPr/>
          <p:nvPr/>
        </p:nvSpPr>
        <p:spPr>
          <a:xfrm>
            <a:off x="429988" y="2415878"/>
            <a:ext cx="8409214" cy="2408371"/>
          </a:xfrm>
          <a:prstGeom prst="roundRect">
            <a:avLst/>
          </a:prstGeom>
          <a:solidFill>
            <a:schemeClr val="accent3">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just"/>
            <a:r>
              <a:rPr lang="ru-RU" dirty="0" smtClean="0">
                <a:solidFill>
                  <a:schemeClr val="tx1"/>
                </a:solidFill>
              </a:rPr>
              <a:t>В 2017 году возбуждено и рассмотрено 16 дел по выявленным фактам согласованных действий государственных органов по фактам ограничения доступа на рынок, выхода с рынка</a:t>
            </a:r>
          </a:p>
          <a:p>
            <a:pPr lvl="0" algn="just"/>
            <a:endParaRPr lang="ru-RU" b="1" dirty="0" smtClean="0">
              <a:solidFill>
                <a:schemeClr val="tx1"/>
              </a:solidFill>
            </a:endParaRPr>
          </a:p>
          <a:p>
            <a:pPr algn="just"/>
            <a:r>
              <a:rPr lang="ru-RU" dirty="0" smtClean="0">
                <a:solidFill>
                  <a:srgbClr val="0043C8"/>
                </a:solidFill>
              </a:rPr>
              <a:t>Предоставление земельных участков под жилищное строительство без проведения  конкурсных процедур.</a:t>
            </a:r>
          </a:p>
          <a:p>
            <a:pPr algn="just"/>
            <a:endParaRPr lang="ru-RU" dirty="0" smtClean="0">
              <a:solidFill>
                <a:srgbClr val="FF0000"/>
              </a:solidFill>
            </a:endParaRPr>
          </a:p>
          <a:p>
            <a:pPr algn="just"/>
            <a:endParaRPr lang="ru-RU" dirty="0" smtClean="0">
              <a:solidFill>
                <a:srgbClr val="FF0000"/>
              </a:solidFill>
            </a:endParaRPr>
          </a:p>
          <a:p>
            <a:pPr lvl="0" algn="just"/>
            <a:endParaRPr lang="ru-RU" b="1" dirty="0" smtClean="0">
              <a:solidFill>
                <a:schemeClr val="tx1"/>
              </a:solidFill>
            </a:endParaRPr>
          </a:p>
          <a:p>
            <a:pPr marL="285750" lvl="0" indent="-285750" algn="just"/>
            <a:endParaRPr lang="ru-RU" dirty="0">
              <a:solidFill>
                <a:srgbClr val="FF0000"/>
              </a:solidFill>
            </a:endParaRPr>
          </a:p>
        </p:txBody>
      </p:sp>
      <p:sp>
        <p:nvSpPr>
          <p:cNvPr id="5" name="Прямоугольник 4"/>
          <p:cNvSpPr/>
          <p:nvPr/>
        </p:nvSpPr>
        <p:spPr>
          <a:xfrm>
            <a:off x="0" y="119740"/>
            <a:ext cx="9144000" cy="400110"/>
          </a:xfrm>
          <a:prstGeom prst="rect">
            <a:avLst/>
          </a:prstGeom>
        </p:spPr>
        <p:txBody>
          <a:bodyPr wrap="square">
            <a:spAutoFit/>
          </a:bodyPr>
          <a:lstStyle/>
          <a:p>
            <a:pPr algn="ctr"/>
            <a:r>
              <a:rPr lang="ru-RU" sz="2000" b="1" dirty="0" err="1" smtClean="0">
                <a:solidFill>
                  <a:schemeClr val="bg1"/>
                </a:solidFill>
              </a:rPr>
              <a:t>Антиконкурентные</a:t>
            </a:r>
            <a:r>
              <a:rPr lang="ru-RU" sz="2000" b="1" dirty="0" smtClean="0">
                <a:solidFill>
                  <a:schemeClr val="bg1"/>
                </a:solidFill>
              </a:rPr>
              <a:t> соглашения с участием органов власти</a:t>
            </a:r>
            <a:endParaRPr lang="ru-RU" sz="1600" b="1" i="1" dirty="0">
              <a:solidFill>
                <a:schemeClr val="bg1"/>
              </a:solidFill>
            </a:endParaRPr>
          </a:p>
        </p:txBody>
      </p:sp>
    </p:spTree>
    <p:extLst>
      <p:ext uri="{BB962C8B-B14F-4D97-AF65-F5344CB8AC3E}">
        <p14:creationId xmlns:p14="http://schemas.microsoft.com/office/powerpoint/2010/main" xmlns="" val="7166524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13</a:t>
            </a:fld>
            <a:endParaRPr lang="ru-RU">
              <a:solidFill>
                <a:srgbClr val="FFFFFF"/>
              </a:solidFill>
            </a:endParaRPr>
          </a:p>
        </p:txBody>
      </p:sp>
      <p:sp>
        <p:nvSpPr>
          <p:cNvPr id="6" name="Скругленный прямоугольник 5"/>
          <p:cNvSpPr/>
          <p:nvPr/>
        </p:nvSpPr>
        <p:spPr>
          <a:xfrm>
            <a:off x="189186" y="935421"/>
            <a:ext cx="8755117" cy="5538951"/>
          </a:xfrm>
          <a:prstGeom prst="roundRect">
            <a:avLst/>
          </a:prstGeom>
          <a:solidFill>
            <a:schemeClr val="accent3">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smtClean="0">
                <a:solidFill>
                  <a:schemeClr val="tx1"/>
                </a:solidFill>
              </a:rPr>
              <a:t>     В </a:t>
            </a:r>
            <a:r>
              <a:rPr lang="ru-RU" sz="1600" dirty="0">
                <a:solidFill>
                  <a:schemeClr val="tx1"/>
                </a:solidFill>
              </a:rPr>
              <a:t>рамках осуществления полномочий по контролю за соблюдением антимонопольных требований к торгам </a:t>
            </a:r>
            <a:r>
              <a:rPr lang="ru-RU" sz="1600" dirty="0" smtClean="0">
                <a:solidFill>
                  <a:schemeClr val="tx1"/>
                </a:solidFill>
              </a:rPr>
              <a:t> (ст. 17 ФЗ "О защите конкуренции") в 2017 году </a:t>
            </a:r>
            <a:r>
              <a:rPr lang="ru-RU" sz="1600" dirty="0">
                <a:solidFill>
                  <a:schemeClr val="tx1"/>
                </a:solidFill>
              </a:rPr>
              <a:t>возбуждено и рассмотрено </a:t>
            </a:r>
            <a:r>
              <a:rPr lang="ru-RU" sz="1600" dirty="0" smtClean="0">
                <a:solidFill>
                  <a:schemeClr val="tx1"/>
                </a:solidFill>
              </a:rPr>
              <a:t>41 дело (в 2018 году – 3)</a:t>
            </a:r>
          </a:p>
          <a:p>
            <a:pPr algn="just"/>
            <a:r>
              <a:rPr lang="ru-RU" sz="1600" dirty="0" smtClean="0">
                <a:solidFill>
                  <a:schemeClr val="tx1"/>
                </a:solidFill>
              </a:rPr>
              <a:t>     Виды нарушений</a:t>
            </a:r>
          </a:p>
          <a:p>
            <a:pPr marL="285750" indent="-285750" algn="just">
              <a:buFont typeface="Wingdings" panose="05000000000000000000" pitchFamily="2" charset="2"/>
              <a:buChar char="Ø"/>
            </a:pPr>
            <a:r>
              <a:rPr lang="ru-RU" sz="1600" dirty="0" smtClean="0">
                <a:solidFill>
                  <a:schemeClr val="tx1"/>
                </a:solidFill>
              </a:rPr>
              <a:t>необоснованное </a:t>
            </a:r>
            <a:r>
              <a:rPr lang="ru-RU" sz="1600" dirty="0">
                <a:solidFill>
                  <a:schemeClr val="tx1"/>
                </a:solidFill>
              </a:rPr>
              <a:t>ограничение доступа к участию в торгах, запросе котировок </a:t>
            </a:r>
            <a:r>
              <a:rPr lang="ru-RU" sz="1600" dirty="0" smtClean="0">
                <a:solidFill>
                  <a:schemeClr val="tx1"/>
                </a:solidFill>
              </a:rPr>
              <a:t>(75% </a:t>
            </a:r>
            <a:r>
              <a:rPr lang="ru-RU" sz="1600" dirty="0">
                <a:solidFill>
                  <a:schemeClr val="tx1"/>
                </a:solidFill>
              </a:rPr>
              <a:t>выявленных нарушений по фактам несоблюдения антимонопольных требований к торгам</a:t>
            </a:r>
            <a:r>
              <a:rPr lang="ru-RU" sz="1600" dirty="0" smtClean="0">
                <a:solidFill>
                  <a:schemeClr val="tx1"/>
                </a:solidFill>
              </a:rPr>
              <a:t>). </a:t>
            </a:r>
            <a:r>
              <a:rPr lang="ru-RU" sz="1600" dirty="0" smtClean="0">
                <a:solidFill>
                  <a:srgbClr val="C00000"/>
                </a:solidFill>
              </a:rPr>
              <a:t>Установление требований к участникам, не предусмотренные законодательством</a:t>
            </a:r>
          </a:p>
          <a:p>
            <a:pPr marL="285750" indent="-285750" algn="just">
              <a:buFont typeface="Wingdings" panose="05000000000000000000" pitchFamily="2" charset="2"/>
              <a:buChar char="Ø"/>
            </a:pPr>
            <a:r>
              <a:rPr lang="ru-RU" sz="1600" dirty="0" smtClean="0">
                <a:solidFill>
                  <a:schemeClr val="tx1"/>
                </a:solidFill>
              </a:rPr>
              <a:t>создание </a:t>
            </a:r>
            <a:r>
              <a:rPr lang="ru-RU" sz="1600" dirty="0">
                <a:solidFill>
                  <a:schemeClr val="tx1"/>
                </a:solidFill>
              </a:rPr>
              <a:t>преимущественных условий участия в торгах, запросе котировок </a:t>
            </a:r>
            <a:r>
              <a:rPr lang="ru-RU" sz="1600" dirty="0" smtClean="0">
                <a:solidFill>
                  <a:schemeClr val="tx1"/>
                </a:solidFill>
              </a:rPr>
              <a:t>(15%). </a:t>
            </a:r>
            <a:r>
              <a:rPr lang="ru-RU" sz="1600" dirty="0" smtClean="0">
                <a:solidFill>
                  <a:srgbClr val="C00000"/>
                </a:solidFill>
              </a:rPr>
              <a:t>Предоставление информации</a:t>
            </a:r>
          </a:p>
          <a:p>
            <a:pPr marL="285750" indent="-285750" algn="just">
              <a:buFont typeface="Wingdings" panose="05000000000000000000" pitchFamily="2" charset="2"/>
              <a:buChar char="Ø"/>
            </a:pPr>
            <a:r>
              <a:rPr lang="ru-RU" sz="1600" dirty="0" smtClean="0">
                <a:solidFill>
                  <a:schemeClr val="tx1"/>
                </a:solidFill>
              </a:rPr>
              <a:t>Нарушение порядка определения победителя торгов, запроса котировок    (10%). </a:t>
            </a:r>
            <a:r>
              <a:rPr lang="ru-RU" sz="1600" dirty="0" smtClean="0">
                <a:solidFill>
                  <a:srgbClr val="FF0000"/>
                </a:solidFill>
              </a:rPr>
              <a:t>Администрацией не в полном объеме были проверены документы у участника торгов на соответствие закона. При проведении администрацией конкурса на право осуществления пассажирских перевозок победителем признан ИП, который имел задолженность по нагом и сборам, не имел достаточного количества транспортных средств, что нарушает нормы закона.</a:t>
            </a:r>
          </a:p>
        </p:txBody>
      </p:sp>
      <p:sp>
        <p:nvSpPr>
          <p:cNvPr id="5" name="Прямоугольник 4"/>
          <p:cNvSpPr/>
          <p:nvPr/>
        </p:nvSpPr>
        <p:spPr>
          <a:xfrm>
            <a:off x="0" y="0"/>
            <a:ext cx="9144000" cy="400110"/>
          </a:xfrm>
          <a:prstGeom prst="rect">
            <a:avLst/>
          </a:prstGeom>
        </p:spPr>
        <p:txBody>
          <a:bodyPr wrap="square">
            <a:spAutoFit/>
          </a:bodyPr>
          <a:lstStyle/>
          <a:p>
            <a:pPr algn="ctr"/>
            <a:r>
              <a:rPr lang="ru-RU" sz="2000" b="1" dirty="0" smtClean="0">
                <a:solidFill>
                  <a:schemeClr val="bg1"/>
                </a:solidFill>
              </a:rPr>
              <a:t>Антимонопольные требования к торгам</a:t>
            </a:r>
            <a:endParaRPr lang="ru-RU" sz="1600" b="1" i="1" dirty="0">
              <a:solidFill>
                <a:schemeClr val="bg1"/>
              </a:solidFill>
            </a:endParaRPr>
          </a:p>
        </p:txBody>
      </p:sp>
    </p:spTree>
    <p:extLst>
      <p:ext uri="{BB962C8B-B14F-4D97-AF65-F5344CB8AC3E}">
        <p14:creationId xmlns:p14="http://schemas.microsoft.com/office/powerpoint/2010/main" xmlns="" val="7166524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14</a:t>
            </a:fld>
            <a:endParaRPr lang="ru-RU">
              <a:solidFill>
                <a:srgbClr val="FFFFFF"/>
              </a:solidFill>
            </a:endParaRPr>
          </a:p>
        </p:txBody>
      </p:sp>
      <p:sp>
        <p:nvSpPr>
          <p:cNvPr id="9" name="Скругленный прямоугольник 8"/>
          <p:cNvSpPr/>
          <p:nvPr/>
        </p:nvSpPr>
        <p:spPr>
          <a:xfrm>
            <a:off x="147145" y="2343806"/>
            <a:ext cx="8827375" cy="2396360"/>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indent="355600" algn="just"/>
            <a:r>
              <a:rPr lang="ru-RU" dirty="0">
                <a:solidFill>
                  <a:schemeClr val="tx1"/>
                </a:solidFill>
              </a:rPr>
              <a:t>Статьей 17.1 Федерального закона "О защите конкуренции" установлены особенности порядка заключения договоров в отношении государственного и муниципального имущества - заключение договоров только по результатам проведения конкурсов или аукционов на право заключения таких </a:t>
            </a:r>
            <a:r>
              <a:rPr lang="ru-RU" dirty="0" smtClean="0">
                <a:solidFill>
                  <a:schemeClr val="tx1"/>
                </a:solidFill>
              </a:rPr>
              <a:t>договоров</a:t>
            </a:r>
            <a:endParaRPr lang="ru-RU" dirty="0">
              <a:solidFill>
                <a:schemeClr val="tx1"/>
              </a:solidFill>
            </a:endParaRPr>
          </a:p>
          <a:p>
            <a:pPr lvl="0" indent="355600" algn="just"/>
            <a:r>
              <a:rPr lang="ru-RU" dirty="0" smtClean="0">
                <a:solidFill>
                  <a:schemeClr val="tx1"/>
                </a:solidFill>
              </a:rPr>
              <a:t>В 2017 году </a:t>
            </a:r>
            <a:r>
              <a:rPr lang="ru-RU" dirty="0">
                <a:solidFill>
                  <a:schemeClr val="tx1"/>
                </a:solidFill>
              </a:rPr>
              <a:t>по статье 17.1. Федерального закона "О защите конкуренции" возбуждено и рассмотрено </a:t>
            </a:r>
            <a:r>
              <a:rPr lang="ru-RU" dirty="0" smtClean="0">
                <a:solidFill>
                  <a:schemeClr val="tx1"/>
                </a:solidFill>
              </a:rPr>
              <a:t>8 дел </a:t>
            </a:r>
            <a:endParaRPr lang="ru-RU" dirty="0">
              <a:solidFill>
                <a:schemeClr val="tx1"/>
              </a:solidFill>
            </a:endParaRPr>
          </a:p>
        </p:txBody>
      </p:sp>
      <p:sp>
        <p:nvSpPr>
          <p:cNvPr id="5" name="Прямоугольник 4"/>
          <p:cNvSpPr/>
          <p:nvPr/>
        </p:nvSpPr>
        <p:spPr>
          <a:xfrm>
            <a:off x="0" y="0"/>
            <a:ext cx="9144000" cy="707886"/>
          </a:xfrm>
          <a:prstGeom prst="rect">
            <a:avLst/>
          </a:prstGeom>
        </p:spPr>
        <p:txBody>
          <a:bodyPr wrap="square">
            <a:spAutoFit/>
          </a:bodyPr>
          <a:lstStyle/>
          <a:p>
            <a:pPr algn="ctr"/>
            <a:r>
              <a:rPr lang="ru-RU" sz="2000" b="1" dirty="0" smtClean="0">
                <a:solidFill>
                  <a:schemeClr val="bg1"/>
                </a:solidFill>
              </a:rPr>
              <a:t>Особенности порядка заключения договоров в отношении государственного и муниципального имущества</a:t>
            </a:r>
            <a:endParaRPr lang="ru-RU" sz="1600" b="1" i="1" dirty="0">
              <a:solidFill>
                <a:schemeClr val="bg1"/>
              </a:solidFill>
            </a:endParaRPr>
          </a:p>
        </p:txBody>
      </p:sp>
    </p:spTree>
    <p:extLst>
      <p:ext uri="{BB962C8B-B14F-4D97-AF65-F5344CB8AC3E}">
        <p14:creationId xmlns:p14="http://schemas.microsoft.com/office/powerpoint/2010/main" xmlns="" val="36585107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15</a:t>
            </a:fld>
            <a:endParaRPr lang="ru-RU">
              <a:solidFill>
                <a:srgbClr val="FFFFFF"/>
              </a:solidFill>
            </a:endParaRPr>
          </a:p>
        </p:txBody>
      </p:sp>
      <p:sp>
        <p:nvSpPr>
          <p:cNvPr id="9" name="Скругленный прямоугольник 8"/>
          <p:cNvSpPr/>
          <p:nvPr/>
        </p:nvSpPr>
        <p:spPr>
          <a:xfrm>
            <a:off x="199696" y="1187670"/>
            <a:ext cx="8764313" cy="4803228"/>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55600" algn="just"/>
            <a:r>
              <a:rPr lang="ru-RU" dirty="0">
                <a:solidFill>
                  <a:schemeClr val="tx1"/>
                </a:solidFill>
              </a:rPr>
              <a:t>Результаты работы по предупреждению и пресечению недобросовестной конкуренции показывают, что в структуре рассматриваемых нарушений антимонопольного законодательства не произошло существенных изменений. Основные формы недобросовестной конкуренции – недобросовестная конкуренция путем введения в заблуждение </a:t>
            </a:r>
            <a:r>
              <a:rPr lang="ru-RU" dirty="0" smtClean="0">
                <a:solidFill>
                  <a:schemeClr val="tx1"/>
                </a:solidFill>
              </a:rPr>
              <a:t>(в т.ч. при формирования заявок при участии в закупках) и </a:t>
            </a:r>
            <a:r>
              <a:rPr lang="ru-RU" dirty="0">
                <a:solidFill>
                  <a:schemeClr val="tx1"/>
                </a:solidFill>
              </a:rPr>
              <a:t>недобросовестная конкуренция, связанная с созданием </a:t>
            </a:r>
            <a:r>
              <a:rPr lang="ru-RU" dirty="0" smtClean="0">
                <a:solidFill>
                  <a:schemeClr val="tx1"/>
                </a:solidFill>
              </a:rPr>
              <a:t>смешения (в т.ч. с товарными знаками и символикой </a:t>
            </a:r>
            <a:r>
              <a:rPr lang="en-US" dirty="0" smtClean="0">
                <a:solidFill>
                  <a:schemeClr val="tx1"/>
                </a:solidFill>
              </a:rPr>
              <a:t>FIFA WORLD CUP 2018</a:t>
            </a:r>
            <a:r>
              <a:rPr lang="ru-RU" dirty="0" smtClean="0">
                <a:solidFill>
                  <a:schemeClr val="tx1"/>
                </a:solidFill>
              </a:rPr>
              <a:t>)</a:t>
            </a:r>
          </a:p>
          <a:p>
            <a:pPr lvl="0" indent="355600" algn="just"/>
            <a:endParaRPr lang="ru-RU" dirty="0" smtClean="0">
              <a:solidFill>
                <a:schemeClr val="tx1"/>
              </a:solidFill>
            </a:endParaRPr>
          </a:p>
          <a:p>
            <a:pPr lvl="0" indent="355600" algn="just"/>
            <a:r>
              <a:rPr lang="ru-RU" dirty="0" smtClean="0">
                <a:solidFill>
                  <a:schemeClr val="tx1"/>
                </a:solidFill>
              </a:rPr>
              <a:t>В 2017 году </a:t>
            </a:r>
            <a:r>
              <a:rPr lang="ru-RU" dirty="0">
                <a:solidFill>
                  <a:schemeClr val="tx1"/>
                </a:solidFill>
              </a:rPr>
              <a:t>выдано </a:t>
            </a:r>
            <a:r>
              <a:rPr lang="ru-RU" dirty="0" smtClean="0">
                <a:solidFill>
                  <a:schemeClr val="tx1"/>
                </a:solidFill>
              </a:rPr>
              <a:t>38 предупреждения, </a:t>
            </a:r>
            <a:r>
              <a:rPr lang="ru-RU" dirty="0">
                <a:solidFill>
                  <a:schemeClr val="tx1"/>
                </a:solidFill>
              </a:rPr>
              <a:t>возбуждено и рассмотрено </a:t>
            </a:r>
            <a:r>
              <a:rPr lang="ru-RU" dirty="0" smtClean="0">
                <a:solidFill>
                  <a:schemeClr val="tx1"/>
                </a:solidFill>
              </a:rPr>
              <a:t>3 </a:t>
            </a:r>
            <a:r>
              <a:rPr lang="ru-RU" dirty="0">
                <a:solidFill>
                  <a:schemeClr val="tx1"/>
                </a:solidFill>
              </a:rPr>
              <a:t>дела по фактам недобросовестной </a:t>
            </a:r>
            <a:r>
              <a:rPr lang="ru-RU" dirty="0" smtClean="0">
                <a:solidFill>
                  <a:schemeClr val="tx1"/>
                </a:solidFill>
              </a:rPr>
              <a:t>конкуренции (в 2018 год – 7 предупреждений и 1 дело) </a:t>
            </a:r>
          </a:p>
          <a:p>
            <a:pPr lvl="0" indent="355600" algn="just"/>
            <a:endParaRPr lang="ru-RU" dirty="0">
              <a:solidFill>
                <a:schemeClr val="tx1"/>
              </a:solidFill>
            </a:endParaRPr>
          </a:p>
        </p:txBody>
      </p:sp>
      <p:sp>
        <p:nvSpPr>
          <p:cNvPr id="5" name="Прямоугольник 4"/>
          <p:cNvSpPr/>
          <p:nvPr/>
        </p:nvSpPr>
        <p:spPr>
          <a:xfrm>
            <a:off x="0" y="0"/>
            <a:ext cx="9144000" cy="400110"/>
          </a:xfrm>
          <a:prstGeom prst="rect">
            <a:avLst/>
          </a:prstGeom>
        </p:spPr>
        <p:txBody>
          <a:bodyPr wrap="square">
            <a:spAutoFit/>
          </a:bodyPr>
          <a:lstStyle/>
          <a:p>
            <a:pPr algn="ctr"/>
            <a:r>
              <a:rPr lang="ru-RU" sz="2000" b="1" dirty="0" smtClean="0">
                <a:solidFill>
                  <a:schemeClr val="bg1"/>
                </a:solidFill>
              </a:rPr>
              <a:t>Запрет на недобросовестную конкуренцию</a:t>
            </a:r>
            <a:endParaRPr lang="ru-RU" sz="1600" b="1" i="1" dirty="0">
              <a:solidFill>
                <a:schemeClr val="bg1"/>
              </a:solidFill>
            </a:endParaRPr>
          </a:p>
        </p:txBody>
      </p:sp>
    </p:spTree>
    <p:extLst>
      <p:ext uri="{BB962C8B-B14F-4D97-AF65-F5344CB8AC3E}">
        <p14:creationId xmlns:p14="http://schemas.microsoft.com/office/powerpoint/2010/main" xmlns="" val="10714537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16</a:t>
            </a:fld>
            <a:endParaRPr lang="ru-RU">
              <a:solidFill>
                <a:srgbClr val="FFFFFF"/>
              </a:solidFill>
            </a:endParaRPr>
          </a:p>
        </p:txBody>
      </p:sp>
      <p:sp>
        <p:nvSpPr>
          <p:cNvPr id="7" name="Скругленный прямоугольник 6"/>
          <p:cNvSpPr/>
          <p:nvPr/>
        </p:nvSpPr>
        <p:spPr>
          <a:xfrm>
            <a:off x="283779" y="972459"/>
            <a:ext cx="8645048" cy="2212176"/>
          </a:xfrm>
          <a:prstGeom prst="roundRect">
            <a:avLst/>
          </a:prstGeom>
          <a:solidFill>
            <a:schemeClr val="accent5">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ru-RU" sz="1600" dirty="0">
                <a:solidFill>
                  <a:schemeClr val="tx1"/>
                </a:solidFill>
              </a:rPr>
              <a:t>Статья 18.1 Федерального закона "О защите конкуренции", введенная в антимонопольное законодательство «третьим антимонопольным пакетом», устанавливает административную процедуру рассмотрения жалоб на действия (бездействие) организатора торгов, оператора электронной площадки, конкурсной или аукционной комиссии при организации и проведении торгов, заключении договоров по результатам торгов или в случае, если торги, проведение которых является обязательным в соответствии с законодательством Российской Федерации. </a:t>
            </a:r>
          </a:p>
        </p:txBody>
      </p:sp>
      <p:sp>
        <p:nvSpPr>
          <p:cNvPr id="6" name="Скругленный прямоугольник 5"/>
          <p:cNvSpPr/>
          <p:nvPr/>
        </p:nvSpPr>
        <p:spPr>
          <a:xfrm>
            <a:off x="238233" y="3636578"/>
            <a:ext cx="8769133" cy="2207173"/>
          </a:xfrm>
          <a:prstGeom prst="roundRect">
            <a:avLst/>
          </a:prstGeom>
          <a:solidFill>
            <a:schemeClr val="accent3">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just"/>
            <a:r>
              <a:rPr lang="ru-RU" sz="1600" dirty="0" smtClean="0">
                <a:solidFill>
                  <a:schemeClr val="tx1"/>
                </a:solidFill>
              </a:rPr>
              <a:t>В 2017 году рассмотрено 21 заявление заказчиков о включении в реестр недобросовестных поставщиков в соответствии с Федеральным законом № 223- ФЗ «О закупках товаров, работ, услуг отдельными видами юридических лиц». Принято 3 решения о включении организаций в реестр недобросовестных поставщиков (в 2018 году рассмотрено 6 заявлений, принято 1 решение о включении организаций в реестр недобросовестных поставщиков). </a:t>
            </a:r>
          </a:p>
          <a:p>
            <a:pPr lvl="0" algn="just"/>
            <a:endParaRPr lang="ru-RU" sz="1500" dirty="0" smtClean="0">
              <a:solidFill>
                <a:schemeClr val="tx1"/>
              </a:solidFill>
            </a:endParaRPr>
          </a:p>
        </p:txBody>
      </p:sp>
      <p:sp>
        <p:nvSpPr>
          <p:cNvPr id="5" name="Прямоугольник 4"/>
          <p:cNvSpPr/>
          <p:nvPr/>
        </p:nvSpPr>
        <p:spPr>
          <a:xfrm>
            <a:off x="0" y="0"/>
            <a:ext cx="9144000" cy="400110"/>
          </a:xfrm>
          <a:prstGeom prst="rect">
            <a:avLst/>
          </a:prstGeom>
        </p:spPr>
        <p:txBody>
          <a:bodyPr wrap="square">
            <a:spAutoFit/>
          </a:bodyPr>
          <a:lstStyle/>
          <a:p>
            <a:pPr algn="ctr"/>
            <a:r>
              <a:rPr lang="ru-RU" sz="2000" b="1" dirty="0" smtClean="0">
                <a:solidFill>
                  <a:schemeClr val="bg1"/>
                </a:solidFill>
              </a:rPr>
              <a:t>Рассмотрения жалоб на нарушения процедуры торгов</a:t>
            </a:r>
            <a:endParaRPr lang="ru-RU" sz="1600" b="1" i="1" dirty="0">
              <a:solidFill>
                <a:schemeClr val="bg1"/>
              </a:solidFill>
            </a:endParaRPr>
          </a:p>
        </p:txBody>
      </p:sp>
    </p:spTree>
    <p:extLst>
      <p:ext uri="{BB962C8B-B14F-4D97-AF65-F5344CB8AC3E}">
        <p14:creationId xmlns:p14="http://schemas.microsoft.com/office/powerpoint/2010/main" xmlns="" val="9711993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17</a:t>
            </a:fld>
            <a:endParaRPr lang="ru-RU">
              <a:solidFill>
                <a:srgbClr val="FFFFFF"/>
              </a:solidFill>
            </a:endParaRPr>
          </a:p>
        </p:txBody>
      </p:sp>
      <p:sp>
        <p:nvSpPr>
          <p:cNvPr id="7" name="Скругленный прямоугольник 6"/>
          <p:cNvSpPr/>
          <p:nvPr/>
        </p:nvSpPr>
        <p:spPr>
          <a:xfrm>
            <a:off x="283779" y="972459"/>
            <a:ext cx="8645048" cy="2212176"/>
          </a:xfrm>
          <a:prstGeom prst="roundRect">
            <a:avLst/>
          </a:prstGeom>
          <a:solidFill>
            <a:schemeClr val="accent5">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ru-RU" sz="1600" dirty="0">
                <a:solidFill>
                  <a:schemeClr val="tx1"/>
                </a:solidFill>
              </a:rPr>
              <a:t>Статья 18.1 Федерального закона "О защите конкуренции", введенная в антимонопольное законодательство «третьим антимонопольным пакетом», устанавливает административную процедуру рассмотрения жалоб на действия (бездействие) организатора торгов, оператора электронной площадки, конкурсной или аукционной комиссии при организации и проведении торгов, заключении договоров по результатам торгов или в случае, если торги, проведение которых является обязательным в соответствии с законодательством Российской Федерации. </a:t>
            </a:r>
          </a:p>
        </p:txBody>
      </p:sp>
      <p:sp>
        <p:nvSpPr>
          <p:cNvPr id="6" name="Скругленный прямоугольник 5"/>
          <p:cNvSpPr/>
          <p:nvPr/>
        </p:nvSpPr>
        <p:spPr>
          <a:xfrm>
            <a:off x="283779" y="3489434"/>
            <a:ext cx="8607974" cy="2984938"/>
          </a:xfrm>
          <a:prstGeom prst="roundRect">
            <a:avLst/>
          </a:prstGeom>
          <a:solidFill>
            <a:schemeClr val="accent3">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just"/>
            <a:r>
              <a:rPr lang="ru-RU" sz="1450" dirty="0" smtClean="0">
                <a:solidFill>
                  <a:schemeClr val="tx1"/>
                </a:solidFill>
              </a:rPr>
              <a:t>В 2017 году рассмотрено 264 жалобы </a:t>
            </a:r>
            <a:r>
              <a:rPr lang="ru-RU" sz="1450" dirty="0">
                <a:solidFill>
                  <a:schemeClr val="tx1"/>
                </a:solidFill>
              </a:rPr>
              <a:t>в соответствии со статьей 18.1 Закона о защите конкуренции, признаны обоснованными </a:t>
            </a:r>
            <a:r>
              <a:rPr lang="ru-RU" sz="1450" dirty="0" smtClean="0">
                <a:solidFill>
                  <a:schemeClr val="tx1"/>
                </a:solidFill>
              </a:rPr>
              <a:t>109 жалоб, </a:t>
            </a:r>
            <a:r>
              <a:rPr lang="ru-RU" sz="1450" dirty="0">
                <a:solidFill>
                  <a:schemeClr val="tx1"/>
                </a:solidFill>
              </a:rPr>
              <a:t>выдано </a:t>
            </a:r>
            <a:r>
              <a:rPr lang="ru-RU" sz="1450" dirty="0" smtClean="0">
                <a:solidFill>
                  <a:schemeClr val="tx1"/>
                </a:solidFill>
              </a:rPr>
              <a:t>77 предписаний, </a:t>
            </a:r>
            <a:r>
              <a:rPr lang="ru-RU" sz="1450" dirty="0">
                <a:solidFill>
                  <a:schemeClr val="tx1"/>
                </a:solidFill>
              </a:rPr>
              <a:t>исполнено </a:t>
            </a:r>
            <a:r>
              <a:rPr lang="ru-RU" sz="1450" dirty="0" smtClean="0">
                <a:solidFill>
                  <a:schemeClr val="tx1"/>
                </a:solidFill>
              </a:rPr>
              <a:t>74 предписания,  3 </a:t>
            </a:r>
            <a:r>
              <a:rPr lang="ru-RU" sz="1450" dirty="0">
                <a:solidFill>
                  <a:schemeClr val="tx1"/>
                </a:solidFill>
              </a:rPr>
              <a:t>– в стадии </a:t>
            </a:r>
            <a:r>
              <a:rPr lang="ru-RU" sz="1450" dirty="0" smtClean="0">
                <a:solidFill>
                  <a:schemeClr val="tx1"/>
                </a:solidFill>
              </a:rPr>
              <a:t>исполнения. </a:t>
            </a:r>
          </a:p>
          <a:p>
            <a:pPr algn="just"/>
            <a:r>
              <a:rPr lang="ru-RU" sz="1450" dirty="0" smtClean="0">
                <a:solidFill>
                  <a:schemeClr val="tx1"/>
                </a:solidFill>
              </a:rPr>
              <a:t>В 2018 году рассмотрено 58 жалоб в соответствии со статьей 18.1 Закона о защите конкуренции, признаны обоснованными 20 жалоб, выдано 13 предписаний, исполнено 3 предписания,  10 – в стадии исполнения. </a:t>
            </a:r>
          </a:p>
          <a:p>
            <a:pPr lvl="0" algn="just"/>
            <a:endParaRPr lang="ru-RU" sz="1450" dirty="0" smtClean="0">
              <a:solidFill>
                <a:schemeClr val="tx1"/>
              </a:solidFill>
            </a:endParaRPr>
          </a:p>
          <a:p>
            <a:pPr lvl="0" algn="just"/>
            <a:r>
              <a:rPr lang="ru-RU" sz="1450" dirty="0" smtClean="0">
                <a:solidFill>
                  <a:schemeClr val="tx1"/>
                </a:solidFill>
              </a:rPr>
              <a:t>Большинство жалоб (в 2017 и 2018 годах) </a:t>
            </a:r>
            <a:r>
              <a:rPr lang="ru-RU" sz="1450" dirty="0">
                <a:solidFill>
                  <a:schemeClr val="tx1"/>
                </a:solidFill>
              </a:rPr>
              <a:t>касались нарушений процедуры Федерального Закона «О закупках товаров, работ, услуг отдельными видами юридических лиц». В качестве основного довода жалоб являлся: необоснованный отказ в допуске к участию в закупочной процедуре. </a:t>
            </a:r>
          </a:p>
        </p:txBody>
      </p:sp>
      <p:sp>
        <p:nvSpPr>
          <p:cNvPr id="5" name="Прямоугольник 4"/>
          <p:cNvSpPr/>
          <p:nvPr/>
        </p:nvSpPr>
        <p:spPr>
          <a:xfrm>
            <a:off x="0" y="0"/>
            <a:ext cx="9144000" cy="400110"/>
          </a:xfrm>
          <a:prstGeom prst="rect">
            <a:avLst/>
          </a:prstGeom>
        </p:spPr>
        <p:txBody>
          <a:bodyPr wrap="square">
            <a:spAutoFit/>
          </a:bodyPr>
          <a:lstStyle/>
          <a:p>
            <a:pPr algn="ctr"/>
            <a:r>
              <a:rPr lang="ru-RU" sz="2000" b="1" dirty="0" smtClean="0">
                <a:solidFill>
                  <a:schemeClr val="bg1"/>
                </a:solidFill>
              </a:rPr>
              <a:t>Рассмотрения жалоб на нарушения процедуры торгов</a:t>
            </a:r>
            <a:endParaRPr lang="ru-RU" sz="1600" b="1" i="1" dirty="0">
              <a:solidFill>
                <a:schemeClr val="bg1"/>
              </a:solidFill>
            </a:endParaRPr>
          </a:p>
        </p:txBody>
      </p:sp>
    </p:spTree>
    <p:extLst>
      <p:ext uri="{BB962C8B-B14F-4D97-AF65-F5344CB8AC3E}">
        <p14:creationId xmlns:p14="http://schemas.microsoft.com/office/powerpoint/2010/main" xmlns="" val="9711993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Блок-схема: альтернативный процесс 7"/>
          <p:cNvSpPr/>
          <p:nvPr/>
        </p:nvSpPr>
        <p:spPr>
          <a:xfrm>
            <a:off x="157655" y="1524000"/>
            <a:ext cx="8613078" cy="3993932"/>
          </a:xfrm>
          <a:prstGeom prst="flowChartAlternateProcess">
            <a:avLst/>
          </a:prstGeom>
          <a:solidFill>
            <a:schemeClr val="bg1">
              <a:alpha val="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smtClean="0">
                <a:solidFill>
                  <a:schemeClr val="tx1"/>
                </a:solidFill>
                <a:cs typeface="Times New Roman" panose="02020603050405020304" pitchFamily="18" charset="0"/>
              </a:rPr>
              <a:t> </a:t>
            </a:r>
            <a:endParaRPr lang="ru-RU" sz="1550" dirty="0">
              <a:solidFill>
                <a:schemeClr val="tx1"/>
              </a:solidFill>
            </a:endParaRPr>
          </a:p>
        </p:txBody>
      </p:sp>
      <p:sp>
        <p:nvSpPr>
          <p:cNvPr id="11" name="Текст 10"/>
          <p:cNvSpPr>
            <a:spLocks noGrp="1"/>
          </p:cNvSpPr>
          <p:nvPr>
            <p:ph type="body" idx="1"/>
          </p:nvPr>
        </p:nvSpPr>
        <p:spPr>
          <a:xfrm>
            <a:off x="388884" y="1650125"/>
            <a:ext cx="8095320" cy="4084321"/>
          </a:xfrm>
        </p:spPr>
        <p:txBody>
          <a:bodyPr/>
          <a:lstStyle/>
          <a:p>
            <a:pPr algn="just"/>
            <a:r>
              <a:rPr lang="ru-RU" sz="1600" dirty="0" smtClean="0">
                <a:solidFill>
                  <a:schemeClr val="tx1"/>
                </a:solidFill>
              </a:rPr>
              <a:t>Кроме этого, обжаловались торги</a:t>
            </a:r>
            <a:r>
              <a:rPr lang="ru-RU" sz="1600" b="1" i="1" dirty="0" smtClean="0">
                <a:solidFill>
                  <a:schemeClr val="tx1"/>
                </a:solidFill>
              </a:rPr>
              <a:t> </a:t>
            </a:r>
            <a:r>
              <a:rPr lang="ru-RU" sz="1600" dirty="0" smtClean="0">
                <a:solidFill>
                  <a:schemeClr val="tx1"/>
                </a:solidFill>
              </a:rPr>
              <a:t>по аренде и продаже земельных участков, находящихся в государственной или муниципальной собственности. Рассматривались жалобы по обжалованию аукционов и предварительных отборов, проводимых в рамках постановления Правительства Российской Федерации от 01.07.2016 № 615 "О порядке привлечения подрядных организаций для оказания услуг и (или) выполнения работ по капитальному ремонту общего имущества в многоквартирном доме и порядке осуществления закупок товаров, работ, услуг в целях выполнения функций специализированной некоммерческой организации, осуществляющей деятельность, направленную на обеспечение проведения капитального ремонта общего имущества в многоквартирных домах". Обжаловались торги в рамках соблюдения требований Федерального закона «О несостоятельности (банкротстве)», торги по реализации имущества должников в порядке, установленном Федеральным законом от 02.10.2007 № 229-ФЗ «Об исполнительном производстве», Федеральным законом от 16.07.1998 № 102-ФЗ "Об ипотеке (залоге недвижимости)".</a:t>
            </a:r>
          </a:p>
          <a:p>
            <a:endParaRPr lang="ru-RU" sz="1800" dirty="0">
              <a:solidFill>
                <a:schemeClr val="tx1"/>
              </a:solidFill>
            </a:endParaRPr>
          </a:p>
        </p:txBody>
      </p:sp>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18</a:t>
            </a:fld>
            <a:endParaRPr lang="ru-RU" dirty="0">
              <a:solidFill>
                <a:srgbClr val="FFFFFF"/>
              </a:solidFill>
            </a:endParaRPr>
          </a:p>
        </p:txBody>
      </p:sp>
      <p:sp>
        <p:nvSpPr>
          <p:cNvPr id="5" name="Прямоугольник 4"/>
          <p:cNvSpPr/>
          <p:nvPr/>
        </p:nvSpPr>
        <p:spPr>
          <a:xfrm>
            <a:off x="0" y="0"/>
            <a:ext cx="9144000" cy="400110"/>
          </a:xfrm>
          <a:prstGeom prst="rect">
            <a:avLst/>
          </a:prstGeom>
        </p:spPr>
        <p:txBody>
          <a:bodyPr wrap="square">
            <a:spAutoFit/>
          </a:bodyPr>
          <a:lstStyle/>
          <a:p>
            <a:pPr algn="ctr"/>
            <a:r>
              <a:rPr lang="ru-RU" sz="2000" b="1" dirty="0" smtClean="0">
                <a:solidFill>
                  <a:schemeClr val="bg1"/>
                </a:solidFill>
              </a:rPr>
              <a:t>Рассмотрения жалоб на нарушения процедуры торгов</a:t>
            </a:r>
            <a:endParaRPr lang="ru-RU" sz="1600" b="1" i="1" dirty="0">
              <a:solidFill>
                <a:schemeClr val="bg1"/>
              </a:solidFill>
            </a:endParaRPr>
          </a:p>
        </p:txBody>
      </p:sp>
    </p:spTree>
    <p:extLst>
      <p:ext uri="{BB962C8B-B14F-4D97-AF65-F5344CB8AC3E}">
        <p14:creationId xmlns:p14="http://schemas.microsoft.com/office/powerpoint/2010/main" xmlns="" val="42743084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19</a:t>
            </a:fld>
            <a:endParaRPr lang="ru-RU">
              <a:solidFill>
                <a:srgbClr val="FFFFFF"/>
              </a:solidFill>
            </a:endParaRPr>
          </a:p>
        </p:txBody>
      </p:sp>
      <p:sp>
        <p:nvSpPr>
          <p:cNvPr id="7" name="Скругленный прямоугольник 6"/>
          <p:cNvSpPr/>
          <p:nvPr/>
        </p:nvSpPr>
        <p:spPr>
          <a:xfrm>
            <a:off x="178676" y="1207376"/>
            <a:ext cx="8754323" cy="1672459"/>
          </a:xfrm>
          <a:prstGeom prst="roundRect">
            <a:avLst/>
          </a:prstGeom>
          <a:solidFill>
            <a:schemeClr val="accent5">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a:solidFill>
                  <a:schemeClr val="tx1"/>
                </a:solidFill>
              </a:rPr>
              <a:t>При осуществлении государственного контроля за соблюдением законодательства о рекламе </a:t>
            </a:r>
            <a:r>
              <a:rPr lang="ru-RU" dirty="0" smtClean="0">
                <a:solidFill>
                  <a:schemeClr val="tx1"/>
                </a:solidFill>
              </a:rPr>
              <a:t>в 2017 году </a:t>
            </a:r>
            <a:r>
              <a:rPr lang="ru-RU" dirty="0">
                <a:solidFill>
                  <a:schemeClr val="tx1"/>
                </a:solidFill>
              </a:rPr>
              <a:t>возбуждено и рассмотрено </a:t>
            </a:r>
            <a:r>
              <a:rPr lang="ru-RU" dirty="0" smtClean="0">
                <a:solidFill>
                  <a:schemeClr val="tx1"/>
                </a:solidFill>
              </a:rPr>
              <a:t>85 дел </a:t>
            </a:r>
            <a:r>
              <a:rPr lang="ru-RU" dirty="0">
                <a:solidFill>
                  <a:schemeClr val="tx1"/>
                </a:solidFill>
              </a:rPr>
              <a:t>по признакам нарушения законодательства о рекламе, выдано </a:t>
            </a:r>
            <a:r>
              <a:rPr lang="ru-RU" dirty="0" smtClean="0">
                <a:solidFill>
                  <a:schemeClr val="tx1"/>
                </a:solidFill>
              </a:rPr>
              <a:t>117 предписаний (в 2018 году – 5 дел и выдано 4 предписания).</a:t>
            </a:r>
            <a:endParaRPr lang="ru-RU" dirty="0">
              <a:solidFill>
                <a:schemeClr val="tx1"/>
              </a:solidFill>
            </a:endParaRPr>
          </a:p>
        </p:txBody>
      </p:sp>
      <p:sp>
        <p:nvSpPr>
          <p:cNvPr id="6" name="Скругленный прямоугольник 5"/>
          <p:cNvSpPr/>
          <p:nvPr/>
        </p:nvSpPr>
        <p:spPr>
          <a:xfrm>
            <a:off x="231228" y="3100553"/>
            <a:ext cx="8614421" cy="3058510"/>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a:solidFill>
                  <a:schemeClr val="tx1"/>
                </a:solidFill>
              </a:rPr>
              <a:t>Деятельность антимонопольного органа направлена на защиту от недобросовестной конкуренции в области рекламы, предотвращение и пресечение ненадлежащей рекламы, способной ввести потребителей рекламы в </a:t>
            </a:r>
            <a:r>
              <a:rPr lang="ru-RU" dirty="0" smtClean="0">
                <a:solidFill>
                  <a:schemeClr val="tx1"/>
                </a:solidFill>
              </a:rPr>
              <a:t>заблуждение</a:t>
            </a:r>
          </a:p>
          <a:p>
            <a:pPr lvl="0" indent="355600" algn="just"/>
            <a:r>
              <a:rPr lang="ru-RU" dirty="0" smtClean="0">
                <a:solidFill>
                  <a:schemeClr val="tx1"/>
                </a:solidFill>
              </a:rPr>
              <a:t>Дела </a:t>
            </a:r>
            <a:r>
              <a:rPr lang="ru-RU" dirty="0">
                <a:solidFill>
                  <a:schemeClr val="tx1"/>
                </a:solidFill>
              </a:rPr>
              <a:t>возбуждались по фактам распространения ненадлежащей рекламы медицинских услуг; ненадлежащей рекламы, в которой отсутствует часть существенной информации, что вводит потребителей рекламы в заблуждение; несоблюдения общих требований к рекламе и общих требований при рекламе финансовых услуг. </a:t>
            </a:r>
            <a:endParaRPr lang="ru-RU" dirty="0" smtClean="0">
              <a:solidFill>
                <a:schemeClr val="tx1"/>
              </a:solidFill>
            </a:endParaRPr>
          </a:p>
          <a:p>
            <a:pPr marL="285750" lvl="0" indent="-285750" algn="just">
              <a:buFont typeface="Wingdings" panose="05000000000000000000" pitchFamily="2" charset="2"/>
              <a:buChar char="Ø"/>
            </a:pPr>
            <a:endParaRPr lang="ru-RU" dirty="0">
              <a:solidFill>
                <a:schemeClr val="tx1"/>
              </a:solidFill>
            </a:endParaRPr>
          </a:p>
        </p:txBody>
      </p:sp>
      <p:sp>
        <p:nvSpPr>
          <p:cNvPr id="8" name="Прямоугольник 7"/>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Нарушения законодательства </a:t>
            </a:r>
            <a:r>
              <a:rPr lang="ru-RU" sz="2400" b="1" dirty="0">
                <a:solidFill>
                  <a:schemeClr val="bg1"/>
                </a:solidFill>
              </a:rPr>
              <a:t>о рекламе </a:t>
            </a:r>
            <a:endParaRPr lang="ru-RU" i="1" dirty="0">
              <a:solidFill>
                <a:schemeClr val="bg1"/>
              </a:solidFill>
            </a:endParaRPr>
          </a:p>
        </p:txBody>
      </p:sp>
    </p:spTree>
    <p:extLst>
      <p:ext uri="{BB962C8B-B14F-4D97-AF65-F5344CB8AC3E}">
        <p14:creationId xmlns:p14="http://schemas.microsoft.com/office/powerpoint/2010/main" xmlns="" val="1514382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2</a:t>
            </a:fld>
            <a:endParaRPr lang="ru-RU">
              <a:solidFill>
                <a:srgbClr val="FFFFFF"/>
              </a:solidFill>
            </a:endParaRPr>
          </a:p>
        </p:txBody>
      </p:sp>
      <p:graphicFrame>
        <p:nvGraphicFramePr>
          <p:cNvPr id="5" name="Таблица 4"/>
          <p:cNvGraphicFramePr>
            <a:graphicFrameLocks noGrp="1"/>
          </p:cNvGraphicFramePr>
          <p:nvPr/>
        </p:nvGraphicFramePr>
        <p:xfrm>
          <a:off x="84083" y="854098"/>
          <a:ext cx="9059917" cy="5798949"/>
        </p:xfrm>
        <a:graphic>
          <a:graphicData uri="http://schemas.openxmlformats.org/drawingml/2006/table">
            <a:tbl>
              <a:tblPr firstRow="1" bandRow="1">
                <a:tableStyleId>{69CF1AB2-1976-4502-BF36-3FF5EA218861}</a:tableStyleId>
              </a:tblPr>
              <a:tblGrid>
                <a:gridCol w="7263642"/>
                <a:gridCol w="1796275"/>
              </a:tblGrid>
              <a:tr h="539244">
                <a:tc>
                  <a:txBody>
                    <a:bodyPr/>
                    <a:lstStyle/>
                    <a:p>
                      <a:pPr algn="l"/>
                      <a:r>
                        <a:rPr lang="ru-RU" sz="1400" dirty="0" smtClean="0"/>
                        <a:t>Башкортостанским УФАС России </a:t>
                      </a:r>
                      <a:endParaRPr lang="ru-RU" sz="1400" dirty="0">
                        <a:solidFill>
                          <a:schemeClr val="tx1"/>
                        </a:solidFill>
                      </a:endParaRPr>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smtClean="0"/>
                        <a:t>2017 год </a:t>
                      </a:r>
                    </a:p>
                    <a:p>
                      <a:pPr algn="l"/>
                      <a:endParaRPr lang="ru-RU" sz="1400" dirty="0">
                        <a:solidFill>
                          <a:schemeClr val="tx1"/>
                        </a:solidFill>
                      </a:endParaRPr>
                    </a:p>
                  </a:txBody>
                  <a:tcPr marL="45720" marR="45720"/>
                </a:tc>
              </a:tr>
              <a:tr h="308392">
                <a:tc>
                  <a:txBody>
                    <a:bodyPr/>
                    <a:lstStyle/>
                    <a:p>
                      <a:pPr algn="l"/>
                      <a:r>
                        <a:rPr lang="ru-RU" sz="1400" dirty="0" smtClean="0"/>
                        <a:t> выдано</a:t>
                      </a:r>
                      <a:r>
                        <a:rPr lang="ru-RU" sz="1400" baseline="0" dirty="0" smtClean="0"/>
                        <a:t> </a:t>
                      </a:r>
                      <a:r>
                        <a:rPr lang="ru-RU" sz="1400" dirty="0" smtClean="0"/>
                        <a:t>предупреждений</a:t>
                      </a:r>
                      <a:endParaRPr lang="ru-RU" sz="1400" b="1" dirty="0"/>
                    </a:p>
                  </a:txBody>
                  <a:tcPr marL="45720" marR="45720"/>
                </a:tc>
                <a:tc>
                  <a:txBody>
                    <a:bodyPr/>
                    <a:lstStyle/>
                    <a:p>
                      <a:pPr algn="l"/>
                      <a:r>
                        <a:rPr lang="ru-RU" sz="1400" dirty="0" smtClean="0"/>
                        <a:t>312</a:t>
                      </a:r>
                      <a:endParaRPr lang="ru-RU" sz="1400" b="1" dirty="0"/>
                    </a:p>
                  </a:txBody>
                  <a:tcPr marL="45720" marR="45720"/>
                </a:tc>
              </a:tr>
              <a:tr h="308392">
                <a:tc>
                  <a:txBody>
                    <a:bodyPr/>
                    <a:lstStyle/>
                    <a:p>
                      <a:pPr algn="l"/>
                      <a:r>
                        <a:rPr lang="ru-RU" sz="1400" dirty="0" smtClean="0"/>
                        <a:t>выдано предостережений</a:t>
                      </a:r>
                      <a:endParaRPr lang="ru-RU" sz="1400" b="1" dirty="0"/>
                    </a:p>
                  </a:txBody>
                  <a:tcPr marL="45720" marR="45720"/>
                </a:tc>
                <a:tc>
                  <a:txBody>
                    <a:bodyPr/>
                    <a:lstStyle/>
                    <a:p>
                      <a:pPr algn="l"/>
                      <a:r>
                        <a:rPr lang="ru-RU" sz="1400" dirty="0" smtClean="0"/>
                        <a:t>6</a:t>
                      </a:r>
                      <a:endParaRPr lang="ru-RU" sz="1400" b="1" dirty="0"/>
                    </a:p>
                  </a:txBody>
                  <a:tcPr marL="45720" marR="45720"/>
                </a:tc>
              </a:tr>
              <a:tr h="309719">
                <a:tc>
                  <a:txBody>
                    <a:bodyPr/>
                    <a:lstStyle/>
                    <a:p>
                      <a:pPr algn="l"/>
                      <a:r>
                        <a:rPr lang="ru-RU" sz="1400" dirty="0" smtClean="0"/>
                        <a:t>проведено проверок</a:t>
                      </a:r>
                      <a:endParaRPr lang="ru-RU" sz="1400" b="1" dirty="0"/>
                    </a:p>
                  </a:txBody>
                  <a:tcPr marL="45720" marR="45720"/>
                </a:tc>
                <a:tc>
                  <a:txBody>
                    <a:bodyPr/>
                    <a:lstStyle/>
                    <a:p>
                      <a:pPr algn="l"/>
                      <a:r>
                        <a:rPr lang="ru-RU" sz="1400" dirty="0" smtClean="0"/>
                        <a:t>274</a:t>
                      </a:r>
                      <a:endParaRPr lang="ru-RU" sz="1400" b="1" dirty="0"/>
                    </a:p>
                  </a:txBody>
                  <a:tcPr marL="45720" marR="45720"/>
                </a:tc>
              </a:tr>
              <a:tr h="312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smtClean="0"/>
                        <a:t>возбуждено и рассмотрено дел по признакам</a:t>
                      </a:r>
                      <a:r>
                        <a:rPr lang="ru-RU" sz="1400" baseline="0" dirty="0" smtClean="0"/>
                        <a:t> </a:t>
                      </a:r>
                      <a:r>
                        <a:rPr lang="ru-RU" sz="1400" dirty="0" smtClean="0"/>
                        <a:t>нарушения:</a:t>
                      </a:r>
                      <a:endParaRPr lang="ru-RU" sz="1400" b="1" dirty="0" smtClean="0"/>
                    </a:p>
                  </a:txBody>
                  <a:tcPr marL="45720" marR="45720" anchor="ctr"/>
                </a:tc>
                <a:tc>
                  <a:txBody>
                    <a:bodyPr/>
                    <a:lstStyle/>
                    <a:p>
                      <a:pPr algn="l"/>
                      <a:endParaRPr lang="ru-RU" sz="1400" b="1" dirty="0"/>
                    </a:p>
                  </a:txBody>
                  <a:tcPr marL="45720" marR="45720"/>
                </a:tc>
              </a:tr>
              <a:tr h="3355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smtClean="0"/>
                        <a:t>антимонопольного законодательства</a:t>
                      </a:r>
                    </a:p>
                  </a:txBody>
                  <a:tcPr marL="45720" marR="45720"/>
                </a:tc>
                <a:tc>
                  <a:txBody>
                    <a:bodyPr/>
                    <a:lstStyle/>
                    <a:p>
                      <a:pPr algn="l"/>
                      <a:r>
                        <a:rPr lang="ru-RU" sz="1400" dirty="0" smtClean="0"/>
                        <a:t>96</a:t>
                      </a:r>
                      <a:endParaRPr lang="ru-RU" sz="1400" b="1" dirty="0"/>
                    </a:p>
                  </a:txBody>
                  <a:tcPr marL="45720" marR="45720"/>
                </a:tc>
              </a:tr>
              <a:tr h="308392">
                <a:tc>
                  <a:txBody>
                    <a:bodyPr/>
                    <a:lstStyle/>
                    <a:p>
                      <a:pPr lvl="0" algn="l"/>
                      <a:r>
                        <a:rPr lang="ru-RU" sz="1400" dirty="0" smtClean="0"/>
                        <a:t>законодательства о рекламе</a:t>
                      </a:r>
                      <a:endParaRPr lang="ru-RU" sz="1400" dirty="0"/>
                    </a:p>
                  </a:txBody>
                  <a:tcPr marL="45720" marR="45720"/>
                </a:tc>
                <a:tc>
                  <a:txBody>
                    <a:bodyPr/>
                    <a:lstStyle/>
                    <a:p>
                      <a:pPr algn="l"/>
                      <a:r>
                        <a:rPr lang="ru-RU" sz="1400" dirty="0" smtClean="0"/>
                        <a:t>85</a:t>
                      </a:r>
                      <a:endParaRPr lang="ru-RU" sz="1400" b="1" dirty="0"/>
                    </a:p>
                  </a:txBody>
                  <a:tcPr marL="45720" marR="45720"/>
                </a:tc>
              </a:tr>
              <a:tr h="308392">
                <a:tc>
                  <a:txBody>
                    <a:bodyPr/>
                    <a:lstStyle/>
                    <a:p>
                      <a:pPr lvl="0" algn="l"/>
                      <a:r>
                        <a:rPr lang="ru-RU" sz="1400" dirty="0" smtClean="0"/>
                        <a:t>о торговле</a:t>
                      </a:r>
                      <a:endParaRPr lang="ru-RU" sz="1400" dirty="0"/>
                    </a:p>
                  </a:txBody>
                  <a:tcPr marL="45720" marR="45720"/>
                </a:tc>
                <a:tc>
                  <a:txBody>
                    <a:bodyPr/>
                    <a:lstStyle/>
                    <a:p>
                      <a:pPr algn="l"/>
                      <a:r>
                        <a:rPr lang="ru-RU" sz="1400" dirty="0" smtClean="0"/>
                        <a:t>1</a:t>
                      </a:r>
                      <a:endParaRPr lang="ru-RU" sz="1400" b="1" dirty="0"/>
                    </a:p>
                  </a:txBody>
                  <a:tcPr marL="45720" marR="45720"/>
                </a:tc>
              </a:tr>
              <a:tr h="308392">
                <a:tc>
                  <a:txBody>
                    <a:bodyPr/>
                    <a:lstStyle/>
                    <a:p>
                      <a:pPr lvl="0" algn="l"/>
                      <a:r>
                        <a:rPr lang="ru-RU" sz="1400" dirty="0" smtClean="0"/>
                        <a:t>по контрою в сфере закупок:</a:t>
                      </a:r>
                      <a:endParaRPr lang="ru-RU" sz="1400" b="1" dirty="0"/>
                    </a:p>
                  </a:txBody>
                  <a:tcPr marL="45720" marR="45720" anchor="ctr"/>
                </a:tc>
                <a:tc>
                  <a:txBody>
                    <a:bodyPr/>
                    <a:lstStyle/>
                    <a:p>
                      <a:pPr algn="l"/>
                      <a:endParaRPr lang="ru-RU" sz="1400" b="1" dirty="0"/>
                    </a:p>
                  </a:txBody>
                  <a:tcPr marL="45720" marR="45720"/>
                </a:tc>
              </a:tr>
              <a:tr h="350058">
                <a:tc>
                  <a:txBody>
                    <a:bodyPr/>
                    <a:lstStyle/>
                    <a:p>
                      <a:pPr lvl="0" algn="l"/>
                      <a:r>
                        <a:rPr lang="ru-RU" sz="1400" dirty="0" smtClean="0"/>
                        <a:t>рассмотрено</a:t>
                      </a:r>
                      <a:r>
                        <a:rPr lang="ru-RU" sz="1400" baseline="0" dirty="0" smtClean="0"/>
                        <a:t> жалоб </a:t>
                      </a:r>
                      <a:endParaRPr lang="ru-RU" sz="1400" dirty="0"/>
                    </a:p>
                  </a:txBody>
                  <a:tcPr marL="45720" marR="45720" anchor="ctr"/>
                </a:tc>
                <a:tc>
                  <a:txBody>
                    <a:bodyPr/>
                    <a:lstStyle/>
                    <a:p>
                      <a:pPr algn="l"/>
                      <a:r>
                        <a:rPr lang="ru-RU" sz="1400" dirty="0" smtClean="0"/>
                        <a:t>1099</a:t>
                      </a:r>
                      <a:endParaRPr lang="ru-RU" sz="1400" b="1" dirty="0"/>
                    </a:p>
                  </a:txBody>
                  <a:tcPr marL="45720" marR="45720"/>
                </a:tc>
              </a:tr>
              <a:tr h="516212">
                <a:tc>
                  <a:txBody>
                    <a:bodyPr/>
                    <a:lstStyle/>
                    <a:p>
                      <a:pPr lvl="0" algn="l"/>
                      <a:r>
                        <a:rPr lang="ru-RU" sz="1400" dirty="0" smtClean="0"/>
                        <a:t>рассмотрено обращений о включении в реестр недобросовестных поставщиков</a:t>
                      </a:r>
                      <a:endParaRPr lang="ru-RU" sz="1400" dirty="0"/>
                    </a:p>
                  </a:txBody>
                  <a:tcPr marL="45720" marR="45720" anchor="ctr"/>
                </a:tc>
                <a:tc>
                  <a:txBody>
                    <a:bodyPr/>
                    <a:lstStyle/>
                    <a:p>
                      <a:pPr algn="l"/>
                      <a:r>
                        <a:rPr lang="ru-RU" sz="1400" dirty="0" smtClean="0"/>
                        <a:t>220</a:t>
                      </a:r>
                      <a:endParaRPr lang="ru-RU" sz="1400" b="1" dirty="0"/>
                    </a:p>
                  </a:txBody>
                  <a:tcPr marL="45720" marR="45720"/>
                </a:tc>
              </a:tr>
              <a:tr h="516212">
                <a:tc>
                  <a:txBody>
                    <a:bodyPr/>
                    <a:lstStyle/>
                    <a:p>
                      <a:pPr lvl="0" algn="l"/>
                      <a:r>
                        <a:rPr lang="ru-RU" sz="1400" dirty="0" smtClean="0"/>
                        <a:t>рассмотрено обращений о согласовании закупок с единственным поставщиком</a:t>
                      </a:r>
                      <a:endParaRPr lang="ru-RU" sz="1400" dirty="0"/>
                    </a:p>
                  </a:txBody>
                  <a:tcPr marL="45720" marR="45720" anchor="ctr"/>
                </a:tc>
                <a:tc>
                  <a:txBody>
                    <a:bodyPr/>
                    <a:lstStyle/>
                    <a:p>
                      <a:pPr algn="l"/>
                      <a:r>
                        <a:rPr lang="ru-RU" sz="1400" dirty="0" smtClean="0"/>
                        <a:t>31</a:t>
                      </a:r>
                      <a:endParaRPr lang="ru-RU" sz="1400" b="1" dirty="0"/>
                    </a:p>
                  </a:txBody>
                  <a:tcPr marL="45720" marR="45720"/>
                </a:tc>
              </a:tr>
              <a:tr h="521434">
                <a:tc>
                  <a:txBody>
                    <a:bodyPr/>
                    <a:lstStyle/>
                    <a:p>
                      <a:pPr algn="l"/>
                      <a:r>
                        <a:rPr lang="ru-RU" sz="1400" dirty="0" smtClean="0"/>
                        <a:t> возбуждено</a:t>
                      </a:r>
                      <a:r>
                        <a:rPr lang="ru-RU" sz="1400" baseline="0" dirty="0" smtClean="0"/>
                        <a:t> и рассмотрено </a:t>
                      </a:r>
                      <a:r>
                        <a:rPr lang="ru-RU" sz="1400" dirty="0" smtClean="0"/>
                        <a:t>дел об административных правонарушениях </a:t>
                      </a:r>
                      <a:endParaRPr lang="ru-RU" sz="1400" b="1" dirty="0"/>
                    </a:p>
                  </a:txBody>
                  <a:tcPr marL="45720" marR="45720"/>
                </a:tc>
                <a:tc>
                  <a:txBody>
                    <a:bodyPr/>
                    <a:lstStyle/>
                    <a:p>
                      <a:pPr algn="l"/>
                      <a:r>
                        <a:rPr lang="ru-RU" sz="1400" dirty="0" smtClean="0"/>
                        <a:t>1036</a:t>
                      </a:r>
                      <a:endParaRPr lang="ru-RU" sz="1400" b="1" dirty="0"/>
                    </a:p>
                  </a:txBody>
                  <a:tcPr marL="45720" marR="45720"/>
                </a:tc>
              </a:tr>
              <a:tr h="517128">
                <a:tc>
                  <a:txBody>
                    <a:bodyPr/>
                    <a:lstStyle/>
                    <a:p>
                      <a:pPr algn="l"/>
                      <a:r>
                        <a:rPr lang="ru-RU" sz="1400" dirty="0" smtClean="0"/>
                        <a:t>рассмотрено жалоб</a:t>
                      </a:r>
                      <a:r>
                        <a:rPr lang="ru-RU" sz="1400" baseline="0" dirty="0" smtClean="0"/>
                        <a:t> в порядке ст. 18.1 ФЗ «О защите конкуренции»</a:t>
                      </a:r>
                      <a:endParaRPr lang="ru-RU" sz="1400" b="1" dirty="0"/>
                    </a:p>
                  </a:txBody>
                  <a:tcPr marL="45720" marR="45720"/>
                </a:tc>
                <a:tc>
                  <a:txBody>
                    <a:bodyPr/>
                    <a:lstStyle/>
                    <a:p>
                      <a:pPr algn="l"/>
                      <a:r>
                        <a:rPr lang="ru-RU" sz="1400" dirty="0" smtClean="0"/>
                        <a:t>264</a:t>
                      </a:r>
                      <a:endParaRPr lang="ru-RU" sz="1400" b="1" dirty="0"/>
                    </a:p>
                  </a:txBody>
                  <a:tcPr marL="45720" marR="45720"/>
                </a:tc>
              </a:tr>
              <a:tr h="339231">
                <a:tc>
                  <a:txBody>
                    <a:bodyPr/>
                    <a:lstStyle/>
                    <a:p>
                      <a:pPr algn="l"/>
                      <a:r>
                        <a:rPr lang="ru-RU" sz="1600" dirty="0" smtClean="0"/>
                        <a:t>Итого</a:t>
                      </a:r>
                      <a:endParaRPr lang="ru-RU" sz="1600" b="1" dirty="0"/>
                    </a:p>
                  </a:txBody>
                  <a:tcPr marL="45720" marR="45720"/>
                </a:tc>
                <a:tc>
                  <a:txBody>
                    <a:bodyPr/>
                    <a:lstStyle/>
                    <a:p>
                      <a:pPr algn="l"/>
                      <a:r>
                        <a:rPr lang="ru-RU" sz="1600" dirty="0" smtClean="0"/>
                        <a:t>3424</a:t>
                      </a:r>
                      <a:endParaRPr lang="ru-RU" sz="1600" b="1" dirty="0"/>
                    </a:p>
                  </a:txBody>
                  <a:tcPr marL="45720" marR="45720"/>
                </a:tc>
              </a:tr>
            </a:tbl>
          </a:graphicData>
        </a:graphic>
      </p:graphicFrame>
      <p:sp>
        <p:nvSpPr>
          <p:cNvPr id="8" name="Прямоугольник 7"/>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Башкортостанское УФАС России</a:t>
            </a:r>
            <a:endParaRPr lang="ru-RU" i="1" dirty="0">
              <a:solidFill>
                <a:schemeClr val="bg1"/>
              </a:solidFill>
            </a:endParaRPr>
          </a:p>
        </p:txBody>
      </p:sp>
    </p:spTree>
    <p:extLst>
      <p:ext uri="{BB962C8B-B14F-4D97-AF65-F5344CB8AC3E}">
        <p14:creationId xmlns:p14="http://schemas.microsoft.com/office/powerpoint/2010/main" xmlns="" val="24134563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20</a:t>
            </a:fld>
            <a:endParaRPr lang="ru-RU">
              <a:solidFill>
                <a:srgbClr val="FFFFFF"/>
              </a:solidFill>
            </a:endParaRPr>
          </a:p>
        </p:txBody>
      </p:sp>
      <p:sp>
        <p:nvSpPr>
          <p:cNvPr id="6" name="Скругленный прямоугольник 5"/>
          <p:cNvSpPr/>
          <p:nvPr/>
        </p:nvSpPr>
        <p:spPr>
          <a:xfrm>
            <a:off x="186778" y="1692166"/>
            <a:ext cx="8623299" cy="4498428"/>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a:solidFill>
                  <a:schemeClr val="tx1"/>
                </a:solidFill>
              </a:rPr>
              <a:t>С 2007 года действует Экспертный Совет по применению законодательства о рекламе при Башкортостанском УФАС России. Состав Экспертного Совета сформирован из представителей государственных органов, научных и учебных организаций, конфессий, специалистов в отдельных областях знаний. </a:t>
            </a:r>
          </a:p>
          <a:p>
            <a:pPr lvl="0" indent="355600" algn="just"/>
            <a:r>
              <a:rPr lang="ru-RU" dirty="0" smtClean="0">
                <a:solidFill>
                  <a:schemeClr val="tx1"/>
                </a:solidFill>
              </a:rPr>
              <a:t>В 2017 году </a:t>
            </a:r>
            <a:r>
              <a:rPr lang="ru-RU" dirty="0">
                <a:solidFill>
                  <a:schemeClr val="tx1"/>
                </a:solidFill>
              </a:rPr>
              <a:t>состоялось </a:t>
            </a:r>
            <a:r>
              <a:rPr lang="ru-RU" dirty="0" smtClean="0">
                <a:solidFill>
                  <a:schemeClr val="tx1"/>
                </a:solidFill>
              </a:rPr>
              <a:t>4 </a:t>
            </a:r>
            <a:r>
              <a:rPr lang="ru-RU" dirty="0">
                <a:solidFill>
                  <a:schemeClr val="tx1"/>
                </a:solidFill>
              </a:rPr>
              <a:t>заседания Экспертного совета (22 </a:t>
            </a:r>
            <a:r>
              <a:rPr lang="ru-RU" dirty="0" smtClean="0">
                <a:solidFill>
                  <a:schemeClr val="tx1"/>
                </a:solidFill>
              </a:rPr>
              <a:t>марта,14 июня, 6 сентября и 7 ноября </a:t>
            </a:r>
            <a:r>
              <a:rPr lang="ru-RU" dirty="0">
                <a:solidFill>
                  <a:schemeClr val="tx1"/>
                </a:solidFill>
              </a:rPr>
              <a:t>2017 </a:t>
            </a:r>
            <a:r>
              <a:rPr lang="ru-RU" dirty="0" smtClean="0">
                <a:solidFill>
                  <a:schemeClr val="tx1"/>
                </a:solidFill>
              </a:rPr>
              <a:t>года). За истекший период 2018 года – 1 заседание.</a:t>
            </a:r>
            <a:endParaRPr lang="ru-RU" dirty="0" smtClean="0">
              <a:solidFill>
                <a:srgbClr val="0070C0"/>
              </a:solidFill>
            </a:endParaRPr>
          </a:p>
          <a:p>
            <a:pPr lvl="0" indent="355600" algn="just"/>
            <a:r>
              <a:rPr lang="ru-RU" dirty="0" smtClean="0">
                <a:solidFill>
                  <a:schemeClr val="tx1"/>
                </a:solidFill>
              </a:rPr>
              <a:t>На </a:t>
            </a:r>
            <a:r>
              <a:rPr lang="ru-RU" dirty="0">
                <a:solidFill>
                  <a:schemeClr val="tx1"/>
                </a:solidFill>
              </a:rPr>
              <a:t>заседаниях Совета обсуждены, в частности, вопросы использования непристойных и оскорбительных образов в рекламе различных товаров; рассмотрение рекламы различных товаров на предмет введения потребителей в заблуждение относительно объекта </a:t>
            </a:r>
            <a:r>
              <a:rPr lang="ru-RU" dirty="0" smtClean="0">
                <a:solidFill>
                  <a:schemeClr val="tx1"/>
                </a:solidFill>
              </a:rPr>
              <a:t>рекламирования</a:t>
            </a:r>
            <a:endParaRPr lang="ru-RU" dirty="0">
              <a:solidFill>
                <a:schemeClr val="tx1"/>
              </a:solidFill>
            </a:endParaRPr>
          </a:p>
        </p:txBody>
      </p:sp>
      <p:sp>
        <p:nvSpPr>
          <p:cNvPr id="8" name="Прямоугольник 7"/>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Нарушения законодательства </a:t>
            </a:r>
            <a:r>
              <a:rPr lang="ru-RU" sz="2400" b="1" dirty="0">
                <a:solidFill>
                  <a:schemeClr val="bg1"/>
                </a:solidFill>
              </a:rPr>
              <a:t>о рекламе </a:t>
            </a:r>
            <a:endParaRPr lang="ru-RU" i="1" dirty="0">
              <a:solidFill>
                <a:schemeClr val="bg1"/>
              </a:solidFill>
            </a:endParaRPr>
          </a:p>
        </p:txBody>
      </p:sp>
    </p:spTree>
    <p:extLst>
      <p:ext uri="{BB962C8B-B14F-4D97-AF65-F5344CB8AC3E}">
        <p14:creationId xmlns:p14="http://schemas.microsoft.com/office/powerpoint/2010/main" xmlns="" val="30433008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21</a:t>
            </a:fld>
            <a:endParaRPr lang="ru-RU">
              <a:solidFill>
                <a:srgbClr val="FFFFFF"/>
              </a:solidFill>
            </a:endParaRPr>
          </a:p>
        </p:txBody>
      </p:sp>
      <p:sp>
        <p:nvSpPr>
          <p:cNvPr id="6" name="Скругленный прямоугольник 5"/>
          <p:cNvSpPr/>
          <p:nvPr/>
        </p:nvSpPr>
        <p:spPr>
          <a:xfrm>
            <a:off x="260351" y="1016001"/>
            <a:ext cx="8623299" cy="5457370"/>
          </a:xfrm>
          <a:prstGeom prst="roundRect">
            <a:avLst/>
          </a:prstGeom>
          <a:solidFill>
            <a:schemeClr val="bg1">
              <a:alpha val="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smtClean="0">
                <a:solidFill>
                  <a:schemeClr val="tx1"/>
                </a:solidFill>
              </a:rPr>
              <a:t>Башкортостанским УФАС России в 2017 году в </a:t>
            </a:r>
            <a:r>
              <a:rPr lang="ru-RU" dirty="0">
                <a:solidFill>
                  <a:schemeClr val="tx1"/>
                </a:solidFill>
              </a:rPr>
              <a:t>соответствии с возложенными полномочиями по осуществлению контроля в сфере закупок товаров, работ, услуг для обеспечения государственных и муниципальных </a:t>
            </a:r>
            <a:r>
              <a:rPr lang="ru-RU" dirty="0" smtClean="0">
                <a:solidFill>
                  <a:schemeClr val="tx1"/>
                </a:solidFill>
              </a:rPr>
              <a:t>нужд:</a:t>
            </a:r>
          </a:p>
          <a:p>
            <a:pPr marL="285750" lvl="0" indent="-285750" algn="just">
              <a:buFont typeface="Wingdings" panose="05000000000000000000" pitchFamily="2" charset="2"/>
              <a:buChar char="Ø"/>
            </a:pPr>
            <a:r>
              <a:rPr lang="ru-RU" dirty="0" smtClean="0">
                <a:solidFill>
                  <a:schemeClr val="tx1"/>
                </a:solidFill>
              </a:rPr>
              <a:t>рассмотрено 1099 </a:t>
            </a:r>
            <a:r>
              <a:rPr lang="ru-RU" dirty="0">
                <a:solidFill>
                  <a:schemeClr val="tx1"/>
                </a:solidFill>
              </a:rPr>
              <a:t>жалоб на действия (бездействия) </a:t>
            </a:r>
            <a:r>
              <a:rPr lang="ru-RU" dirty="0" smtClean="0">
                <a:solidFill>
                  <a:schemeClr val="tx1"/>
                </a:solidFill>
              </a:rPr>
              <a:t>заказчика, уполномоченного органа, уполномоченного учреждения, аукционной, конкурсной, котировочной  комиссии (в 2018 </a:t>
            </a:r>
            <a:r>
              <a:rPr lang="ru-RU" dirty="0">
                <a:solidFill>
                  <a:schemeClr val="tx1"/>
                </a:solidFill>
              </a:rPr>
              <a:t>году – </a:t>
            </a:r>
            <a:r>
              <a:rPr lang="ru-RU" dirty="0" smtClean="0">
                <a:solidFill>
                  <a:schemeClr val="tx1"/>
                </a:solidFill>
              </a:rPr>
              <a:t>165); </a:t>
            </a:r>
          </a:p>
          <a:p>
            <a:pPr marL="285750" lvl="0" indent="-285750" algn="just">
              <a:buFont typeface="Wingdings" panose="05000000000000000000" pitchFamily="2" charset="2"/>
              <a:buChar char="Ø"/>
            </a:pPr>
            <a:r>
              <a:rPr lang="ru-RU" dirty="0" smtClean="0">
                <a:solidFill>
                  <a:schemeClr val="tx1"/>
                </a:solidFill>
              </a:rPr>
              <a:t>проведена 201 проверка </a:t>
            </a:r>
            <a:r>
              <a:rPr lang="ru-RU" dirty="0">
                <a:solidFill>
                  <a:schemeClr val="tx1"/>
                </a:solidFill>
              </a:rPr>
              <a:t>(в </a:t>
            </a:r>
            <a:r>
              <a:rPr lang="ru-RU" dirty="0" smtClean="0">
                <a:solidFill>
                  <a:schemeClr val="tx1"/>
                </a:solidFill>
              </a:rPr>
              <a:t>2018 </a:t>
            </a:r>
            <a:r>
              <a:rPr lang="ru-RU" dirty="0">
                <a:solidFill>
                  <a:schemeClr val="tx1"/>
                </a:solidFill>
              </a:rPr>
              <a:t>году – </a:t>
            </a:r>
            <a:r>
              <a:rPr lang="ru-RU" dirty="0" smtClean="0">
                <a:solidFill>
                  <a:schemeClr val="tx1"/>
                </a:solidFill>
              </a:rPr>
              <a:t>43); </a:t>
            </a:r>
          </a:p>
          <a:p>
            <a:pPr marL="285750" lvl="0" indent="-285750" algn="just">
              <a:buFont typeface="Wingdings" panose="05000000000000000000" pitchFamily="2" charset="2"/>
              <a:buChar char="Ø"/>
            </a:pPr>
            <a:r>
              <a:rPr lang="ru-RU" dirty="0" smtClean="0">
                <a:solidFill>
                  <a:schemeClr val="tx1"/>
                </a:solidFill>
              </a:rPr>
              <a:t>рассмотрен 31 материал </a:t>
            </a:r>
            <a:r>
              <a:rPr lang="ru-RU" dirty="0">
                <a:solidFill>
                  <a:schemeClr val="tx1"/>
                </a:solidFill>
              </a:rPr>
              <a:t>на согласование </a:t>
            </a:r>
            <a:r>
              <a:rPr lang="ru-RU" dirty="0" smtClean="0">
                <a:solidFill>
                  <a:schemeClr val="tx1"/>
                </a:solidFill>
              </a:rPr>
              <a:t>осуществления закупки у единственного </a:t>
            </a:r>
            <a:r>
              <a:rPr lang="ru-RU" dirty="0">
                <a:solidFill>
                  <a:schemeClr val="tx1"/>
                </a:solidFill>
              </a:rPr>
              <a:t>поставщика </a:t>
            </a:r>
            <a:r>
              <a:rPr lang="ru-RU" dirty="0" smtClean="0">
                <a:solidFill>
                  <a:schemeClr val="tx1"/>
                </a:solidFill>
              </a:rPr>
              <a:t>(подрядчика, исполнителя) (в 2018 году–7); </a:t>
            </a:r>
          </a:p>
          <a:p>
            <a:pPr marL="285750" lvl="0" indent="-285750" algn="just">
              <a:buFont typeface="Wingdings" panose="05000000000000000000" pitchFamily="2" charset="2"/>
              <a:buChar char="Ø"/>
            </a:pPr>
            <a:r>
              <a:rPr lang="ru-RU" dirty="0" smtClean="0">
                <a:solidFill>
                  <a:schemeClr val="tx1"/>
                </a:solidFill>
              </a:rPr>
              <a:t>рассмотрено 220 обращений </a:t>
            </a:r>
            <a:r>
              <a:rPr lang="ru-RU" dirty="0">
                <a:solidFill>
                  <a:schemeClr val="tx1"/>
                </a:solidFill>
              </a:rPr>
              <a:t>о включении в реестр недобросовестных </a:t>
            </a:r>
            <a:r>
              <a:rPr lang="ru-RU" dirty="0" smtClean="0">
                <a:solidFill>
                  <a:schemeClr val="tx1"/>
                </a:solidFill>
              </a:rPr>
              <a:t>поставщиков (подрядчиков, исполнителей) </a:t>
            </a:r>
            <a:r>
              <a:rPr lang="ru-RU" dirty="0">
                <a:solidFill>
                  <a:schemeClr val="tx1"/>
                </a:solidFill>
              </a:rPr>
              <a:t>(в </a:t>
            </a:r>
            <a:r>
              <a:rPr lang="ru-RU" dirty="0" smtClean="0">
                <a:solidFill>
                  <a:schemeClr val="tx1"/>
                </a:solidFill>
              </a:rPr>
              <a:t>2018 </a:t>
            </a:r>
            <a:r>
              <a:rPr lang="ru-RU" dirty="0">
                <a:solidFill>
                  <a:schemeClr val="tx1"/>
                </a:solidFill>
              </a:rPr>
              <a:t>году – </a:t>
            </a:r>
            <a:r>
              <a:rPr lang="ru-RU" dirty="0" smtClean="0">
                <a:solidFill>
                  <a:schemeClr val="tx1"/>
                </a:solidFill>
              </a:rPr>
              <a:t>42), в </a:t>
            </a:r>
            <a:r>
              <a:rPr lang="ru-RU" dirty="0">
                <a:solidFill>
                  <a:schemeClr val="tx1"/>
                </a:solidFill>
              </a:rPr>
              <a:t>реестр недобросовестных </a:t>
            </a:r>
            <a:r>
              <a:rPr lang="ru-RU" dirty="0" smtClean="0">
                <a:solidFill>
                  <a:schemeClr val="tx1"/>
                </a:solidFill>
              </a:rPr>
              <a:t>поставщиков (подрядчиков, исполнителей) включено 79 хозяйствующих субъектов </a:t>
            </a:r>
            <a:r>
              <a:rPr lang="ru-RU" dirty="0">
                <a:solidFill>
                  <a:schemeClr val="tx1"/>
                </a:solidFill>
              </a:rPr>
              <a:t>(в </a:t>
            </a:r>
            <a:r>
              <a:rPr lang="ru-RU" dirty="0" smtClean="0">
                <a:solidFill>
                  <a:schemeClr val="tx1"/>
                </a:solidFill>
              </a:rPr>
              <a:t>2018 </a:t>
            </a:r>
            <a:r>
              <a:rPr lang="ru-RU" dirty="0">
                <a:solidFill>
                  <a:schemeClr val="tx1"/>
                </a:solidFill>
              </a:rPr>
              <a:t>году – </a:t>
            </a:r>
            <a:r>
              <a:rPr lang="ru-RU" dirty="0" smtClean="0">
                <a:solidFill>
                  <a:schemeClr val="tx1"/>
                </a:solidFill>
              </a:rPr>
              <a:t>14). </a:t>
            </a:r>
            <a:endParaRPr lang="ru-RU" dirty="0">
              <a:solidFill>
                <a:schemeClr val="tx1"/>
              </a:solidFill>
            </a:endParaRPr>
          </a:p>
          <a:p>
            <a:pPr marL="285750" lvl="0" indent="-285750" algn="just">
              <a:buFont typeface="Wingdings" panose="05000000000000000000" pitchFamily="2" charset="2"/>
              <a:buChar char="Ø"/>
            </a:pPr>
            <a:endParaRPr lang="ru-RU" dirty="0">
              <a:solidFill>
                <a:schemeClr val="tx1"/>
              </a:solidFill>
            </a:endParaRPr>
          </a:p>
        </p:txBody>
      </p:sp>
      <p:sp>
        <p:nvSpPr>
          <p:cNvPr id="8" name="Прямоугольник 7"/>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Нарушения </a:t>
            </a:r>
            <a:r>
              <a:rPr lang="ru-RU" sz="2400" b="1" dirty="0">
                <a:solidFill>
                  <a:schemeClr val="bg1"/>
                </a:solidFill>
              </a:rPr>
              <a:t>законодательства </a:t>
            </a:r>
            <a:r>
              <a:rPr lang="ru-RU" sz="2400" b="1" dirty="0" smtClean="0">
                <a:solidFill>
                  <a:schemeClr val="bg1"/>
                </a:solidFill>
              </a:rPr>
              <a:t>в </a:t>
            </a:r>
            <a:r>
              <a:rPr lang="ru-RU" sz="2400" b="1" dirty="0">
                <a:solidFill>
                  <a:schemeClr val="bg1"/>
                </a:solidFill>
              </a:rPr>
              <a:t>сфере закупок</a:t>
            </a:r>
            <a:endParaRPr lang="ru-RU" i="1" dirty="0">
              <a:solidFill>
                <a:schemeClr val="bg1"/>
              </a:solidFill>
            </a:endParaRPr>
          </a:p>
        </p:txBody>
      </p:sp>
    </p:spTree>
    <p:extLst>
      <p:ext uri="{BB962C8B-B14F-4D97-AF65-F5344CB8AC3E}">
        <p14:creationId xmlns:p14="http://schemas.microsoft.com/office/powerpoint/2010/main" xmlns="" val="3744487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22</a:t>
            </a:fld>
            <a:endParaRPr lang="ru-RU">
              <a:solidFill>
                <a:srgbClr val="FFFFFF"/>
              </a:solidFill>
            </a:endParaRPr>
          </a:p>
        </p:txBody>
      </p:sp>
      <p:sp>
        <p:nvSpPr>
          <p:cNvPr id="7" name="Скругленный прямоугольник 6"/>
          <p:cNvSpPr/>
          <p:nvPr/>
        </p:nvSpPr>
        <p:spPr>
          <a:xfrm>
            <a:off x="222351" y="1028700"/>
            <a:ext cx="8710648" cy="1765300"/>
          </a:xfrm>
          <a:prstGeom prst="roundRect">
            <a:avLst/>
          </a:prstGeom>
          <a:solidFill>
            <a:schemeClr val="accent5">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a:solidFill>
                  <a:schemeClr val="tx1"/>
                </a:solidFill>
              </a:rPr>
              <a:t>При Башкортостанском УФАС России с 2014 года действует Экспертный Совет по применению законодательства в сфере закупок, </a:t>
            </a:r>
            <a:r>
              <a:rPr lang="ru-RU" dirty="0" smtClean="0">
                <a:solidFill>
                  <a:schemeClr val="tx1"/>
                </a:solidFill>
              </a:rPr>
              <a:t>в </a:t>
            </a:r>
            <a:r>
              <a:rPr lang="ru-RU" dirty="0">
                <a:solidFill>
                  <a:schemeClr val="tx1"/>
                </a:solidFill>
              </a:rPr>
              <a:t>2017 </a:t>
            </a:r>
            <a:r>
              <a:rPr lang="ru-RU" dirty="0" smtClean="0">
                <a:solidFill>
                  <a:schemeClr val="tx1"/>
                </a:solidFill>
              </a:rPr>
              <a:t>году </a:t>
            </a:r>
            <a:r>
              <a:rPr lang="ru-RU" dirty="0">
                <a:solidFill>
                  <a:schemeClr val="tx1"/>
                </a:solidFill>
              </a:rPr>
              <a:t>проведено 2 заседания совета (6 апреля и 29 июня 2017 </a:t>
            </a:r>
            <a:r>
              <a:rPr lang="ru-RU" dirty="0" smtClean="0">
                <a:solidFill>
                  <a:schemeClr val="tx1"/>
                </a:solidFill>
              </a:rPr>
              <a:t>года)</a:t>
            </a:r>
            <a:endParaRPr lang="ru-RU" dirty="0">
              <a:solidFill>
                <a:schemeClr val="tx1"/>
              </a:solidFill>
            </a:endParaRPr>
          </a:p>
        </p:txBody>
      </p:sp>
      <p:sp>
        <p:nvSpPr>
          <p:cNvPr id="6" name="Скругленный прямоугольник 5"/>
          <p:cNvSpPr/>
          <p:nvPr/>
        </p:nvSpPr>
        <p:spPr>
          <a:xfrm>
            <a:off x="116114" y="2975429"/>
            <a:ext cx="8926286" cy="3526971"/>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a:solidFill>
                  <a:schemeClr val="tx1"/>
                </a:solidFill>
              </a:rPr>
              <a:t>На заседаниях совета 6 апреля </a:t>
            </a:r>
            <a:r>
              <a:rPr lang="ru-RU" dirty="0" smtClean="0">
                <a:solidFill>
                  <a:schemeClr val="tx1"/>
                </a:solidFill>
              </a:rPr>
              <a:t>2017 года </a:t>
            </a:r>
            <a:r>
              <a:rPr lang="ru-RU" dirty="0">
                <a:solidFill>
                  <a:schemeClr val="tx1"/>
                </a:solidFill>
              </a:rPr>
              <a:t>совместно с представителями государственных заказчиков, органов прокуратуры, бизнес–сообществ, участников рынка, общественных организаций, слушателей школы конкурентного права  в присутствии средств массовой информации обсудили проблемы, препятствующие развитию конкуренции в сфере закупок, актуальные вопросы и сложившуюся правоприменительную практику.</a:t>
            </a:r>
          </a:p>
          <a:p>
            <a:pPr lvl="0" indent="355600" algn="just"/>
            <a:r>
              <a:rPr lang="ru-RU" dirty="0">
                <a:solidFill>
                  <a:schemeClr val="tx1"/>
                </a:solidFill>
              </a:rPr>
              <a:t>29 июня </a:t>
            </a:r>
            <a:r>
              <a:rPr lang="ru-RU" dirty="0" smtClean="0">
                <a:solidFill>
                  <a:schemeClr val="tx1"/>
                </a:solidFill>
              </a:rPr>
              <a:t>2017 года члены </a:t>
            </a:r>
            <a:r>
              <a:rPr lang="ru-RU" dirty="0">
                <a:solidFill>
                  <a:schemeClr val="tx1"/>
                </a:solidFill>
              </a:rPr>
              <a:t>и участники совета совместно со страховыми организациями, представителями государственных заказчиков, органов прокуратуры, участников рынка, общественных организаций, слушателей школы конкурентного права  в присутствии средств массовой информации обсудили проблемы, возникающие при осуществлении закупок в рамках Закона о контрактной системе на оказании услуг </a:t>
            </a:r>
            <a:r>
              <a:rPr lang="ru-RU" dirty="0" smtClean="0">
                <a:solidFill>
                  <a:schemeClr val="tx1"/>
                </a:solidFill>
              </a:rPr>
              <a:t>ОСАГО.</a:t>
            </a:r>
            <a:endParaRPr lang="ru-RU" dirty="0">
              <a:solidFill>
                <a:schemeClr val="tx1"/>
              </a:solidFill>
            </a:endParaRPr>
          </a:p>
        </p:txBody>
      </p:sp>
      <p:sp>
        <p:nvSpPr>
          <p:cNvPr id="10" name="Прямоугольник 9"/>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Нарушения </a:t>
            </a:r>
            <a:r>
              <a:rPr lang="ru-RU" sz="2400" b="1" dirty="0">
                <a:solidFill>
                  <a:schemeClr val="bg1"/>
                </a:solidFill>
              </a:rPr>
              <a:t>законодательства </a:t>
            </a:r>
            <a:r>
              <a:rPr lang="ru-RU" sz="2400" b="1" dirty="0" smtClean="0">
                <a:solidFill>
                  <a:schemeClr val="bg1"/>
                </a:solidFill>
              </a:rPr>
              <a:t>в </a:t>
            </a:r>
            <a:r>
              <a:rPr lang="ru-RU" sz="2400" b="1" dirty="0">
                <a:solidFill>
                  <a:schemeClr val="bg1"/>
                </a:solidFill>
              </a:rPr>
              <a:t>сфере закупок</a:t>
            </a:r>
            <a:endParaRPr lang="ru-RU" i="1" dirty="0">
              <a:solidFill>
                <a:schemeClr val="bg1"/>
              </a:solidFill>
            </a:endParaRPr>
          </a:p>
        </p:txBody>
      </p:sp>
    </p:spTree>
    <p:extLst>
      <p:ext uri="{BB962C8B-B14F-4D97-AF65-F5344CB8AC3E}">
        <p14:creationId xmlns:p14="http://schemas.microsoft.com/office/powerpoint/2010/main" xmlns="" val="5217341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Блок-схема: альтернативный процесс 7"/>
          <p:cNvSpPr/>
          <p:nvPr/>
        </p:nvSpPr>
        <p:spPr>
          <a:xfrm>
            <a:off x="189186" y="1608084"/>
            <a:ext cx="8797159" cy="4256688"/>
          </a:xfrm>
          <a:prstGeom prst="flowChartAlternateProcess">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None/>
            </a:pPr>
            <a:r>
              <a:rPr lang="ru-RU" dirty="0" smtClean="0">
                <a:solidFill>
                  <a:schemeClr val="tx1"/>
                </a:solidFill>
              </a:rPr>
              <a:t>	В 2017 году в адрес Башкортостанского УФАС России по контролю в сфере закупок поступило 1099 жалоб на действия (бездействия) заказчиков, уполномоченных органов, учреждений, аукционных, конкурсных, котировочных комиссий (в 2018 году – 165), </a:t>
            </a:r>
          </a:p>
          <a:p>
            <a:pPr algn="just">
              <a:buNone/>
            </a:pPr>
            <a:r>
              <a:rPr lang="ru-RU" dirty="0" smtClean="0">
                <a:solidFill>
                  <a:schemeClr val="tx1"/>
                </a:solidFill>
              </a:rPr>
              <a:t>	</a:t>
            </a:r>
            <a:r>
              <a:rPr lang="x-none" smtClean="0">
                <a:solidFill>
                  <a:schemeClr val="tx1"/>
                </a:solidFill>
              </a:rPr>
              <a:t>Структурный состав поданных</a:t>
            </a:r>
            <a:r>
              <a:rPr lang="ru-RU" dirty="0" smtClean="0">
                <a:solidFill>
                  <a:schemeClr val="tx1"/>
                </a:solidFill>
              </a:rPr>
              <a:t> в 2017 году</a:t>
            </a:r>
            <a:r>
              <a:rPr lang="x-none" smtClean="0">
                <a:solidFill>
                  <a:schemeClr val="tx1"/>
                </a:solidFill>
              </a:rPr>
              <a:t> жалоб распределился следующим образом: </a:t>
            </a:r>
            <a:r>
              <a:rPr lang="ru-RU" dirty="0" smtClean="0">
                <a:solidFill>
                  <a:schemeClr val="tx1"/>
                </a:solidFill>
              </a:rPr>
              <a:t>закупки</a:t>
            </a:r>
            <a:r>
              <a:rPr lang="x-none" smtClean="0">
                <a:solidFill>
                  <a:schemeClr val="tx1"/>
                </a:solidFill>
              </a:rPr>
              <a:t> для федеральных нужд – </a:t>
            </a:r>
            <a:r>
              <a:rPr lang="ru-RU" dirty="0" smtClean="0">
                <a:solidFill>
                  <a:schemeClr val="tx1"/>
                </a:solidFill>
              </a:rPr>
              <a:t>226 </a:t>
            </a:r>
            <a:r>
              <a:rPr lang="x-none" smtClean="0">
                <a:solidFill>
                  <a:schemeClr val="tx1"/>
                </a:solidFill>
              </a:rPr>
              <a:t>жалоб или 2</a:t>
            </a:r>
            <a:r>
              <a:rPr lang="ru-RU" dirty="0" smtClean="0">
                <a:solidFill>
                  <a:schemeClr val="tx1"/>
                </a:solidFill>
              </a:rPr>
              <a:t>1</a:t>
            </a:r>
            <a:r>
              <a:rPr lang="x-none" smtClean="0">
                <a:solidFill>
                  <a:schemeClr val="tx1"/>
                </a:solidFill>
              </a:rPr>
              <a:t>% от общего количества, </a:t>
            </a:r>
            <a:r>
              <a:rPr lang="ru-RU" dirty="0" smtClean="0">
                <a:solidFill>
                  <a:schemeClr val="tx1"/>
                </a:solidFill>
              </a:rPr>
              <a:t>закупки</a:t>
            </a:r>
            <a:r>
              <a:rPr lang="x-none" smtClean="0">
                <a:solidFill>
                  <a:schemeClr val="tx1"/>
                </a:solidFill>
              </a:rPr>
              <a:t> для нужд субъекта Российской Федерации – </a:t>
            </a:r>
            <a:r>
              <a:rPr lang="ru-RU" dirty="0" smtClean="0">
                <a:solidFill>
                  <a:schemeClr val="tx1"/>
                </a:solidFill>
              </a:rPr>
              <a:t>586</a:t>
            </a:r>
            <a:r>
              <a:rPr lang="x-none" smtClean="0">
                <a:solidFill>
                  <a:schemeClr val="tx1"/>
                </a:solidFill>
              </a:rPr>
              <a:t> или </a:t>
            </a:r>
            <a:r>
              <a:rPr lang="ru-RU" dirty="0" smtClean="0">
                <a:solidFill>
                  <a:schemeClr val="tx1"/>
                </a:solidFill>
              </a:rPr>
              <a:t>53</a:t>
            </a:r>
            <a:r>
              <a:rPr lang="x-none" smtClean="0">
                <a:solidFill>
                  <a:schemeClr val="tx1"/>
                </a:solidFill>
              </a:rPr>
              <a:t>%, </a:t>
            </a:r>
            <a:r>
              <a:rPr lang="ru-RU" dirty="0" smtClean="0">
                <a:solidFill>
                  <a:schemeClr val="tx1"/>
                </a:solidFill>
              </a:rPr>
              <a:t>закупки </a:t>
            </a:r>
            <a:r>
              <a:rPr lang="x-none" smtClean="0">
                <a:solidFill>
                  <a:schemeClr val="tx1"/>
                </a:solidFill>
              </a:rPr>
              <a:t>для муниципальных нужд – </a:t>
            </a:r>
            <a:r>
              <a:rPr lang="ru-RU" dirty="0" smtClean="0">
                <a:solidFill>
                  <a:schemeClr val="tx1"/>
                </a:solidFill>
              </a:rPr>
              <a:t>287</a:t>
            </a:r>
            <a:r>
              <a:rPr lang="x-none" smtClean="0">
                <a:solidFill>
                  <a:schemeClr val="tx1"/>
                </a:solidFill>
              </a:rPr>
              <a:t> или </a:t>
            </a:r>
            <a:r>
              <a:rPr lang="ru-RU" dirty="0" smtClean="0">
                <a:solidFill>
                  <a:schemeClr val="tx1"/>
                </a:solidFill>
              </a:rPr>
              <a:t>26</a:t>
            </a:r>
            <a:r>
              <a:rPr lang="x-none" smtClean="0">
                <a:solidFill>
                  <a:schemeClr val="tx1"/>
                </a:solidFill>
              </a:rPr>
              <a:t>%.</a:t>
            </a:r>
            <a:endParaRPr lang="ru-RU" dirty="0" smtClean="0">
              <a:solidFill>
                <a:schemeClr val="tx1"/>
              </a:solidFill>
            </a:endParaRPr>
          </a:p>
          <a:p>
            <a:pPr algn="just">
              <a:buNone/>
            </a:pPr>
            <a:r>
              <a:rPr lang="ru-RU" dirty="0" smtClean="0">
                <a:solidFill>
                  <a:schemeClr val="tx1"/>
                </a:solidFill>
              </a:rPr>
              <a:t>              </a:t>
            </a:r>
            <a:r>
              <a:rPr lang="x-none" smtClean="0">
                <a:solidFill>
                  <a:schemeClr val="tx1"/>
                </a:solidFill>
              </a:rPr>
              <a:t>Структурный состав поданных</a:t>
            </a:r>
            <a:r>
              <a:rPr lang="ru-RU" dirty="0" smtClean="0">
                <a:solidFill>
                  <a:schemeClr val="tx1"/>
                </a:solidFill>
              </a:rPr>
              <a:t> в 2018 году</a:t>
            </a:r>
            <a:r>
              <a:rPr lang="x-none" smtClean="0">
                <a:solidFill>
                  <a:schemeClr val="tx1"/>
                </a:solidFill>
              </a:rPr>
              <a:t> жалоб распределился следующим образом: </a:t>
            </a:r>
            <a:r>
              <a:rPr lang="ru-RU" dirty="0" smtClean="0">
                <a:solidFill>
                  <a:schemeClr val="tx1"/>
                </a:solidFill>
              </a:rPr>
              <a:t>закупки</a:t>
            </a:r>
            <a:r>
              <a:rPr lang="x-none" smtClean="0">
                <a:solidFill>
                  <a:schemeClr val="tx1"/>
                </a:solidFill>
              </a:rPr>
              <a:t> для федеральных нужд – </a:t>
            </a:r>
            <a:r>
              <a:rPr lang="ru-RU" dirty="0" smtClean="0">
                <a:solidFill>
                  <a:schemeClr val="tx1"/>
                </a:solidFill>
              </a:rPr>
              <a:t>22 </a:t>
            </a:r>
            <a:r>
              <a:rPr lang="x-none" smtClean="0">
                <a:solidFill>
                  <a:schemeClr val="tx1"/>
                </a:solidFill>
              </a:rPr>
              <a:t>жалоб</a:t>
            </a:r>
            <a:r>
              <a:rPr lang="ru-RU" dirty="0" err="1" smtClean="0">
                <a:solidFill>
                  <a:schemeClr val="tx1"/>
                </a:solidFill>
              </a:rPr>
              <a:t>ы</a:t>
            </a:r>
            <a:r>
              <a:rPr lang="x-none" smtClean="0">
                <a:solidFill>
                  <a:schemeClr val="tx1"/>
                </a:solidFill>
              </a:rPr>
              <a:t> или </a:t>
            </a:r>
            <a:r>
              <a:rPr lang="ru-RU" dirty="0" smtClean="0">
                <a:solidFill>
                  <a:schemeClr val="tx1"/>
                </a:solidFill>
              </a:rPr>
              <a:t>13</a:t>
            </a:r>
            <a:r>
              <a:rPr lang="x-none" smtClean="0">
                <a:solidFill>
                  <a:schemeClr val="tx1"/>
                </a:solidFill>
              </a:rPr>
              <a:t>% от общего количества, </a:t>
            </a:r>
            <a:r>
              <a:rPr lang="ru-RU" dirty="0" smtClean="0">
                <a:solidFill>
                  <a:schemeClr val="tx1"/>
                </a:solidFill>
              </a:rPr>
              <a:t>закупки</a:t>
            </a:r>
            <a:r>
              <a:rPr lang="x-none" smtClean="0">
                <a:solidFill>
                  <a:schemeClr val="tx1"/>
                </a:solidFill>
              </a:rPr>
              <a:t> для нужд субъекта Российской Федерации – </a:t>
            </a:r>
            <a:r>
              <a:rPr lang="ru-RU" dirty="0" smtClean="0">
                <a:solidFill>
                  <a:schemeClr val="tx1"/>
                </a:solidFill>
              </a:rPr>
              <a:t>96</a:t>
            </a:r>
            <a:r>
              <a:rPr lang="x-none" smtClean="0">
                <a:solidFill>
                  <a:schemeClr val="tx1"/>
                </a:solidFill>
              </a:rPr>
              <a:t> или </a:t>
            </a:r>
            <a:r>
              <a:rPr lang="ru-RU" dirty="0" smtClean="0">
                <a:solidFill>
                  <a:schemeClr val="tx1"/>
                </a:solidFill>
              </a:rPr>
              <a:t>58</a:t>
            </a:r>
            <a:r>
              <a:rPr lang="x-none" smtClean="0">
                <a:solidFill>
                  <a:schemeClr val="tx1"/>
                </a:solidFill>
              </a:rPr>
              <a:t>%, </a:t>
            </a:r>
            <a:r>
              <a:rPr lang="ru-RU" dirty="0" smtClean="0">
                <a:solidFill>
                  <a:schemeClr val="tx1"/>
                </a:solidFill>
              </a:rPr>
              <a:t>закупки </a:t>
            </a:r>
            <a:r>
              <a:rPr lang="x-none" smtClean="0">
                <a:solidFill>
                  <a:schemeClr val="tx1"/>
                </a:solidFill>
              </a:rPr>
              <a:t>для муниципальных нужд – </a:t>
            </a:r>
            <a:r>
              <a:rPr lang="ru-RU" dirty="0" smtClean="0">
                <a:solidFill>
                  <a:schemeClr val="tx1"/>
                </a:solidFill>
              </a:rPr>
              <a:t>47</a:t>
            </a:r>
            <a:r>
              <a:rPr lang="x-none" smtClean="0">
                <a:solidFill>
                  <a:schemeClr val="tx1"/>
                </a:solidFill>
              </a:rPr>
              <a:t> или </a:t>
            </a:r>
            <a:r>
              <a:rPr lang="ru-RU" dirty="0" smtClean="0">
                <a:solidFill>
                  <a:schemeClr val="tx1"/>
                </a:solidFill>
              </a:rPr>
              <a:t>29</a:t>
            </a:r>
            <a:r>
              <a:rPr lang="x-none" smtClean="0">
                <a:solidFill>
                  <a:schemeClr val="tx1"/>
                </a:solidFill>
              </a:rPr>
              <a:t>%.</a:t>
            </a:r>
            <a:endParaRPr lang="ru-RU" dirty="0" smtClean="0">
              <a:solidFill>
                <a:schemeClr val="tx1"/>
              </a:solidFill>
            </a:endParaRPr>
          </a:p>
          <a:p>
            <a:pPr algn="just">
              <a:buNone/>
            </a:pPr>
            <a:endParaRPr lang="ru-RU" dirty="0">
              <a:solidFill>
                <a:schemeClr val="tx1"/>
              </a:solidFill>
            </a:endParaRPr>
          </a:p>
        </p:txBody>
      </p:sp>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23</a:t>
            </a:fld>
            <a:endParaRPr lang="ru-RU">
              <a:solidFill>
                <a:srgbClr val="FFFFFF"/>
              </a:solidFill>
            </a:endParaRPr>
          </a:p>
        </p:txBody>
      </p:sp>
      <p:sp>
        <p:nvSpPr>
          <p:cNvPr id="5" name="Прямоугольник 4"/>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Нарушения </a:t>
            </a:r>
            <a:r>
              <a:rPr lang="ru-RU" sz="2400" b="1" dirty="0">
                <a:solidFill>
                  <a:schemeClr val="bg1"/>
                </a:solidFill>
              </a:rPr>
              <a:t>законодательства </a:t>
            </a:r>
            <a:r>
              <a:rPr lang="ru-RU" sz="2400" b="1" dirty="0" smtClean="0">
                <a:solidFill>
                  <a:schemeClr val="bg1"/>
                </a:solidFill>
              </a:rPr>
              <a:t>в </a:t>
            </a:r>
            <a:r>
              <a:rPr lang="ru-RU" sz="2400" b="1" dirty="0">
                <a:solidFill>
                  <a:schemeClr val="bg1"/>
                </a:solidFill>
              </a:rPr>
              <a:t>сфере закупок</a:t>
            </a:r>
            <a:endParaRPr lang="ru-RU" i="1" dirty="0">
              <a:solidFill>
                <a:schemeClr val="bg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1"/>
          </p:nvPr>
        </p:nvGraphicFramePr>
        <p:xfrm>
          <a:off x="457200" y="1123950"/>
          <a:ext cx="8360979" cy="2596712"/>
        </p:xfrm>
        <a:graphic>
          <a:graphicData uri="http://schemas.openxmlformats.org/drawingml/2006/chart">
            <c:chart xmlns:c="http://schemas.openxmlformats.org/drawingml/2006/chart" xmlns:r="http://schemas.openxmlformats.org/officeDocument/2006/relationships" r:id="rId2"/>
          </a:graphicData>
        </a:graphic>
      </p:graphicFrame>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24</a:t>
            </a:fld>
            <a:endParaRPr lang="ru-RU">
              <a:solidFill>
                <a:srgbClr val="FFFFFF"/>
              </a:solidFill>
            </a:endParaRPr>
          </a:p>
        </p:txBody>
      </p:sp>
      <p:sp>
        <p:nvSpPr>
          <p:cNvPr id="6" name="Прямоугольник 5"/>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Нарушения </a:t>
            </a:r>
            <a:r>
              <a:rPr lang="ru-RU" sz="2400" b="1" dirty="0">
                <a:solidFill>
                  <a:schemeClr val="bg1"/>
                </a:solidFill>
              </a:rPr>
              <a:t>законодательства </a:t>
            </a:r>
            <a:r>
              <a:rPr lang="ru-RU" sz="2400" b="1" dirty="0" smtClean="0">
                <a:solidFill>
                  <a:schemeClr val="bg1"/>
                </a:solidFill>
              </a:rPr>
              <a:t>в </a:t>
            </a:r>
            <a:r>
              <a:rPr lang="ru-RU" sz="2400" b="1" dirty="0">
                <a:solidFill>
                  <a:schemeClr val="bg1"/>
                </a:solidFill>
              </a:rPr>
              <a:t>сфере закупок</a:t>
            </a:r>
            <a:endParaRPr lang="ru-RU" i="1" dirty="0">
              <a:solidFill>
                <a:schemeClr val="bg1"/>
              </a:solidFill>
            </a:endParaRPr>
          </a:p>
        </p:txBody>
      </p:sp>
      <p:graphicFrame>
        <p:nvGraphicFramePr>
          <p:cNvPr id="8" name="Диаграмма 7"/>
          <p:cNvGraphicFramePr/>
          <p:nvPr/>
        </p:nvGraphicFramePr>
        <p:xfrm>
          <a:off x="620110" y="3867806"/>
          <a:ext cx="8292662" cy="258554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Блок-схема: альтернативный процесс 4"/>
          <p:cNvSpPr/>
          <p:nvPr/>
        </p:nvSpPr>
        <p:spPr>
          <a:xfrm>
            <a:off x="231228" y="1883873"/>
            <a:ext cx="8466180" cy="3644569"/>
          </a:xfrm>
          <a:prstGeom prst="flowChartAlternateProcess">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539750" algn="just"/>
            <a:r>
              <a:rPr lang="ru-RU" dirty="0" smtClean="0">
                <a:solidFill>
                  <a:schemeClr val="tx1"/>
                </a:solidFill>
              </a:rPr>
              <a:t>Более 76% из рассмотренных жалоб признаны обоснованными или частично обоснованными, либо при проведении внеплановых проверок в данных закупках выявлены нарушения.</a:t>
            </a:r>
          </a:p>
          <a:p>
            <a:pPr indent="539750" algn="just"/>
            <a:r>
              <a:rPr lang="ru-RU" dirty="0" smtClean="0">
                <a:solidFill>
                  <a:schemeClr val="tx1"/>
                </a:solidFill>
              </a:rPr>
              <a:t>Наиболее часто встречающимися нарушениями при рассмотрении жалоб является установление требований к несуществующему материалу, использования нестандартных показателей при описании закупки, неправомерное отклонение заявок, признание заявок несоответствующими (либо соответствующими) в нарушение норм 44-ФЗ, а также разработка документации о закупке с нарушением 44-ФЗ.</a:t>
            </a:r>
          </a:p>
          <a:p>
            <a:pPr>
              <a:buNone/>
            </a:pPr>
            <a:endParaRPr lang="ru-RU" sz="2000" dirty="0"/>
          </a:p>
        </p:txBody>
      </p:sp>
      <p:sp>
        <p:nvSpPr>
          <p:cNvPr id="4" name="Номер слайда 3"/>
          <p:cNvSpPr>
            <a:spLocks noGrp="1"/>
          </p:cNvSpPr>
          <p:nvPr>
            <p:ph type="sldNum" sz="quarter" idx="10"/>
          </p:nvPr>
        </p:nvSpPr>
        <p:spPr>
          <a:xfrm>
            <a:off x="7025144" y="6579034"/>
            <a:ext cx="2155369" cy="305954"/>
          </a:xfrm>
        </p:spPr>
        <p:txBody>
          <a:bodyPr/>
          <a:lstStyle/>
          <a:p>
            <a:pPr>
              <a:defRPr/>
            </a:pPr>
            <a:fld id="{E9CE1BF3-5556-4600-AFBC-2C069EAB8675}" type="slidenum">
              <a:rPr lang="ru-RU" smtClean="0">
                <a:solidFill>
                  <a:srgbClr val="FFFFFF"/>
                </a:solidFill>
              </a:rPr>
              <a:pPr>
                <a:defRPr/>
              </a:pPr>
              <a:t>25</a:t>
            </a:fld>
            <a:endParaRPr lang="ru-RU">
              <a:solidFill>
                <a:srgbClr val="FFFFFF"/>
              </a:solidFill>
            </a:endParaRPr>
          </a:p>
        </p:txBody>
      </p:sp>
      <p:sp>
        <p:nvSpPr>
          <p:cNvPr id="6" name="Прямоугольник 5"/>
          <p:cNvSpPr/>
          <p:nvPr/>
        </p:nvSpPr>
        <p:spPr>
          <a:xfrm>
            <a:off x="-93295" y="99852"/>
            <a:ext cx="9237296" cy="463413"/>
          </a:xfrm>
          <a:prstGeom prst="rect">
            <a:avLst/>
          </a:prstGeom>
        </p:spPr>
        <p:txBody>
          <a:bodyPr wrap="square">
            <a:spAutoFit/>
          </a:bodyPr>
          <a:lstStyle/>
          <a:p>
            <a:pPr algn="ctr"/>
            <a:r>
              <a:rPr lang="ru-RU" sz="2400" b="1" dirty="0" smtClean="0">
                <a:solidFill>
                  <a:schemeClr val="bg1"/>
                </a:solidFill>
              </a:rPr>
              <a:t>Нарушения </a:t>
            </a:r>
            <a:r>
              <a:rPr lang="ru-RU" sz="2400" b="1" dirty="0">
                <a:solidFill>
                  <a:schemeClr val="bg1"/>
                </a:solidFill>
              </a:rPr>
              <a:t>законодательства </a:t>
            </a:r>
            <a:r>
              <a:rPr lang="ru-RU" sz="2400" b="1" dirty="0" smtClean="0">
                <a:solidFill>
                  <a:schemeClr val="bg1"/>
                </a:solidFill>
              </a:rPr>
              <a:t>в </a:t>
            </a:r>
            <a:r>
              <a:rPr lang="ru-RU" sz="2400" b="1" dirty="0">
                <a:solidFill>
                  <a:schemeClr val="bg1"/>
                </a:solidFill>
              </a:rPr>
              <a:t>сфере закупок</a:t>
            </a:r>
            <a:endParaRPr lang="ru-RU" i="1" dirty="0">
              <a:solidFill>
                <a:schemeClr val="bg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Блок-схема: альтернативный процесс 5"/>
          <p:cNvSpPr/>
          <p:nvPr/>
        </p:nvSpPr>
        <p:spPr>
          <a:xfrm>
            <a:off x="241738" y="1629103"/>
            <a:ext cx="8555422" cy="3300249"/>
          </a:xfrm>
          <a:prstGeom prst="flowChartAlternateProcess">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Содержимое 2"/>
          <p:cNvSpPr>
            <a:spLocks noGrp="1"/>
          </p:cNvSpPr>
          <p:nvPr>
            <p:ph idx="1"/>
          </p:nvPr>
        </p:nvSpPr>
        <p:spPr>
          <a:xfrm>
            <a:off x="457200" y="1600200"/>
            <a:ext cx="8229600" cy="4905703"/>
          </a:xfrm>
        </p:spPr>
        <p:txBody>
          <a:bodyPr/>
          <a:lstStyle/>
          <a:p>
            <a:pPr marL="0" indent="539750" algn="just">
              <a:buNone/>
            </a:pPr>
            <a:r>
              <a:rPr lang="ru-RU" sz="2000" dirty="0" smtClean="0">
                <a:solidFill>
                  <a:schemeClr val="tx1"/>
                </a:solidFill>
              </a:rPr>
              <a:t>В 2017 году Башкортостанским УФАС России рассмотрено 220 обращений Заказчиков о включении информации в Реестр недобросовестных поставщиков (подрядчиков, исполнителей) (в 2018 году – 42). </a:t>
            </a:r>
          </a:p>
          <a:p>
            <a:pPr marL="0" indent="539750" algn="just">
              <a:buNone/>
            </a:pPr>
            <a:r>
              <a:rPr lang="ru-RU" sz="2000" dirty="0" smtClean="0">
                <a:solidFill>
                  <a:schemeClr val="tx1"/>
                </a:solidFill>
              </a:rPr>
              <a:t>50% обращений о включении хозяйствующих субъектов в реестр недобросовестных поставщиков связаны с односторонним  расторжением контракта в связи с нарушением условий контракта</a:t>
            </a:r>
          </a:p>
          <a:p>
            <a:pPr marL="0" indent="539750" algn="just">
              <a:buNone/>
            </a:pPr>
            <a:r>
              <a:rPr lang="ru-RU" sz="2000" dirty="0" smtClean="0">
                <a:solidFill>
                  <a:schemeClr val="tx1"/>
                </a:solidFill>
              </a:rPr>
              <a:t>Около 48% обращений связаны с уклонением победителя от заключения контракта, 2% - по решению суда.</a:t>
            </a:r>
          </a:p>
        </p:txBody>
      </p:sp>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26</a:t>
            </a:fld>
            <a:endParaRPr lang="ru-RU">
              <a:solidFill>
                <a:srgbClr val="FFFFFF"/>
              </a:solidFill>
            </a:endParaRPr>
          </a:p>
        </p:txBody>
      </p:sp>
      <p:sp>
        <p:nvSpPr>
          <p:cNvPr id="5" name="Прямоугольник 4"/>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Нарушения </a:t>
            </a:r>
            <a:r>
              <a:rPr lang="ru-RU" sz="2400" b="1" dirty="0">
                <a:solidFill>
                  <a:schemeClr val="bg1"/>
                </a:solidFill>
              </a:rPr>
              <a:t>законодательства </a:t>
            </a:r>
            <a:r>
              <a:rPr lang="ru-RU" sz="2400" b="1" dirty="0" smtClean="0">
                <a:solidFill>
                  <a:schemeClr val="bg1"/>
                </a:solidFill>
              </a:rPr>
              <a:t>в </a:t>
            </a:r>
            <a:r>
              <a:rPr lang="ru-RU" sz="2400" b="1" dirty="0">
                <a:solidFill>
                  <a:schemeClr val="bg1"/>
                </a:solidFill>
              </a:rPr>
              <a:t>сфере закупок</a:t>
            </a:r>
            <a:endParaRPr lang="ru-RU" i="1" dirty="0">
              <a:solidFill>
                <a:schemeClr val="bg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Блок-схема: альтернативный процесс 4"/>
          <p:cNvSpPr/>
          <p:nvPr/>
        </p:nvSpPr>
        <p:spPr>
          <a:xfrm>
            <a:off x="283778" y="2081048"/>
            <a:ext cx="8650015" cy="3258207"/>
          </a:xfrm>
          <a:prstGeom prst="flowChartAlternateProcess">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081088" algn="just"/>
            <a:r>
              <a:rPr lang="ru-RU" sz="2000" dirty="0" smtClean="0">
                <a:solidFill>
                  <a:schemeClr val="tx1"/>
                </a:solidFill>
              </a:rPr>
              <a:t>В 2017 году </a:t>
            </a:r>
            <a:r>
              <a:rPr lang="ru-RU" sz="2000" dirty="0" err="1" smtClean="0">
                <a:solidFill>
                  <a:schemeClr val="tx1"/>
                </a:solidFill>
              </a:rPr>
              <a:t>Башкортостанское</a:t>
            </a:r>
            <a:r>
              <a:rPr lang="ru-RU" sz="2000" dirty="0" smtClean="0">
                <a:solidFill>
                  <a:schemeClr val="tx1"/>
                </a:solidFill>
              </a:rPr>
              <a:t> УФАС России подало 3 инициативных иска о признании заключенных контрактов недействительными. Иски подаются в случаях, когда Заказчики не выполняют предписание антимонопольного органа и в нарушение закона заключают контракт  </a:t>
            </a:r>
          </a:p>
          <a:p>
            <a:pPr indent="1081088" algn="just"/>
            <a:r>
              <a:rPr lang="ru-RU" sz="2000" dirty="0" err="1" smtClean="0">
                <a:solidFill>
                  <a:schemeClr val="tx1"/>
                </a:solidFill>
              </a:rPr>
              <a:t>Башкортостанское</a:t>
            </a:r>
            <a:r>
              <a:rPr lang="ru-RU" sz="2000" dirty="0" smtClean="0">
                <a:solidFill>
                  <a:schemeClr val="tx1"/>
                </a:solidFill>
              </a:rPr>
              <a:t> УФАС России систематически направляет в органы Прокуратуры материалы с признаками коррупционной составляющей, выявленными в ходе рассмотрения жалоб, проведения проверок. </a:t>
            </a:r>
          </a:p>
          <a:p>
            <a:pPr indent="1081088" algn="just"/>
            <a:endParaRPr lang="ru-RU" dirty="0" smtClean="0">
              <a:solidFill>
                <a:schemeClr val="tx1"/>
              </a:solidFill>
            </a:endParaRPr>
          </a:p>
          <a:p>
            <a:pPr indent="1081088" algn="just"/>
            <a:endParaRPr lang="ru-RU" dirty="0" smtClean="0">
              <a:solidFill>
                <a:schemeClr val="tx1"/>
              </a:solidFill>
            </a:endParaRPr>
          </a:p>
        </p:txBody>
      </p:sp>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27</a:t>
            </a:fld>
            <a:endParaRPr lang="ru-RU" dirty="0">
              <a:solidFill>
                <a:srgbClr val="FFFFFF"/>
              </a:solidFill>
            </a:endParaRPr>
          </a:p>
        </p:txBody>
      </p:sp>
      <p:sp>
        <p:nvSpPr>
          <p:cNvPr id="7" name="Прямоугольник 6"/>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Нарушения </a:t>
            </a:r>
            <a:r>
              <a:rPr lang="ru-RU" sz="2400" b="1" dirty="0">
                <a:solidFill>
                  <a:schemeClr val="bg1"/>
                </a:solidFill>
              </a:rPr>
              <a:t>законодательства </a:t>
            </a:r>
            <a:r>
              <a:rPr lang="ru-RU" sz="2400" b="1" dirty="0" smtClean="0">
                <a:solidFill>
                  <a:schemeClr val="bg1"/>
                </a:solidFill>
              </a:rPr>
              <a:t>в </a:t>
            </a:r>
            <a:r>
              <a:rPr lang="ru-RU" sz="2400" b="1" dirty="0">
                <a:solidFill>
                  <a:schemeClr val="bg1"/>
                </a:solidFill>
              </a:rPr>
              <a:t>сфере закупок</a:t>
            </a:r>
            <a:endParaRPr lang="ru-RU" i="1" dirty="0">
              <a:solidFill>
                <a:schemeClr val="bg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Блок-схема: альтернативный процесс 5"/>
          <p:cNvSpPr/>
          <p:nvPr/>
        </p:nvSpPr>
        <p:spPr>
          <a:xfrm>
            <a:off x="168165" y="1156139"/>
            <a:ext cx="8765627" cy="5034456"/>
          </a:xfrm>
          <a:prstGeom prst="flowChartAlternateProcess">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ru-RU"/>
          </a:p>
        </p:txBody>
      </p:sp>
      <p:sp>
        <p:nvSpPr>
          <p:cNvPr id="3" name="Содержимое 2"/>
          <p:cNvSpPr>
            <a:spLocks noGrp="1"/>
          </p:cNvSpPr>
          <p:nvPr>
            <p:ph idx="1"/>
          </p:nvPr>
        </p:nvSpPr>
        <p:spPr>
          <a:xfrm>
            <a:off x="241738" y="1177158"/>
            <a:ext cx="8445061" cy="4949005"/>
          </a:xfrm>
        </p:spPr>
        <p:txBody>
          <a:bodyPr/>
          <a:lstStyle/>
          <a:p>
            <a:pPr algn="just">
              <a:buNone/>
            </a:pPr>
            <a:r>
              <a:rPr lang="ru-RU" sz="1800" dirty="0" smtClean="0">
                <a:solidFill>
                  <a:schemeClr val="tx1"/>
                </a:solidFill>
                <a:latin typeface="Times New Roman" pitchFamily="18" charset="0"/>
                <a:cs typeface="Times New Roman" pitchFamily="18" charset="0"/>
              </a:rPr>
              <a:t>		</a:t>
            </a:r>
            <a:r>
              <a:rPr lang="ru-RU" sz="1500" dirty="0" smtClean="0">
                <a:solidFill>
                  <a:schemeClr val="tx1"/>
                </a:solidFill>
                <a:latin typeface="Times New Roman" pitchFamily="18" charset="0"/>
                <a:cs typeface="Times New Roman" pitchFamily="18" charset="0"/>
              </a:rPr>
              <a:t>В </a:t>
            </a:r>
            <a:r>
              <a:rPr lang="ru-RU" sz="1500" dirty="0" smtClean="0">
                <a:solidFill>
                  <a:schemeClr val="tx1"/>
                </a:solidFill>
              </a:rPr>
              <a:t>2017 году возбуждено и рассмотрено 1 дело по признакам нарушения Федерального закона «Об основах государственного регулирования торговой деятельности в Российской  Федерации»</a:t>
            </a:r>
          </a:p>
          <a:p>
            <a:pPr algn="just">
              <a:buNone/>
            </a:pPr>
            <a:r>
              <a:rPr lang="ru-RU" sz="1500" dirty="0" smtClean="0">
                <a:solidFill>
                  <a:schemeClr val="tx1"/>
                </a:solidFill>
                <a:latin typeface="Times New Roman" pitchFamily="18" charset="0"/>
                <a:cs typeface="Times New Roman" pitchFamily="18" charset="0"/>
              </a:rPr>
              <a:t>      	 	</a:t>
            </a:r>
            <a:r>
              <a:rPr lang="ru-RU" sz="1500" dirty="0" smtClean="0">
                <a:solidFill>
                  <a:schemeClr val="tx1"/>
                </a:solidFill>
                <a:cs typeface="Times New Roman" pitchFamily="18" charset="0"/>
              </a:rPr>
              <a:t>В 2017 году Управлением на основании поручения Правительства Российской Федерации были проведены 64 внеплановые проверки в отношении хозяйствующих субъектов, осуществляющих деятельность посредством организации торговой сети. </a:t>
            </a:r>
          </a:p>
          <a:p>
            <a:pPr algn="just">
              <a:buNone/>
            </a:pPr>
            <a:r>
              <a:rPr lang="ru-RU" sz="1500" dirty="0" smtClean="0">
                <a:solidFill>
                  <a:schemeClr val="tx1"/>
                </a:solidFill>
                <a:cs typeface="Times New Roman" pitchFamily="18" charset="0"/>
              </a:rPr>
              <a:t>		Возбуждено и рассмотрено 74 дела об административных правонарушениях по статье 14.42. </a:t>
            </a:r>
            <a:r>
              <a:rPr lang="ru-RU" sz="1500" dirty="0" err="1" smtClean="0">
                <a:solidFill>
                  <a:schemeClr val="tx1"/>
                </a:solidFill>
                <a:cs typeface="Times New Roman" pitchFamily="18" charset="0"/>
              </a:rPr>
              <a:t>КоАП</a:t>
            </a:r>
            <a:r>
              <a:rPr lang="ru-RU" sz="1500" dirty="0" smtClean="0">
                <a:solidFill>
                  <a:schemeClr val="tx1"/>
                </a:solidFill>
                <a:cs typeface="Times New Roman" pitchFamily="18" charset="0"/>
              </a:rPr>
              <a:t> РФ. </a:t>
            </a:r>
          </a:p>
          <a:p>
            <a:pPr algn="just">
              <a:buNone/>
            </a:pPr>
            <a:r>
              <a:rPr lang="ru-RU" sz="1500" dirty="0" smtClean="0">
                <a:solidFill>
                  <a:schemeClr val="tx1"/>
                </a:solidFill>
                <a:cs typeface="Times New Roman" pitchFamily="18" charset="0"/>
              </a:rPr>
              <a:t>		В рамках изучения рынка розничной торговли продовольственными товарами в Республике Башкортостан за 2016 год установлено, что в административных границах </a:t>
            </a:r>
            <a:r>
              <a:rPr lang="ru-RU" sz="1500" dirty="0" err="1" smtClean="0">
                <a:solidFill>
                  <a:schemeClr val="tx1"/>
                </a:solidFill>
                <a:cs typeface="Times New Roman" pitchFamily="18" charset="0"/>
              </a:rPr>
              <a:t>Альшеевского</a:t>
            </a:r>
            <a:r>
              <a:rPr lang="ru-RU" sz="1500" dirty="0" smtClean="0">
                <a:solidFill>
                  <a:schemeClr val="tx1"/>
                </a:solidFill>
                <a:cs typeface="Times New Roman" pitchFamily="18" charset="0"/>
              </a:rPr>
              <a:t>, Архангельского, </a:t>
            </a:r>
            <a:r>
              <a:rPr lang="ru-RU" sz="1500" dirty="0" err="1" smtClean="0">
                <a:solidFill>
                  <a:schemeClr val="tx1"/>
                </a:solidFill>
                <a:cs typeface="Times New Roman" pitchFamily="18" charset="0"/>
              </a:rPr>
              <a:t>Благоварского</a:t>
            </a:r>
            <a:r>
              <a:rPr lang="ru-RU" sz="1500" dirty="0" smtClean="0">
                <a:solidFill>
                  <a:schemeClr val="tx1"/>
                </a:solidFill>
                <a:cs typeface="Times New Roman" pitchFamily="18" charset="0"/>
              </a:rPr>
              <a:t>, </a:t>
            </a:r>
            <a:r>
              <a:rPr lang="ru-RU" sz="1500" dirty="0" err="1" smtClean="0">
                <a:solidFill>
                  <a:schemeClr val="tx1"/>
                </a:solidFill>
                <a:cs typeface="Times New Roman" pitchFamily="18" charset="0"/>
              </a:rPr>
              <a:t>Буздякского</a:t>
            </a:r>
            <a:r>
              <a:rPr lang="ru-RU" sz="1500" dirty="0" smtClean="0">
                <a:solidFill>
                  <a:schemeClr val="tx1"/>
                </a:solidFill>
                <a:cs typeface="Times New Roman" pitchFamily="18" charset="0"/>
              </a:rPr>
              <a:t>, Зилаирского, </a:t>
            </a:r>
            <a:r>
              <a:rPr lang="ru-RU" sz="1500" dirty="0" err="1" smtClean="0">
                <a:solidFill>
                  <a:schemeClr val="tx1"/>
                </a:solidFill>
                <a:cs typeface="Times New Roman" pitchFamily="18" charset="0"/>
              </a:rPr>
              <a:t>Калтасинского</a:t>
            </a:r>
            <a:r>
              <a:rPr lang="ru-RU" sz="1500" dirty="0" smtClean="0">
                <a:solidFill>
                  <a:schemeClr val="tx1"/>
                </a:solidFill>
                <a:cs typeface="Times New Roman" pitchFamily="18" charset="0"/>
              </a:rPr>
              <a:t> районов и ЗАТО Межгорье доля АО «</a:t>
            </a:r>
            <a:r>
              <a:rPr lang="ru-RU" sz="1500" dirty="0" err="1" smtClean="0">
                <a:solidFill>
                  <a:schemeClr val="tx1"/>
                </a:solidFill>
                <a:cs typeface="Times New Roman" pitchFamily="18" charset="0"/>
              </a:rPr>
              <a:t>Тандер</a:t>
            </a:r>
            <a:r>
              <a:rPr lang="ru-RU" sz="1500" dirty="0" smtClean="0">
                <a:solidFill>
                  <a:schemeClr val="tx1"/>
                </a:solidFill>
                <a:cs typeface="Times New Roman" pitchFamily="18" charset="0"/>
              </a:rPr>
              <a:t>» (торговой сеть «Магнит») превышает предельно допустимую Законом о торговле  - 25%.</a:t>
            </a:r>
          </a:p>
          <a:p>
            <a:pPr algn="just">
              <a:buNone/>
            </a:pPr>
            <a:r>
              <a:rPr lang="ru-RU" sz="1500" dirty="0" smtClean="0">
                <a:solidFill>
                  <a:schemeClr val="tx1"/>
                </a:solidFill>
                <a:cs typeface="Times New Roman" pitchFamily="18" charset="0"/>
              </a:rPr>
              <a:t>		Согласно действующему законодательству в границах данных административно-территориальных образований на </a:t>
            </a:r>
            <a:r>
              <a:rPr lang="ru-RU" sz="1500" dirty="0" err="1" smtClean="0">
                <a:solidFill>
                  <a:schemeClr val="tx1"/>
                </a:solidFill>
                <a:cs typeface="Times New Roman" pitchFamily="18" charset="0"/>
              </a:rPr>
              <a:t>ритейла</a:t>
            </a:r>
            <a:r>
              <a:rPr lang="ru-RU" sz="1500" dirty="0" smtClean="0">
                <a:solidFill>
                  <a:schemeClr val="tx1"/>
                </a:solidFill>
                <a:cs typeface="Times New Roman" pitchFamily="18" charset="0"/>
              </a:rPr>
              <a:t> распространяется  запрет на приобретение или аренду дополнительных торговых площадей.</a:t>
            </a:r>
          </a:p>
          <a:p>
            <a:pPr algn="just">
              <a:buNone/>
            </a:pPr>
            <a:r>
              <a:rPr lang="ru-RU" sz="1500" dirty="0" smtClean="0">
                <a:solidFill>
                  <a:schemeClr val="tx1"/>
                </a:solidFill>
                <a:cs typeface="Times New Roman" pitchFamily="18" charset="0"/>
              </a:rPr>
              <a:t>		Соответствующие письма были направлены в торговую сеть «Магнит» и Администрации муниципальных образований.</a:t>
            </a:r>
          </a:p>
          <a:p>
            <a:pPr algn="just">
              <a:buNone/>
            </a:pPr>
            <a:endParaRPr lang="ru-RU" sz="1800" dirty="0" smtClean="0">
              <a:solidFill>
                <a:schemeClr val="tx1"/>
              </a:solidFill>
              <a:latin typeface="Times New Roman" pitchFamily="18" charset="0"/>
              <a:cs typeface="Times New Roman" pitchFamily="18" charset="0"/>
            </a:endParaRPr>
          </a:p>
          <a:p>
            <a:pPr algn="just">
              <a:buNone/>
            </a:pPr>
            <a:endParaRPr lang="ru-RU" sz="1800" dirty="0">
              <a:solidFill>
                <a:schemeClr val="tx1"/>
              </a:solidFill>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28</a:t>
            </a:fld>
            <a:endParaRPr lang="ru-RU" dirty="0">
              <a:solidFill>
                <a:srgbClr val="FFFFFF"/>
              </a:solidFill>
            </a:endParaRPr>
          </a:p>
        </p:txBody>
      </p:sp>
      <p:sp>
        <p:nvSpPr>
          <p:cNvPr id="5" name="Прямоугольник 4"/>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Развитие </a:t>
            </a:r>
            <a:r>
              <a:rPr lang="ru-RU" sz="2400" b="1" dirty="0">
                <a:solidFill>
                  <a:schemeClr val="bg1"/>
                </a:solidFill>
              </a:rPr>
              <a:t>конкуренции в сфере розничной торговли </a:t>
            </a:r>
            <a:endParaRPr lang="ru-RU" i="1" dirty="0">
              <a:solidFill>
                <a:schemeClr val="bg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29</a:t>
            </a:fld>
            <a:endParaRPr lang="ru-RU" dirty="0">
              <a:solidFill>
                <a:srgbClr val="FFFFFF"/>
              </a:solidFill>
            </a:endParaRPr>
          </a:p>
        </p:txBody>
      </p:sp>
      <p:sp>
        <p:nvSpPr>
          <p:cNvPr id="7" name="Скругленный прямоугольник 6"/>
          <p:cNvSpPr/>
          <p:nvPr/>
        </p:nvSpPr>
        <p:spPr>
          <a:xfrm>
            <a:off x="222350" y="1051034"/>
            <a:ext cx="8742973" cy="1124607"/>
          </a:xfrm>
          <a:prstGeom prst="roundRect">
            <a:avLst/>
          </a:prstGeom>
          <a:solidFill>
            <a:schemeClr val="accent5">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sz="1600" dirty="0">
                <a:solidFill>
                  <a:schemeClr val="tx1"/>
                </a:solidFill>
              </a:rPr>
              <a:t>Экспертный совет по развитию конкуренции в сфере розничной торговли при Башкортостанском УФАС России действует с 2010 года. </a:t>
            </a:r>
            <a:r>
              <a:rPr lang="ru-RU" sz="1600" dirty="0" smtClean="0">
                <a:solidFill>
                  <a:schemeClr val="tx1"/>
                </a:solidFill>
              </a:rPr>
              <a:t>За истекший период 2017 </a:t>
            </a:r>
            <a:r>
              <a:rPr lang="ru-RU" sz="1600" dirty="0">
                <a:solidFill>
                  <a:schemeClr val="tx1"/>
                </a:solidFill>
              </a:rPr>
              <a:t>года состоялось 2 заседания совета (31 </a:t>
            </a:r>
            <a:r>
              <a:rPr lang="ru-RU" sz="1600" dirty="0" smtClean="0">
                <a:solidFill>
                  <a:schemeClr val="tx1"/>
                </a:solidFill>
              </a:rPr>
              <a:t>марта, 20 июня и 12 декабря </a:t>
            </a:r>
            <a:r>
              <a:rPr lang="ru-RU" sz="1600" dirty="0">
                <a:solidFill>
                  <a:schemeClr val="tx1"/>
                </a:solidFill>
              </a:rPr>
              <a:t>2017 года), </a:t>
            </a:r>
          </a:p>
        </p:txBody>
      </p:sp>
      <p:sp>
        <p:nvSpPr>
          <p:cNvPr id="6" name="Скругленный прямоугольник 5"/>
          <p:cNvSpPr/>
          <p:nvPr/>
        </p:nvSpPr>
        <p:spPr>
          <a:xfrm>
            <a:off x="116114" y="2364828"/>
            <a:ext cx="8926286" cy="4099033"/>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250825" algn="just"/>
            <a:r>
              <a:rPr lang="ru-RU" sz="1500" dirty="0" smtClean="0">
                <a:solidFill>
                  <a:schemeClr val="tx1"/>
                </a:solidFill>
              </a:rPr>
              <a:t>31 марта 2017 года на заседании Экспертного Совета обсуждались принятые в Закон о торговле изменения, промежуточные итоги проверок, проводимых </a:t>
            </a:r>
            <a:r>
              <a:rPr lang="ru-RU" sz="1500" dirty="0" err="1" smtClean="0">
                <a:solidFill>
                  <a:schemeClr val="tx1"/>
                </a:solidFill>
              </a:rPr>
              <a:t>Башкортостанским</a:t>
            </a:r>
            <a:r>
              <a:rPr lang="ru-RU" sz="1500" dirty="0" smtClean="0">
                <a:solidFill>
                  <a:schemeClr val="tx1"/>
                </a:solidFill>
              </a:rPr>
              <a:t> УФАС России, тенденции на рынке; проблемы, с которыми приходится сталкиваться производителям при вхождении в торговые сети, о положениях федерального законодательства, которые влияют как на общее состояние потребительского рынка, так и на каждого игрока в отдельности; необходимости установления эффективного диалога между торговыми сетями и поставщиками; поддержке республиканских производителей.</a:t>
            </a:r>
          </a:p>
          <a:p>
            <a:pPr lvl="0" indent="250825" algn="just"/>
            <a:r>
              <a:rPr lang="ru-RU" sz="1500" dirty="0" smtClean="0">
                <a:solidFill>
                  <a:schemeClr val="tx1"/>
                </a:solidFill>
              </a:rPr>
              <a:t>20 июня 2017 года на заседании Экспертного Совета обсуждалась тема: "Практика применения Федерального закона от 03.07.2016 № 273-ФЗ "О внесении изменений в Федеральный закон "Об основах государственного регулирования торговой деятельности в Российской Федерации". Затронуты проблемные вопросы в хлебобулочной отрасли, качества присутствующей на полках магазинов молочной продукции, развития собственных торговых точек производителей, проблемы перехода на электронный документооборот, а также возможности ограничения развития </a:t>
            </a:r>
            <a:r>
              <a:rPr lang="ru-RU" sz="1500" dirty="0" err="1" smtClean="0">
                <a:solidFill>
                  <a:schemeClr val="tx1"/>
                </a:solidFill>
              </a:rPr>
              <a:t>ритейла</a:t>
            </a:r>
            <a:r>
              <a:rPr lang="ru-RU" sz="1500" dirty="0" smtClean="0">
                <a:solidFill>
                  <a:schemeClr val="tx1"/>
                </a:solidFill>
              </a:rPr>
              <a:t> не по товарообороту продовольственных товаров, а по торговым площадям.</a:t>
            </a:r>
          </a:p>
          <a:p>
            <a:pPr lvl="0" indent="250825" algn="just"/>
            <a:endParaRPr lang="ru-RU" sz="1500" dirty="0" smtClean="0">
              <a:solidFill>
                <a:schemeClr val="tx1"/>
              </a:solidFill>
            </a:endParaRPr>
          </a:p>
          <a:p>
            <a:pPr lvl="0" indent="250825" algn="just"/>
            <a:endParaRPr lang="ru-RU" sz="1500" dirty="0">
              <a:solidFill>
                <a:schemeClr val="tx1"/>
              </a:solidFill>
            </a:endParaRPr>
          </a:p>
        </p:txBody>
      </p:sp>
      <p:sp>
        <p:nvSpPr>
          <p:cNvPr id="10" name="Прямоугольник 9"/>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Развитие </a:t>
            </a:r>
            <a:r>
              <a:rPr lang="ru-RU" sz="2400" b="1" dirty="0">
                <a:solidFill>
                  <a:schemeClr val="bg1"/>
                </a:solidFill>
              </a:rPr>
              <a:t>конкуренции в сфере розничной торговли </a:t>
            </a:r>
            <a:endParaRPr lang="ru-RU" i="1" dirty="0">
              <a:solidFill>
                <a:schemeClr val="bg1"/>
              </a:solidFill>
            </a:endParaRPr>
          </a:p>
        </p:txBody>
      </p:sp>
    </p:spTree>
    <p:extLst>
      <p:ext uri="{BB962C8B-B14F-4D97-AF65-F5344CB8AC3E}">
        <p14:creationId xmlns:p14="http://schemas.microsoft.com/office/powerpoint/2010/main" xmlns="" val="4842310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a:t>
            </a:fld>
            <a:endParaRPr lang="ru-RU">
              <a:solidFill>
                <a:srgbClr val="FFFFFF"/>
              </a:solidFill>
            </a:endParaRPr>
          </a:p>
        </p:txBody>
      </p:sp>
      <p:sp>
        <p:nvSpPr>
          <p:cNvPr id="6" name="Скругленный прямоугольник 5"/>
          <p:cNvSpPr/>
          <p:nvPr/>
        </p:nvSpPr>
        <p:spPr>
          <a:xfrm>
            <a:off x="332389" y="1830302"/>
            <a:ext cx="8510155" cy="3141091"/>
          </a:xfrm>
          <a:prstGeom prst="roundRect">
            <a:avLst/>
          </a:prstGeom>
          <a:solidFill>
            <a:schemeClr val="accent3">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lvl="0" indent="-285750" algn="just"/>
            <a:endParaRPr lang="ru-RU" dirty="0" smtClean="0">
              <a:solidFill>
                <a:schemeClr val="tx1"/>
              </a:solidFill>
            </a:endParaRPr>
          </a:p>
          <a:p>
            <a:pPr marL="285750" lvl="0" indent="-285750" algn="just"/>
            <a:r>
              <a:rPr lang="ru-RU" dirty="0" smtClean="0">
                <a:solidFill>
                  <a:schemeClr val="tx1"/>
                </a:solidFill>
              </a:rPr>
              <a:t>При </a:t>
            </a:r>
            <a:r>
              <a:rPr lang="ru-RU" dirty="0">
                <a:solidFill>
                  <a:schemeClr val="tx1"/>
                </a:solidFill>
              </a:rPr>
              <a:t>осуществлении контроля экономической концентрации на товарных и финансовых рынках </a:t>
            </a:r>
            <a:r>
              <a:rPr lang="ru-RU" dirty="0" smtClean="0">
                <a:solidFill>
                  <a:schemeClr val="tx1"/>
                </a:solidFill>
              </a:rPr>
              <a:t>в 2017 году рассмотрено 5 ходатайств (в 2018 году – 1) </a:t>
            </a:r>
          </a:p>
          <a:p>
            <a:pPr marL="285750" lvl="0" indent="-285750" algn="just">
              <a:buFont typeface="Wingdings" panose="05000000000000000000" pitchFamily="2" charset="2"/>
              <a:buChar char="Ø"/>
            </a:pPr>
            <a:endParaRPr lang="ru-RU" dirty="0" smtClean="0">
              <a:solidFill>
                <a:schemeClr val="tx1"/>
              </a:solidFill>
            </a:endParaRPr>
          </a:p>
          <a:p>
            <a:pPr marL="285750" lvl="0" indent="-285750" algn="just">
              <a:buFont typeface="Wingdings" panose="05000000000000000000" pitchFamily="2" charset="2"/>
              <a:buChar char="Ø"/>
            </a:pPr>
            <a:r>
              <a:rPr lang="ru-RU" dirty="0" smtClean="0">
                <a:solidFill>
                  <a:schemeClr val="tx1"/>
                </a:solidFill>
              </a:rPr>
              <a:t>Рассмотрено  в 2017 году 675 </a:t>
            </a:r>
            <a:r>
              <a:rPr lang="ru-RU" dirty="0">
                <a:solidFill>
                  <a:schemeClr val="tx1"/>
                </a:solidFill>
              </a:rPr>
              <a:t>обращений </a:t>
            </a:r>
            <a:r>
              <a:rPr lang="ru-RU" dirty="0" smtClean="0">
                <a:solidFill>
                  <a:schemeClr val="tx1"/>
                </a:solidFill>
              </a:rPr>
              <a:t>граждан (в 2018 году – 126) </a:t>
            </a:r>
          </a:p>
          <a:p>
            <a:pPr marL="285750" lvl="0" indent="-285750" algn="just">
              <a:buFont typeface="Wingdings" panose="05000000000000000000" pitchFamily="2" charset="2"/>
              <a:buChar char="Ø"/>
            </a:pPr>
            <a:endParaRPr lang="ru-RU" dirty="0" smtClean="0">
              <a:solidFill>
                <a:schemeClr val="tx1"/>
              </a:solidFill>
            </a:endParaRPr>
          </a:p>
          <a:p>
            <a:pPr marL="285750" lvl="0" indent="-285750" algn="just">
              <a:buFont typeface="Wingdings" panose="05000000000000000000" pitchFamily="2" charset="2"/>
              <a:buChar char="Ø"/>
            </a:pPr>
            <a:r>
              <a:rPr lang="ru-RU" dirty="0" smtClean="0">
                <a:solidFill>
                  <a:schemeClr val="tx1"/>
                </a:solidFill>
              </a:rPr>
              <a:t>Управление  в 2017 году участвовало </a:t>
            </a:r>
            <a:r>
              <a:rPr lang="ru-RU" dirty="0">
                <a:solidFill>
                  <a:schemeClr val="tx1"/>
                </a:solidFill>
              </a:rPr>
              <a:t>в более чем </a:t>
            </a:r>
            <a:r>
              <a:rPr lang="ru-RU" dirty="0" smtClean="0">
                <a:solidFill>
                  <a:schemeClr val="tx1"/>
                </a:solidFill>
              </a:rPr>
              <a:t>1200 </a:t>
            </a:r>
            <a:r>
              <a:rPr lang="ru-RU" dirty="0">
                <a:solidFill>
                  <a:schemeClr val="tx1"/>
                </a:solidFill>
              </a:rPr>
              <a:t>заседаниях судов различных </a:t>
            </a:r>
            <a:r>
              <a:rPr lang="ru-RU" dirty="0" smtClean="0">
                <a:solidFill>
                  <a:schemeClr val="tx1"/>
                </a:solidFill>
              </a:rPr>
              <a:t>инстанций (в 2018 году – 168) </a:t>
            </a:r>
          </a:p>
        </p:txBody>
      </p:sp>
      <p:sp>
        <p:nvSpPr>
          <p:cNvPr id="5" name="Прямоугольник 4"/>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Башкортостанское УФАС России</a:t>
            </a:r>
            <a:endParaRPr lang="ru-RU" i="1" dirty="0">
              <a:solidFill>
                <a:schemeClr val="bg1"/>
              </a:solidFill>
            </a:endParaRPr>
          </a:p>
        </p:txBody>
      </p:sp>
    </p:spTree>
    <p:extLst>
      <p:ext uri="{BB962C8B-B14F-4D97-AF65-F5344CB8AC3E}">
        <p14:creationId xmlns:p14="http://schemas.microsoft.com/office/powerpoint/2010/main" xmlns="" val="24134563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30</a:t>
            </a:fld>
            <a:endParaRPr lang="ru-RU" dirty="0">
              <a:solidFill>
                <a:srgbClr val="FFFFFF"/>
              </a:solidFill>
            </a:endParaRPr>
          </a:p>
        </p:txBody>
      </p:sp>
      <p:sp>
        <p:nvSpPr>
          <p:cNvPr id="7" name="Скругленный прямоугольник 6"/>
          <p:cNvSpPr/>
          <p:nvPr/>
        </p:nvSpPr>
        <p:spPr>
          <a:xfrm>
            <a:off x="222350" y="1051034"/>
            <a:ext cx="8742973" cy="1124607"/>
          </a:xfrm>
          <a:prstGeom prst="roundRect">
            <a:avLst/>
          </a:prstGeom>
          <a:solidFill>
            <a:schemeClr val="accent5">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sz="1600" dirty="0">
                <a:solidFill>
                  <a:schemeClr val="tx1"/>
                </a:solidFill>
              </a:rPr>
              <a:t>Экспертный совет по развитию конкуренции в сфере розничной торговли при Башкортостанском УФАС России действует с 2010 года. </a:t>
            </a:r>
            <a:r>
              <a:rPr lang="ru-RU" sz="1600" dirty="0" smtClean="0">
                <a:solidFill>
                  <a:schemeClr val="tx1"/>
                </a:solidFill>
              </a:rPr>
              <a:t>За истекший период 2017 </a:t>
            </a:r>
            <a:r>
              <a:rPr lang="ru-RU" sz="1600" dirty="0">
                <a:solidFill>
                  <a:schemeClr val="tx1"/>
                </a:solidFill>
              </a:rPr>
              <a:t>года состоялось 2 заседания совета (31 </a:t>
            </a:r>
            <a:r>
              <a:rPr lang="ru-RU" sz="1600" dirty="0" smtClean="0">
                <a:solidFill>
                  <a:schemeClr val="tx1"/>
                </a:solidFill>
              </a:rPr>
              <a:t>марта, 20 июня и 12 декабря </a:t>
            </a:r>
            <a:r>
              <a:rPr lang="ru-RU" sz="1600" dirty="0">
                <a:solidFill>
                  <a:schemeClr val="tx1"/>
                </a:solidFill>
              </a:rPr>
              <a:t>2017 года), </a:t>
            </a:r>
          </a:p>
        </p:txBody>
      </p:sp>
      <p:sp>
        <p:nvSpPr>
          <p:cNvPr id="6" name="Скругленный прямоугольник 5"/>
          <p:cNvSpPr/>
          <p:nvPr/>
        </p:nvSpPr>
        <p:spPr>
          <a:xfrm>
            <a:off x="252748" y="2648607"/>
            <a:ext cx="8754618" cy="3510455"/>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indent="250825" algn="just"/>
            <a:r>
              <a:rPr lang="ru-RU" sz="1500" dirty="0" smtClean="0">
                <a:solidFill>
                  <a:schemeClr val="tx1"/>
                </a:solidFill>
              </a:rPr>
              <a:t>12 декабря 2017 года на заседании обсуждалась тема: "Развитие конкуренции в сфере розничной торговли продовольственными товарами в Республике Башкортостан". Главной темой обсуждения был вопрос о долях торговых сетей по реализации продовольственных товаров на территории Республики Башкортостан.</a:t>
            </a:r>
          </a:p>
          <a:p>
            <a:pPr lvl="0" indent="250825" algn="just"/>
            <a:r>
              <a:rPr lang="ru-RU" sz="1500" dirty="0" smtClean="0">
                <a:solidFill>
                  <a:schemeClr val="tx1"/>
                </a:solidFill>
              </a:rPr>
              <a:t>В ходе заседания были затронуты проблемные вопросы малого и среднего бизнеса при растущей конкуренции на рынке, о внесении изменений в Закон о торговле № 381–ФЗ в части уменьшения допустимой доли торговых сетей в регионе, проблемы качества товаров и ценообразования на товары. </a:t>
            </a:r>
          </a:p>
          <a:p>
            <a:pPr lvl="0" indent="250825" algn="just"/>
            <a:r>
              <a:rPr lang="ru-RU" sz="1500" dirty="0" smtClean="0">
                <a:solidFill>
                  <a:schemeClr val="tx1"/>
                </a:solidFill>
              </a:rPr>
              <a:t>Также был поставлен вопрос об изменении процедуры приобретения лицензии на продажу алкогольной продукции, а именно:  осуществлять сбор исходя из одного торгового объекта (магазина). Отмечена проблема влияния на торговые сети, вытеснения малого и среднего бизнеса торговыми сетями в муниципальных районах республики.</a:t>
            </a:r>
          </a:p>
          <a:p>
            <a:pPr lvl="0" indent="250825" algn="just">
              <a:buFont typeface="Arial" panose="020B0604020202020204" pitchFamily="34" charset="0"/>
              <a:buChar char="•"/>
            </a:pPr>
            <a:endParaRPr lang="ru-RU" sz="1500" dirty="0">
              <a:solidFill>
                <a:schemeClr val="tx1"/>
              </a:solidFill>
            </a:endParaRPr>
          </a:p>
        </p:txBody>
      </p:sp>
      <p:sp>
        <p:nvSpPr>
          <p:cNvPr id="10" name="Прямоугольник 9"/>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Развитие </a:t>
            </a:r>
            <a:r>
              <a:rPr lang="ru-RU" sz="2400" b="1" dirty="0">
                <a:solidFill>
                  <a:schemeClr val="bg1"/>
                </a:solidFill>
              </a:rPr>
              <a:t>конкуренции в сфере розничной торговли </a:t>
            </a:r>
            <a:endParaRPr lang="ru-RU" i="1" dirty="0">
              <a:solidFill>
                <a:schemeClr val="bg1"/>
              </a:solidFill>
            </a:endParaRPr>
          </a:p>
        </p:txBody>
      </p:sp>
    </p:spTree>
    <p:extLst>
      <p:ext uri="{BB962C8B-B14F-4D97-AF65-F5344CB8AC3E}">
        <p14:creationId xmlns:p14="http://schemas.microsoft.com/office/powerpoint/2010/main" xmlns="" val="4842310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Блок-схема: альтернативный процесс 4"/>
          <p:cNvSpPr/>
          <p:nvPr/>
        </p:nvSpPr>
        <p:spPr>
          <a:xfrm>
            <a:off x="136633" y="935421"/>
            <a:ext cx="8849711" cy="5538951"/>
          </a:xfrm>
          <a:prstGeom prst="flowChartAlternateProcess">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None/>
            </a:pPr>
            <a:r>
              <a:rPr lang="ru-RU" sz="1300" b="1" i="1" dirty="0" smtClean="0">
                <a:solidFill>
                  <a:srgbClr val="002060"/>
                </a:solidFill>
              </a:rPr>
              <a:t>В 2017 году возбуждено и рассмотрено 1036 дел об административных правонарушениях (в 2018 году – 61) , в том числе</a:t>
            </a:r>
            <a:r>
              <a:rPr lang="ru-RU" sz="1300" i="1" dirty="0" smtClean="0">
                <a:solidFill>
                  <a:srgbClr val="002060"/>
                </a:solidFill>
              </a:rPr>
              <a:t>: </a:t>
            </a:r>
          </a:p>
          <a:p>
            <a:pPr algn="just">
              <a:buNone/>
            </a:pPr>
            <a:r>
              <a:rPr lang="ru-RU" sz="1300" dirty="0" smtClean="0">
                <a:solidFill>
                  <a:schemeClr val="tx1"/>
                </a:solidFill>
              </a:rPr>
              <a:t>ст.ст. 7.29-7.32 </a:t>
            </a:r>
            <a:r>
              <a:rPr lang="ru-RU" sz="1300" dirty="0" err="1" smtClean="0">
                <a:solidFill>
                  <a:schemeClr val="tx1"/>
                </a:solidFill>
              </a:rPr>
              <a:t>КоАП</a:t>
            </a:r>
            <a:r>
              <a:rPr lang="ru-RU" sz="1300" dirty="0" smtClean="0">
                <a:solidFill>
                  <a:schemeClr val="tx1"/>
                </a:solidFill>
              </a:rPr>
              <a:t> РФ за нарушение законодательства в сфере закупок – 588 дел (в 2018 году – 47); </a:t>
            </a:r>
          </a:p>
          <a:p>
            <a:pPr algn="just">
              <a:buNone/>
            </a:pPr>
            <a:r>
              <a:rPr lang="ru-RU" sz="1300" dirty="0" smtClean="0">
                <a:solidFill>
                  <a:schemeClr val="tx1"/>
                </a:solidFill>
              </a:rPr>
              <a:t>ст.ст. 14.3, 14.38 </a:t>
            </a:r>
            <a:r>
              <a:rPr lang="ru-RU" sz="1300" dirty="0" err="1" smtClean="0">
                <a:solidFill>
                  <a:schemeClr val="tx1"/>
                </a:solidFill>
              </a:rPr>
              <a:t>КоАП</a:t>
            </a:r>
            <a:r>
              <a:rPr lang="ru-RU" sz="1300" dirty="0" smtClean="0">
                <a:solidFill>
                  <a:schemeClr val="tx1"/>
                </a:solidFill>
              </a:rPr>
              <a:t> РФ за нарушение законодательства о рекламе – 116 дела (в 2018 году – 5); </a:t>
            </a:r>
          </a:p>
          <a:p>
            <a:pPr algn="just">
              <a:buNone/>
            </a:pPr>
            <a:r>
              <a:rPr lang="ru-RU" sz="1300" dirty="0" smtClean="0">
                <a:solidFill>
                  <a:schemeClr val="tx1"/>
                </a:solidFill>
              </a:rPr>
              <a:t>ст. 14.31 </a:t>
            </a:r>
            <a:r>
              <a:rPr lang="ru-RU" sz="1300" dirty="0" err="1" smtClean="0">
                <a:solidFill>
                  <a:schemeClr val="tx1"/>
                </a:solidFill>
              </a:rPr>
              <a:t>КоАП</a:t>
            </a:r>
            <a:r>
              <a:rPr lang="ru-RU" sz="1300" dirty="0" smtClean="0">
                <a:solidFill>
                  <a:schemeClr val="tx1"/>
                </a:solidFill>
              </a:rPr>
              <a:t> РФ за злоупотребление доминирующим положением на товарных рынках – 15 дел;</a:t>
            </a:r>
          </a:p>
          <a:p>
            <a:pPr algn="just">
              <a:buNone/>
            </a:pPr>
            <a:r>
              <a:rPr lang="ru-RU" sz="1300" dirty="0" smtClean="0">
                <a:solidFill>
                  <a:schemeClr val="tx1"/>
                </a:solidFill>
              </a:rPr>
              <a:t>ст. 14.32 </a:t>
            </a:r>
            <a:r>
              <a:rPr lang="ru-RU" sz="1300" dirty="0" err="1" smtClean="0">
                <a:solidFill>
                  <a:schemeClr val="tx1"/>
                </a:solidFill>
              </a:rPr>
              <a:t>КоАП</a:t>
            </a:r>
            <a:r>
              <a:rPr lang="ru-RU" sz="1300" dirty="0" smtClean="0">
                <a:solidFill>
                  <a:schemeClr val="tx1"/>
                </a:solidFill>
              </a:rPr>
              <a:t> РФ за заключение ограничивающих конкуренцию соглашений – 88 дел (в 2018 году – 1); </a:t>
            </a:r>
          </a:p>
          <a:p>
            <a:pPr algn="just">
              <a:buNone/>
            </a:pPr>
            <a:r>
              <a:rPr lang="ru-RU" sz="1300" dirty="0" smtClean="0">
                <a:solidFill>
                  <a:schemeClr val="tx1"/>
                </a:solidFill>
              </a:rPr>
              <a:t>ст. 14.33 </a:t>
            </a:r>
            <a:r>
              <a:rPr lang="ru-RU" sz="1300" dirty="0" err="1" smtClean="0">
                <a:solidFill>
                  <a:schemeClr val="tx1"/>
                </a:solidFill>
              </a:rPr>
              <a:t>КоАП</a:t>
            </a:r>
            <a:r>
              <a:rPr lang="ru-RU" sz="1300" dirty="0" smtClean="0">
                <a:solidFill>
                  <a:schemeClr val="tx1"/>
                </a:solidFill>
              </a:rPr>
              <a:t> РФ за недобросовестную конкуренцию – 3 дела; </a:t>
            </a:r>
          </a:p>
          <a:p>
            <a:pPr algn="just">
              <a:buNone/>
            </a:pPr>
            <a:r>
              <a:rPr lang="ru-RU" sz="1300" dirty="0" smtClean="0">
                <a:solidFill>
                  <a:schemeClr val="tx1"/>
                </a:solidFill>
              </a:rPr>
              <a:t>ст. 14.9 </a:t>
            </a:r>
            <a:r>
              <a:rPr lang="ru-RU" sz="1300" dirty="0" err="1" smtClean="0">
                <a:solidFill>
                  <a:schemeClr val="tx1"/>
                </a:solidFill>
              </a:rPr>
              <a:t>КоАП</a:t>
            </a:r>
            <a:r>
              <a:rPr lang="ru-RU" sz="1300" dirty="0" smtClean="0">
                <a:solidFill>
                  <a:schemeClr val="tx1"/>
                </a:solidFill>
              </a:rPr>
              <a:t> РФ за ограничение конкуренции органами власти, органами местного самоуправления – 18 дел (в 2018 году – 4); </a:t>
            </a:r>
          </a:p>
          <a:p>
            <a:pPr algn="just">
              <a:buNone/>
            </a:pPr>
            <a:r>
              <a:rPr lang="ru-RU" sz="1300" dirty="0" smtClean="0">
                <a:solidFill>
                  <a:schemeClr val="tx1"/>
                </a:solidFill>
              </a:rPr>
              <a:t>ст. 9.16 </a:t>
            </a:r>
            <a:r>
              <a:rPr lang="ru-RU" sz="1300" dirty="0" err="1" smtClean="0">
                <a:solidFill>
                  <a:schemeClr val="tx1"/>
                </a:solidFill>
              </a:rPr>
              <a:t>КоАП</a:t>
            </a:r>
            <a:r>
              <a:rPr lang="ru-RU" sz="1300" dirty="0" smtClean="0">
                <a:solidFill>
                  <a:schemeClr val="tx1"/>
                </a:solidFill>
              </a:rPr>
              <a:t> РФ за нарушение законодательства об энергосбережении и о повышении энергетической эффективности – 2 дела;  </a:t>
            </a:r>
          </a:p>
          <a:p>
            <a:pPr algn="just">
              <a:buNone/>
            </a:pPr>
            <a:r>
              <a:rPr lang="ru-RU" sz="1300" dirty="0" smtClean="0">
                <a:solidFill>
                  <a:schemeClr val="tx1"/>
                </a:solidFill>
              </a:rPr>
              <a:t>ст. 9.21 </a:t>
            </a:r>
            <a:r>
              <a:rPr lang="ru-RU" sz="1300" dirty="0" err="1" smtClean="0">
                <a:solidFill>
                  <a:schemeClr val="tx1"/>
                </a:solidFill>
              </a:rPr>
              <a:t>КоАП</a:t>
            </a:r>
            <a:r>
              <a:rPr lang="ru-RU" sz="1300" dirty="0" smtClean="0">
                <a:solidFill>
                  <a:schemeClr val="tx1"/>
                </a:solidFill>
              </a:rPr>
              <a:t> РФ за нарушение правил технологического присоединения к электрическим сетям, правил подключения к системам теплоснабжения либо правил подключения к системам водоснабжения и водоотведения - 6 дел; </a:t>
            </a:r>
          </a:p>
          <a:p>
            <a:pPr algn="just">
              <a:buNone/>
            </a:pPr>
            <a:r>
              <a:rPr lang="ru-RU" sz="1300" dirty="0" smtClean="0">
                <a:solidFill>
                  <a:schemeClr val="tx1"/>
                </a:solidFill>
              </a:rPr>
              <a:t>ст.ст. 7.32.3 - 7.32.4 </a:t>
            </a:r>
            <a:r>
              <a:rPr lang="ru-RU" sz="1300" dirty="0" err="1" smtClean="0">
                <a:solidFill>
                  <a:schemeClr val="tx1"/>
                </a:solidFill>
              </a:rPr>
              <a:t>КоАП</a:t>
            </a:r>
            <a:r>
              <a:rPr lang="ru-RU" sz="1300" dirty="0" smtClean="0">
                <a:solidFill>
                  <a:schemeClr val="tx1"/>
                </a:solidFill>
              </a:rPr>
              <a:t> РФ за нарушение порядка закупок отдельными видами юридических лиц – 93 дела (в 2018 году – 4); </a:t>
            </a:r>
          </a:p>
          <a:p>
            <a:pPr algn="just">
              <a:buNone/>
            </a:pPr>
            <a:r>
              <a:rPr lang="ru-RU" sz="1300" dirty="0" smtClean="0">
                <a:solidFill>
                  <a:schemeClr val="tx1"/>
                </a:solidFill>
              </a:rPr>
              <a:t>ст. 19.5 </a:t>
            </a:r>
            <a:r>
              <a:rPr lang="ru-RU" sz="1300" dirty="0" err="1" smtClean="0">
                <a:solidFill>
                  <a:schemeClr val="tx1"/>
                </a:solidFill>
              </a:rPr>
              <a:t>КоАП</a:t>
            </a:r>
            <a:r>
              <a:rPr lang="ru-RU" sz="1300" dirty="0" smtClean="0">
                <a:solidFill>
                  <a:schemeClr val="tx1"/>
                </a:solidFill>
              </a:rPr>
              <a:t> РФ за неисполнение в срок решения, предписания - 7 дел; </a:t>
            </a:r>
          </a:p>
          <a:p>
            <a:pPr algn="just">
              <a:buNone/>
            </a:pPr>
            <a:r>
              <a:rPr lang="ru-RU" sz="1300" dirty="0" smtClean="0">
                <a:solidFill>
                  <a:schemeClr val="tx1"/>
                </a:solidFill>
              </a:rPr>
              <a:t>ст. 19.8 </a:t>
            </a:r>
            <a:r>
              <a:rPr lang="ru-RU" sz="1300" dirty="0" err="1" smtClean="0">
                <a:solidFill>
                  <a:schemeClr val="tx1"/>
                </a:solidFill>
              </a:rPr>
              <a:t>КоАП</a:t>
            </a:r>
            <a:r>
              <a:rPr lang="ru-RU" sz="1300" dirty="0" smtClean="0">
                <a:solidFill>
                  <a:schemeClr val="tx1"/>
                </a:solidFill>
              </a:rPr>
              <a:t> РФ за непредставление ходатайств, уведомлений (заявлений), сведений (информации) в антимонопольный орган – 8 дел; </a:t>
            </a:r>
          </a:p>
          <a:p>
            <a:pPr algn="just">
              <a:buNone/>
            </a:pPr>
            <a:r>
              <a:rPr lang="ru-RU" sz="1300" dirty="0" smtClean="0">
                <a:solidFill>
                  <a:schemeClr val="tx1"/>
                </a:solidFill>
              </a:rPr>
              <a:t>ст.  14.42 </a:t>
            </a:r>
            <a:r>
              <a:rPr lang="ru-RU" sz="1300" dirty="0" err="1" smtClean="0">
                <a:solidFill>
                  <a:schemeClr val="tx1"/>
                </a:solidFill>
              </a:rPr>
              <a:t>КоАП</a:t>
            </a:r>
            <a:r>
              <a:rPr lang="ru-RU" sz="1300" dirty="0" smtClean="0">
                <a:solidFill>
                  <a:schemeClr val="tx1"/>
                </a:solidFill>
              </a:rPr>
              <a:t> РФ за нарушение  установленных федеральным законом требований к условиям заключения договора поставки продовольственных товаров при осуществлении торговой деятельности – 74 дела; </a:t>
            </a:r>
          </a:p>
          <a:p>
            <a:pPr algn="just">
              <a:buNone/>
            </a:pPr>
            <a:r>
              <a:rPr lang="ru-RU" sz="1300" dirty="0" smtClean="0">
                <a:solidFill>
                  <a:schemeClr val="tx1"/>
                </a:solidFill>
              </a:rPr>
              <a:t>ст. 20.25 </a:t>
            </a:r>
            <a:r>
              <a:rPr lang="ru-RU" sz="1300" dirty="0" err="1" smtClean="0">
                <a:solidFill>
                  <a:schemeClr val="tx1"/>
                </a:solidFill>
              </a:rPr>
              <a:t>КоАП</a:t>
            </a:r>
            <a:r>
              <a:rPr lang="ru-RU" sz="1300" dirty="0" smtClean="0">
                <a:solidFill>
                  <a:schemeClr val="tx1"/>
                </a:solidFill>
              </a:rPr>
              <a:t> РФ за неуплату штрафа в установленные сроки – 18 дел</a:t>
            </a:r>
          </a:p>
          <a:p>
            <a:pPr algn="just">
              <a:buNone/>
            </a:pPr>
            <a:r>
              <a:rPr lang="ru-RU" sz="1300" b="1" i="1" dirty="0" smtClean="0">
                <a:solidFill>
                  <a:schemeClr val="tx1"/>
                </a:solidFill>
              </a:rPr>
              <a:t>Общая сумма уплаченного штрафа – более  20,4 млн. рублей (в 2018 году – 1,2 млн. рублей). </a:t>
            </a:r>
          </a:p>
          <a:p>
            <a:pPr algn="just"/>
            <a:endParaRPr lang="ru-RU" sz="1200" dirty="0"/>
          </a:p>
        </p:txBody>
      </p:sp>
      <p:sp>
        <p:nvSpPr>
          <p:cNvPr id="2" name="Заголовок 1"/>
          <p:cNvSpPr>
            <a:spLocks noGrp="1"/>
          </p:cNvSpPr>
          <p:nvPr>
            <p:ph type="title"/>
          </p:nvPr>
        </p:nvSpPr>
        <p:spPr>
          <a:xfrm>
            <a:off x="394138" y="0"/>
            <a:ext cx="8229600" cy="777766"/>
          </a:xfrm>
        </p:spPr>
        <p:txBody>
          <a:bodyPr/>
          <a:lstStyle/>
          <a:p>
            <a:r>
              <a:rPr lang="ru-RU" sz="2800" dirty="0" smtClean="0">
                <a:solidFill>
                  <a:schemeClr val="bg1"/>
                </a:solidFill>
              </a:rPr>
              <a:t>Дела об административных правонарушениях</a:t>
            </a:r>
            <a:endParaRPr lang="ru-RU" sz="2800" dirty="0">
              <a:solidFill>
                <a:schemeClr val="bg1"/>
              </a:solidFill>
            </a:endParaRPr>
          </a:p>
        </p:txBody>
      </p:sp>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31</a:t>
            </a:fld>
            <a:endParaRPr lang="ru-RU" dirty="0">
              <a:solidFill>
                <a:srgbClr val="FFFFFF"/>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32</a:t>
            </a:fld>
            <a:endParaRPr lang="ru-RU">
              <a:solidFill>
                <a:srgbClr val="FFFFFF"/>
              </a:solidFill>
            </a:endParaRPr>
          </a:p>
        </p:txBody>
      </p:sp>
      <p:sp>
        <p:nvSpPr>
          <p:cNvPr id="7" name="Скругленный прямоугольник 6"/>
          <p:cNvSpPr/>
          <p:nvPr/>
        </p:nvSpPr>
        <p:spPr>
          <a:xfrm>
            <a:off x="190820" y="1093076"/>
            <a:ext cx="8710648" cy="2207174"/>
          </a:xfrm>
          <a:prstGeom prst="roundRect">
            <a:avLst/>
          </a:prstGeom>
          <a:solidFill>
            <a:schemeClr val="accent5">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sz="1600" dirty="0" smtClean="0">
                <a:solidFill>
                  <a:schemeClr val="tx1"/>
                </a:solidFill>
              </a:rPr>
              <a:t>При </a:t>
            </a:r>
            <a:r>
              <a:rPr lang="ru-RU" sz="1600" dirty="0">
                <a:solidFill>
                  <a:schemeClr val="tx1"/>
                </a:solidFill>
              </a:rPr>
              <a:t>Башкортостанском УФАС России с 2008 года действует Экспертный Совет по естественным монополиям. Основной целью Совета является обеспечение эффективного взаимодействия антимонопольного органа с иными федеральными органами исполнительной власти, республиканскими органами исполнительной власти и хозяйствующими субъектами по вопросам равного доступа к товарам и услугам, производимым субъектами естественных монополий. </a:t>
            </a:r>
            <a:endParaRPr lang="ru-RU" sz="1600" dirty="0" smtClean="0">
              <a:solidFill>
                <a:schemeClr val="tx1"/>
              </a:solidFill>
            </a:endParaRPr>
          </a:p>
        </p:txBody>
      </p:sp>
      <p:sp>
        <p:nvSpPr>
          <p:cNvPr id="6" name="Скругленный прямоугольник 5"/>
          <p:cNvSpPr/>
          <p:nvPr/>
        </p:nvSpPr>
        <p:spPr>
          <a:xfrm>
            <a:off x="136634" y="3720662"/>
            <a:ext cx="8880741" cy="1912884"/>
          </a:xfrm>
          <a:prstGeom prst="roundRect">
            <a:avLst/>
          </a:prstGeom>
          <a:solidFill>
            <a:schemeClr val="tx2">
              <a:lumMod val="65000"/>
              <a:lumOff val="35000"/>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ru-RU" sz="1600" dirty="0" smtClean="0">
                <a:solidFill>
                  <a:schemeClr val="tx1"/>
                </a:solidFill>
              </a:rPr>
              <a:t>          В 2017 году состоялось 3 </a:t>
            </a:r>
            <a:r>
              <a:rPr lang="ru-RU" sz="1600" dirty="0">
                <a:solidFill>
                  <a:schemeClr val="tx1"/>
                </a:solidFill>
              </a:rPr>
              <a:t>заседания Совета (14 </a:t>
            </a:r>
            <a:r>
              <a:rPr lang="ru-RU" sz="1600" dirty="0" smtClean="0">
                <a:solidFill>
                  <a:schemeClr val="tx1"/>
                </a:solidFill>
              </a:rPr>
              <a:t>марта, </a:t>
            </a:r>
            <a:r>
              <a:rPr lang="ru-RU" sz="1600" dirty="0">
                <a:solidFill>
                  <a:schemeClr val="tx1"/>
                </a:solidFill>
              </a:rPr>
              <a:t>22 </a:t>
            </a:r>
            <a:r>
              <a:rPr lang="ru-RU" sz="1600" dirty="0" smtClean="0">
                <a:solidFill>
                  <a:schemeClr val="tx1"/>
                </a:solidFill>
              </a:rPr>
              <a:t>июня и 10 августа </a:t>
            </a:r>
            <a:r>
              <a:rPr lang="ru-RU" sz="1600" dirty="0">
                <a:solidFill>
                  <a:schemeClr val="tx1"/>
                </a:solidFill>
              </a:rPr>
              <a:t>2017 года), </a:t>
            </a:r>
          </a:p>
          <a:p>
            <a:pPr algn="just"/>
            <a:r>
              <a:rPr lang="ru-RU" sz="1600" dirty="0" smtClean="0">
                <a:solidFill>
                  <a:schemeClr val="tx2"/>
                </a:solidFill>
              </a:rPr>
              <a:t>          На </a:t>
            </a:r>
            <a:r>
              <a:rPr lang="ru-RU" sz="1600" dirty="0">
                <a:solidFill>
                  <a:schemeClr val="tx2"/>
                </a:solidFill>
              </a:rPr>
              <a:t>заседаниях Экспертного Совета обсуждены проблемы взимания платы за химическую очистку воды </a:t>
            </a:r>
            <a:r>
              <a:rPr lang="ru-RU" sz="1600" dirty="0" err="1">
                <a:solidFill>
                  <a:schemeClr val="tx2"/>
                </a:solidFill>
              </a:rPr>
              <a:t>ресурсоснабжающими</a:t>
            </a:r>
            <a:r>
              <a:rPr lang="ru-RU" sz="1600" dirty="0">
                <a:solidFill>
                  <a:schemeClr val="tx2"/>
                </a:solidFill>
              </a:rPr>
              <a:t> </a:t>
            </a:r>
            <a:r>
              <a:rPr lang="ru-RU" sz="1600" dirty="0" smtClean="0">
                <a:solidFill>
                  <a:schemeClr val="tx2"/>
                </a:solidFill>
              </a:rPr>
              <a:t>организациями; вопросы </a:t>
            </a:r>
            <a:r>
              <a:rPr lang="ru-RU" sz="1600" dirty="0">
                <a:solidFill>
                  <a:schemeClr val="tx2"/>
                </a:solidFill>
              </a:rPr>
              <a:t>совершенствования Правил подключения к сетям </a:t>
            </a:r>
            <a:r>
              <a:rPr lang="ru-RU" sz="1600" dirty="0" smtClean="0">
                <a:solidFill>
                  <a:schemeClr val="tx2"/>
                </a:solidFill>
              </a:rPr>
              <a:t>газораспределения: договорные отношения между гарантирующим поставщиком и ТСО. </a:t>
            </a:r>
            <a:endParaRPr lang="ru-RU" sz="1600" dirty="0">
              <a:solidFill>
                <a:schemeClr val="tx2"/>
              </a:solidFill>
            </a:endParaRPr>
          </a:p>
        </p:txBody>
      </p:sp>
      <p:sp>
        <p:nvSpPr>
          <p:cNvPr id="10" name="Прямоугольник 9"/>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Экспертный Совет по естественным монополиям</a:t>
            </a:r>
            <a:endParaRPr lang="ru-RU" b="1" i="1" dirty="0">
              <a:solidFill>
                <a:schemeClr val="bg1"/>
              </a:solidFill>
            </a:endParaRPr>
          </a:p>
        </p:txBody>
      </p:sp>
    </p:spTree>
    <p:extLst>
      <p:ext uri="{BB962C8B-B14F-4D97-AF65-F5344CB8AC3E}">
        <p14:creationId xmlns:p14="http://schemas.microsoft.com/office/powerpoint/2010/main" xmlns="" val="6114634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33</a:t>
            </a:fld>
            <a:endParaRPr lang="ru-RU">
              <a:solidFill>
                <a:srgbClr val="FFFFFF"/>
              </a:solidFill>
            </a:endParaRPr>
          </a:p>
        </p:txBody>
      </p:sp>
      <p:sp>
        <p:nvSpPr>
          <p:cNvPr id="6" name="Скругленный прямоугольник 5"/>
          <p:cNvSpPr/>
          <p:nvPr/>
        </p:nvSpPr>
        <p:spPr>
          <a:xfrm>
            <a:off x="336332" y="1397875"/>
            <a:ext cx="8523890" cy="4372304"/>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sz="1600" dirty="0">
                <a:solidFill>
                  <a:schemeClr val="tx1"/>
                </a:solidFill>
              </a:rPr>
              <a:t>Башкортостанским УФАС России </a:t>
            </a:r>
            <a:r>
              <a:rPr lang="ru-RU" sz="1600" dirty="0" smtClean="0">
                <a:solidFill>
                  <a:schemeClr val="tx1"/>
                </a:solidFill>
              </a:rPr>
              <a:t>проводится </a:t>
            </a:r>
            <a:r>
              <a:rPr lang="ru-RU" sz="1600" dirty="0">
                <a:solidFill>
                  <a:schemeClr val="tx1"/>
                </a:solidFill>
              </a:rPr>
              <a:t>значительная работа по </a:t>
            </a:r>
            <a:r>
              <a:rPr lang="ru-RU" sz="1600" dirty="0" err="1">
                <a:solidFill>
                  <a:schemeClr val="tx1"/>
                </a:solidFill>
              </a:rPr>
              <a:t>адвокатированию</a:t>
            </a:r>
            <a:r>
              <a:rPr lang="ru-RU" sz="1600" dirty="0">
                <a:solidFill>
                  <a:schemeClr val="tx1"/>
                </a:solidFill>
              </a:rPr>
              <a:t> конкуренции: проведены пресс-конференция, "круглые столы", рабочие совещания по вопросам практики применения антимонопольного законодательства, законодательства о рекламе, законодательства о контрактной системе в сфере закупок товаров, работ, услуг для обеспечения государственных и муниципальных нужд; вышли материалы о деятельности управления в печатных СМИ и Интернет, сделаны выступления на радио и телевидении. </a:t>
            </a:r>
          </a:p>
          <a:p>
            <a:pPr indent="355600" algn="just"/>
            <a:endParaRPr lang="ru-RU" sz="1600" dirty="0" smtClean="0">
              <a:solidFill>
                <a:schemeClr val="tx1"/>
              </a:solidFill>
            </a:endParaRPr>
          </a:p>
          <a:p>
            <a:pPr indent="355600" algn="just"/>
            <a:r>
              <a:rPr lang="ru-RU" sz="1600" dirty="0" smtClean="0">
                <a:solidFill>
                  <a:schemeClr val="tx1"/>
                </a:solidFill>
              </a:rPr>
              <a:t>Проведено в 2017 году 3 публичных мероприятия по публичному обсуждению результатов правоприменительной практики </a:t>
            </a:r>
            <a:r>
              <a:rPr lang="ru-RU" sz="1600" dirty="0" err="1" smtClean="0">
                <a:solidFill>
                  <a:schemeClr val="tx1"/>
                </a:solidFill>
              </a:rPr>
              <a:t>Башкортостанского</a:t>
            </a:r>
            <a:r>
              <a:rPr lang="ru-RU" sz="1600" dirty="0" smtClean="0">
                <a:solidFill>
                  <a:schemeClr val="tx1"/>
                </a:solidFill>
              </a:rPr>
              <a:t> УФАС России в сфере контроля антимонопольного законодательства, законодательства о рекламе и законодательства в сфере закупок. </a:t>
            </a:r>
            <a:endParaRPr lang="ru-RU" sz="1600" dirty="0">
              <a:solidFill>
                <a:schemeClr val="tx1"/>
              </a:solidFill>
            </a:endParaRPr>
          </a:p>
        </p:txBody>
      </p:sp>
      <p:sp>
        <p:nvSpPr>
          <p:cNvPr id="8" name="Прямоугольник 7"/>
          <p:cNvSpPr/>
          <p:nvPr/>
        </p:nvSpPr>
        <p:spPr>
          <a:xfrm>
            <a:off x="1" y="101600"/>
            <a:ext cx="9144000" cy="738664"/>
          </a:xfrm>
          <a:prstGeom prst="rect">
            <a:avLst/>
          </a:prstGeom>
        </p:spPr>
        <p:txBody>
          <a:bodyPr wrap="square">
            <a:spAutoFit/>
          </a:bodyPr>
          <a:lstStyle/>
          <a:p>
            <a:pPr algn="ctr"/>
            <a:r>
              <a:rPr lang="ru-RU" sz="2400" b="1" dirty="0" err="1" smtClean="0">
                <a:solidFill>
                  <a:schemeClr val="bg1"/>
                </a:solidFill>
              </a:rPr>
              <a:t>Адвокатирование</a:t>
            </a:r>
            <a:r>
              <a:rPr lang="ru-RU" sz="2400" b="1" dirty="0" smtClean="0">
                <a:solidFill>
                  <a:schemeClr val="bg1"/>
                </a:solidFill>
              </a:rPr>
              <a:t> конкуренции</a:t>
            </a:r>
          </a:p>
          <a:p>
            <a:pPr algn="ctr"/>
            <a:endParaRPr lang="ru-RU" i="1" dirty="0">
              <a:solidFill>
                <a:schemeClr val="bg1"/>
              </a:solidFill>
            </a:endParaRPr>
          </a:p>
        </p:txBody>
      </p:sp>
    </p:spTree>
    <p:extLst>
      <p:ext uri="{BB962C8B-B14F-4D97-AF65-F5344CB8AC3E}">
        <p14:creationId xmlns:p14="http://schemas.microsoft.com/office/powerpoint/2010/main" xmlns="" val="19102047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34</a:t>
            </a:fld>
            <a:endParaRPr lang="ru-RU">
              <a:solidFill>
                <a:srgbClr val="FFFFFF"/>
              </a:solidFill>
            </a:endParaRPr>
          </a:p>
        </p:txBody>
      </p:sp>
      <p:sp>
        <p:nvSpPr>
          <p:cNvPr id="6" name="Скругленный прямоугольник 5"/>
          <p:cNvSpPr/>
          <p:nvPr/>
        </p:nvSpPr>
        <p:spPr>
          <a:xfrm>
            <a:off x="123372" y="1016000"/>
            <a:ext cx="8897257" cy="5442857"/>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55600" algn="just"/>
            <a:r>
              <a:rPr lang="ru-RU" sz="1600" dirty="0" smtClean="0">
                <a:solidFill>
                  <a:schemeClr val="tx1"/>
                </a:solidFill>
              </a:rPr>
              <a:t>Проведены:</a:t>
            </a:r>
          </a:p>
          <a:p>
            <a:pPr indent="355600" algn="just">
              <a:buFont typeface="Wingdings" pitchFamily="2" charset="2"/>
              <a:buChar char="Ø"/>
            </a:pPr>
            <a:r>
              <a:rPr lang="ru-RU" sz="1600" dirty="0" err="1" smtClean="0">
                <a:solidFill>
                  <a:schemeClr val="tx1"/>
                </a:solidFill>
              </a:rPr>
              <a:t>адвокатирование</a:t>
            </a:r>
            <a:r>
              <a:rPr lang="ru-RU" sz="1600" dirty="0" smtClean="0">
                <a:solidFill>
                  <a:schemeClr val="tx1"/>
                </a:solidFill>
              </a:rPr>
              <a:t> на колесах «с ветерком», в результате которого сотрудники УФАС провели выездную встречу с гражданами на главных площадях Уфы;</a:t>
            </a:r>
          </a:p>
          <a:p>
            <a:pPr indent="355600" algn="just">
              <a:buFont typeface="Wingdings" pitchFamily="2" charset="2"/>
              <a:buChar char="Ø"/>
            </a:pPr>
            <a:r>
              <a:rPr lang="ru-RU" sz="1600" dirty="0" smtClean="0">
                <a:solidFill>
                  <a:schemeClr val="tx1"/>
                </a:solidFill>
              </a:rPr>
              <a:t>экскурсии</a:t>
            </a:r>
            <a:r>
              <a:rPr lang="ru-RU" sz="1600" dirty="0">
                <a:solidFill>
                  <a:schemeClr val="tx1"/>
                </a:solidFill>
              </a:rPr>
              <a:t>, "Дни открытых дверей" для студентов различных высших учебных заведений республики и учащихся старших классов МБОУ </a:t>
            </a:r>
            <a:r>
              <a:rPr lang="ru-RU" sz="1600" dirty="0" smtClean="0">
                <a:solidFill>
                  <a:schemeClr val="tx1"/>
                </a:solidFill>
              </a:rPr>
              <a:t>"Лицей </a:t>
            </a:r>
            <a:r>
              <a:rPr lang="ru-RU" sz="1600" dirty="0">
                <a:solidFill>
                  <a:schemeClr val="tx1"/>
                </a:solidFill>
              </a:rPr>
              <a:t>№ </a:t>
            </a:r>
            <a:r>
              <a:rPr lang="ru-RU" sz="1600" dirty="0" smtClean="0">
                <a:solidFill>
                  <a:schemeClr val="tx1"/>
                </a:solidFill>
              </a:rPr>
              <a:t>6" </a:t>
            </a:r>
            <a:r>
              <a:rPr lang="ru-RU" sz="1600" dirty="0">
                <a:solidFill>
                  <a:schemeClr val="tx1"/>
                </a:solidFill>
              </a:rPr>
              <a:t>ГО г. </a:t>
            </a:r>
            <a:r>
              <a:rPr lang="ru-RU" sz="1600" dirty="0" smtClean="0">
                <a:solidFill>
                  <a:schemeClr val="tx1"/>
                </a:solidFill>
              </a:rPr>
              <a:t>Уфы; </a:t>
            </a:r>
            <a:endParaRPr lang="ru-RU" sz="1600" dirty="0">
              <a:solidFill>
                <a:schemeClr val="tx1"/>
              </a:solidFill>
            </a:endParaRPr>
          </a:p>
          <a:p>
            <a:pPr indent="355600" algn="just">
              <a:buFont typeface="Wingdings" pitchFamily="2" charset="2"/>
              <a:buChar char="Ø"/>
            </a:pPr>
            <a:r>
              <a:rPr lang="ru-RU" sz="1600" dirty="0" smtClean="0">
                <a:solidFill>
                  <a:schemeClr val="tx1"/>
                </a:solidFill>
              </a:rPr>
              <a:t>"</a:t>
            </a:r>
            <a:r>
              <a:rPr lang="ru-RU" sz="1600" dirty="0">
                <a:solidFill>
                  <a:schemeClr val="tx1"/>
                </a:solidFill>
              </a:rPr>
              <a:t>классные часы по рекламе" для учащихся младших классов МБОУ </a:t>
            </a:r>
            <a:r>
              <a:rPr lang="ru-RU" sz="1600" dirty="0" smtClean="0">
                <a:solidFill>
                  <a:schemeClr val="tx1"/>
                </a:solidFill>
              </a:rPr>
              <a:t>"Лицей </a:t>
            </a:r>
            <a:r>
              <a:rPr lang="ru-RU" sz="1600" dirty="0">
                <a:solidFill>
                  <a:schemeClr val="tx1"/>
                </a:solidFill>
              </a:rPr>
              <a:t>№ </a:t>
            </a:r>
            <a:r>
              <a:rPr lang="ru-RU" sz="1600" dirty="0" smtClean="0">
                <a:solidFill>
                  <a:schemeClr val="tx1"/>
                </a:solidFill>
              </a:rPr>
              <a:t>155" </a:t>
            </a:r>
            <a:r>
              <a:rPr lang="ru-RU" sz="1600" dirty="0">
                <a:solidFill>
                  <a:schemeClr val="tx1"/>
                </a:solidFill>
              </a:rPr>
              <a:t>ГО г. </a:t>
            </a:r>
            <a:r>
              <a:rPr lang="ru-RU" sz="1600" dirty="0" smtClean="0">
                <a:solidFill>
                  <a:schemeClr val="tx1"/>
                </a:solidFill>
              </a:rPr>
              <a:t>Уфы, </a:t>
            </a:r>
            <a:r>
              <a:rPr lang="ru-RU" sz="1600" dirty="0">
                <a:solidFill>
                  <a:schemeClr val="tx1"/>
                </a:solidFill>
              </a:rPr>
              <a:t>отряда школьного летнего лагеря, который собран из учеников разных классов - с первого по четвертый </a:t>
            </a:r>
            <a:r>
              <a:rPr lang="ru-RU" sz="1600" dirty="0" smtClean="0">
                <a:solidFill>
                  <a:schemeClr val="tx1"/>
                </a:solidFill>
              </a:rPr>
              <a:t>– МБОУ "Лицей </a:t>
            </a:r>
            <a:r>
              <a:rPr lang="ru-RU" sz="1600" dirty="0">
                <a:solidFill>
                  <a:schemeClr val="tx1"/>
                </a:solidFill>
              </a:rPr>
              <a:t>№ </a:t>
            </a:r>
            <a:r>
              <a:rPr lang="ru-RU" sz="1600" dirty="0" smtClean="0">
                <a:solidFill>
                  <a:schemeClr val="tx1"/>
                </a:solidFill>
              </a:rPr>
              <a:t>6" </a:t>
            </a:r>
            <a:r>
              <a:rPr lang="ru-RU" sz="1600" dirty="0">
                <a:solidFill>
                  <a:schemeClr val="tx1"/>
                </a:solidFill>
              </a:rPr>
              <a:t>ГО г. Уфы</a:t>
            </a:r>
            <a:r>
              <a:rPr lang="ru-RU" sz="1600" dirty="0" smtClean="0">
                <a:solidFill>
                  <a:schemeClr val="tx1"/>
                </a:solidFill>
              </a:rPr>
              <a:t>, для учеников 2 класса МБОУ СОШ №44 г. Уфы, в Центре детского чтения Национальной библиотеки им. </a:t>
            </a:r>
            <a:r>
              <a:rPr lang="ru-RU" sz="1600" dirty="0" err="1" smtClean="0">
                <a:solidFill>
                  <a:schemeClr val="tx1"/>
                </a:solidFill>
              </a:rPr>
              <a:t>Ахмет-Заки</a:t>
            </a:r>
            <a:r>
              <a:rPr lang="ru-RU" sz="1600" dirty="0" smtClean="0">
                <a:solidFill>
                  <a:schemeClr val="tx1"/>
                </a:solidFill>
              </a:rPr>
              <a:t> </a:t>
            </a:r>
            <a:r>
              <a:rPr lang="ru-RU" sz="1600" dirty="0" err="1" smtClean="0">
                <a:solidFill>
                  <a:schemeClr val="tx1"/>
                </a:solidFill>
              </a:rPr>
              <a:t>Валиди</a:t>
            </a:r>
            <a:r>
              <a:rPr lang="ru-RU" sz="1600" dirty="0" smtClean="0">
                <a:solidFill>
                  <a:schemeClr val="tx1"/>
                </a:solidFill>
              </a:rPr>
              <a:t>; </a:t>
            </a:r>
          </a:p>
          <a:p>
            <a:pPr indent="355600" algn="just">
              <a:buFont typeface="Wingdings" pitchFamily="2" charset="2"/>
              <a:buChar char="Ø"/>
            </a:pPr>
            <a:r>
              <a:rPr lang="ru-RU" sz="1600" dirty="0" smtClean="0">
                <a:solidFill>
                  <a:schemeClr val="tx1"/>
                </a:solidFill>
              </a:rPr>
              <a:t>конкурс </a:t>
            </a:r>
            <a:r>
              <a:rPr lang="ru-RU" sz="1600" dirty="0">
                <a:solidFill>
                  <a:schemeClr val="tx1"/>
                </a:solidFill>
              </a:rPr>
              <a:t>рисунков на асфальте по теме: </a:t>
            </a:r>
            <a:r>
              <a:rPr lang="ru-RU" sz="1600" dirty="0" smtClean="0">
                <a:solidFill>
                  <a:schemeClr val="tx1"/>
                </a:solidFill>
              </a:rPr>
              <a:t>"Мое </a:t>
            </a:r>
            <a:r>
              <a:rPr lang="ru-RU" sz="1600" dirty="0">
                <a:solidFill>
                  <a:schemeClr val="tx1"/>
                </a:solidFill>
              </a:rPr>
              <a:t>хобби в </a:t>
            </a:r>
            <a:r>
              <a:rPr lang="ru-RU" sz="1600" dirty="0" smtClean="0">
                <a:solidFill>
                  <a:schemeClr val="tx1"/>
                </a:solidFill>
              </a:rPr>
              <a:t>рекламе" </a:t>
            </a:r>
            <a:r>
              <a:rPr lang="ru-RU" sz="1600" dirty="0">
                <a:solidFill>
                  <a:schemeClr val="tx1"/>
                </a:solidFill>
              </a:rPr>
              <a:t>для учащихся школьного летнего лагеря МБОУ Лицея № 6 ГО </a:t>
            </a:r>
            <a:r>
              <a:rPr lang="ru-RU" sz="1600" dirty="0" smtClean="0">
                <a:solidFill>
                  <a:schemeClr val="tx1"/>
                </a:solidFill>
              </a:rPr>
              <a:t>г.Уфы и конкурс поделок на тему "Реклама с использованием природных материалов в "Год экологии" для учащихся младших классов МБОУ "Лицей № 155" ГО г. Уфы; </a:t>
            </a:r>
            <a:endParaRPr lang="ru-RU" sz="1600" dirty="0">
              <a:solidFill>
                <a:schemeClr val="tx1"/>
              </a:solidFill>
            </a:endParaRPr>
          </a:p>
          <a:p>
            <a:pPr indent="355600" algn="just">
              <a:buFont typeface="Wingdings" pitchFamily="2" charset="2"/>
              <a:buChar char="Ø"/>
            </a:pPr>
            <a:r>
              <a:rPr lang="ru-RU" sz="1600" dirty="0" smtClean="0">
                <a:solidFill>
                  <a:schemeClr val="tx1"/>
                </a:solidFill>
              </a:rPr>
              <a:t>практические </a:t>
            </a:r>
            <a:r>
              <a:rPr lang="ru-RU" sz="1600" dirty="0">
                <a:solidFill>
                  <a:schemeClr val="tx1"/>
                </a:solidFill>
              </a:rPr>
              <a:t>занятия со студентами 2 и 3 курсов Башкирского государственного </a:t>
            </a:r>
            <a:r>
              <a:rPr lang="ru-RU" sz="1600" dirty="0" smtClean="0">
                <a:solidFill>
                  <a:schemeClr val="tx1"/>
                </a:solidFill>
              </a:rPr>
              <a:t>университета </a:t>
            </a:r>
            <a:r>
              <a:rPr lang="ru-RU" sz="1600" dirty="0">
                <a:solidFill>
                  <a:schemeClr val="tx1"/>
                </a:solidFill>
              </a:rPr>
              <a:t>по направлению подготовки </a:t>
            </a:r>
            <a:r>
              <a:rPr lang="ru-RU" sz="1600" dirty="0" smtClean="0">
                <a:solidFill>
                  <a:schemeClr val="tx1"/>
                </a:solidFill>
              </a:rPr>
              <a:t>"Реклама </a:t>
            </a:r>
            <a:r>
              <a:rPr lang="ru-RU" sz="1600" dirty="0">
                <a:solidFill>
                  <a:schemeClr val="tx1"/>
                </a:solidFill>
              </a:rPr>
              <a:t>и связи с </a:t>
            </a:r>
            <a:r>
              <a:rPr lang="ru-RU" sz="1600" dirty="0" smtClean="0">
                <a:solidFill>
                  <a:schemeClr val="tx1"/>
                </a:solidFill>
              </a:rPr>
              <a:t>общественностью" </a:t>
            </a:r>
            <a:r>
              <a:rPr lang="ru-RU" sz="1600" dirty="0">
                <a:solidFill>
                  <a:schemeClr val="tx1"/>
                </a:solidFill>
              </a:rPr>
              <a:t>в виде "Студенческого экспертного совета", с учащимися старших классов МБОУ </a:t>
            </a:r>
            <a:r>
              <a:rPr lang="ru-RU" sz="1600" dirty="0" smtClean="0">
                <a:solidFill>
                  <a:schemeClr val="tx1"/>
                </a:solidFill>
              </a:rPr>
              <a:t>"Лицей </a:t>
            </a:r>
            <a:r>
              <a:rPr lang="ru-RU" sz="1600" dirty="0">
                <a:solidFill>
                  <a:schemeClr val="tx1"/>
                </a:solidFill>
              </a:rPr>
              <a:t>№ </a:t>
            </a:r>
            <a:r>
              <a:rPr lang="ru-RU" sz="1600" dirty="0" smtClean="0">
                <a:solidFill>
                  <a:schemeClr val="tx1"/>
                </a:solidFill>
              </a:rPr>
              <a:t>6" </a:t>
            </a:r>
            <a:r>
              <a:rPr lang="ru-RU" sz="1600" dirty="0">
                <a:solidFill>
                  <a:schemeClr val="tx1"/>
                </a:solidFill>
              </a:rPr>
              <a:t>ГО г. Уфы в виде "Школьного экспертного совета по рекламе" и деловой игры </a:t>
            </a:r>
            <a:r>
              <a:rPr lang="ru-RU" sz="1600" dirty="0" smtClean="0">
                <a:solidFill>
                  <a:schemeClr val="tx1"/>
                </a:solidFill>
              </a:rPr>
              <a:t>"Модельный </a:t>
            </a:r>
            <a:r>
              <a:rPr lang="ru-RU" sz="1600" dirty="0">
                <a:solidFill>
                  <a:schemeClr val="tx1"/>
                </a:solidFill>
              </a:rPr>
              <a:t>процесс, посвященный рассмотрению дела по нарушению законодательства о </a:t>
            </a:r>
            <a:r>
              <a:rPr lang="ru-RU" sz="1600" dirty="0" smtClean="0">
                <a:solidFill>
                  <a:schemeClr val="tx1"/>
                </a:solidFill>
              </a:rPr>
              <a:t>рекламе";</a:t>
            </a:r>
          </a:p>
          <a:p>
            <a:pPr indent="355600" algn="just">
              <a:buFont typeface="Wingdings" pitchFamily="2" charset="2"/>
              <a:buChar char="Ø"/>
            </a:pPr>
            <a:r>
              <a:rPr lang="ru-RU" sz="1600" dirty="0" smtClean="0">
                <a:solidFill>
                  <a:schemeClr val="tx1"/>
                </a:solidFill>
              </a:rPr>
              <a:t>мастер-классы для студентов, обучающихся по направлению подготовки "Реклама и связи с общественностью".</a:t>
            </a:r>
            <a:endParaRPr lang="ru-RU" sz="1600" dirty="0">
              <a:solidFill>
                <a:schemeClr val="tx1"/>
              </a:solidFill>
            </a:endParaRPr>
          </a:p>
        </p:txBody>
      </p:sp>
      <p:sp>
        <p:nvSpPr>
          <p:cNvPr id="8" name="Прямоугольник 7"/>
          <p:cNvSpPr/>
          <p:nvPr/>
        </p:nvSpPr>
        <p:spPr>
          <a:xfrm>
            <a:off x="1" y="101600"/>
            <a:ext cx="9144000" cy="1107996"/>
          </a:xfrm>
          <a:prstGeom prst="rect">
            <a:avLst/>
          </a:prstGeom>
        </p:spPr>
        <p:txBody>
          <a:bodyPr wrap="square">
            <a:spAutoFit/>
          </a:bodyPr>
          <a:lstStyle/>
          <a:p>
            <a:pPr algn="ctr"/>
            <a:r>
              <a:rPr lang="ru-RU" sz="2400" b="1" dirty="0" err="1" smtClean="0">
                <a:solidFill>
                  <a:schemeClr val="bg1"/>
                </a:solidFill>
              </a:rPr>
              <a:t>Адвокатирование</a:t>
            </a:r>
            <a:r>
              <a:rPr lang="ru-RU" sz="2400" b="1" dirty="0" smtClean="0">
                <a:solidFill>
                  <a:schemeClr val="bg1"/>
                </a:solidFill>
              </a:rPr>
              <a:t> конкуренции</a:t>
            </a:r>
          </a:p>
          <a:p>
            <a:pPr algn="ctr"/>
            <a:endParaRPr lang="ru-RU" sz="2400" b="1" dirty="0" smtClean="0">
              <a:solidFill>
                <a:schemeClr val="bg1"/>
              </a:solidFill>
            </a:endParaRPr>
          </a:p>
          <a:p>
            <a:pPr algn="ctr"/>
            <a:endParaRPr lang="ru-RU" i="1" dirty="0">
              <a:solidFill>
                <a:schemeClr val="bg1"/>
              </a:solidFill>
            </a:endParaRPr>
          </a:p>
        </p:txBody>
      </p:sp>
    </p:spTree>
    <p:extLst>
      <p:ext uri="{BB962C8B-B14F-4D97-AF65-F5344CB8AC3E}">
        <p14:creationId xmlns:p14="http://schemas.microsoft.com/office/powerpoint/2010/main" xmlns="" val="9008148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35</a:t>
            </a:fld>
            <a:endParaRPr lang="ru-RU">
              <a:solidFill>
                <a:srgbClr val="FFFFFF"/>
              </a:solidFill>
            </a:endParaRPr>
          </a:p>
        </p:txBody>
      </p:sp>
      <p:sp>
        <p:nvSpPr>
          <p:cNvPr id="6" name="Скругленный прямоугольник 5"/>
          <p:cNvSpPr/>
          <p:nvPr/>
        </p:nvSpPr>
        <p:spPr>
          <a:xfrm>
            <a:off x="273269" y="1103586"/>
            <a:ext cx="8474091" cy="4866290"/>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sz="1600" dirty="0" smtClean="0">
                <a:solidFill>
                  <a:schemeClr val="tx1"/>
                </a:solidFill>
              </a:rPr>
              <a:t>Заключено соглашение о сотрудничестве и взаимовыгодном партнерстве и совместной базовой кафедрой "Антимонопольное регулирование и развития конкуренции" между УГНТУ и Башкортостанским УФАС России.</a:t>
            </a:r>
          </a:p>
          <a:p>
            <a:pPr lvl="0" indent="355600" algn="just"/>
            <a:r>
              <a:rPr lang="ru-RU" sz="1600" dirty="0" smtClean="0">
                <a:solidFill>
                  <a:schemeClr val="tx1"/>
                </a:solidFill>
              </a:rPr>
              <a:t>В наши дни актуальным вопросом остается разработка антимонопольного </a:t>
            </a:r>
            <a:r>
              <a:rPr lang="ru-RU" sz="1600" dirty="0" err="1" smtClean="0">
                <a:solidFill>
                  <a:schemeClr val="tx1"/>
                </a:solidFill>
              </a:rPr>
              <a:t>комплаенса</a:t>
            </a:r>
            <a:r>
              <a:rPr lang="ru-RU" sz="1600" dirty="0" smtClean="0">
                <a:solidFill>
                  <a:schemeClr val="tx1"/>
                </a:solidFill>
              </a:rPr>
              <a:t> на предприятиях. Крупные российские компании приходят к необходимости его создания, а также необходимости наличия кадров в штате, владеющих комплексом знаний, в том числе антимонопольного законодательства. </a:t>
            </a:r>
          </a:p>
          <a:p>
            <a:pPr indent="355600" algn="just"/>
            <a:r>
              <a:rPr lang="ru-RU" sz="1600" dirty="0" smtClean="0">
                <a:solidFill>
                  <a:schemeClr val="tx1"/>
                </a:solidFill>
              </a:rPr>
              <a:t>Школа конкурентного права, организованная в ноябре 2014 года совместно с Башкирским государственным университетом (кафедра государственного права Института права </a:t>
            </a:r>
            <a:r>
              <a:rPr lang="ru-RU" sz="1600" dirty="0" err="1" smtClean="0">
                <a:solidFill>
                  <a:schemeClr val="tx1"/>
                </a:solidFill>
              </a:rPr>
              <a:t>БашГУ</a:t>
            </a:r>
            <a:r>
              <a:rPr lang="ru-RU" sz="1600" dirty="0" smtClean="0">
                <a:solidFill>
                  <a:schemeClr val="tx1"/>
                </a:solidFill>
              </a:rPr>
              <a:t>), уже сегодня готовит таких специалистов. </a:t>
            </a:r>
          </a:p>
          <a:p>
            <a:pPr indent="355600" algn="just"/>
            <a:r>
              <a:rPr lang="ru-RU" sz="1600" dirty="0" smtClean="0">
                <a:solidFill>
                  <a:schemeClr val="tx1"/>
                </a:solidFill>
              </a:rPr>
              <a:t>В 2016 года состоялся первый выпуск Школы конкурентного права. </a:t>
            </a:r>
          </a:p>
          <a:p>
            <a:pPr indent="355600" algn="just"/>
            <a:r>
              <a:rPr lang="ru-RU" sz="1600" dirty="0" smtClean="0">
                <a:solidFill>
                  <a:schemeClr val="tx1"/>
                </a:solidFill>
              </a:rPr>
              <a:t>Школа востребована – в ноябре 2016 года состоялось торжественное открытие II набора Школы конкурентного права. Слушателями являются студенты разных ВУЗов и курсов, в том числе магистранты. </a:t>
            </a:r>
          </a:p>
          <a:p>
            <a:pPr lvl="0" indent="355600" algn="just"/>
            <a:r>
              <a:rPr lang="ru-RU" sz="1600" dirty="0" smtClean="0">
                <a:solidFill>
                  <a:schemeClr val="tx1"/>
                </a:solidFill>
              </a:rPr>
              <a:t>В апреле и ноябре 2017 года проведены вторая и третья сессии </a:t>
            </a:r>
            <a:r>
              <a:rPr lang="ru-RU" sz="1600" dirty="0">
                <a:solidFill>
                  <a:schemeClr val="tx1"/>
                </a:solidFill>
              </a:rPr>
              <a:t>II набора Школы конкурентного </a:t>
            </a:r>
            <a:r>
              <a:rPr lang="ru-RU" sz="1600" dirty="0" smtClean="0">
                <a:solidFill>
                  <a:schemeClr val="tx1"/>
                </a:solidFill>
              </a:rPr>
              <a:t>права, в апреле т.г. планируются проведение заключительной сессии и выпуск Школы конкурентного права второго набора. </a:t>
            </a:r>
            <a:endParaRPr lang="ru-RU" sz="1600" dirty="0">
              <a:solidFill>
                <a:schemeClr val="tx1"/>
              </a:solidFill>
            </a:endParaRPr>
          </a:p>
        </p:txBody>
      </p:sp>
      <p:sp>
        <p:nvSpPr>
          <p:cNvPr id="8" name="Прямоугольник 7"/>
          <p:cNvSpPr/>
          <p:nvPr/>
        </p:nvSpPr>
        <p:spPr>
          <a:xfrm>
            <a:off x="1" y="101600"/>
            <a:ext cx="9144000" cy="1107996"/>
          </a:xfrm>
          <a:prstGeom prst="rect">
            <a:avLst/>
          </a:prstGeom>
        </p:spPr>
        <p:txBody>
          <a:bodyPr wrap="square">
            <a:spAutoFit/>
          </a:bodyPr>
          <a:lstStyle/>
          <a:p>
            <a:pPr algn="ctr"/>
            <a:r>
              <a:rPr lang="ru-RU" sz="2400" b="1" dirty="0" err="1" smtClean="0">
                <a:solidFill>
                  <a:schemeClr val="bg1"/>
                </a:solidFill>
              </a:rPr>
              <a:t>Адвокатирование</a:t>
            </a:r>
            <a:r>
              <a:rPr lang="ru-RU" sz="2400" b="1" dirty="0" smtClean="0">
                <a:solidFill>
                  <a:schemeClr val="bg1"/>
                </a:solidFill>
              </a:rPr>
              <a:t> конкуренции</a:t>
            </a:r>
          </a:p>
          <a:p>
            <a:pPr algn="ctr"/>
            <a:endParaRPr lang="ru-RU" sz="2400" b="1" dirty="0" smtClean="0">
              <a:solidFill>
                <a:schemeClr val="bg1"/>
              </a:solidFill>
            </a:endParaRPr>
          </a:p>
          <a:p>
            <a:pPr algn="ctr"/>
            <a:endParaRPr lang="ru-RU" i="1" dirty="0">
              <a:solidFill>
                <a:schemeClr val="bg1"/>
              </a:solidFill>
            </a:endParaRPr>
          </a:p>
        </p:txBody>
      </p:sp>
    </p:spTree>
    <p:extLst>
      <p:ext uri="{BB962C8B-B14F-4D97-AF65-F5344CB8AC3E}">
        <p14:creationId xmlns:p14="http://schemas.microsoft.com/office/powerpoint/2010/main" xmlns="" val="40950403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36</a:t>
            </a:fld>
            <a:endParaRPr lang="ru-RU">
              <a:solidFill>
                <a:srgbClr val="FFFFFF"/>
              </a:solidFill>
            </a:endParaRPr>
          </a:p>
        </p:txBody>
      </p:sp>
      <p:sp>
        <p:nvSpPr>
          <p:cNvPr id="6" name="Скругленный прямоугольник 5"/>
          <p:cNvSpPr/>
          <p:nvPr/>
        </p:nvSpPr>
        <p:spPr>
          <a:xfrm>
            <a:off x="241737" y="966952"/>
            <a:ext cx="8776139" cy="5675586"/>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sz="1600" dirty="0">
                <a:solidFill>
                  <a:schemeClr val="tx1"/>
                </a:solidFill>
                <a:cs typeface="Times New Roman" pitchFamily="18" charset="0"/>
              </a:rPr>
              <a:t>При Управлении Федеральной антимонопольной службы по Республике Башкортостан создан Общественно-консультативный совет</a:t>
            </a:r>
            <a:r>
              <a:rPr lang="ru-RU" sz="1600" dirty="0" smtClean="0">
                <a:solidFill>
                  <a:schemeClr val="tx1"/>
                </a:solidFill>
                <a:cs typeface="Times New Roman" pitchFamily="18" charset="0"/>
              </a:rPr>
              <a:t>.</a:t>
            </a:r>
          </a:p>
          <a:p>
            <a:pPr indent="355600" algn="just"/>
            <a:r>
              <a:rPr lang="ru-RU" sz="1600" dirty="0" smtClean="0">
                <a:solidFill>
                  <a:schemeClr val="tx1"/>
                </a:solidFill>
                <a:cs typeface="Times New Roman" pitchFamily="18" charset="0"/>
              </a:rPr>
              <a:t>16 марта 2017 года состоялось заседание Общественно-консультативного совета при </a:t>
            </a:r>
            <a:r>
              <a:rPr lang="ru-RU" sz="1600" dirty="0" err="1" smtClean="0">
                <a:solidFill>
                  <a:schemeClr val="tx1"/>
                </a:solidFill>
                <a:cs typeface="Times New Roman" pitchFamily="18" charset="0"/>
              </a:rPr>
              <a:t>Башкортостанском</a:t>
            </a:r>
            <a:r>
              <a:rPr lang="ru-RU" sz="1600" dirty="0" smtClean="0">
                <a:solidFill>
                  <a:schemeClr val="tx1"/>
                </a:solidFill>
                <a:cs typeface="Times New Roman" pitchFamily="18" charset="0"/>
              </a:rPr>
              <a:t> УФАС России, на котором обсуждены вопросы по развитию конкуренции в сфере строительства многоквартирных жилых домов на территории Республики Башкортостан: анализ сайтов муниципальных образований, информации, размещаемой на официальном сайте Российской Федерации для размещения информации о проведении торгов (https://torgi.gov.ru) показал, что за период 2014-2016гг. органами местного самоуправления практически не проводятся аукционы по предоставлению участков под многоквартирное жилищное строительство, а запланированные аукционы, в большинстве случаях признаются несостоявшимися, в результате чего договоры аренды заключаются с единственным участником, подавшим заявку. Отмечено, что нередки случаи, когда торги аннулируются в связи с отсутствием заявок или по решению организатора аукциона в связи с тем, что границы земельного участка, выставленного на торги, подлежат уточнению, или не определены параметры разрешенного строительства на участке и т.п. В завершении Совета участники пришли к единому мнению, что добросовестная конкуренция на рынке строительства жилья позволит снизить цену квадратного метра, удовлетворит потребности государства в обеспечении населения жильем и пополнит местные бюджеты.</a:t>
            </a:r>
          </a:p>
          <a:p>
            <a:pPr lvl="0" indent="355600" algn="just"/>
            <a:endParaRPr lang="ru-RU" sz="1600" dirty="0" smtClean="0">
              <a:solidFill>
                <a:schemeClr val="tx1"/>
              </a:solidFill>
            </a:endParaRPr>
          </a:p>
          <a:p>
            <a:pPr lvl="0" indent="355600" algn="just"/>
            <a:endParaRPr lang="ru-RU" sz="1600" dirty="0">
              <a:solidFill>
                <a:schemeClr val="tx1"/>
              </a:solidFill>
            </a:endParaRPr>
          </a:p>
        </p:txBody>
      </p:sp>
      <p:sp>
        <p:nvSpPr>
          <p:cNvPr id="8" name="Прямоугольник 7"/>
          <p:cNvSpPr/>
          <p:nvPr/>
        </p:nvSpPr>
        <p:spPr>
          <a:xfrm>
            <a:off x="1" y="101600"/>
            <a:ext cx="9144000" cy="738664"/>
          </a:xfrm>
          <a:prstGeom prst="rect">
            <a:avLst/>
          </a:prstGeom>
        </p:spPr>
        <p:txBody>
          <a:bodyPr wrap="square">
            <a:spAutoFit/>
          </a:bodyPr>
          <a:lstStyle/>
          <a:p>
            <a:pPr algn="ctr"/>
            <a:r>
              <a:rPr lang="ru-RU" sz="2400" b="1" dirty="0" smtClean="0">
                <a:solidFill>
                  <a:schemeClr val="bg1"/>
                </a:solidFill>
              </a:rPr>
              <a:t>Общественно-консультативный совет</a:t>
            </a:r>
          </a:p>
          <a:p>
            <a:pPr algn="ctr"/>
            <a:endParaRPr lang="ru-RU" i="1" dirty="0">
              <a:solidFill>
                <a:schemeClr val="bg1"/>
              </a:solidFill>
            </a:endParaRPr>
          </a:p>
        </p:txBody>
      </p:sp>
    </p:spTree>
    <p:extLst>
      <p:ext uri="{BB962C8B-B14F-4D97-AF65-F5344CB8AC3E}">
        <p14:creationId xmlns:p14="http://schemas.microsoft.com/office/powerpoint/2010/main" xmlns="" val="367729342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37</a:t>
            </a:fld>
            <a:endParaRPr lang="ru-RU">
              <a:solidFill>
                <a:srgbClr val="FFFFFF"/>
              </a:solidFill>
            </a:endParaRPr>
          </a:p>
        </p:txBody>
      </p:sp>
      <p:sp>
        <p:nvSpPr>
          <p:cNvPr id="6" name="Скругленный прямоугольник 5"/>
          <p:cNvSpPr/>
          <p:nvPr/>
        </p:nvSpPr>
        <p:spPr>
          <a:xfrm>
            <a:off x="233028" y="1001787"/>
            <a:ext cx="8776139" cy="5675586"/>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smtClean="0">
                <a:solidFill>
                  <a:schemeClr val="tx1"/>
                </a:solidFill>
                <a:latin typeface="Times New Roman" pitchFamily="18" charset="0"/>
                <a:cs typeface="Times New Roman" pitchFamily="18" charset="0"/>
              </a:rPr>
              <a:t>Указом Президента Российской Федерации от 21 декабря 2017 года № 618 "Об основных направлениях государственной политики по развитию конкуренции" утвержден Национальный план развития конкуренции в Российской Федерации на 2018 – 2020 годы, который направлен на снижение доли государственного участия в конкурентных сферах экономической деятельности, в том числе ограничение создания унитарных предприятий, реформу тарифного регулирования, эффективное предупреждение и пресечение антимонопольных нарушений, приводящих к ограничению и устранению конкуренции на товарных рынках, и поддержку предпринимательской инициативы, включая развитие малого и среднего бизнеса. </a:t>
            </a:r>
          </a:p>
          <a:p>
            <a:pPr algn="just"/>
            <a:endParaRPr lang="ru-RU" sz="1600" dirty="0" smtClean="0">
              <a:solidFill>
                <a:schemeClr val="tx1"/>
              </a:solidFill>
              <a:latin typeface="Times New Roman" pitchFamily="18" charset="0"/>
              <a:cs typeface="Times New Roman" pitchFamily="18" charset="0"/>
            </a:endParaRPr>
          </a:p>
          <a:p>
            <a:pPr algn="just"/>
            <a:r>
              <a:rPr lang="ru-RU" sz="1600" dirty="0" smtClean="0">
                <a:solidFill>
                  <a:schemeClr val="tx1"/>
                </a:solidFill>
                <a:latin typeface="Times New Roman" pitchFamily="18" charset="0"/>
                <a:cs typeface="Times New Roman" pitchFamily="18" charset="0"/>
              </a:rPr>
              <a:t>Согласно Указу Президента Российской Федерации активное содействие развитию конкуренции в Российской Федерации считается приоритетным направлением деятельности всех ветвей власти, а также органов местного самоуправления.</a:t>
            </a:r>
          </a:p>
          <a:p>
            <a:pPr algn="just"/>
            <a:endParaRPr lang="ru-RU" sz="1600" dirty="0" smtClean="0">
              <a:solidFill>
                <a:schemeClr val="tx1"/>
              </a:solidFill>
              <a:latin typeface="Times New Roman" pitchFamily="18" charset="0"/>
              <a:cs typeface="Times New Roman" pitchFamily="18" charset="0"/>
            </a:endParaRPr>
          </a:p>
          <a:p>
            <a:pPr algn="just"/>
            <a:endParaRPr lang="ru-RU" sz="1600" dirty="0" smtClean="0">
              <a:solidFill>
                <a:schemeClr val="tx1"/>
              </a:solidFill>
              <a:latin typeface="Times New Roman" pitchFamily="18" charset="0"/>
              <a:cs typeface="Times New Roman" pitchFamily="18" charset="0"/>
            </a:endParaRPr>
          </a:p>
          <a:p>
            <a:pPr algn="just"/>
            <a:endParaRPr lang="ru-RU" sz="1400" dirty="0">
              <a:solidFill>
                <a:schemeClr val="tx1"/>
              </a:solidFill>
              <a:latin typeface="Times New Roman" pitchFamily="18" charset="0"/>
              <a:cs typeface="Times New Roman" pitchFamily="18" charset="0"/>
            </a:endParaRPr>
          </a:p>
        </p:txBody>
      </p:sp>
      <p:sp>
        <p:nvSpPr>
          <p:cNvPr id="8" name="Прямоугольник 7"/>
          <p:cNvSpPr/>
          <p:nvPr/>
        </p:nvSpPr>
        <p:spPr>
          <a:xfrm>
            <a:off x="1" y="101600"/>
            <a:ext cx="9144000" cy="738664"/>
          </a:xfrm>
          <a:prstGeom prst="rect">
            <a:avLst/>
          </a:prstGeom>
        </p:spPr>
        <p:txBody>
          <a:bodyPr wrap="square">
            <a:spAutoFit/>
          </a:bodyPr>
          <a:lstStyle/>
          <a:p>
            <a:pPr algn="ctr"/>
            <a:r>
              <a:rPr lang="ru-RU" sz="2400" b="1" dirty="0" smtClean="0">
                <a:solidFill>
                  <a:schemeClr val="bg1"/>
                </a:solidFill>
              </a:rPr>
              <a:t>Национальный план развития конкуренции</a:t>
            </a:r>
          </a:p>
          <a:p>
            <a:pPr algn="ctr"/>
            <a:endParaRPr lang="ru-RU" i="1" dirty="0">
              <a:solidFill>
                <a:schemeClr val="bg1"/>
              </a:solidFill>
            </a:endParaRPr>
          </a:p>
        </p:txBody>
      </p:sp>
    </p:spTree>
    <p:extLst>
      <p:ext uri="{BB962C8B-B14F-4D97-AF65-F5344CB8AC3E}">
        <p14:creationId xmlns:p14="http://schemas.microsoft.com/office/powerpoint/2010/main" xmlns="" val="367729342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38</a:t>
            </a:fld>
            <a:endParaRPr lang="ru-RU">
              <a:solidFill>
                <a:srgbClr val="FFFFFF"/>
              </a:solidFill>
            </a:endParaRPr>
          </a:p>
        </p:txBody>
      </p:sp>
      <p:sp>
        <p:nvSpPr>
          <p:cNvPr id="6" name="Скругленный прямоугольник 5"/>
          <p:cNvSpPr/>
          <p:nvPr/>
        </p:nvSpPr>
        <p:spPr>
          <a:xfrm>
            <a:off x="241737" y="966952"/>
            <a:ext cx="8776139" cy="5675586"/>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smtClean="0">
                <a:solidFill>
                  <a:schemeClr val="tx1"/>
                </a:solidFill>
                <a:latin typeface="Times New Roman" pitchFamily="18" charset="0"/>
                <a:cs typeface="Times New Roman" pitchFamily="18" charset="0"/>
              </a:rPr>
              <a:t>В Указе Президента Российской Федерации определено, что целями совершенствования государственной политики по развитию конкуренции являются:</a:t>
            </a:r>
          </a:p>
          <a:p>
            <a:pPr algn="just"/>
            <a:endParaRPr lang="ru-RU" sz="1600" dirty="0" smtClean="0">
              <a:solidFill>
                <a:schemeClr val="tx1"/>
              </a:solidFill>
              <a:latin typeface="Times New Roman" pitchFamily="18" charset="0"/>
              <a:cs typeface="Times New Roman" pitchFamily="18" charset="0"/>
            </a:endParaRPr>
          </a:p>
          <a:p>
            <a:pPr algn="just"/>
            <a:r>
              <a:rPr lang="ru-RU" sz="1600" dirty="0" smtClean="0">
                <a:solidFill>
                  <a:schemeClr val="tx1"/>
                </a:solidFill>
                <a:latin typeface="Times New Roman" pitchFamily="18" charset="0"/>
                <a:cs typeface="Times New Roman" pitchFamily="18" charset="0"/>
              </a:rPr>
              <a:t>а) повышение удовлетворенности потребителей за счет расширения ассортимента товаров, работ, услуг, повышения их качества и снижения цен;</a:t>
            </a:r>
          </a:p>
          <a:p>
            <a:pPr algn="just"/>
            <a:endParaRPr lang="ru-RU" sz="1600" dirty="0" smtClean="0">
              <a:solidFill>
                <a:schemeClr val="tx1"/>
              </a:solidFill>
              <a:latin typeface="Times New Roman" pitchFamily="18" charset="0"/>
              <a:cs typeface="Times New Roman" pitchFamily="18" charset="0"/>
            </a:endParaRPr>
          </a:p>
          <a:p>
            <a:pPr algn="just"/>
            <a:r>
              <a:rPr lang="ru-RU" sz="1600" dirty="0" smtClean="0">
                <a:solidFill>
                  <a:schemeClr val="tx1"/>
                </a:solidFill>
                <a:latin typeface="Times New Roman" pitchFamily="18" charset="0"/>
                <a:cs typeface="Times New Roman" pitchFamily="18" charset="0"/>
              </a:rPr>
              <a:t>б) повышение экономической эффективности и конкурентоспособности хозяйствующих субъектов, в том числе за счет обеспечения равного доступа к товарам и услугам субъектов естественных монополий и государственным услугам, необходимым для ведения предпринимательской деятельности, стимулирования инновационной активности хозяйствующих субъектов, повышения доли наукоемких товаров и услуг в структуре производства, развития рынков высокотехнологичной продукции;</a:t>
            </a:r>
          </a:p>
          <a:p>
            <a:pPr algn="just"/>
            <a:endParaRPr lang="ru-RU" sz="1600" dirty="0" smtClean="0">
              <a:solidFill>
                <a:schemeClr val="tx1"/>
              </a:solidFill>
              <a:latin typeface="Times New Roman" pitchFamily="18" charset="0"/>
              <a:cs typeface="Times New Roman" pitchFamily="18" charset="0"/>
            </a:endParaRPr>
          </a:p>
          <a:p>
            <a:pPr algn="just"/>
            <a:r>
              <a:rPr lang="ru-RU" sz="1600" dirty="0" smtClean="0">
                <a:solidFill>
                  <a:schemeClr val="tx1"/>
                </a:solidFill>
                <a:latin typeface="Times New Roman" pitchFamily="18" charset="0"/>
                <a:cs typeface="Times New Roman" pitchFamily="18" charset="0"/>
              </a:rPr>
              <a:t>в) стабильный рост и развитие многоукладной экономики, развитие технологий, снижение издержек в масштабе национальной экономики, снижение социальной напряженности в обществе, обеспечение национальной безопасности.</a:t>
            </a:r>
          </a:p>
          <a:p>
            <a:pPr algn="just"/>
            <a:endParaRPr lang="ru-RU" sz="1400" dirty="0">
              <a:solidFill>
                <a:schemeClr val="tx1"/>
              </a:solidFill>
              <a:latin typeface="Times New Roman" pitchFamily="18" charset="0"/>
              <a:cs typeface="Times New Roman" pitchFamily="18" charset="0"/>
            </a:endParaRPr>
          </a:p>
        </p:txBody>
      </p:sp>
      <p:sp>
        <p:nvSpPr>
          <p:cNvPr id="8" name="Прямоугольник 7"/>
          <p:cNvSpPr/>
          <p:nvPr/>
        </p:nvSpPr>
        <p:spPr>
          <a:xfrm>
            <a:off x="1" y="101600"/>
            <a:ext cx="9144000" cy="738664"/>
          </a:xfrm>
          <a:prstGeom prst="rect">
            <a:avLst/>
          </a:prstGeom>
        </p:spPr>
        <p:txBody>
          <a:bodyPr wrap="square">
            <a:spAutoFit/>
          </a:bodyPr>
          <a:lstStyle/>
          <a:p>
            <a:pPr algn="ctr"/>
            <a:r>
              <a:rPr lang="ru-RU" sz="2400" b="1" dirty="0" smtClean="0">
                <a:solidFill>
                  <a:schemeClr val="bg1"/>
                </a:solidFill>
              </a:rPr>
              <a:t>Национальный план развития конкуренции</a:t>
            </a:r>
          </a:p>
          <a:p>
            <a:pPr algn="ctr"/>
            <a:endParaRPr lang="ru-RU" i="1" dirty="0">
              <a:solidFill>
                <a:schemeClr val="bg1"/>
              </a:solidFill>
            </a:endParaRPr>
          </a:p>
        </p:txBody>
      </p:sp>
    </p:spTree>
    <p:extLst>
      <p:ext uri="{BB962C8B-B14F-4D97-AF65-F5344CB8AC3E}">
        <p14:creationId xmlns:p14="http://schemas.microsoft.com/office/powerpoint/2010/main" xmlns="" val="36772934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39</a:t>
            </a:fld>
            <a:endParaRPr lang="ru-RU">
              <a:solidFill>
                <a:srgbClr val="FFFFFF"/>
              </a:solidFill>
            </a:endParaRPr>
          </a:p>
        </p:txBody>
      </p:sp>
      <p:sp>
        <p:nvSpPr>
          <p:cNvPr id="6" name="Скругленный прямоугольник 5"/>
          <p:cNvSpPr/>
          <p:nvPr/>
        </p:nvSpPr>
        <p:spPr>
          <a:xfrm>
            <a:off x="241737" y="966952"/>
            <a:ext cx="8776139" cy="5675586"/>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smtClean="0">
                <a:solidFill>
                  <a:schemeClr val="tx1"/>
                </a:solidFill>
                <a:latin typeface="Times New Roman" pitchFamily="18" charset="0"/>
                <a:cs typeface="Times New Roman" pitchFamily="18" charset="0"/>
              </a:rPr>
              <a:t>Мероприятия Национального плана развития конкуренции в Российской Федерации направлены на достижение следующих ключевых показателей:</a:t>
            </a:r>
          </a:p>
          <a:p>
            <a:pPr algn="just"/>
            <a:endParaRPr lang="ru-RU" sz="1600" dirty="0" smtClean="0">
              <a:solidFill>
                <a:schemeClr val="tx1"/>
              </a:solidFill>
              <a:latin typeface="Times New Roman" pitchFamily="18" charset="0"/>
              <a:cs typeface="Times New Roman" pitchFamily="18" charset="0"/>
            </a:endParaRPr>
          </a:p>
          <a:p>
            <a:pPr algn="just"/>
            <a:r>
              <a:rPr lang="ru-RU" sz="1600" dirty="0" smtClean="0">
                <a:solidFill>
                  <a:schemeClr val="tx1"/>
                </a:solidFill>
                <a:latin typeface="Times New Roman" pitchFamily="18" charset="0"/>
                <a:cs typeface="Times New Roman" pitchFamily="18" charset="0"/>
              </a:rPr>
              <a:t>а) обеспечение во всех отраслях экономики Российской Федерации, за исключением сфер деятельности субъектов естественных монополий и организаций оборонно-промышленного комплекса, присутствия не менее трех хозяйствующих субъектов, не менее чем один из которых относится к частному бизнесу;</a:t>
            </a:r>
          </a:p>
          <a:p>
            <a:pPr algn="just"/>
            <a:endParaRPr lang="ru-RU" sz="1600" dirty="0" smtClean="0">
              <a:solidFill>
                <a:schemeClr val="tx1"/>
              </a:solidFill>
              <a:latin typeface="Times New Roman" pitchFamily="18" charset="0"/>
              <a:cs typeface="Times New Roman" pitchFamily="18" charset="0"/>
            </a:endParaRPr>
          </a:p>
          <a:p>
            <a:pPr algn="just"/>
            <a:r>
              <a:rPr lang="ru-RU" sz="1600" dirty="0" smtClean="0">
                <a:solidFill>
                  <a:schemeClr val="tx1"/>
                </a:solidFill>
                <a:latin typeface="Times New Roman" pitchFamily="18" charset="0"/>
                <a:cs typeface="Times New Roman" pitchFamily="18" charset="0"/>
              </a:rPr>
              <a:t>б) снижение количества нарушений антимонопольного законодательства со стороны органов государственной власти и органов местного самоуправления к 2020 году не менее чем в 2 раза по сравнению с 2017 годом;</a:t>
            </a:r>
          </a:p>
          <a:p>
            <a:pPr algn="just"/>
            <a:endParaRPr lang="ru-RU" sz="1600" dirty="0" smtClean="0">
              <a:solidFill>
                <a:schemeClr val="tx1"/>
              </a:solidFill>
              <a:latin typeface="Times New Roman" pitchFamily="18" charset="0"/>
              <a:cs typeface="Times New Roman" pitchFamily="18" charset="0"/>
            </a:endParaRPr>
          </a:p>
          <a:p>
            <a:pPr algn="just"/>
            <a:r>
              <a:rPr lang="ru-RU" sz="1600" dirty="0" smtClean="0">
                <a:solidFill>
                  <a:schemeClr val="tx1"/>
                </a:solidFill>
                <a:latin typeface="Times New Roman" pitchFamily="18" charset="0"/>
                <a:cs typeface="Times New Roman" pitchFamily="18" charset="0"/>
              </a:rPr>
              <a:t>в) увеличение к 2020 году доли закупок, участниками которых являются только субъекты малого предпринимательства и социально ориентированные некоммерческие организации, в сфере государственного и муниципального заказа не менее чем в два раза по сравнению с 2017 годом, а также увеличение отдельными видами юридических лиц объема закупок, участниками которых являются только субъекты малого и среднего предпринимательства, до 18 процентов в 2020 году.</a:t>
            </a:r>
          </a:p>
          <a:p>
            <a:pPr algn="just"/>
            <a:endParaRPr lang="ru-RU" sz="1400" dirty="0">
              <a:solidFill>
                <a:schemeClr val="tx1"/>
              </a:solidFill>
              <a:latin typeface="Times New Roman" pitchFamily="18" charset="0"/>
              <a:cs typeface="Times New Roman" pitchFamily="18" charset="0"/>
            </a:endParaRPr>
          </a:p>
        </p:txBody>
      </p:sp>
      <p:sp>
        <p:nvSpPr>
          <p:cNvPr id="8" name="Прямоугольник 7"/>
          <p:cNvSpPr/>
          <p:nvPr/>
        </p:nvSpPr>
        <p:spPr>
          <a:xfrm>
            <a:off x="1" y="101600"/>
            <a:ext cx="9144000" cy="738664"/>
          </a:xfrm>
          <a:prstGeom prst="rect">
            <a:avLst/>
          </a:prstGeom>
        </p:spPr>
        <p:txBody>
          <a:bodyPr wrap="square">
            <a:spAutoFit/>
          </a:bodyPr>
          <a:lstStyle/>
          <a:p>
            <a:pPr algn="ctr"/>
            <a:r>
              <a:rPr lang="ru-RU" sz="2400" b="1" dirty="0" smtClean="0">
                <a:solidFill>
                  <a:schemeClr val="bg1"/>
                </a:solidFill>
              </a:rPr>
              <a:t>Национальный план развития конкуренции</a:t>
            </a:r>
          </a:p>
          <a:p>
            <a:pPr algn="ctr"/>
            <a:endParaRPr lang="ru-RU" i="1" dirty="0">
              <a:solidFill>
                <a:schemeClr val="bg1"/>
              </a:solidFill>
            </a:endParaRPr>
          </a:p>
        </p:txBody>
      </p:sp>
    </p:spTree>
    <p:extLst>
      <p:ext uri="{BB962C8B-B14F-4D97-AF65-F5344CB8AC3E}">
        <p14:creationId xmlns:p14="http://schemas.microsoft.com/office/powerpoint/2010/main" xmlns="" val="3677293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4</a:t>
            </a:fld>
            <a:endParaRPr lang="ru-RU">
              <a:solidFill>
                <a:srgbClr val="FFFFFF"/>
              </a:solidFill>
            </a:endParaRPr>
          </a:p>
        </p:txBody>
      </p:sp>
      <p:sp>
        <p:nvSpPr>
          <p:cNvPr id="6" name="Скругленный прямоугольник 5"/>
          <p:cNvSpPr/>
          <p:nvPr/>
        </p:nvSpPr>
        <p:spPr>
          <a:xfrm>
            <a:off x="342900" y="1262743"/>
            <a:ext cx="8643445" cy="5190609"/>
          </a:xfrm>
          <a:prstGeom prst="roundRect">
            <a:avLst>
              <a:gd name="adj" fmla="val 17353"/>
            </a:avLst>
          </a:prstGeom>
          <a:solidFill>
            <a:schemeClr val="accent3">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lgn="just"/>
            <a:r>
              <a:rPr lang="ru-RU" dirty="0" smtClean="0">
                <a:solidFill>
                  <a:schemeClr val="tx1"/>
                </a:solidFill>
              </a:rPr>
              <a:t>    </a:t>
            </a:r>
            <a:r>
              <a:rPr lang="ru-RU" sz="1600" dirty="0" smtClean="0">
                <a:solidFill>
                  <a:schemeClr val="tx1"/>
                </a:solidFill>
              </a:rPr>
              <a:t>В 2017 году проведен </a:t>
            </a:r>
            <a:r>
              <a:rPr lang="ru-RU" sz="1600" dirty="0">
                <a:solidFill>
                  <a:schemeClr val="tx1"/>
                </a:solidFill>
              </a:rPr>
              <a:t>анализ состояния конкурентной среды на </a:t>
            </a:r>
            <a:r>
              <a:rPr lang="ru-RU" sz="1600" dirty="0" smtClean="0">
                <a:solidFill>
                  <a:schemeClr val="tx1"/>
                </a:solidFill>
              </a:rPr>
              <a:t>7 </a:t>
            </a:r>
            <a:r>
              <a:rPr lang="ru-RU" sz="1600" dirty="0">
                <a:solidFill>
                  <a:schemeClr val="tx1"/>
                </a:solidFill>
              </a:rPr>
              <a:t>товарных </a:t>
            </a:r>
            <a:r>
              <a:rPr lang="ru-RU" sz="1600" dirty="0" smtClean="0">
                <a:solidFill>
                  <a:schemeClr val="tx1"/>
                </a:solidFill>
              </a:rPr>
              <a:t>рынках: </a:t>
            </a:r>
          </a:p>
          <a:p>
            <a:pPr marL="285750" lvl="0" indent="-285750" algn="just">
              <a:buFont typeface="Wingdings" pitchFamily="2" charset="2"/>
              <a:buChar char="Ø"/>
            </a:pPr>
            <a:r>
              <a:rPr lang="ru-RU" sz="1600" dirty="0" smtClean="0">
                <a:solidFill>
                  <a:schemeClr val="tx1"/>
                </a:solidFill>
              </a:rPr>
              <a:t>розничный рынок электрической энергии (мощности)</a:t>
            </a:r>
          </a:p>
          <a:p>
            <a:pPr marL="285750" lvl="0" indent="-285750" algn="just">
              <a:buFont typeface="Wingdings" pitchFamily="2" charset="2"/>
              <a:buChar char="Ø"/>
            </a:pPr>
            <a:r>
              <a:rPr lang="ru-RU" sz="1600" dirty="0" smtClean="0">
                <a:solidFill>
                  <a:schemeClr val="tx1"/>
                </a:solidFill>
              </a:rPr>
              <a:t>рынок услуг по сбору и транспортированию твердых бытовых    отходов</a:t>
            </a:r>
          </a:p>
          <a:p>
            <a:pPr marL="285750" lvl="0" indent="-285750" algn="just">
              <a:buFont typeface="Wingdings" pitchFamily="2" charset="2"/>
              <a:buChar char="Ø"/>
            </a:pPr>
            <a:r>
              <a:rPr lang="ru-RU" sz="1600" dirty="0" smtClean="0">
                <a:solidFill>
                  <a:schemeClr val="tx1"/>
                </a:solidFill>
              </a:rPr>
              <a:t>рынок теплоснабжения</a:t>
            </a:r>
          </a:p>
          <a:p>
            <a:pPr marL="285750" lvl="0" indent="-285750" algn="just">
              <a:buFont typeface="Wingdings" pitchFamily="2" charset="2"/>
              <a:buChar char="Ø"/>
            </a:pPr>
            <a:r>
              <a:rPr lang="ru-RU" sz="1600" dirty="0" smtClean="0">
                <a:solidFill>
                  <a:schemeClr val="tx1"/>
                </a:solidFill>
              </a:rPr>
              <a:t>розничный рынок нефтепродуктов</a:t>
            </a:r>
          </a:p>
          <a:p>
            <a:pPr marL="285750" lvl="0" indent="-285750" algn="just">
              <a:buFont typeface="Wingdings" pitchFamily="2" charset="2"/>
              <a:buChar char="Ø"/>
            </a:pPr>
            <a:r>
              <a:rPr lang="ru-RU" sz="1600" dirty="0" smtClean="0">
                <a:solidFill>
                  <a:schemeClr val="tx1"/>
                </a:solidFill>
              </a:rPr>
              <a:t>рынок нерудных материалов</a:t>
            </a:r>
          </a:p>
          <a:p>
            <a:pPr marL="285750" lvl="0" indent="-285750" algn="just">
              <a:buFont typeface="Wingdings" pitchFamily="2" charset="2"/>
              <a:buChar char="Ø"/>
            </a:pPr>
            <a:r>
              <a:rPr lang="ru-RU" sz="1600" dirty="0" smtClean="0">
                <a:solidFill>
                  <a:schemeClr val="tx1"/>
                </a:solidFill>
              </a:rPr>
              <a:t>рынок управления многоквартирными домами</a:t>
            </a:r>
          </a:p>
          <a:p>
            <a:pPr marL="285750" lvl="0" indent="-285750" algn="just">
              <a:buFont typeface="Wingdings" pitchFamily="2" charset="2"/>
              <a:buChar char="Ø"/>
            </a:pPr>
            <a:r>
              <a:rPr lang="ru-RU" sz="1600" dirty="0" smtClean="0">
                <a:solidFill>
                  <a:schemeClr val="tx1"/>
                </a:solidFill>
              </a:rPr>
              <a:t>рынок предоставления услуг поставки технической воды на     территории Благовещенского района и г. Благовещенск</a:t>
            </a:r>
          </a:p>
          <a:p>
            <a:pPr marL="285750" lvl="0" indent="-285750" algn="just"/>
            <a:r>
              <a:rPr lang="ru-RU" sz="1600" dirty="0" smtClean="0">
                <a:solidFill>
                  <a:schemeClr val="tx1"/>
                </a:solidFill>
              </a:rPr>
              <a:t>	</a:t>
            </a:r>
          </a:p>
          <a:p>
            <a:pPr marL="285750" lvl="0" indent="-285750" algn="just"/>
            <a:r>
              <a:rPr lang="ru-RU" sz="1600" dirty="0" smtClean="0">
                <a:solidFill>
                  <a:schemeClr val="tx1"/>
                </a:solidFill>
              </a:rPr>
              <a:t>В 2018 году – проведен анализ состояния конкурентной среды на рынке услуг по сбору и транспортировке твердых коммунальных отходов </a:t>
            </a:r>
          </a:p>
          <a:p>
            <a:pPr marL="635000" lvl="0" indent="257175" algn="just"/>
            <a:r>
              <a:rPr lang="ru-RU" dirty="0" smtClean="0">
                <a:solidFill>
                  <a:schemeClr val="tx1"/>
                </a:solidFill>
              </a:rPr>
              <a:t> </a:t>
            </a:r>
          </a:p>
        </p:txBody>
      </p:sp>
      <p:sp>
        <p:nvSpPr>
          <p:cNvPr id="5" name="Прямоугольник 4"/>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Башкортостанское УФАС России</a:t>
            </a:r>
            <a:endParaRPr lang="ru-RU" i="1" dirty="0">
              <a:solidFill>
                <a:schemeClr val="bg1"/>
              </a:solidFill>
            </a:endParaRPr>
          </a:p>
        </p:txBody>
      </p:sp>
    </p:spTree>
    <p:extLst>
      <p:ext uri="{BB962C8B-B14F-4D97-AF65-F5344CB8AC3E}">
        <p14:creationId xmlns:p14="http://schemas.microsoft.com/office/powerpoint/2010/main" xmlns="" val="241345639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40</a:t>
            </a:fld>
            <a:endParaRPr lang="ru-RU">
              <a:solidFill>
                <a:srgbClr val="FFFFFF"/>
              </a:solidFill>
            </a:endParaRPr>
          </a:p>
        </p:txBody>
      </p:sp>
      <p:sp>
        <p:nvSpPr>
          <p:cNvPr id="6" name="Скругленный прямоугольник 5"/>
          <p:cNvSpPr/>
          <p:nvPr/>
        </p:nvSpPr>
        <p:spPr>
          <a:xfrm>
            <a:off x="241737" y="966952"/>
            <a:ext cx="8776139" cy="5675586"/>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400" b="1" dirty="0" smtClean="0">
                <a:solidFill>
                  <a:schemeClr val="tx1"/>
                </a:solidFill>
                <a:latin typeface="Times New Roman" pitchFamily="18" charset="0"/>
                <a:cs typeface="Times New Roman" pitchFamily="18" charset="0"/>
              </a:rPr>
              <a:t>	Технологическое присоединение к электрическим сетям зданий и сооружений на одном земельном участке с правоустанавливающими документами на здание и сооружения разными кадастровыми номерами, что делать?</a:t>
            </a:r>
            <a:endParaRPr lang="ru-RU" sz="1400" dirty="0" smtClean="0">
              <a:solidFill>
                <a:schemeClr val="tx1"/>
              </a:solidFill>
              <a:latin typeface="Times New Roman" pitchFamily="18" charset="0"/>
              <a:cs typeface="Times New Roman" pitchFamily="18" charset="0"/>
            </a:endParaRPr>
          </a:p>
          <a:p>
            <a:pPr algn="just"/>
            <a:r>
              <a:rPr lang="ru-RU" sz="1400" dirty="0" smtClean="0">
                <a:solidFill>
                  <a:schemeClr val="tx1"/>
                </a:solidFill>
                <a:latin typeface="Times New Roman" pitchFamily="18" charset="0"/>
                <a:cs typeface="Times New Roman" pitchFamily="18" charset="0"/>
              </a:rPr>
              <a:t>	Согласно подпункту «г» пункта 10 Правил технологического присоединения </a:t>
            </a:r>
            <a:r>
              <a:rPr lang="ru-RU" sz="1400" dirty="0" err="1" smtClean="0">
                <a:solidFill>
                  <a:schemeClr val="tx1"/>
                </a:solidFill>
                <a:latin typeface="Times New Roman" pitchFamily="18" charset="0"/>
                <a:cs typeface="Times New Roman" pitchFamily="18" charset="0"/>
              </a:rPr>
              <a:t>энергопринимающих</a:t>
            </a:r>
            <a:r>
              <a:rPr lang="ru-RU" sz="1400" dirty="0" smtClean="0">
                <a:solidFill>
                  <a:schemeClr val="tx1"/>
                </a:solidFill>
                <a:latin typeface="Times New Roman" pitchFamily="18" charset="0"/>
                <a:cs typeface="Times New Roman" pitchFamily="18" charset="0"/>
              </a:rPr>
              <a:t> устройств потребителей электрической энергии, объектов по производству электрической энергии, а также объектов </a:t>
            </a:r>
            <a:r>
              <a:rPr lang="ru-RU" sz="1400" dirty="0" err="1" smtClean="0">
                <a:solidFill>
                  <a:schemeClr val="tx1"/>
                </a:solidFill>
                <a:latin typeface="Times New Roman" pitchFamily="18" charset="0"/>
                <a:cs typeface="Times New Roman" pitchFamily="18" charset="0"/>
              </a:rPr>
              <a:t>электросетевого</a:t>
            </a:r>
            <a:r>
              <a:rPr lang="ru-RU" sz="1400" dirty="0" smtClean="0">
                <a:solidFill>
                  <a:schemeClr val="tx1"/>
                </a:solidFill>
                <a:latin typeface="Times New Roman" pitchFamily="18" charset="0"/>
                <a:cs typeface="Times New Roman" pitchFamily="18" charset="0"/>
              </a:rPr>
              <a:t> хозяйства, принадлежащих сетевым организациям и иным лицам, к электрическим сетям, утвержденных Постановлением Правительства Российской Федерации от 27 декабря 2004 года №861 (Далее - Правила), к заявке на технологическое присоединение </a:t>
            </a:r>
            <a:r>
              <a:rPr lang="ru-RU" sz="1400" dirty="0" err="1" smtClean="0">
                <a:solidFill>
                  <a:schemeClr val="tx1"/>
                </a:solidFill>
                <a:latin typeface="Times New Roman" pitchFamily="18" charset="0"/>
                <a:cs typeface="Times New Roman" pitchFamily="18" charset="0"/>
              </a:rPr>
              <a:t>энергопринимающих</a:t>
            </a:r>
            <a:r>
              <a:rPr lang="ru-RU" sz="1400" dirty="0" smtClean="0">
                <a:solidFill>
                  <a:schemeClr val="tx1"/>
                </a:solidFill>
                <a:latin typeface="Times New Roman" pitchFamily="18" charset="0"/>
                <a:cs typeface="Times New Roman" pitchFamily="18" charset="0"/>
              </a:rPr>
              <a:t> устройств направляемой заявителем в сетевую организацию прилагается, в том числе копия документа, подтверждающего право собственности или иное предусмотренное законом основание на объект капитального строительства (нежилое помещение в таком объекте капитального строительства) и (или) земельный участок, на котором расположены (будут располагаться) объекты заявителя, либо право собственности или иное предусмотренное законом основание на </a:t>
            </a:r>
            <a:r>
              <a:rPr lang="ru-RU" sz="1400" dirty="0" err="1" smtClean="0">
                <a:solidFill>
                  <a:schemeClr val="tx1"/>
                </a:solidFill>
                <a:latin typeface="Times New Roman" pitchFamily="18" charset="0"/>
                <a:cs typeface="Times New Roman" pitchFamily="18" charset="0"/>
              </a:rPr>
              <a:t>энергопринимающие</a:t>
            </a:r>
            <a:r>
              <a:rPr lang="ru-RU" sz="1400" dirty="0" smtClean="0">
                <a:solidFill>
                  <a:schemeClr val="tx1"/>
                </a:solidFill>
                <a:latin typeface="Times New Roman" pitchFamily="18" charset="0"/>
                <a:cs typeface="Times New Roman" pitchFamily="18" charset="0"/>
              </a:rPr>
              <a:t> устройства (для заявителей, планирующих осуществить технологическое присоединение </a:t>
            </a:r>
            <a:r>
              <a:rPr lang="ru-RU" sz="1400" dirty="0" err="1" smtClean="0">
                <a:solidFill>
                  <a:schemeClr val="tx1"/>
                </a:solidFill>
                <a:latin typeface="Times New Roman" pitchFamily="18" charset="0"/>
                <a:cs typeface="Times New Roman" pitchFamily="18" charset="0"/>
              </a:rPr>
              <a:t>энергопринимающих</a:t>
            </a:r>
            <a:r>
              <a:rPr lang="ru-RU" sz="1400" dirty="0" smtClean="0">
                <a:solidFill>
                  <a:schemeClr val="tx1"/>
                </a:solidFill>
                <a:latin typeface="Times New Roman" pitchFamily="18" charset="0"/>
                <a:cs typeface="Times New Roman" pitchFamily="18" charset="0"/>
              </a:rPr>
              <a:t> устройств потребителей, расположенных в нежилых помещениях многоквартирных домов или иных объектах капитального строительства, - копия документа, подтверждающего право собственности или иное предусмотренное законом основание на нежилое помещение в таком многоквартирном доме или ином объекте капитального строительства).</a:t>
            </a:r>
          </a:p>
          <a:p>
            <a:pPr algn="just"/>
            <a:r>
              <a:rPr lang="ru-RU" sz="1400" dirty="0" smtClean="0">
                <a:solidFill>
                  <a:schemeClr val="tx1"/>
                </a:solidFill>
                <a:latin typeface="Times New Roman" pitchFamily="18" charset="0"/>
                <a:cs typeface="Times New Roman" pitchFamily="18" charset="0"/>
              </a:rPr>
              <a:t>	Независимо от наличия или отсутствия технической возможности технологического присоединения на дату обращения заявителя сетевая организация обязана заключить договор с лицами, указанными в пунктах 12.1, 14 и 34 настоящих Правил, обратившимися в сетевую организацию с заявкой на технологическое присоединение </a:t>
            </a:r>
            <a:r>
              <a:rPr lang="ru-RU" sz="1400" dirty="0" err="1" smtClean="0">
                <a:solidFill>
                  <a:schemeClr val="tx1"/>
                </a:solidFill>
                <a:latin typeface="Times New Roman" pitchFamily="18" charset="0"/>
                <a:cs typeface="Times New Roman" pitchFamily="18" charset="0"/>
              </a:rPr>
              <a:t>энергопринимающих</a:t>
            </a:r>
            <a:r>
              <a:rPr lang="ru-RU" sz="1400" dirty="0" smtClean="0">
                <a:solidFill>
                  <a:schemeClr val="tx1"/>
                </a:solidFill>
                <a:latin typeface="Times New Roman" pitchFamily="18" charset="0"/>
                <a:cs typeface="Times New Roman" pitchFamily="18" charset="0"/>
              </a:rPr>
              <a:t> устройств, принадлежащих им на праве собственности или на ином предусмотренном законом основании (далее - заявка), а также выполнить в отношении </a:t>
            </a:r>
            <a:r>
              <a:rPr lang="ru-RU" sz="1400" dirty="0" err="1" smtClean="0">
                <a:solidFill>
                  <a:schemeClr val="tx1"/>
                </a:solidFill>
                <a:latin typeface="Times New Roman" pitchFamily="18" charset="0"/>
                <a:cs typeface="Times New Roman" pitchFamily="18" charset="0"/>
              </a:rPr>
              <a:t>энергопринимающих</a:t>
            </a:r>
            <a:r>
              <a:rPr lang="ru-RU" sz="1400" dirty="0" smtClean="0">
                <a:solidFill>
                  <a:schemeClr val="tx1"/>
                </a:solidFill>
                <a:latin typeface="Times New Roman" pitchFamily="18" charset="0"/>
                <a:cs typeface="Times New Roman" pitchFamily="18" charset="0"/>
              </a:rPr>
              <a:t> устройств таких лиц мероприятия по технологическому присоединению.</a:t>
            </a:r>
          </a:p>
          <a:p>
            <a:pPr lvl="0" indent="355600" algn="just"/>
            <a:endParaRPr lang="ru-RU" sz="1400" dirty="0">
              <a:solidFill>
                <a:schemeClr val="tx1"/>
              </a:solidFill>
              <a:latin typeface="Times New Roman" pitchFamily="18" charset="0"/>
              <a:cs typeface="Times New Roman" pitchFamily="18" charset="0"/>
            </a:endParaRPr>
          </a:p>
        </p:txBody>
      </p:sp>
      <p:sp>
        <p:nvSpPr>
          <p:cNvPr id="8" name="Прямоугольник 7"/>
          <p:cNvSpPr/>
          <p:nvPr/>
        </p:nvSpPr>
        <p:spPr>
          <a:xfrm>
            <a:off x="1" y="101600"/>
            <a:ext cx="9144000" cy="738664"/>
          </a:xfrm>
          <a:prstGeom prst="rect">
            <a:avLst/>
          </a:prstGeom>
        </p:spPr>
        <p:txBody>
          <a:bodyPr wrap="square">
            <a:spAutoFit/>
          </a:bodyPr>
          <a:lstStyle/>
          <a:p>
            <a:pPr algn="ctr"/>
            <a:r>
              <a:rPr lang="ru-RU" sz="2400" b="1" dirty="0" smtClean="0">
                <a:solidFill>
                  <a:schemeClr val="bg1"/>
                </a:solidFill>
              </a:rPr>
              <a:t>Обобщенные ответы на вопросы в анкетах 16.11.2017</a:t>
            </a:r>
          </a:p>
          <a:p>
            <a:pPr algn="ctr"/>
            <a:endParaRPr lang="ru-RU" i="1" dirty="0">
              <a:solidFill>
                <a:schemeClr val="bg1"/>
              </a:solidFill>
            </a:endParaRPr>
          </a:p>
        </p:txBody>
      </p:sp>
    </p:spTree>
    <p:extLst>
      <p:ext uri="{BB962C8B-B14F-4D97-AF65-F5344CB8AC3E}">
        <p14:creationId xmlns:p14="http://schemas.microsoft.com/office/powerpoint/2010/main" xmlns="" val="367729342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41</a:t>
            </a:fld>
            <a:endParaRPr lang="ru-RU">
              <a:solidFill>
                <a:srgbClr val="FFFFFF"/>
              </a:solidFill>
            </a:endParaRPr>
          </a:p>
        </p:txBody>
      </p:sp>
      <p:sp>
        <p:nvSpPr>
          <p:cNvPr id="6" name="Скругленный прямоугольник 5"/>
          <p:cNvSpPr/>
          <p:nvPr/>
        </p:nvSpPr>
        <p:spPr>
          <a:xfrm>
            <a:off x="357349" y="1996967"/>
            <a:ext cx="8576443" cy="3226675"/>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ru-RU" sz="1400" b="1" dirty="0" smtClean="0">
                <a:solidFill>
                  <a:schemeClr val="tx1"/>
                </a:solidFill>
                <a:latin typeface="Times New Roman" pitchFamily="18" charset="0"/>
                <a:cs typeface="Times New Roman" pitchFamily="18" charset="0"/>
              </a:rPr>
              <a:t>При проведении закупок участники закупки в составе заявок представляют недостоверную информацию, что позволяет им стать победителем в определении поставщика(подрядчика, исполнителя)?</a:t>
            </a:r>
          </a:p>
          <a:p>
            <a:pPr algn="just"/>
            <a:r>
              <a:rPr lang="ru-RU" sz="1400" dirty="0" smtClean="0">
                <a:solidFill>
                  <a:schemeClr val="tx1"/>
                </a:solidFill>
                <a:latin typeface="Times New Roman" pitchFamily="18" charset="0"/>
                <a:cs typeface="Times New Roman" pitchFamily="18" charset="0"/>
              </a:rPr>
              <a:t>В случае установления недостоверности информации, содержащейся в документах, представленных участником электронного аукциона, аукционная комиссия обязана отстранить такого участника от участия в электронном аукционе на любом этапе его проведения.</a:t>
            </a:r>
          </a:p>
          <a:p>
            <a:pPr algn="just"/>
            <a:r>
              <a:rPr lang="ru-RU" sz="1400" dirty="0" smtClean="0">
                <a:solidFill>
                  <a:schemeClr val="tx1"/>
                </a:solidFill>
                <a:latin typeface="Times New Roman" pitchFamily="18" charset="0"/>
                <a:cs typeface="Times New Roman" pitchFamily="18" charset="0"/>
              </a:rPr>
              <a:t>Заказчик обязан принять решение об одностороннем отказе от исполнения контракта в случаях если в ходе исполнения контракта установлено, что поставщик (подрядчик, исполнитель) и (или) поставляемый товар не соответствуют установленным извещением об осуществлении закупки и (или) документацией о закупке требованиям к участникам закупки и (или) поставляемому товару или представил недостоверную информацию о своем соответствии и (или) соответствии поставляемого товара таким требованиям, что позволило ему стать победителем определения поставщика (подрядчика, исполнителя)</a:t>
            </a:r>
          </a:p>
          <a:p>
            <a:pPr algn="just"/>
            <a:endParaRPr lang="ru-RU" sz="1400" dirty="0" smtClean="0">
              <a:solidFill>
                <a:schemeClr val="tx1"/>
              </a:solidFill>
              <a:latin typeface="Times New Roman" pitchFamily="18" charset="0"/>
              <a:cs typeface="Times New Roman" pitchFamily="18" charset="0"/>
            </a:endParaRPr>
          </a:p>
          <a:p>
            <a:pPr algn="just"/>
            <a:endParaRPr lang="ru-RU" sz="1400" dirty="0" smtClean="0">
              <a:solidFill>
                <a:schemeClr val="tx1"/>
              </a:solidFill>
              <a:latin typeface="Times New Roman" pitchFamily="18" charset="0"/>
              <a:cs typeface="Times New Roman" pitchFamily="18" charset="0"/>
            </a:endParaRPr>
          </a:p>
          <a:p>
            <a:pPr lvl="0" indent="355600" algn="just"/>
            <a:endParaRPr lang="ru-RU" sz="1400" dirty="0">
              <a:solidFill>
                <a:schemeClr val="tx1"/>
              </a:solidFill>
              <a:latin typeface="Times New Roman" pitchFamily="18" charset="0"/>
              <a:cs typeface="Times New Roman" pitchFamily="18" charset="0"/>
            </a:endParaRPr>
          </a:p>
        </p:txBody>
      </p:sp>
      <p:sp>
        <p:nvSpPr>
          <p:cNvPr id="8" name="Прямоугольник 7"/>
          <p:cNvSpPr/>
          <p:nvPr/>
        </p:nvSpPr>
        <p:spPr>
          <a:xfrm>
            <a:off x="1" y="101600"/>
            <a:ext cx="9144000" cy="738664"/>
          </a:xfrm>
          <a:prstGeom prst="rect">
            <a:avLst/>
          </a:prstGeom>
        </p:spPr>
        <p:txBody>
          <a:bodyPr wrap="square">
            <a:spAutoFit/>
          </a:bodyPr>
          <a:lstStyle/>
          <a:p>
            <a:pPr algn="ctr"/>
            <a:r>
              <a:rPr lang="ru-RU" sz="2400" b="1" dirty="0" smtClean="0">
                <a:solidFill>
                  <a:schemeClr val="bg1"/>
                </a:solidFill>
              </a:rPr>
              <a:t>Обобщенные ответы на вопросы в анкетах 16.11.2017</a:t>
            </a:r>
          </a:p>
          <a:p>
            <a:pPr algn="ctr"/>
            <a:endParaRPr lang="ru-RU" i="1" dirty="0">
              <a:solidFill>
                <a:schemeClr val="bg1"/>
              </a:solidFill>
            </a:endParaRPr>
          </a:p>
        </p:txBody>
      </p:sp>
    </p:spTree>
    <p:extLst>
      <p:ext uri="{BB962C8B-B14F-4D97-AF65-F5344CB8AC3E}">
        <p14:creationId xmlns:p14="http://schemas.microsoft.com/office/powerpoint/2010/main" xmlns="" val="367729342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42</a:t>
            </a:fld>
            <a:endParaRPr lang="ru-RU">
              <a:solidFill>
                <a:srgbClr val="FFFFFF"/>
              </a:solidFill>
            </a:endParaRPr>
          </a:p>
        </p:txBody>
      </p:sp>
      <p:sp>
        <p:nvSpPr>
          <p:cNvPr id="6" name="Скругленный прямоугольник 5"/>
          <p:cNvSpPr/>
          <p:nvPr/>
        </p:nvSpPr>
        <p:spPr>
          <a:xfrm>
            <a:off x="136635" y="1040524"/>
            <a:ext cx="8786647" cy="5559972"/>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ru-RU" sz="1400" b="1" dirty="0" smtClean="0">
              <a:solidFill>
                <a:schemeClr val="tx1"/>
              </a:solidFill>
              <a:latin typeface="Times New Roman" pitchFamily="18" charset="0"/>
              <a:cs typeface="Times New Roman" pitchFamily="18" charset="0"/>
            </a:endParaRPr>
          </a:p>
          <a:p>
            <a:pPr algn="just"/>
            <a:endParaRPr lang="ru-RU" sz="1400" b="1" dirty="0" smtClean="0">
              <a:solidFill>
                <a:schemeClr val="tx1"/>
              </a:solidFill>
              <a:latin typeface="Times New Roman" pitchFamily="18" charset="0"/>
              <a:cs typeface="Times New Roman" pitchFamily="18" charset="0"/>
            </a:endParaRPr>
          </a:p>
          <a:p>
            <a:pPr algn="just"/>
            <a:r>
              <a:rPr lang="ru-RU" sz="1400" b="1" dirty="0" smtClean="0">
                <a:solidFill>
                  <a:schemeClr val="tx1"/>
                </a:solidFill>
                <a:latin typeface="Times New Roman" pitchFamily="18" charset="0"/>
                <a:cs typeface="Times New Roman" pitchFamily="18" charset="0"/>
              </a:rPr>
              <a:t>Установить сроки рассмотрения дел в ФАС РФ</a:t>
            </a:r>
            <a:endParaRPr lang="ru-RU" sz="1400" dirty="0" smtClean="0">
              <a:solidFill>
                <a:schemeClr val="tx1"/>
              </a:solidFill>
              <a:latin typeface="Times New Roman" pitchFamily="18" charset="0"/>
              <a:cs typeface="Times New Roman" pitchFamily="18" charset="0"/>
            </a:endParaRPr>
          </a:p>
          <a:p>
            <a:pPr algn="just"/>
            <a:r>
              <a:rPr lang="ru-RU" sz="1400" dirty="0" smtClean="0">
                <a:solidFill>
                  <a:schemeClr val="tx1"/>
                </a:solidFill>
                <a:latin typeface="Times New Roman" pitchFamily="18" charset="0"/>
                <a:cs typeface="Times New Roman" pitchFamily="18" charset="0"/>
              </a:rPr>
              <a:t>Действующим законодательством установлены сроки рассмотрения дел в антимонопольном органе:</a:t>
            </a:r>
          </a:p>
          <a:p>
            <a:pPr algn="just"/>
            <a:r>
              <a:rPr lang="ru-RU" sz="1400" dirty="0" smtClean="0">
                <a:solidFill>
                  <a:schemeClr val="tx1"/>
                </a:solidFill>
                <a:latin typeface="Times New Roman" pitchFamily="18" charset="0"/>
                <a:cs typeface="Times New Roman" pitchFamily="18" charset="0"/>
              </a:rPr>
              <a:t>- о нарушении антимонопольного законодательства предусмотрены - ФЗ от 26.07.2006 N 135-ФЗ "О защите конкуренции", административный </a:t>
            </a:r>
            <a:r>
              <a:rPr lang="ru-RU" sz="1400" dirty="0" smtClean="0">
                <a:solidFill>
                  <a:schemeClr val="tx1"/>
                </a:solidFill>
                <a:latin typeface="Times New Roman" pitchFamily="18" charset="0"/>
                <a:cs typeface="Times New Roman" pitchFamily="18" charset="0"/>
                <a:hlinkClick r:id="rId2"/>
              </a:rPr>
              <a:t>регламент</a:t>
            </a:r>
            <a:r>
              <a:rPr lang="ru-RU" sz="1400" dirty="0" smtClean="0">
                <a:solidFill>
                  <a:schemeClr val="tx1"/>
                </a:solidFill>
                <a:latin typeface="Times New Roman" pitchFamily="18" charset="0"/>
                <a:cs typeface="Times New Roman" pitchFamily="18" charset="0"/>
              </a:rPr>
              <a:t> Федеральной антимонопольной службы по исполнению государственной функции по возбуждению и рассмотрению дел о нарушениях антимонопольного законодательства Российской Федерации, утвержденный приказом ФАС РФ от 25.05.2012 № 339;</a:t>
            </a:r>
          </a:p>
          <a:p>
            <a:pPr algn="just"/>
            <a:r>
              <a:rPr lang="ru-RU" sz="1400" dirty="0" smtClean="0">
                <a:solidFill>
                  <a:schemeClr val="tx1"/>
                </a:solidFill>
                <a:latin typeface="Times New Roman" pitchFamily="18" charset="0"/>
                <a:cs typeface="Times New Roman" pitchFamily="18" charset="0"/>
              </a:rPr>
              <a:t>- о нарушении законодательства о рекламе - </a:t>
            </a:r>
            <a:r>
              <a:rPr lang="ru-RU" sz="1400" dirty="0" smtClean="0">
                <a:solidFill>
                  <a:schemeClr val="tx1"/>
                </a:solidFill>
                <a:latin typeface="Times New Roman" pitchFamily="18" charset="0"/>
                <a:cs typeface="Times New Roman" pitchFamily="18" charset="0"/>
                <a:hlinkClick r:id="rId3"/>
              </a:rPr>
              <a:t>Правила</a:t>
            </a:r>
            <a:r>
              <a:rPr lang="ru-RU" sz="1400" dirty="0" smtClean="0">
                <a:solidFill>
                  <a:schemeClr val="tx1"/>
                </a:solidFill>
                <a:latin typeface="Times New Roman" pitchFamily="18" charset="0"/>
                <a:cs typeface="Times New Roman" pitchFamily="18" charset="0"/>
              </a:rPr>
              <a:t> рассмотрения антимонопольным органом дел, возбужденных по признакам нарушения законодательства Российской Федерации о рекламе, утвержденные постановлением Правительства Российской Федерации от 17.08.2006 № 708; административный регламент ФАС по исполнению государственной функции по рассмотрению дел, возбужденных по признакам нарушения законодательства РФ о рекламе, утвержденный приказом ФАС России от 23.11.2012 №711/12; </a:t>
            </a:r>
          </a:p>
          <a:p>
            <a:pPr algn="just"/>
            <a:r>
              <a:rPr lang="ru-RU" sz="1400" dirty="0" smtClean="0">
                <a:solidFill>
                  <a:schemeClr val="tx1"/>
                </a:solidFill>
                <a:latin typeface="Times New Roman" pitchFamily="18" charset="0"/>
                <a:cs typeface="Times New Roman" pitchFamily="18" charset="0"/>
              </a:rPr>
              <a:t>- по контрою в сфере закупок – Федеральный закон от 05.04.2013 N 44-ФЗ "О контрактной системе в сфере закупок товаров, работ, услуг для обеспечения государственных и муниципальных нужд"; административный </a:t>
            </a:r>
            <a:r>
              <a:rPr lang="ru-RU" sz="1400" dirty="0" smtClean="0">
                <a:solidFill>
                  <a:schemeClr val="tx1"/>
                </a:solidFill>
                <a:latin typeface="Times New Roman" pitchFamily="18" charset="0"/>
                <a:cs typeface="Times New Roman" pitchFamily="18" charset="0"/>
                <a:hlinkClick r:id="rId4"/>
              </a:rPr>
              <a:t>регламент</a:t>
            </a:r>
            <a:r>
              <a:rPr lang="ru-RU" sz="1400" dirty="0" smtClean="0">
                <a:solidFill>
                  <a:schemeClr val="tx1"/>
                </a:solidFill>
                <a:latin typeface="Times New Roman" pitchFamily="18" charset="0"/>
                <a:cs typeface="Times New Roman" pitchFamily="18" charset="0"/>
              </a:rPr>
              <a:t> Федеральной антимонопольной службы по исполнению государственной функции по рассмотрению жалоб на действия (бездействие) заказчика, уполномоченного органа, уполномоченного учреждения, специализированной организации, комиссии по осуществлению закупок, ее членов, должностного лица контрактной службы, контрактного управляющего, оператора электронной площадки при определении поставщиков (подрядчиков, исполнителей) для обеспечения государственных и муниципальных нужд, утвержденный приказом ФАС России от 19.11.2014 № 727/14; </a:t>
            </a:r>
          </a:p>
          <a:p>
            <a:pPr algn="just"/>
            <a:r>
              <a:rPr lang="ru-RU" sz="1400" dirty="0" smtClean="0">
                <a:solidFill>
                  <a:schemeClr val="tx1"/>
                </a:solidFill>
                <a:latin typeface="Times New Roman" pitchFamily="18" charset="0"/>
                <a:cs typeface="Times New Roman" pitchFamily="18" charset="0"/>
              </a:rPr>
              <a:t>- о рассмотрении жалоб на нарушение процедуры торгов и порядка заключения договоров, порядка осуществления процедур, включенных в исчерпывающие перечни процедур в сферах строительства - статья 18.1 ФЗ от 26.07.2006 N 135-ФЗ "О защите конкуренции".</a:t>
            </a:r>
            <a:endParaRPr lang="ru-RU" sz="1400" b="1" dirty="0" smtClean="0">
              <a:solidFill>
                <a:schemeClr val="tx1"/>
              </a:solidFill>
              <a:latin typeface="Times New Roman" pitchFamily="18" charset="0"/>
              <a:cs typeface="Times New Roman" pitchFamily="18" charset="0"/>
            </a:endParaRPr>
          </a:p>
          <a:p>
            <a:pPr algn="just"/>
            <a:endParaRPr lang="ru-RU" sz="1400" dirty="0" smtClean="0">
              <a:solidFill>
                <a:schemeClr val="tx1"/>
              </a:solidFill>
              <a:latin typeface="Times New Roman" pitchFamily="18" charset="0"/>
              <a:cs typeface="Times New Roman" pitchFamily="18" charset="0"/>
            </a:endParaRPr>
          </a:p>
          <a:p>
            <a:pPr algn="just"/>
            <a:endParaRPr lang="ru-RU" sz="1400" dirty="0" smtClean="0">
              <a:solidFill>
                <a:schemeClr val="tx1"/>
              </a:solidFill>
              <a:latin typeface="Times New Roman" pitchFamily="18" charset="0"/>
              <a:cs typeface="Times New Roman" pitchFamily="18" charset="0"/>
            </a:endParaRPr>
          </a:p>
          <a:p>
            <a:pPr lvl="0" indent="355600" algn="just"/>
            <a:endParaRPr lang="ru-RU" sz="1400" dirty="0">
              <a:solidFill>
                <a:schemeClr val="tx1"/>
              </a:solidFill>
              <a:latin typeface="Times New Roman" pitchFamily="18" charset="0"/>
              <a:cs typeface="Times New Roman" pitchFamily="18" charset="0"/>
            </a:endParaRPr>
          </a:p>
        </p:txBody>
      </p:sp>
      <p:sp>
        <p:nvSpPr>
          <p:cNvPr id="8" name="Прямоугольник 7"/>
          <p:cNvSpPr/>
          <p:nvPr/>
        </p:nvSpPr>
        <p:spPr>
          <a:xfrm>
            <a:off x="1" y="101600"/>
            <a:ext cx="9144000" cy="738664"/>
          </a:xfrm>
          <a:prstGeom prst="rect">
            <a:avLst/>
          </a:prstGeom>
        </p:spPr>
        <p:txBody>
          <a:bodyPr wrap="square">
            <a:spAutoFit/>
          </a:bodyPr>
          <a:lstStyle/>
          <a:p>
            <a:pPr algn="ctr"/>
            <a:r>
              <a:rPr lang="ru-RU" sz="2400" b="1" dirty="0" smtClean="0">
                <a:solidFill>
                  <a:schemeClr val="bg1"/>
                </a:solidFill>
              </a:rPr>
              <a:t>Обобщенные ответы на вопросы в анкетах 16.11.2017</a:t>
            </a:r>
          </a:p>
          <a:p>
            <a:pPr algn="ctr"/>
            <a:endParaRPr lang="ru-RU" i="1" dirty="0">
              <a:solidFill>
                <a:schemeClr val="bg1"/>
              </a:solidFill>
            </a:endParaRPr>
          </a:p>
        </p:txBody>
      </p:sp>
    </p:spTree>
    <p:extLst>
      <p:ext uri="{BB962C8B-B14F-4D97-AF65-F5344CB8AC3E}">
        <p14:creationId xmlns:p14="http://schemas.microsoft.com/office/powerpoint/2010/main" xmlns="" val="367729342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43</a:t>
            </a:fld>
            <a:endParaRPr lang="ru-RU">
              <a:solidFill>
                <a:srgbClr val="FFFFFF"/>
              </a:solidFill>
            </a:endParaRPr>
          </a:p>
        </p:txBody>
      </p:sp>
      <p:sp>
        <p:nvSpPr>
          <p:cNvPr id="6" name="Скругленный прямоугольник 5"/>
          <p:cNvSpPr/>
          <p:nvPr/>
        </p:nvSpPr>
        <p:spPr>
          <a:xfrm>
            <a:off x="136635" y="1040524"/>
            <a:ext cx="8786647" cy="5559972"/>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ru-RU" sz="1400" b="1" dirty="0" smtClean="0">
              <a:solidFill>
                <a:schemeClr val="tx1"/>
              </a:solidFill>
              <a:latin typeface="Times New Roman" pitchFamily="18" charset="0"/>
              <a:cs typeface="Times New Roman" pitchFamily="18" charset="0"/>
            </a:endParaRPr>
          </a:p>
          <a:p>
            <a:pPr algn="just"/>
            <a:endParaRPr lang="ru-RU" sz="1400" b="1" dirty="0" smtClean="0">
              <a:solidFill>
                <a:schemeClr val="tx1"/>
              </a:solidFill>
              <a:latin typeface="Times New Roman" pitchFamily="18" charset="0"/>
              <a:cs typeface="Times New Roman" pitchFamily="18" charset="0"/>
            </a:endParaRPr>
          </a:p>
          <a:p>
            <a:pPr algn="just">
              <a:buFont typeface="Wingdings" pitchFamily="2" charset="2"/>
              <a:buChar char="v"/>
            </a:pPr>
            <a:r>
              <a:rPr lang="ru-RU" sz="1400" b="1" dirty="0" smtClean="0">
                <a:solidFill>
                  <a:schemeClr val="tx1"/>
                </a:solidFill>
                <a:latin typeface="Times New Roman" pitchFamily="18" charset="0"/>
                <a:cs typeface="Times New Roman" pitchFamily="18" charset="0"/>
              </a:rPr>
              <a:t>Ввести дополнения в статью 18.1 ФЗ «О защите конкуренции» определить круг лиц имеющих право (при невыполнении нарушенных прав) обращения с жалобой в антимонопольный орган.</a:t>
            </a:r>
          </a:p>
          <a:p>
            <a:pPr algn="just"/>
            <a:r>
              <a:rPr lang="ru-RU" sz="1400" dirty="0" smtClean="0">
                <a:solidFill>
                  <a:schemeClr val="tx1"/>
                </a:solidFill>
                <a:latin typeface="Times New Roman" pitchFamily="18" charset="0"/>
                <a:cs typeface="Times New Roman" pitchFamily="18" charset="0"/>
              </a:rPr>
              <a:t>В соответствии с частью 2  статьи 18.1 Закон «О защите конкуренции» действия (бездействие) организатора торгов, оператора электронной площадки, конкурсной или аукционной комиссии могут быть обжалованы в антимонопольный орган лицами, подавшими заявки на участие в торгах, а в случае, если такое обжалование связано с нарушением установленного нормативными правовыми актами порядка размещения информации о проведении торгов, порядка подачи заявок на участие в торгах, также иным лицом (заявителем), права или законные интересы которого могут быть ущемлены или нарушены в результате нарушения порядка организации и проведения торгов.</a:t>
            </a:r>
          </a:p>
          <a:p>
            <a:pPr algn="just"/>
            <a:endParaRPr lang="ru-RU" sz="1400" dirty="0" smtClean="0">
              <a:solidFill>
                <a:schemeClr val="tx1"/>
              </a:solidFill>
              <a:latin typeface="Times New Roman" pitchFamily="18" charset="0"/>
              <a:cs typeface="Times New Roman" pitchFamily="18" charset="0"/>
            </a:endParaRPr>
          </a:p>
          <a:p>
            <a:pPr algn="just">
              <a:buFont typeface="Wingdings" pitchFamily="2" charset="2"/>
              <a:buChar char="v"/>
            </a:pPr>
            <a:r>
              <a:rPr lang="ru-RU" sz="1400" b="1" dirty="0" smtClean="0">
                <a:solidFill>
                  <a:schemeClr val="tx1"/>
                </a:solidFill>
                <a:latin typeface="Times New Roman" pitchFamily="18" charset="0"/>
                <a:cs typeface="Times New Roman" pitchFamily="18" charset="0"/>
              </a:rPr>
              <a:t>Ужесточить ответственность участников закупок за предоставление недостоверной информации.</a:t>
            </a:r>
          </a:p>
          <a:p>
            <a:pPr algn="just"/>
            <a:r>
              <a:rPr lang="ru-RU" sz="1400" dirty="0" smtClean="0">
                <a:solidFill>
                  <a:schemeClr val="tx1"/>
                </a:solidFill>
                <a:latin typeface="Times New Roman" pitchFamily="18" charset="0"/>
                <a:cs typeface="Times New Roman" pitchFamily="18" charset="0"/>
              </a:rPr>
              <a:t>Законом предусмотрено включение в  реестр недобросовестных поставщиков (подрядчиков, исполнителей) информация об участниках закупок, уклонившихся от заключения контрактов, а также о поставщиках (подрядчиках, исполнителях), с которыми контракты расторгнуты по решению суда или в случае одностороннего отказа заказчика от исполнения контракта в связи с существенным нарушением ими условий контрактов. Также предусмотрена административная ответственность по части 1, части 4 статьи 7.32 </a:t>
            </a:r>
            <a:r>
              <a:rPr lang="ru-RU" sz="1400" dirty="0" err="1" smtClean="0">
                <a:solidFill>
                  <a:schemeClr val="tx1"/>
                </a:solidFill>
                <a:latin typeface="Times New Roman" pitchFamily="18" charset="0"/>
                <a:cs typeface="Times New Roman" pitchFamily="18" charset="0"/>
              </a:rPr>
              <a:t>КоАП</a:t>
            </a:r>
            <a:r>
              <a:rPr lang="ru-RU" sz="1400" dirty="0" smtClean="0">
                <a:solidFill>
                  <a:schemeClr val="tx1"/>
                </a:solidFill>
                <a:latin typeface="Times New Roman" pitchFamily="18" charset="0"/>
                <a:cs typeface="Times New Roman" pitchFamily="18" charset="0"/>
              </a:rPr>
              <a:t> РФ.</a:t>
            </a:r>
          </a:p>
          <a:p>
            <a:pPr algn="just"/>
            <a:r>
              <a:rPr lang="ru-RU" sz="1400" dirty="0" smtClean="0">
                <a:solidFill>
                  <a:schemeClr val="tx1"/>
                </a:solidFill>
                <a:latin typeface="Times New Roman" pitchFamily="18" charset="0"/>
                <a:cs typeface="Times New Roman" pitchFamily="18" charset="0"/>
              </a:rPr>
              <a:t>Помимо требований Закона о контрактной системе, статья 14.8 Федерального закона №135-ФЗ «О защите конкуренции» запрещает  недобросовестную конкуренцию, а именно предоставление недостоверной информации при участии в торгах.</a:t>
            </a:r>
          </a:p>
          <a:p>
            <a:pPr algn="just"/>
            <a:endParaRPr lang="ru-RU" sz="1400" dirty="0" smtClean="0">
              <a:solidFill>
                <a:schemeClr val="tx1"/>
              </a:solidFill>
              <a:latin typeface="Times New Roman" pitchFamily="18" charset="0"/>
              <a:cs typeface="Times New Roman" pitchFamily="18" charset="0"/>
            </a:endParaRPr>
          </a:p>
          <a:p>
            <a:pPr algn="just"/>
            <a:endParaRPr lang="ru-RU" sz="1400" dirty="0" smtClean="0">
              <a:solidFill>
                <a:schemeClr val="tx1"/>
              </a:solidFill>
              <a:latin typeface="Times New Roman" pitchFamily="18" charset="0"/>
              <a:cs typeface="Times New Roman" pitchFamily="18" charset="0"/>
            </a:endParaRPr>
          </a:p>
          <a:p>
            <a:pPr algn="just"/>
            <a:endParaRPr lang="ru-RU" sz="1400" dirty="0" smtClean="0">
              <a:solidFill>
                <a:schemeClr val="tx1"/>
              </a:solidFill>
              <a:latin typeface="Times New Roman" pitchFamily="18" charset="0"/>
              <a:cs typeface="Times New Roman" pitchFamily="18" charset="0"/>
            </a:endParaRPr>
          </a:p>
          <a:p>
            <a:pPr lvl="0" indent="355600" algn="just"/>
            <a:endParaRPr lang="ru-RU" sz="1400" dirty="0">
              <a:solidFill>
                <a:schemeClr val="tx1"/>
              </a:solidFill>
              <a:latin typeface="Times New Roman" pitchFamily="18" charset="0"/>
              <a:cs typeface="Times New Roman" pitchFamily="18" charset="0"/>
            </a:endParaRPr>
          </a:p>
        </p:txBody>
      </p:sp>
      <p:sp>
        <p:nvSpPr>
          <p:cNvPr id="8" name="Прямоугольник 7"/>
          <p:cNvSpPr/>
          <p:nvPr/>
        </p:nvSpPr>
        <p:spPr>
          <a:xfrm>
            <a:off x="1" y="101600"/>
            <a:ext cx="9144000" cy="738664"/>
          </a:xfrm>
          <a:prstGeom prst="rect">
            <a:avLst/>
          </a:prstGeom>
        </p:spPr>
        <p:txBody>
          <a:bodyPr wrap="square">
            <a:spAutoFit/>
          </a:bodyPr>
          <a:lstStyle/>
          <a:p>
            <a:pPr algn="ctr"/>
            <a:r>
              <a:rPr lang="ru-RU" sz="2400" b="1" dirty="0" smtClean="0">
                <a:solidFill>
                  <a:schemeClr val="bg1"/>
                </a:solidFill>
              </a:rPr>
              <a:t>Обобщенные ответы на вопросы в анкетах 16.11.2017</a:t>
            </a:r>
          </a:p>
          <a:p>
            <a:pPr algn="ctr"/>
            <a:endParaRPr lang="ru-RU" i="1" dirty="0">
              <a:solidFill>
                <a:schemeClr val="bg1"/>
              </a:solidFill>
            </a:endParaRPr>
          </a:p>
        </p:txBody>
      </p:sp>
    </p:spTree>
    <p:extLst>
      <p:ext uri="{BB962C8B-B14F-4D97-AF65-F5344CB8AC3E}">
        <p14:creationId xmlns:p14="http://schemas.microsoft.com/office/powerpoint/2010/main" xmlns="" val="367729342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ChangeArrowheads="1"/>
          </p:cNvSpPr>
          <p:nvPr/>
        </p:nvSpPr>
        <p:spPr bwMode="auto">
          <a:xfrm>
            <a:off x="1066800" y="756138"/>
            <a:ext cx="7345974" cy="17967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rgbClr val="333399"/>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rgbClr val="333399"/>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333399"/>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endParaRPr lang="ru-RU" altLang="ru-RU" sz="3692" b="1"/>
          </a:p>
          <a:p>
            <a:pPr algn="ctr" eaLnBrk="1" hangingPunct="1">
              <a:spcBef>
                <a:spcPct val="0"/>
              </a:spcBef>
              <a:buFontTx/>
              <a:buNone/>
            </a:pPr>
            <a:r>
              <a:rPr lang="ru-RU" altLang="ru-RU" sz="3692" b="1"/>
              <a:t>СПАСИБО ЗА ВНИМАНИЕ!</a:t>
            </a:r>
            <a:r>
              <a:rPr lang="en-US" altLang="ru-RU" sz="1846" b="1"/>
              <a:t/>
            </a:r>
            <a:br>
              <a:rPr lang="en-US" altLang="ru-RU" sz="1846" b="1"/>
            </a:br>
            <a:endParaRPr lang="ru-RU" altLang="ru-RU" sz="1846" b="1"/>
          </a:p>
          <a:p>
            <a:pPr algn="ctr" eaLnBrk="1" hangingPunct="1">
              <a:spcBef>
                <a:spcPct val="0"/>
              </a:spcBef>
              <a:buFontTx/>
              <a:buNone/>
            </a:pPr>
            <a:endParaRPr lang="ru-RU" altLang="ru-RU" sz="1846" b="1"/>
          </a:p>
        </p:txBody>
      </p:sp>
      <p:grpSp>
        <p:nvGrpSpPr>
          <p:cNvPr id="54275" name="Group 11"/>
          <p:cNvGrpSpPr>
            <a:grpSpLocks/>
          </p:cNvGrpSpPr>
          <p:nvPr/>
        </p:nvGrpSpPr>
        <p:grpSpPr bwMode="auto">
          <a:xfrm>
            <a:off x="2645020" y="2631831"/>
            <a:ext cx="4343400" cy="2180492"/>
            <a:chOff x="1676400" y="2743200"/>
            <a:chExt cx="4343400" cy="2362200"/>
          </a:xfrm>
        </p:grpSpPr>
        <p:pic>
          <p:nvPicPr>
            <p:cNvPr id="54276" name="Picture 5" descr="FAS-logo-color.jp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28801" y="2743200"/>
              <a:ext cx="533399" cy="5826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4277" name="Picture 6" descr="14098_427100966728_20531316728_5146316_6182604_n.jpg"/>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828800" y="3581400"/>
              <a:ext cx="5334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4278" name="Picture 7" descr="twitter_newbird_blue.png"/>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676400" y="4267200"/>
              <a:ext cx="838200"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4279" name="TextBox 8"/>
            <p:cNvSpPr txBox="1">
              <a:spLocks noChangeArrowheads="1"/>
            </p:cNvSpPr>
            <p:nvPr/>
          </p:nvSpPr>
          <p:spPr bwMode="auto">
            <a:xfrm>
              <a:off x="2536573" y="2819400"/>
              <a:ext cx="3330827" cy="5616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rgbClr val="333399"/>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rgbClr val="333399"/>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333399"/>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ru-RU" sz="2769"/>
                <a:t>www.fas.gov.ru</a:t>
              </a:r>
            </a:p>
          </p:txBody>
        </p:sp>
        <p:sp>
          <p:nvSpPr>
            <p:cNvPr id="54280" name="TextBox 9"/>
            <p:cNvSpPr txBox="1">
              <a:spLocks noChangeArrowheads="1"/>
            </p:cNvSpPr>
            <p:nvPr/>
          </p:nvSpPr>
          <p:spPr bwMode="auto">
            <a:xfrm>
              <a:off x="2536573" y="3591580"/>
              <a:ext cx="3330827" cy="5616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rgbClr val="333399"/>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rgbClr val="333399"/>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333399"/>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ru-RU" sz="2769"/>
                <a:t>FAS-book</a:t>
              </a:r>
            </a:p>
          </p:txBody>
        </p:sp>
        <p:sp>
          <p:nvSpPr>
            <p:cNvPr id="54281" name="TextBox 10"/>
            <p:cNvSpPr txBox="1">
              <a:spLocks noChangeArrowheads="1"/>
            </p:cNvSpPr>
            <p:nvPr/>
          </p:nvSpPr>
          <p:spPr bwMode="auto">
            <a:xfrm>
              <a:off x="2536573" y="4343399"/>
              <a:ext cx="3483227" cy="5616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rgbClr val="333399"/>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rgbClr val="333399"/>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333399"/>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ru-RU" sz="2769"/>
                <a:t>rus_fas</a:t>
              </a:r>
            </a:p>
          </p:txBody>
        </p:sp>
      </p:grpSp>
    </p:spTree>
    <p:extLst>
      <p:ext uri="{BB962C8B-B14F-4D97-AF65-F5344CB8AC3E}">
        <p14:creationId xmlns:p14="http://schemas.microsoft.com/office/powerpoint/2010/main" xmlns="" val="27710021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300445" y="113212"/>
            <a:ext cx="8442960" cy="775063"/>
          </a:xfrm>
        </p:spPr>
        <p:txBody>
          <a:bodyPr/>
          <a:lstStyle/>
          <a:p>
            <a:r>
              <a:rPr lang="ru-RU" sz="2400" dirty="0" smtClean="0">
                <a:solidFill>
                  <a:schemeClr val="bg1"/>
                </a:solidFill>
              </a:rPr>
              <a:t>Контроль за соблюдением антимонопольного законодательства</a:t>
            </a:r>
            <a:endParaRPr lang="ru-RU" sz="2400" dirty="0">
              <a:solidFill>
                <a:schemeClr val="bg1"/>
              </a:solidFill>
            </a:endParaRPr>
          </a:p>
        </p:txBody>
      </p:sp>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5</a:t>
            </a:fld>
            <a:endParaRPr lang="ru-RU">
              <a:solidFill>
                <a:srgbClr val="FFFFFF"/>
              </a:solidFill>
            </a:endParaRPr>
          </a:p>
        </p:txBody>
      </p:sp>
      <p:sp>
        <p:nvSpPr>
          <p:cNvPr id="7" name="Скругленный прямоугольник 6"/>
          <p:cNvSpPr/>
          <p:nvPr/>
        </p:nvSpPr>
        <p:spPr>
          <a:xfrm>
            <a:off x="287383" y="1079863"/>
            <a:ext cx="8725988" cy="5425440"/>
          </a:xfrm>
          <a:prstGeom prst="roundRect">
            <a:avLst/>
          </a:prstGeom>
          <a:solidFill>
            <a:schemeClr val="accent5">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indent="355600" algn="just"/>
            <a:endParaRPr lang="ru-RU" dirty="0" smtClean="0">
              <a:solidFill>
                <a:schemeClr val="tx1"/>
              </a:solidFill>
            </a:endParaRPr>
          </a:p>
          <a:p>
            <a:pPr lvl="0" indent="355600" algn="just"/>
            <a:r>
              <a:rPr lang="ru-RU" dirty="0" smtClean="0">
                <a:solidFill>
                  <a:schemeClr val="tx1"/>
                </a:solidFill>
              </a:rPr>
              <a:t>В 2017 году выдано 6 предостережений (в 2018 году  - 4) </a:t>
            </a:r>
          </a:p>
          <a:p>
            <a:pPr lvl="0" indent="355600" algn="just"/>
            <a:endParaRPr lang="ru-RU" sz="1500" dirty="0" smtClean="0">
              <a:solidFill>
                <a:schemeClr val="tx1"/>
              </a:solidFill>
            </a:endParaRPr>
          </a:p>
          <a:p>
            <a:pPr lvl="0" indent="355600" algn="just"/>
            <a:r>
              <a:rPr lang="ru-RU" dirty="0" smtClean="0">
                <a:solidFill>
                  <a:schemeClr val="tx1"/>
                </a:solidFill>
              </a:rPr>
              <a:t>В 2017 году выдано 312 предупреждений (в 2018 году – 20 предупреждений), </a:t>
            </a:r>
            <a:r>
              <a:rPr lang="ru-RU" dirty="0">
                <a:solidFill>
                  <a:schemeClr val="tx1"/>
                </a:solidFill>
              </a:rPr>
              <a:t>в том числе</a:t>
            </a:r>
            <a:r>
              <a:rPr lang="ru-RU" dirty="0" smtClean="0">
                <a:solidFill>
                  <a:schemeClr val="tx1"/>
                </a:solidFill>
              </a:rPr>
              <a:t>:</a:t>
            </a:r>
          </a:p>
          <a:p>
            <a:pPr marL="174625" lvl="0" indent="355600" algn="just">
              <a:buFont typeface="Wingdings" panose="05000000000000000000" pitchFamily="2" charset="2"/>
              <a:buChar char="§"/>
            </a:pPr>
            <a:r>
              <a:rPr lang="ru-RU" sz="1600" dirty="0" smtClean="0">
                <a:solidFill>
                  <a:schemeClr val="accent6">
                    <a:lumMod val="75000"/>
                  </a:schemeClr>
                </a:solidFill>
              </a:rPr>
              <a:t>по </a:t>
            </a:r>
            <a:r>
              <a:rPr lang="ru-RU" sz="1600" dirty="0">
                <a:solidFill>
                  <a:schemeClr val="accent6">
                    <a:lumMod val="75000"/>
                  </a:schemeClr>
                </a:solidFill>
              </a:rPr>
              <a:t>фактам злоупотребления доминирующим </a:t>
            </a:r>
            <a:r>
              <a:rPr lang="ru-RU" sz="1600" dirty="0" smtClean="0">
                <a:solidFill>
                  <a:schemeClr val="accent6">
                    <a:lumMod val="75000"/>
                  </a:schemeClr>
                </a:solidFill>
              </a:rPr>
              <a:t>положением (ст. 10 ФЗ "О защите конкуренции") </a:t>
            </a:r>
            <a:r>
              <a:rPr lang="ru-RU" sz="1600" dirty="0">
                <a:solidFill>
                  <a:schemeClr val="accent6">
                    <a:lumMod val="75000"/>
                  </a:schemeClr>
                </a:solidFill>
              </a:rPr>
              <a:t>– </a:t>
            </a:r>
            <a:r>
              <a:rPr lang="ru-RU" sz="1600" dirty="0" smtClean="0">
                <a:solidFill>
                  <a:schemeClr val="accent6">
                    <a:lumMod val="75000"/>
                  </a:schemeClr>
                </a:solidFill>
              </a:rPr>
              <a:t>87 предупреждений (в 2018 году – 10)</a:t>
            </a:r>
            <a:endParaRPr lang="ru-RU" sz="1600" dirty="0">
              <a:solidFill>
                <a:schemeClr val="accent6">
                  <a:lumMod val="75000"/>
                </a:schemeClr>
              </a:solidFill>
            </a:endParaRPr>
          </a:p>
          <a:p>
            <a:pPr marL="174625" lvl="0" indent="355600" algn="just">
              <a:buFont typeface="Wingdings" panose="05000000000000000000" pitchFamily="2" charset="2"/>
              <a:buChar char="§"/>
            </a:pPr>
            <a:r>
              <a:rPr lang="ru-RU" sz="1600" dirty="0" smtClean="0">
                <a:solidFill>
                  <a:schemeClr val="accent6">
                    <a:lumMod val="75000"/>
                  </a:schemeClr>
                </a:solidFill>
              </a:rPr>
              <a:t>по </a:t>
            </a:r>
            <a:r>
              <a:rPr lang="ru-RU" sz="1600" dirty="0">
                <a:solidFill>
                  <a:schemeClr val="accent6">
                    <a:lumMod val="75000"/>
                  </a:schemeClr>
                </a:solidFill>
              </a:rPr>
              <a:t>фактам недобросовестной конкуренции </a:t>
            </a:r>
            <a:r>
              <a:rPr lang="ru-RU" sz="1600" dirty="0" smtClean="0">
                <a:solidFill>
                  <a:schemeClr val="accent6">
                    <a:lumMod val="75000"/>
                  </a:schemeClr>
                </a:solidFill>
              </a:rPr>
              <a:t>(ст.ст. 14.1-14.8 ФЗ "О защите конкуренции") – 38 предупреждений (в 2018 году – 7)</a:t>
            </a:r>
            <a:endParaRPr lang="ru-RU" sz="1600" dirty="0">
              <a:solidFill>
                <a:schemeClr val="accent6">
                  <a:lumMod val="75000"/>
                </a:schemeClr>
              </a:solidFill>
            </a:endParaRPr>
          </a:p>
          <a:p>
            <a:pPr marL="174625" lvl="0" indent="355600" algn="just">
              <a:buFont typeface="Wingdings" panose="05000000000000000000" pitchFamily="2" charset="2"/>
              <a:buChar char="§"/>
            </a:pPr>
            <a:r>
              <a:rPr lang="ru-RU" sz="1600" dirty="0" smtClean="0">
                <a:solidFill>
                  <a:schemeClr val="accent6">
                    <a:lumMod val="75000"/>
                  </a:schemeClr>
                </a:solidFill>
              </a:rPr>
              <a:t>по </a:t>
            </a:r>
            <a:r>
              <a:rPr lang="ru-RU" sz="1600" dirty="0">
                <a:solidFill>
                  <a:schemeClr val="accent6">
                    <a:lumMod val="75000"/>
                  </a:schemeClr>
                </a:solidFill>
              </a:rPr>
              <a:t>фактам ограничивающих конкуренцию актов и действий (бездействие) органов государственной власти и местного </a:t>
            </a:r>
            <a:r>
              <a:rPr lang="ru-RU" sz="1600" dirty="0" smtClean="0">
                <a:solidFill>
                  <a:schemeClr val="accent6">
                    <a:lumMod val="75000"/>
                  </a:schemeClr>
                </a:solidFill>
              </a:rPr>
              <a:t>самоуправления (ст.15 ФЗ "О защите конкуренции") </a:t>
            </a:r>
            <a:r>
              <a:rPr lang="ru-RU" sz="1600" dirty="0">
                <a:solidFill>
                  <a:schemeClr val="accent6">
                    <a:lumMod val="75000"/>
                  </a:schemeClr>
                </a:solidFill>
              </a:rPr>
              <a:t>– </a:t>
            </a:r>
            <a:r>
              <a:rPr lang="ru-RU" sz="1600" dirty="0" smtClean="0">
                <a:solidFill>
                  <a:schemeClr val="accent6">
                    <a:lumMod val="75000"/>
                  </a:schemeClr>
                </a:solidFill>
              </a:rPr>
              <a:t>187 предупреждений (в 2018 году – 3)</a:t>
            </a:r>
          </a:p>
          <a:p>
            <a:pPr lvl="0" indent="355600" algn="just"/>
            <a:endParaRPr lang="ru-RU" dirty="0" smtClean="0">
              <a:solidFill>
                <a:schemeClr val="tx1"/>
              </a:solidFill>
            </a:endParaRPr>
          </a:p>
          <a:p>
            <a:pPr lvl="0" indent="355600" algn="just"/>
            <a:r>
              <a:rPr lang="ru-RU" dirty="0" smtClean="0">
                <a:solidFill>
                  <a:schemeClr val="tx1"/>
                </a:solidFill>
              </a:rPr>
              <a:t>В 2017 году </a:t>
            </a:r>
            <a:r>
              <a:rPr lang="ru-RU" dirty="0">
                <a:solidFill>
                  <a:schemeClr val="tx1"/>
                </a:solidFill>
              </a:rPr>
              <a:t>возбуждено и рассмотрено </a:t>
            </a:r>
            <a:r>
              <a:rPr lang="ru-RU" dirty="0" smtClean="0">
                <a:solidFill>
                  <a:schemeClr val="tx1"/>
                </a:solidFill>
              </a:rPr>
              <a:t>96 </a:t>
            </a:r>
            <a:r>
              <a:rPr lang="ru-RU" dirty="0">
                <a:solidFill>
                  <a:schemeClr val="tx1"/>
                </a:solidFill>
              </a:rPr>
              <a:t>дел по признакам нарушения антимонопольного </a:t>
            </a:r>
            <a:r>
              <a:rPr lang="ru-RU" dirty="0" smtClean="0">
                <a:solidFill>
                  <a:schemeClr val="tx1"/>
                </a:solidFill>
              </a:rPr>
              <a:t>законодательства (в 2018 году – 8 дел)</a:t>
            </a:r>
          </a:p>
          <a:p>
            <a:pPr lvl="0" indent="355600" algn="just"/>
            <a:endParaRPr lang="ru-RU" dirty="0" smtClean="0">
              <a:solidFill>
                <a:schemeClr val="tx1"/>
              </a:solidFill>
            </a:endParaRPr>
          </a:p>
          <a:p>
            <a:pPr lvl="0" indent="355600" algn="just"/>
            <a:r>
              <a:rPr lang="ru-RU" dirty="0" smtClean="0">
                <a:solidFill>
                  <a:schemeClr val="tx1"/>
                </a:solidFill>
              </a:rPr>
              <a:t>Большинство </a:t>
            </a:r>
            <a:r>
              <a:rPr lang="ru-RU" dirty="0">
                <a:solidFill>
                  <a:schemeClr val="tx1"/>
                </a:solidFill>
              </a:rPr>
              <a:t>дел возбуждено в результате рассмотрения поступивших заявлений </a:t>
            </a:r>
            <a:r>
              <a:rPr lang="ru-RU" dirty="0" smtClean="0">
                <a:solidFill>
                  <a:schemeClr val="tx1"/>
                </a:solidFill>
              </a:rPr>
              <a:t>– 70,8% </a:t>
            </a:r>
            <a:r>
              <a:rPr lang="ru-RU" dirty="0">
                <a:solidFill>
                  <a:schemeClr val="tx1"/>
                </a:solidFill>
              </a:rPr>
              <a:t>возбужденных </a:t>
            </a:r>
            <a:r>
              <a:rPr lang="ru-RU" dirty="0" smtClean="0">
                <a:solidFill>
                  <a:schemeClr val="tx1"/>
                </a:solidFill>
              </a:rPr>
              <a:t>дел</a:t>
            </a:r>
            <a:endParaRPr lang="ru-RU" dirty="0">
              <a:solidFill>
                <a:schemeClr val="tx1"/>
              </a:solidFill>
            </a:endParaRPr>
          </a:p>
        </p:txBody>
      </p:sp>
    </p:spTree>
    <p:extLst>
      <p:ext uri="{BB962C8B-B14F-4D97-AF65-F5344CB8AC3E}">
        <p14:creationId xmlns:p14="http://schemas.microsoft.com/office/powerpoint/2010/main" xmlns="" val="34548393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6</a:t>
            </a:fld>
            <a:endParaRPr lang="ru-RU">
              <a:solidFill>
                <a:srgbClr val="FFFFFF"/>
              </a:solidFill>
            </a:endParaRPr>
          </a:p>
        </p:txBody>
      </p:sp>
      <p:sp>
        <p:nvSpPr>
          <p:cNvPr id="9" name="Скругленный прямоугольник 8"/>
          <p:cNvSpPr/>
          <p:nvPr/>
        </p:nvSpPr>
        <p:spPr>
          <a:xfrm>
            <a:off x="330200" y="1003300"/>
            <a:ext cx="8623299" cy="5651500"/>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a:solidFill>
                  <a:schemeClr val="tx1"/>
                </a:solidFill>
              </a:rPr>
              <a:t>Злоупотребление доминирующим положением остается одним из распространенных нарушений антимонопольного законодательства – </a:t>
            </a:r>
            <a:r>
              <a:rPr lang="ru-RU" dirty="0" smtClean="0">
                <a:solidFill>
                  <a:schemeClr val="tx1"/>
                </a:solidFill>
              </a:rPr>
              <a:t>за 2017 год </a:t>
            </a:r>
            <a:r>
              <a:rPr lang="ru-RU" dirty="0">
                <a:solidFill>
                  <a:schemeClr val="tx1"/>
                </a:solidFill>
              </a:rPr>
              <a:t>выдано </a:t>
            </a:r>
            <a:r>
              <a:rPr lang="ru-RU" dirty="0" smtClean="0">
                <a:solidFill>
                  <a:schemeClr val="tx1"/>
                </a:solidFill>
              </a:rPr>
              <a:t>87 предупреждений, </a:t>
            </a:r>
            <a:r>
              <a:rPr lang="ru-RU" dirty="0">
                <a:solidFill>
                  <a:schemeClr val="tx1"/>
                </a:solidFill>
              </a:rPr>
              <a:t>возбуждено и рассмотрено </a:t>
            </a:r>
            <a:r>
              <a:rPr lang="ru-RU" dirty="0" smtClean="0">
                <a:solidFill>
                  <a:schemeClr val="tx1"/>
                </a:solidFill>
              </a:rPr>
              <a:t>9 </a:t>
            </a:r>
            <a:r>
              <a:rPr lang="ru-RU" dirty="0">
                <a:solidFill>
                  <a:schemeClr val="tx1"/>
                </a:solidFill>
              </a:rPr>
              <a:t>дел по фактам злоупотребления доминирующим </a:t>
            </a:r>
            <a:r>
              <a:rPr lang="ru-RU" dirty="0" smtClean="0">
                <a:solidFill>
                  <a:schemeClr val="tx1"/>
                </a:solidFill>
              </a:rPr>
              <a:t>положением (в 2018 году – 10 предупреждений и 3 дела)</a:t>
            </a:r>
          </a:p>
          <a:p>
            <a:pPr lvl="0" indent="355600" algn="just"/>
            <a:r>
              <a:rPr lang="ru-RU" b="1" dirty="0" smtClean="0">
                <a:solidFill>
                  <a:schemeClr val="tx1"/>
                </a:solidFill>
              </a:rPr>
              <a:t>Среди </a:t>
            </a:r>
            <a:r>
              <a:rPr lang="ru-RU" b="1" dirty="0">
                <a:solidFill>
                  <a:schemeClr val="tx1"/>
                </a:solidFill>
              </a:rPr>
              <a:t>выявленных фактов злоупотребления доминирующим положением наиболее характерные нарушения: </a:t>
            </a:r>
            <a:endParaRPr lang="ru-RU" b="1" dirty="0" smtClean="0">
              <a:solidFill>
                <a:schemeClr val="tx1"/>
              </a:solidFill>
            </a:endParaRPr>
          </a:p>
          <a:p>
            <a:pPr lvl="0" indent="355600" algn="just">
              <a:buFont typeface="Wingdings" panose="05000000000000000000" pitchFamily="2" charset="2"/>
              <a:buChar char="Ø"/>
            </a:pPr>
            <a:r>
              <a:rPr lang="ru-RU" dirty="0" smtClean="0">
                <a:solidFill>
                  <a:schemeClr val="tx1"/>
                </a:solidFill>
              </a:rPr>
              <a:t>навязывание </a:t>
            </a:r>
            <a:r>
              <a:rPr lang="ru-RU" dirty="0">
                <a:solidFill>
                  <a:schemeClr val="tx1"/>
                </a:solidFill>
              </a:rPr>
              <a:t>невыгодных условий договора </a:t>
            </a:r>
            <a:r>
              <a:rPr lang="ru-RU" dirty="0" smtClean="0">
                <a:solidFill>
                  <a:schemeClr val="tx1"/>
                </a:solidFill>
              </a:rPr>
              <a:t>(56,2% </a:t>
            </a:r>
            <a:r>
              <a:rPr lang="ru-RU" dirty="0">
                <a:solidFill>
                  <a:schemeClr val="tx1"/>
                </a:solidFill>
              </a:rPr>
              <a:t>выявленных нарушений статьи 10 Федерального закона "О защите конкуренции</a:t>
            </a:r>
            <a:r>
              <a:rPr lang="ru-RU" dirty="0" smtClean="0">
                <a:solidFill>
                  <a:schemeClr val="tx1"/>
                </a:solidFill>
              </a:rPr>
              <a:t>")</a:t>
            </a:r>
          </a:p>
          <a:p>
            <a:pPr lvl="0" indent="355600" algn="just"/>
            <a:r>
              <a:rPr lang="ru-RU" dirty="0" smtClean="0">
                <a:solidFill>
                  <a:srgbClr val="C00000"/>
                </a:solidFill>
              </a:rPr>
              <a:t>Неправомерное применение расчетного уровня напряжения по договору электроснабжения, заключенному с гарантирующим поставщиком.</a:t>
            </a:r>
          </a:p>
          <a:p>
            <a:pPr lvl="0" indent="355600" algn="just">
              <a:buFont typeface="Wingdings" panose="05000000000000000000" pitchFamily="2" charset="2"/>
              <a:buChar char="Ø"/>
            </a:pPr>
            <a:r>
              <a:rPr lang="ru-RU" dirty="0" smtClean="0">
                <a:solidFill>
                  <a:schemeClr val="tx1"/>
                </a:solidFill>
              </a:rPr>
              <a:t>необоснованный </a:t>
            </a:r>
            <a:r>
              <a:rPr lang="ru-RU" dirty="0">
                <a:solidFill>
                  <a:schemeClr val="tx1"/>
                </a:solidFill>
              </a:rPr>
              <a:t>отказ от заключения договора </a:t>
            </a:r>
            <a:r>
              <a:rPr lang="ru-RU" dirty="0" smtClean="0">
                <a:solidFill>
                  <a:schemeClr val="tx1"/>
                </a:solidFill>
              </a:rPr>
              <a:t>(34,5% выявленных нарушений статьи 10 Федерального закона "О защите конкуренции")</a:t>
            </a:r>
          </a:p>
          <a:p>
            <a:pPr lvl="0" indent="355600" algn="just"/>
            <a:endParaRPr lang="ru-RU" dirty="0">
              <a:solidFill>
                <a:schemeClr val="tx1"/>
              </a:solidFill>
            </a:endParaRPr>
          </a:p>
        </p:txBody>
      </p:sp>
      <p:sp>
        <p:nvSpPr>
          <p:cNvPr id="2" name="Прямоугольник 1"/>
          <p:cNvSpPr/>
          <p:nvPr/>
        </p:nvSpPr>
        <p:spPr>
          <a:xfrm>
            <a:off x="1" y="101600"/>
            <a:ext cx="9144000" cy="461665"/>
          </a:xfrm>
          <a:prstGeom prst="rect">
            <a:avLst/>
          </a:prstGeom>
        </p:spPr>
        <p:txBody>
          <a:bodyPr wrap="square">
            <a:spAutoFit/>
          </a:bodyPr>
          <a:lstStyle/>
          <a:p>
            <a:pPr algn="ctr"/>
            <a:r>
              <a:rPr lang="ru-RU" sz="2400" b="1" dirty="0">
                <a:solidFill>
                  <a:schemeClr val="bg1"/>
                </a:solidFill>
              </a:rPr>
              <a:t>Злоупотребление доминирующим положением </a:t>
            </a:r>
            <a:endParaRPr lang="ru-RU" i="1" dirty="0">
              <a:solidFill>
                <a:schemeClr val="bg1"/>
              </a:solidFill>
            </a:endParaRPr>
          </a:p>
        </p:txBody>
      </p:sp>
    </p:spTree>
    <p:extLst>
      <p:ext uri="{BB962C8B-B14F-4D97-AF65-F5344CB8AC3E}">
        <p14:creationId xmlns:p14="http://schemas.microsoft.com/office/powerpoint/2010/main" xmlns="" val="26482215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7</a:t>
            </a:fld>
            <a:endParaRPr lang="ru-RU">
              <a:solidFill>
                <a:srgbClr val="FFFFFF"/>
              </a:solidFill>
            </a:endParaRPr>
          </a:p>
        </p:txBody>
      </p:sp>
      <p:sp>
        <p:nvSpPr>
          <p:cNvPr id="7" name="Скругленный прямоугольник 6"/>
          <p:cNvSpPr/>
          <p:nvPr/>
        </p:nvSpPr>
        <p:spPr>
          <a:xfrm>
            <a:off x="180310" y="948620"/>
            <a:ext cx="8710648" cy="522828"/>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u-RU" sz="1600" b="1" dirty="0">
                <a:solidFill>
                  <a:schemeClr val="tx1"/>
                </a:solidFill>
              </a:rPr>
              <a:t>Доля </a:t>
            </a:r>
            <a:r>
              <a:rPr lang="ru-RU" sz="1600" b="1" dirty="0" smtClean="0">
                <a:solidFill>
                  <a:schemeClr val="tx1"/>
                </a:solidFill>
              </a:rPr>
              <a:t>нарушений по </a:t>
            </a:r>
            <a:r>
              <a:rPr lang="ru-RU" sz="1600" b="1" dirty="0">
                <a:solidFill>
                  <a:schemeClr val="tx1"/>
                </a:solidFill>
              </a:rPr>
              <a:t>фактам злоупотребления доминирующим положением </a:t>
            </a:r>
          </a:p>
        </p:txBody>
      </p:sp>
      <p:sp>
        <p:nvSpPr>
          <p:cNvPr id="8" name="Прямоугольник 7"/>
          <p:cNvSpPr/>
          <p:nvPr/>
        </p:nvSpPr>
        <p:spPr>
          <a:xfrm>
            <a:off x="1" y="101600"/>
            <a:ext cx="9144000" cy="461665"/>
          </a:xfrm>
          <a:prstGeom prst="rect">
            <a:avLst/>
          </a:prstGeom>
        </p:spPr>
        <p:txBody>
          <a:bodyPr wrap="square">
            <a:spAutoFit/>
          </a:bodyPr>
          <a:lstStyle/>
          <a:p>
            <a:pPr algn="ctr"/>
            <a:r>
              <a:rPr lang="ru-RU" sz="2400" b="1" dirty="0">
                <a:solidFill>
                  <a:schemeClr val="bg1"/>
                </a:solidFill>
              </a:rPr>
              <a:t>Злоупотребление доминирующим положением </a:t>
            </a:r>
            <a:endParaRPr lang="ru-RU" i="1" dirty="0">
              <a:solidFill>
                <a:schemeClr val="bg1"/>
              </a:solidFill>
            </a:endParaRPr>
          </a:p>
        </p:txBody>
      </p:sp>
      <p:graphicFrame>
        <p:nvGraphicFramePr>
          <p:cNvPr id="9" name="Диаграмма 8"/>
          <p:cNvGraphicFramePr/>
          <p:nvPr/>
        </p:nvGraphicFramePr>
        <p:xfrm>
          <a:off x="483477" y="1396999"/>
          <a:ext cx="8008882" cy="48776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860990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8</a:t>
            </a:fld>
            <a:endParaRPr lang="ru-RU">
              <a:solidFill>
                <a:srgbClr val="FFFFFF"/>
              </a:solidFill>
            </a:endParaRPr>
          </a:p>
        </p:txBody>
      </p:sp>
      <p:sp>
        <p:nvSpPr>
          <p:cNvPr id="7" name="Скругленный прямоугольник 6"/>
          <p:cNvSpPr/>
          <p:nvPr/>
        </p:nvSpPr>
        <p:spPr>
          <a:xfrm>
            <a:off x="222351" y="1028700"/>
            <a:ext cx="8710648" cy="1765300"/>
          </a:xfrm>
          <a:prstGeom prst="roundRect">
            <a:avLst/>
          </a:prstGeom>
          <a:solidFill>
            <a:schemeClr val="accent5">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a:solidFill>
                  <a:schemeClr val="tx1"/>
                </a:solidFill>
              </a:rPr>
              <a:t>В соответствии с антимонопольным законодательством запрещаются ограничивающие конкуренцию акты и действия (бездействие) федеральных органов исполнительной власти, органов государственной власти субъектов Российской Федерации, органов местного </a:t>
            </a:r>
            <a:r>
              <a:rPr lang="ru-RU" dirty="0" smtClean="0">
                <a:solidFill>
                  <a:schemeClr val="tx1"/>
                </a:solidFill>
              </a:rPr>
              <a:t>самоуправления</a:t>
            </a:r>
            <a:endParaRPr lang="ru-RU" dirty="0">
              <a:solidFill>
                <a:schemeClr val="tx1"/>
              </a:solidFill>
            </a:endParaRPr>
          </a:p>
        </p:txBody>
      </p:sp>
      <p:sp>
        <p:nvSpPr>
          <p:cNvPr id="6" name="Скругленный прямоугольник 5"/>
          <p:cNvSpPr/>
          <p:nvPr/>
        </p:nvSpPr>
        <p:spPr>
          <a:xfrm>
            <a:off x="222350" y="3162300"/>
            <a:ext cx="8623299" cy="3340100"/>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smtClean="0">
                <a:solidFill>
                  <a:schemeClr val="tx1"/>
                </a:solidFill>
              </a:rPr>
              <a:t>Результаты </a:t>
            </a:r>
            <a:r>
              <a:rPr lang="ru-RU" dirty="0">
                <a:solidFill>
                  <a:schemeClr val="tx1"/>
                </a:solidFill>
              </a:rPr>
              <a:t>работы свидетельствуют о том, что нарушение антимонопольного законодательства </a:t>
            </a:r>
            <a:r>
              <a:rPr lang="ru-RU" dirty="0" smtClean="0">
                <a:solidFill>
                  <a:schemeClr val="tx1"/>
                </a:solidFill>
              </a:rPr>
              <a:t>– статьи 15 ФЗ "О защите конкуренции", со </a:t>
            </a:r>
            <a:r>
              <a:rPr lang="ru-RU" dirty="0">
                <a:solidFill>
                  <a:schemeClr val="tx1"/>
                </a:solidFill>
              </a:rPr>
              <a:t>стороны органов исполнительной власти и местного самоуправления остается распространенным видом </a:t>
            </a:r>
            <a:r>
              <a:rPr lang="ru-RU" dirty="0" smtClean="0">
                <a:solidFill>
                  <a:schemeClr val="tx1"/>
                </a:solidFill>
              </a:rPr>
              <a:t>нарушения:</a:t>
            </a:r>
          </a:p>
          <a:p>
            <a:pPr marL="285750" lvl="0" indent="-285750" algn="just">
              <a:buFont typeface="Wingdings" panose="05000000000000000000" pitchFamily="2" charset="2"/>
              <a:buChar char="Ø"/>
            </a:pPr>
            <a:r>
              <a:rPr lang="ru-RU" dirty="0" smtClean="0">
                <a:solidFill>
                  <a:schemeClr val="tx1"/>
                </a:solidFill>
              </a:rPr>
              <a:t>В 2017 году выдано 187 предупреждений (в 2018 году – 3)</a:t>
            </a:r>
          </a:p>
          <a:p>
            <a:pPr marL="285750" lvl="0" indent="-285750" algn="just">
              <a:buFont typeface="Wingdings" panose="05000000000000000000" pitchFamily="2" charset="2"/>
              <a:buChar char="Ø"/>
            </a:pPr>
            <a:r>
              <a:rPr lang="ru-RU" dirty="0" smtClean="0">
                <a:solidFill>
                  <a:schemeClr val="tx1"/>
                </a:solidFill>
              </a:rPr>
              <a:t>В 2017 году возбуждено </a:t>
            </a:r>
            <a:r>
              <a:rPr lang="ru-RU" dirty="0">
                <a:solidFill>
                  <a:schemeClr val="tx1"/>
                </a:solidFill>
              </a:rPr>
              <a:t>и рассмотрено 7 дел,  устранено </a:t>
            </a:r>
            <a:r>
              <a:rPr lang="ru-RU" dirty="0" smtClean="0">
                <a:solidFill>
                  <a:schemeClr val="tx1"/>
                </a:solidFill>
              </a:rPr>
              <a:t>29 нарушений </a:t>
            </a:r>
            <a:r>
              <a:rPr lang="ru-RU" dirty="0">
                <a:solidFill>
                  <a:schemeClr val="tx1"/>
                </a:solidFill>
              </a:rPr>
              <a:t>в результате </a:t>
            </a:r>
            <a:r>
              <a:rPr lang="ru-RU" dirty="0" smtClean="0">
                <a:solidFill>
                  <a:schemeClr val="tx1"/>
                </a:solidFill>
              </a:rPr>
              <a:t>проверок </a:t>
            </a:r>
          </a:p>
          <a:p>
            <a:pPr marL="285750" lvl="0" indent="-285750" algn="just">
              <a:buFont typeface="Wingdings" panose="05000000000000000000" pitchFamily="2" charset="2"/>
              <a:buChar char="Ø"/>
            </a:pPr>
            <a:endParaRPr lang="ru-RU" dirty="0" smtClean="0">
              <a:solidFill>
                <a:schemeClr val="tx1"/>
              </a:solidFill>
            </a:endParaRPr>
          </a:p>
          <a:p>
            <a:pPr marL="285750" lvl="0" indent="-285750" algn="just">
              <a:buFont typeface="Wingdings" panose="05000000000000000000" pitchFamily="2" charset="2"/>
              <a:buChar char="Ø"/>
            </a:pPr>
            <a:endParaRPr lang="ru-RU" dirty="0">
              <a:solidFill>
                <a:schemeClr val="tx1"/>
              </a:solidFill>
            </a:endParaRPr>
          </a:p>
        </p:txBody>
      </p:sp>
      <p:sp>
        <p:nvSpPr>
          <p:cNvPr id="8" name="Прямоугольник 7"/>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Запрет на ограничение конкуренции органами власти</a:t>
            </a:r>
            <a:endParaRPr lang="ru-RU" i="1" dirty="0">
              <a:solidFill>
                <a:schemeClr val="bg1"/>
              </a:solidFill>
            </a:endParaRPr>
          </a:p>
        </p:txBody>
      </p:sp>
    </p:spTree>
    <p:extLst>
      <p:ext uri="{BB962C8B-B14F-4D97-AF65-F5344CB8AC3E}">
        <p14:creationId xmlns:p14="http://schemas.microsoft.com/office/powerpoint/2010/main" xmlns="" val="40487965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9</a:t>
            </a:fld>
            <a:endParaRPr lang="ru-RU">
              <a:solidFill>
                <a:srgbClr val="FFFFFF"/>
              </a:solidFill>
            </a:endParaRPr>
          </a:p>
        </p:txBody>
      </p:sp>
      <p:sp>
        <p:nvSpPr>
          <p:cNvPr id="6" name="Скругленный прямоугольник 5"/>
          <p:cNvSpPr/>
          <p:nvPr/>
        </p:nvSpPr>
        <p:spPr>
          <a:xfrm>
            <a:off x="363802" y="1387366"/>
            <a:ext cx="8496420" cy="4067503"/>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a:solidFill>
                  <a:schemeClr val="tx1"/>
                </a:solidFill>
              </a:rPr>
              <a:t>Наибольшее количество выявленных нарушений статьи 15 Федерального закона "О защите конкуренции" было совершено в </a:t>
            </a:r>
            <a:r>
              <a:rPr lang="ru-RU" dirty="0" smtClean="0">
                <a:solidFill>
                  <a:schemeClr val="tx1"/>
                </a:solidFill>
              </a:rPr>
              <a:t>форме необоснованного </a:t>
            </a:r>
            <a:r>
              <a:rPr lang="ru-RU" dirty="0">
                <a:solidFill>
                  <a:schemeClr val="tx1"/>
                </a:solidFill>
              </a:rPr>
              <a:t>препятствования осуществлению деятельности хозяйствующих субъектов </a:t>
            </a:r>
            <a:r>
              <a:rPr lang="ru-RU" dirty="0" smtClean="0">
                <a:solidFill>
                  <a:schemeClr val="tx1"/>
                </a:solidFill>
              </a:rPr>
              <a:t>(66,4% </a:t>
            </a:r>
            <a:r>
              <a:rPr lang="ru-RU" dirty="0">
                <a:solidFill>
                  <a:schemeClr val="tx1"/>
                </a:solidFill>
              </a:rPr>
              <a:t>выявленных нарушений по статье 15</a:t>
            </a:r>
            <a:r>
              <a:rPr lang="ru-RU" dirty="0" smtClean="0">
                <a:solidFill>
                  <a:schemeClr val="tx1"/>
                </a:solidFill>
              </a:rPr>
              <a:t>) и незаконного предоставления государственной или муниципальной преференции (32,3% выявленных нарушений по статье 15)</a:t>
            </a:r>
          </a:p>
          <a:p>
            <a:pPr lvl="0" indent="355600" algn="just"/>
            <a:endParaRPr lang="ru-RU" dirty="0">
              <a:solidFill>
                <a:schemeClr val="tx1"/>
              </a:solidFill>
            </a:endParaRPr>
          </a:p>
        </p:txBody>
      </p:sp>
      <p:sp>
        <p:nvSpPr>
          <p:cNvPr id="5" name="Прямоугольник 4"/>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Запрет на ограничение конкуренции органами власти</a:t>
            </a:r>
            <a:endParaRPr lang="ru-RU" i="1" dirty="0">
              <a:solidFill>
                <a:schemeClr val="bg1"/>
              </a:solidFill>
            </a:endParaRPr>
          </a:p>
        </p:txBody>
      </p:sp>
    </p:spTree>
    <p:extLst>
      <p:ext uri="{BB962C8B-B14F-4D97-AF65-F5344CB8AC3E}">
        <p14:creationId xmlns:p14="http://schemas.microsoft.com/office/powerpoint/2010/main" xmlns="" val="304460117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9341</TotalTime>
  <Words>5168</Words>
  <Application>Microsoft Office PowerPoint</Application>
  <PresentationFormat>Экран (4:3)</PresentationFormat>
  <Paragraphs>332</Paragraphs>
  <Slides>44</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44</vt:i4>
      </vt:variant>
    </vt:vector>
  </HeadingPairs>
  <TitlesOfParts>
    <vt:vector size="45" baseType="lpstr">
      <vt:lpstr>1_Оформление по умолчанию</vt:lpstr>
      <vt:lpstr>Слайд 1</vt:lpstr>
      <vt:lpstr>Слайд 2</vt:lpstr>
      <vt:lpstr>Слайд 3</vt:lpstr>
      <vt:lpstr>Слайд 4</vt:lpstr>
      <vt:lpstr>Контроль за соблюдением антимонопольного законодательства</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Дела об административных правонарушениях</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Triumph Sparville</dc:creator>
  <cp:lastModifiedBy>to02-dudina</cp:lastModifiedBy>
  <cp:revision>809</cp:revision>
  <cp:lastPrinted>2017-08-01T12:33:15Z</cp:lastPrinted>
  <dcterms:created xsi:type="dcterms:W3CDTF">2014-09-15T17:52:41Z</dcterms:created>
  <dcterms:modified xsi:type="dcterms:W3CDTF">2018-03-02T08:54:37Z</dcterms:modified>
</cp:coreProperties>
</file>