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6"/>
  </p:notesMasterIdLst>
  <p:handoutMasterIdLst>
    <p:handoutMasterId r:id="rId37"/>
  </p:handoutMasterIdLst>
  <p:sldIdLst>
    <p:sldId id="264" r:id="rId2"/>
    <p:sldId id="263" r:id="rId3"/>
    <p:sldId id="329" r:id="rId4"/>
    <p:sldId id="304" r:id="rId5"/>
    <p:sldId id="267" r:id="rId6"/>
    <p:sldId id="268" r:id="rId7"/>
    <p:sldId id="272" r:id="rId8"/>
    <p:sldId id="307" r:id="rId9"/>
    <p:sldId id="308" r:id="rId10"/>
    <p:sldId id="310" r:id="rId11"/>
    <p:sldId id="311" r:id="rId12"/>
    <p:sldId id="330" r:id="rId13"/>
    <p:sldId id="313" r:id="rId14"/>
    <p:sldId id="314" r:id="rId15"/>
    <p:sldId id="312" r:id="rId16"/>
    <p:sldId id="315" r:id="rId17"/>
    <p:sldId id="316" r:id="rId18"/>
    <p:sldId id="317" r:id="rId19"/>
    <p:sldId id="358" r:id="rId20"/>
    <p:sldId id="359" r:id="rId21"/>
    <p:sldId id="360" r:id="rId22"/>
    <p:sldId id="361" r:id="rId23"/>
    <p:sldId id="362" r:id="rId24"/>
    <p:sldId id="365" r:id="rId25"/>
    <p:sldId id="367" r:id="rId26"/>
    <p:sldId id="373" r:id="rId27"/>
    <p:sldId id="322" r:id="rId28"/>
    <p:sldId id="371" r:id="rId29"/>
    <p:sldId id="323" r:id="rId30"/>
    <p:sldId id="324" r:id="rId31"/>
    <p:sldId id="325" r:id="rId32"/>
    <p:sldId id="326" r:id="rId33"/>
    <p:sldId id="327" r:id="rId34"/>
    <p:sldId id="303" r:id="rId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CCECFF"/>
    <a:srgbClr val="2C8394"/>
    <a:srgbClr val="CA6DD9"/>
    <a:srgbClr val="0043C8"/>
    <a:srgbClr val="37D5F5"/>
    <a:srgbClr val="3366FF"/>
    <a:srgbClr val="F2FAFC"/>
    <a:srgbClr val="A7A7A7"/>
    <a:srgbClr val="002F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За истекший период </a:t>
            </a:r>
            <a:r>
              <a:rPr lang="ru-RU" dirty="0" smtClean="0"/>
              <a:t>2017 года</a:t>
            </a:r>
            <a:endParaRPr lang="ru-RU" dirty="0"/>
          </a:p>
        </c:rich>
      </c:tx>
      <c:layout>
        <c:manualLayout>
          <c:xMode val="edge"/>
          <c:yMode val="edge"/>
          <c:x val="0.29372361665814817"/>
          <c:y val="3.0303227346213459E-2"/>
        </c:manualLayout>
      </c:layout>
    </c:title>
    <c:view3D>
      <c:rotX val="30"/>
      <c:perspective val="0"/>
    </c:view3D>
    <c:plotArea>
      <c:layout>
        <c:manualLayout>
          <c:layoutTarget val="inner"/>
          <c:xMode val="edge"/>
          <c:yMode val="edge"/>
          <c:x val="6.3120061268416183E-2"/>
          <c:y val="0.20960037083467489"/>
          <c:w val="0.28654170375668092"/>
          <c:h val="0.296751086358353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CA6DD9"/>
              </a:solidFill>
            </c:spPr>
          </c:dPt>
          <c:dPt>
            <c:idx val="1"/>
            <c:spPr>
              <a:solidFill>
                <a:srgbClr val="99CCFF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8574260780877775E-2"/>
                  <c:y val="4.69752021704856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3,8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электроэнергетика</c:v>
                </c:pt>
                <c:pt idx="1">
                  <c:v>теплоснабжение</c:v>
                </c:pt>
                <c:pt idx="2">
                  <c:v>водоснабжение и водоотведение</c:v>
                </c:pt>
                <c:pt idx="3">
                  <c:v>газоснабжение</c:v>
                </c:pt>
                <c:pt idx="4">
                  <c:v>прочие сферы деятельности на товарных рынках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72.2</c:v>
                </c:pt>
                <c:pt idx="1">
                  <c:v>12.7</c:v>
                </c:pt>
                <c:pt idx="2">
                  <c:v>10</c:v>
                </c:pt>
                <c:pt idx="3">
                  <c:v>3.8</c:v>
                </c:pt>
                <c:pt idx="4">
                  <c:v>1.3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652977284017473"/>
          <c:y val="0.14721368823070971"/>
          <c:w val="0.35530584160505552"/>
          <c:h val="0.8249077232352856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год</a:t>
            </a:r>
            <a:endParaRPr lang="ru-RU" dirty="0"/>
          </a:p>
        </c:rich>
      </c:tx>
      <c:layout>
        <c:manualLayout>
          <c:xMode val="edge"/>
          <c:yMode val="edge"/>
          <c:x val="0.53973735036392045"/>
          <c:y val="4.093571021385109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88594980314981"/>
          <c:w val="0.60208333333333364"/>
          <c:h val="0.82551550196850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CA6DD9"/>
              </a:solidFill>
            </c:spPr>
          </c:dPt>
          <c:dPt>
            <c:idx val="1"/>
            <c:spPr>
              <a:solidFill>
                <a:srgbClr val="99CCFF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2C8394"/>
              </a:solidFill>
            </c:spPr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Электроснабжение</c:v>
                </c:pt>
                <c:pt idx="1">
                  <c:v>теплоснабжение</c:v>
                </c:pt>
                <c:pt idx="2">
                  <c:v>водоснабжение</c:v>
                </c:pt>
                <c:pt idx="3">
                  <c:v>газоснабжение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68.5</c:v>
                </c:pt>
                <c:pt idx="1">
                  <c:v>11.5</c:v>
                </c:pt>
                <c:pt idx="2">
                  <c:v>11.7</c:v>
                </c:pt>
                <c:pt idx="3">
                  <c:v>2.7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/>
              <a:t>Жалобы в 2017 году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за 1 полугодие 2017 года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154</c:v>
                </c:pt>
                <c:pt idx="1">
                  <c:v>343</c:v>
                </c:pt>
                <c:pt idx="2">
                  <c:v>210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34</a:t>
            </a:fld>
            <a:endParaRPr lang="ru-RU" alt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Башкортостан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2514600"/>
            <a:ext cx="8510155" cy="4051299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sz="1600" b="1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600" b="1" dirty="0">
                <a:solidFill>
                  <a:schemeClr val="tx1"/>
                </a:solidFill>
              </a:rPr>
              <a:t>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11 </a:t>
            </a:r>
            <a:r>
              <a:rPr lang="ru-RU" sz="1600" dirty="0">
                <a:solidFill>
                  <a:schemeClr val="tx1"/>
                </a:solidFill>
              </a:rPr>
              <a:t>дел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 – ст.11 ФЗ-135 </a:t>
            </a:r>
            <a:r>
              <a:rPr lang="ru-RU" sz="1600" dirty="0">
                <a:solidFill>
                  <a:schemeClr val="tx1"/>
                </a:solidFill>
              </a:rPr>
              <a:t>(в 2016 году – 5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lvl="0" indent="271463" algn="just"/>
            <a:r>
              <a:rPr lang="ru-RU" sz="1600" dirty="0" smtClean="0">
                <a:solidFill>
                  <a:schemeClr val="tx1"/>
                </a:solidFill>
              </a:rPr>
              <a:t>Виды </a:t>
            </a:r>
            <a:r>
              <a:rPr lang="ru-RU" sz="1600" dirty="0">
                <a:solidFill>
                  <a:schemeClr val="tx1"/>
                </a:solidFill>
              </a:rPr>
              <a:t>нарушений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повышение</a:t>
            </a:r>
            <a:r>
              <a:rPr lang="ru-RU" sz="1600" dirty="0">
                <a:solidFill>
                  <a:srgbClr val="FF0000"/>
                </a:solidFill>
              </a:rPr>
              <a:t>, снижение или поддержание цен на </a:t>
            </a:r>
            <a:r>
              <a:rPr lang="ru-RU" sz="1600" dirty="0" smtClean="0">
                <a:solidFill>
                  <a:srgbClr val="FF0000"/>
                </a:solidFill>
              </a:rPr>
              <a:t>торгах- 66,7 %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создание </a:t>
            </a:r>
            <a:r>
              <a:rPr lang="ru-RU" sz="1600" dirty="0">
                <a:solidFill>
                  <a:srgbClr val="FF0000"/>
                </a:solidFill>
              </a:rPr>
              <a:t>препятствий доступу на рынок, выходу с </a:t>
            </a:r>
            <a:r>
              <a:rPr lang="ru-RU" sz="1600" dirty="0" smtClean="0">
                <a:solidFill>
                  <a:srgbClr val="FF0000"/>
                </a:solidFill>
              </a:rPr>
              <a:t>рынка- 22,2 %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координация </a:t>
            </a:r>
            <a:r>
              <a:rPr lang="ru-RU" sz="1600" dirty="0">
                <a:solidFill>
                  <a:srgbClr val="FF0000"/>
                </a:solidFill>
              </a:rPr>
              <a:t>экономической деятельности хозяйствующих </a:t>
            </a:r>
            <a:r>
              <a:rPr lang="ru-RU" sz="1600" dirty="0" smtClean="0">
                <a:solidFill>
                  <a:srgbClr val="FF0000"/>
                </a:solidFill>
              </a:rPr>
              <a:t>субъектов -11,1 %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  <a:p>
            <a:pPr lvl="0" indent="271463" algn="just"/>
            <a:r>
              <a:rPr lang="ru-RU" sz="1600" b="1" dirty="0">
                <a:solidFill>
                  <a:schemeClr val="tx1"/>
                </a:solidFill>
              </a:rPr>
              <a:t>В 2016 году </a:t>
            </a:r>
            <a:r>
              <a:rPr lang="ru-RU" sz="1600" dirty="0">
                <a:solidFill>
                  <a:schemeClr val="tx1"/>
                </a:solidFill>
              </a:rPr>
              <a:t>виды нарушений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установление </a:t>
            </a:r>
            <a:r>
              <a:rPr lang="ru-RU" sz="1600" dirty="0">
                <a:solidFill>
                  <a:srgbClr val="FF0000"/>
                </a:solidFill>
              </a:rPr>
              <a:t>или поддержание цен (тарифов), скидок, надбавок (доплат) и (или) </a:t>
            </a:r>
            <a:r>
              <a:rPr lang="ru-RU" sz="1600" dirty="0" smtClean="0">
                <a:solidFill>
                  <a:srgbClr val="FF0000"/>
                </a:solidFill>
              </a:rPr>
              <a:t>наценок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повышение</a:t>
            </a:r>
            <a:r>
              <a:rPr lang="ru-RU" sz="1600" dirty="0">
                <a:solidFill>
                  <a:srgbClr val="FF0000"/>
                </a:solidFill>
              </a:rPr>
              <a:t>, снижение или поддержание цен на </a:t>
            </a:r>
            <a:r>
              <a:rPr lang="ru-RU" sz="1600" dirty="0" smtClean="0">
                <a:solidFill>
                  <a:srgbClr val="FF0000"/>
                </a:solidFill>
              </a:rPr>
              <a:t>торгах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раздел </a:t>
            </a:r>
            <a:r>
              <a:rPr lang="ru-RU" sz="1600" dirty="0">
                <a:solidFill>
                  <a:srgbClr val="FF0000"/>
                </a:solidFill>
              </a:rPr>
              <a:t>товарного </a:t>
            </a:r>
            <a:r>
              <a:rPr lang="ru-RU" sz="1600" dirty="0" smtClean="0">
                <a:solidFill>
                  <a:srgbClr val="FF0000"/>
                </a:solidFill>
              </a:rPr>
              <a:t>рынка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7946" y="1795767"/>
            <a:ext cx="8409214" cy="3178628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За истекший период 2017 года рассмотрено 12 дел по выявленным фактам согласованных действий государственных органов по фактам ограничения доступа на рынок, выхода с рынка (в 2016 году – 17)</a:t>
            </a:r>
          </a:p>
          <a:p>
            <a:pPr lvl="0"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Предоставление земельных участков под жилищное строительство без проведения  конкурсных процедур.</a:t>
            </a:r>
          </a:p>
          <a:p>
            <a:pPr algn="just"/>
            <a:endParaRPr lang="ru-RU" dirty="0" smtClean="0">
              <a:solidFill>
                <a:srgbClr val="FF0000"/>
              </a:solidFill>
            </a:endParaRPr>
          </a:p>
          <a:p>
            <a:pPr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endParaRPr lang="ru-RU" b="1" dirty="0" smtClean="0">
              <a:solidFill>
                <a:schemeClr val="tx1"/>
              </a:solidFill>
            </a:endParaRPr>
          </a:p>
          <a:p>
            <a:pPr marL="285750" lvl="0" indent="-285750" algn="just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7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Антиконкурентные</a:t>
            </a:r>
            <a:r>
              <a:rPr lang="ru-RU" sz="2000" b="1" dirty="0" smtClean="0">
                <a:solidFill>
                  <a:schemeClr val="bg1"/>
                </a:solidFill>
              </a:rPr>
              <a:t> соглашения с участием органов власти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186" y="935421"/>
            <a:ext cx="8776137" cy="551793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sz="1600" dirty="0" smtClean="0">
                <a:solidFill>
                  <a:schemeClr val="tx1"/>
                </a:solidFill>
              </a:rPr>
              <a:t> -  статьи 17 ФЗ-135, за истекший период 2017 </a:t>
            </a:r>
            <a:r>
              <a:rPr lang="ru-RU" sz="1600" dirty="0">
                <a:solidFill>
                  <a:schemeClr val="tx1"/>
                </a:solidFill>
              </a:rPr>
              <a:t>года 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39 дел (</a:t>
            </a:r>
            <a:r>
              <a:rPr lang="ru-RU" sz="1600" dirty="0">
                <a:solidFill>
                  <a:schemeClr val="tx1"/>
                </a:solidFill>
              </a:rPr>
              <a:t>в 2016 году – 36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ru-RU" sz="1600" dirty="0" smtClean="0">
                <a:solidFill>
                  <a:schemeClr val="tx1"/>
                </a:solidFill>
              </a:rPr>
              <a:t>Виды нарушений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необоснованное </a:t>
            </a:r>
            <a:r>
              <a:rPr lang="ru-RU" sz="1600" dirty="0">
                <a:solidFill>
                  <a:schemeClr val="tx1"/>
                </a:solidFill>
              </a:rPr>
              <a:t>ограничение доступа к участию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(76,3% </a:t>
            </a:r>
            <a:r>
              <a:rPr lang="ru-RU" sz="1600" dirty="0">
                <a:solidFill>
                  <a:schemeClr val="tx1"/>
                </a:solidFill>
              </a:rPr>
              <a:t>выявленных нарушений по фактам несоблюдения антимонопольных требований к торгам) 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smtClean="0">
                <a:solidFill>
                  <a:srgbClr val="C00000"/>
                </a:solidFill>
              </a:rPr>
              <a:t>Установление требований к участникам, не предусмотренные законодательством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создание </a:t>
            </a:r>
            <a:r>
              <a:rPr lang="ru-RU" sz="1600" dirty="0">
                <a:solidFill>
                  <a:schemeClr val="tx1"/>
                </a:solidFill>
              </a:rPr>
              <a:t>преимущественных условий участия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(13,2%). </a:t>
            </a:r>
            <a:r>
              <a:rPr lang="ru-RU" sz="1600" dirty="0" smtClean="0">
                <a:solidFill>
                  <a:srgbClr val="C00000"/>
                </a:solidFill>
              </a:rPr>
              <a:t>Предоставление информации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Нарушение порядка определения победителя торгов, запроса котировок    (10,5 % ). Администрацией не в полном объеме были проверены документы у участника торгов на соответствие закона. При проведении администрацией конкурса на право осуществления пассажирских перевозок победителем признан ИП, который имел задолженность по нагом и сборам, не имел достаточного количества транспортных средств, что нарушает нормы закона.</a:t>
            </a:r>
          </a:p>
          <a:p>
            <a:pPr lvl="0" algn="just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2016 году основной вид нарушения – нарушение порядка определения победителя торгов (47% выявленных нарушений по фактам несоблюдения антимонопольных требований к торгам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8165" y="1502978"/>
            <a:ext cx="8827375" cy="355249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по статье 17.1. Федерального закона "О защите конкуренции" 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8 дел </a:t>
            </a:r>
            <a:r>
              <a:rPr lang="ru-RU" dirty="0">
                <a:solidFill>
                  <a:schemeClr val="tx1"/>
                </a:solidFill>
              </a:rPr>
              <a:t>(в 2016 году – 7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конкуренции – недобросовестная конкуренция путем введения в заблуждение </a:t>
            </a:r>
            <a:r>
              <a:rPr lang="ru-RU" dirty="0" smtClean="0">
                <a:solidFill>
                  <a:schemeClr val="tx1"/>
                </a:solidFill>
              </a:rPr>
              <a:t>(нарушения на рынке ОСАГО при формирования заявок) и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конкуренция, связанная с созданием </a:t>
            </a:r>
            <a:r>
              <a:rPr lang="ru-RU" dirty="0" smtClean="0">
                <a:solidFill>
                  <a:schemeClr val="tx1"/>
                </a:solidFill>
              </a:rPr>
              <a:t>смешения  с товарными знаками и символикой </a:t>
            </a:r>
            <a:r>
              <a:rPr lang="en-US" dirty="0" smtClean="0">
                <a:solidFill>
                  <a:schemeClr val="tx1"/>
                </a:solidFill>
              </a:rPr>
              <a:t>FIFA WORLD CUP 2018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выдано </a:t>
            </a:r>
            <a:r>
              <a:rPr lang="ru-RU" dirty="0" smtClean="0">
                <a:solidFill>
                  <a:schemeClr val="tx1"/>
                </a:solidFill>
              </a:rPr>
              <a:t>32 предупреждения,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2 дела по фактам недобросовестной конкуренции (в 2016 году – 28 предупреждений и 6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Недобросовестная конкуренция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9" y="972459"/>
            <a:ext cx="8645048" cy="2212176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6633" y="3247698"/>
            <a:ext cx="8905767" cy="341436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450" dirty="0" smtClean="0">
                <a:solidFill>
                  <a:schemeClr val="tx1"/>
                </a:solidFill>
              </a:rPr>
              <a:t>За истекший период 2017 года рассмотрено 220 </a:t>
            </a:r>
            <a:r>
              <a:rPr lang="ru-RU" sz="1450" dirty="0">
                <a:solidFill>
                  <a:schemeClr val="tx1"/>
                </a:solidFill>
              </a:rPr>
              <a:t>жалоб в соответствии со статьей 18.1 Закона о защите конкуренции, признаны обоснованными </a:t>
            </a:r>
            <a:r>
              <a:rPr lang="ru-RU" sz="1450" dirty="0" smtClean="0">
                <a:solidFill>
                  <a:schemeClr val="tx1"/>
                </a:solidFill>
              </a:rPr>
              <a:t>93 </a:t>
            </a:r>
            <a:r>
              <a:rPr lang="ru-RU" sz="1450" dirty="0">
                <a:solidFill>
                  <a:schemeClr val="tx1"/>
                </a:solidFill>
              </a:rPr>
              <a:t>жалобы, выдано </a:t>
            </a:r>
            <a:r>
              <a:rPr lang="ru-RU" sz="1450" dirty="0" smtClean="0">
                <a:solidFill>
                  <a:schemeClr val="tx1"/>
                </a:solidFill>
              </a:rPr>
              <a:t>60 предписаний, </a:t>
            </a:r>
            <a:r>
              <a:rPr lang="ru-RU" sz="1450" dirty="0">
                <a:solidFill>
                  <a:schemeClr val="tx1"/>
                </a:solidFill>
              </a:rPr>
              <a:t>исполнено </a:t>
            </a:r>
            <a:r>
              <a:rPr lang="ru-RU" sz="1450" dirty="0" smtClean="0">
                <a:solidFill>
                  <a:schemeClr val="tx1"/>
                </a:solidFill>
              </a:rPr>
              <a:t>48 предписаний, 12 </a:t>
            </a:r>
            <a:r>
              <a:rPr lang="ru-RU" sz="1450" dirty="0">
                <a:solidFill>
                  <a:schemeClr val="tx1"/>
                </a:solidFill>
              </a:rPr>
              <a:t>– в стадии </a:t>
            </a:r>
            <a:r>
              <a:rPr lang="ru-RU" sz="1450" dirty="0" smtClean="0">
                <a:solidFill>
                  <a:schemeClr val="tx1"/>
                </a:solidFill>
              </a:rPr>
              <a:t>исполнения. </a:t>
            </a:r>
          </a:p>
          <a:p>
            <a:pPr lvl="0" algn="just"/>
            <a:r>
              <a:rPr lang="ru-RU" sz="1450" dirty="0" smtClean="0">
                <a:solidFill>
                  <a:schemeClr val="tx1"/>
                </a:solidFill>
              </a:rPr>
              <a:t>Рассмотрено 21 заявление заказчиков о включении в реестр недобросовестных поставщиков в соответствии с Федеральным законом № 223- ФЗ «О закупках товаров, работ, услуг отдельными видами юридических лиц». Принято 3 решения о включении организаций в реестр недобросовестных поставщиков. </a:t>
            </a:r>
          </a:p>
          <a:p>
            <a:pPr lvl="0" algn="just"/>
            <a:r>
              <a:rPr lang="ru-RU" sz="1450" dirty="0" smtClean="0">
                <a:solidFill>
                  <a:schemeClr val="tx1"/>
                </a:solidFill>
              </a:rPr>
              <a:t>В </a:t>
            </a:r>
            <a:r>
              <a:rPr lang="ru-RU" sz="1450" dirty="0">
                <a:solidFill>
                  <a:schemeClr val="tx1"/>
                </a:solidFill>
              </a:rPr>
              <a:t>2016 году рассмотрено 403 жалобы в соответствии со статьей 18.1 Закона о защите конкуренции, признаны обоснованными 183 жалобы, выдано 129 предписаний, все предписания </a:t>
            </a:r>
            <a:r>
              <a:rPr lang="ru-RU" sz="1450" dirty="0" smtClean="0">
                <a:solidFill>
                  <a:schemeClr val="tx1"/>
                </a:solidFill>
              </a:rPr>
              <a:t>исполнены</a:t>
            </a:r>
            <a:endParaRPr lang="ru-RU" sz="1450" dirty="0">
              <a:solidFill>
                <a:schemeClr val="tx1"/>
              </a:solidFill>
            </a:endParaRPr>
          </a:p>
          <a:p>
            <a:pPr lvl="0" algn="just"/>
            <a:r>
              <a:rPr lang="ru-RU" sz="1450" dirty="0">
                <a:solidFill>
                  <a:schemeClr val="tx1"/>
                </a:solidFill>
              </a:rPr>
              <a:t>Большинство жалоб, как и в 2016 году, касались нарушений процедуры Федерального Закона «О закупках товаров, работ, услуг отдельными видами юридических лиц». В качестве основного довода жалоб являлся: необоснованный отказ в допуске к участию в закупочной процедуре.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57656" y="1072055"/>
            <a:ext cx="8576442" cy="5528442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5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рамках статьи 18.1 Федерального закона "О защите конкуренции" за истекший период 2017 года рассматривались жалобы на действия НОФ «Региональный оператор» РБ, в части правомерности осуществления конкурсных процедур и выбора организации для проведения капитального ремонта общего имущества в многоквартирных домах, расположенных на территории Республики Башкортостан в соответствии с требованиями Порядка привлечения НОФ «Региональный оператор Республики Башкортостан» на конкурсной основе подрядных организаций для оказания услуг и (или) выполнения работ по капитальному ремонту общего имущества в многоквартирном доме, утвержденного постановлением Правительства РБ от 26.12.2013 № 626</a:t>
            </a:r>
          </a:p>
          <a:p>
            <a:pPr indent="261938" algn="just"/>
            <a:endParaRPr lang="ru-RU" sz="1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indent="261938" algn="just"/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Обжаловались торги в рамках соблюдения требований Федерального закона «О несостоятельности (банкротстве)», Федерального закона «О приватизации государственного и муниципального имущества», Земельного кодекса РФ – при проведении аукционов на предоставление земельных участков, а также соблюдения Приказа ФАС России от 10.02.2010 № 67 «О порядке проведения конкурсов или </a:t>
            </a:r>
            <a:r>
              <a:rPr lang="ru-RU" sz="15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имущества»</a:t>
            </a:r>
            <a:endParaRPr lang="ru-RU" sz="155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676" y="1028700"/>
            <a:ext cx="8754323" cy="194572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рекламе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67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89 предписаний </a:t>
            </a:r>
            <a:r>
              <a:rPr lang="ru-RU" dirty="0">
                <a:solidFill>
                  <a:schemeClr val="tx1"/>
                </a:solidFill>
              </a:rPr>
              <a:t>(в 2016 году – 107 дел и 182 предписания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100552"/>
            <a:ext cx="8614421" cy="340184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135117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состоялось </a:t>
            </a:r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dirty="0">
                <a:solidFill>
                  <a:schemeClr val="tx1"/>
                </a:solidFill>
              </a:rPr>
              <a:t>заседания Экспертного совета (22 </a:t>
            </a:r>
            <a:r>
              <a:rPr lang="ru-RU" dirty="0" smtClean="0">
                <a:solidFill>
                  <a:schemeClr val="tx1"/>
                </a:solidFill>
              </a:rPr>
              <a:t>марта,14 июня и 6 сентября </a:t>
            </a:r>
            <a:r>
              <a:rPr lang="ru-RU" dirty="0">
                <a:solidFill>
                  <a:schemeClr val="tx1"/>
                </a:solidFill>
              </a:rPr>
              <a:t>2017 года), в 2016 году – 4 заседания.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rgbClr val="0070C0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</a:t>
            </a:r>
            <a:r>
              <a:rPr lang="ru-RU" dirty="0" smtClean="0">
                <a:solidFill>
                  <a:schemeClr val="tx1"/>
                </a:solidFill>
              </a:rPr>
              <a:t>рекламирования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нужд Башкортостанским УФАС России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707 </a:t>
            </a:r>
            <a:r>
              <a:rPr lang="ru-RU" dirty="0">
                <a:solidFill>
                  <a:schemeClr val="tx1"/>
                </a:solidFill>
              </a:rPr>
              <a:t>жалоб 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 (в </a:t>
            </a:r>
            <a:r>
              <a:rPr lang="ru-RU" dirty="0">
                <a:solidFill>
                  <a:schemeClr val="tx1"/>
                </a:solidFill>
              </a:rPr>
              <a:t>2016 году – 1041 жалоба),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проведено 159 </a:t>
            </a:r>
            <a:r>
              <a:rPr lang="ru-RU" dirty="0">
                <a:solidFill>
                  <a:schemeClr val="tx1"/>
                </a:solidFill>
              </a:rPr>
              <a:t>проверок (в 2016 году – 153).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Поступило 27 </a:t>
            </a:r>
            <a:r>
              <a:rPr lang="ru-RU" dirty="0">
                <a:solidFill>
                  <a:schemeClr val="tx1"/>
                </a:solidFill>
              </a:rPr>
              <a:t>материалов 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 (в </a:t>
            </a:r>
            <a:r>
              <a:rPr lang="ru-RU" dirty="0">
                <a:solidFill>
                  <a:schemeClr val="tx1"/>
                </a:solidFill>
              </a:rPr>
              <a:t>2016 году – 30),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144 обращения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</a:t>
            </a:r>
            <a:r>
              <a:rPr lang="ru-RU" dirty="0">
                <a:solidFill>
                  <a:schemeClr val="tx1"/>
                </a:solidFill>
              </a:rPr>
              <a:t>(в 2016 году – 368),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 49 хозяйствующий субъект </a:t>
            </a:r>
            <a:r>
              <a:rPr lang="ru-RU" dirty="0">
                <a:solidFill>
                  <a:schemeClr val="tx1"/>
                </a:solidFill>
              </a:rPr>
              <a:t>(в 2016 году – 91). </a:t>
            </a:r>
            <a:r>
              <a:rPr lang="ru-RU" dirty="0" smtClean="0">
                <a:solidFill>
                  <a:schemeClr val="tx1"/>
                </a:solidFill>
              </a:rPr>
              <a:t>Рассмотрено 878 дел </a:t>
            </a:r>
            <a:r>
              <a:rPr lang="ru-RU" dirty="0">
                <a:solidFill>
                  <a:schemeClr val="tx1"/>
                </a:solidFill>
              </a:rPr>
              <a:t>по нарушениям законодательства о контрактной системе в сфере закупок товаров, работ, услуг для обеспечения государственных и муниципальных нужд (в 2016 году – 1439).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9697" y="966952"/>
          <a:ext cx="8786648" cy="5637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021"/>
                <a:gridCol w="1519588"/>
                <a:gridCol w="1397039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Башкортостанским УФАС России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 2016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991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выдано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предупреждений и предостережений 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195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222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603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проведено проверок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231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163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4425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возбуждено и рассмотрено дел по признакам нарушения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60371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антимонопольного законодательства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87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97</a:t>
                      </a: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60371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об электроэнергетике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60371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 рекламе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67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107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60371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 торговле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864886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законодательства о контрактной системе в сфере закупок товаров, работ, услуг для обеспечения государственных и муниципальных нужд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878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1439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5945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возбуждено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и рассмотрено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дел об административных правонарушениях 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800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911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5945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рассмотрено жалоб</a:t>
                      </a:r>
                      <a:r>
                        <a:rPr lang="ru-RU" sz="1600" baseline="0" dirty="0" smtClean="0"/>
                        <a:t> в порядке ст. 18.1 ФЗ «О защите конкуренции»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220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403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60371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2479</a:t>
                      </a:r>
                      <a:endParaRPr lang="ru-RU" sz="1600" b="1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3347</a:t>
                      </a:r>
                      <a:endParaRPr lang="ru-RU" sz="1600" b="1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в 1 полугодии 2017 года проведено 2 заседания совета (6 апреля и 29 июня 2017 года), в 2016 году –проведено 4 заседания совета).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975429"/>
            <a:ext cx="8926286" cy="3526971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заседаниях совета 6 апреля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практику.</a:t>
            </a: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29 июня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члены и участники совета совместно со страховыми организациями, представителями государственных заказчиков, органов прокуратуры, участников рынка, общественных организаций, слушателей школы конкурентного права  в присутствии средств массовой информации обсудили проблемы, возникающие при осуществлении закупок в рамках Закона о контрактной системе на оказании услуг </a:t>
            </a:r>
            <a:r>
              <a:rPr lang="ru-RU" dirty="0" smtClean="0">
                <a:solidFill>
                  <a:schemeClr val="tx1"/>
                </a:solidFill>
              </a:rPr>
              <a:t>ОСАГО.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65627" cy="314259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3779" y="1818290"/>
            <a:ext cx="8597462" cy="4424855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	За истекший период 2017 года в адрес Башкортостанского УФАС России по контролю в сфере закупок поступило 707 жалоб на действия (бездействия) заказчиков, уполномоченных органов, учреждений, аукционных, конкурсных, котировочных комиссий, (в 2016 году – 1041 жалоба), проведено 159 проверок (в 2016 году – 153).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	</a:t>
            </a:r>
            <a:r>
              <a:rPr lang="x-none" sz="1800" smtClean="0">
                <a:solidFill>
                  <a:schemeClr val="tx1"/>
                </a:solidFill>
              </a:rPr>
              <a:t>Структурный состав поданных жалоб распределился следующим образом: </a:t>
            </a:r>
            <a:r>
              <a:rPr lang="ru-RU" sz="1800" dirty="0" smtClean="0">
                <a:solidFill>
                  <a:schemeClr val="tx1"/>
                </a:solidFill>
              </a:rPr>
              <a:t>закупки</a:t>
            </a:r>
            <a:r>
              <a:rPr lang="x-none" sz="1800" smtClean="0">
                <a:solidFill>
                  <a:schemeClr val="tx1"/>
                </a:solidFill>
              </a:rPr>
              <a:t> для федеральных нужд – </a:t>
            </a:r>
            <a:r>
              <a:rPr lang="ru-RU" sz="1800" dirty="0" smtClean="0">
                <a:solidFill>
                  <a:schemeClr val="tx1"/>
                </a:solidFill>
              </a:rPr>
              <a:t>154 </a:t>
            </a:r>
            <a:r>
              <a:rPr lang="x-none" sz="1800" smtClean="0">
                <a:solidFill>
                  <a:schemeClr val="tx1"/>
                </a:solidFill>
              </a:rPr>
              <a:t>жалоб или 2</a:t>
            </a:r>
            <a:r>
              <a:rPr lang="ru-RU" sz="1800" dirty="0" smtClean="0">
                <a:solidFill>
                  <a:schemeClr val="tx1"/>
                </a:solidFill>
              </a:rPr>
              <a:t>1,78 </a:t>
            </a:r>
            <a:r>
              <a:rPr lang="x-none" sz="1800" smtClean="0">
                <a:solidFill>
                  <a:schemeClr val="tx1"/>
                </a:solidFill>
              </a:rPr>
              <a:t>% от общего количества, </a:t>
            </a:r>
            <a:r>
              <a:rPr lang="ru-RU" sz="1800" dirty="0" smtClean="0">
                <a:solidFill>
                  <a:schemeClr val="tx1"/>
                </a:solidFill>
              </a:rPr>
              <a:t>закупки</a:t>
            </a:r>
            <a:r>
              <a:rPr lang="x-none" sz="1800" smtClean="0">
                <a:solidFill>
                  <a:schemeClr val="tx1"/>
                </a:solidFill>
              </a:rPr>
              <a:t> для нужд субъекта Российской Федерации – </a:t>
            </a:r>
            <a:r>
              <a:rPr lang="ru-RU" sz="1800" dirty="0" smtClean="0">
                <a:solidFill>
                  <a:schemeClr val="tx1"/>
                </a:solidFill>
              </a:rPr>
              <a:t>343</a:t>
            </a:r>
            <a:r>
              <a:rPr lang="x-none" sz="1800" smtClean="0">
                <a:solidFill>
                  <a:schemeClr val="tx1"/>
                </a:solidFill>
              </a:rPr>
              <a:t> или </a:t>
            </a:r>
            <a:r>
              <a:rPr lang="ru-RU" sz="1800" dirty="0" smtClean="0">
                <a:solidFill>
                  <a:schemeClr val="tx1"/>
                </a:solidFill>
              </a:rPr>
              <a:t>48,51</a:t>
            </a:r>
            <a:r>
              <a:rPr lang="x-none" sz="1800" smtClean="0">
                <a:solidFill>
                  <a:schemeClr val="tx1"/>
                </a:solidFill>
              </a:rPr>
              <a:t>%, </a:t>
            </a:r>
            <a:r>
              <a:rPr lang="ru-RU" sz="1800" dirty="0" smtClean="0">
                <a:solidFill>
                  <a:schemeClr val="tx1"/>
                </a:solidFill>
              </a:rPr>
              <a:t>закупки </a:t>
            </a:r>
            <a:r>
              <a:rPr lang="x-none" sz="1800" smtClean="0">
                <a:solidFill>
                  <a:schemeClr val="tx1"/>
                </a:solidFill>
              </a:rPr>
              <a:t>для муниципальных нужд – </a:t>
            </a:r>
            <a:r>
              <a:rPr lang="ru-RU" sz="1800" dirty="0" smtClean="0">
                <a:solidFill>
                  <a:schemeClr val="tx1"/>
                </a:solidFill>
              </a:rPr>
              <a:t>210</a:t>
            </a:r>
            <a:r>
              <a:rPr lang="x-none" sz="1800" smtClean="0">
                <a:solidFill>
                  <a:schemeClr val="tx1"/>
                </a:solidFill>
              </a:rPr>
              <a:t> или </a:t>
            </a:r>
            <a:r>
              <a:rPr lang="ru-RU" sz="1800" dirty="0" smtClean="0">
                <a:solidFill>
                  <a:schemeClr val="tx1"/>
                </a:solidFill>
              </a:rPr>
              <a:t>29,7</a:t>
            </a:r>
            <a:r>
              <a:rPr lang="x-none" sz="1800" smtClean="0">
                <a:solidFill>
                  <a:schemeClr val="tx1"/>
                </a:solidFill>
              </a:rPr>
              <a:t>%.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3950"/>
          <a:ext cx="8229600" cy="500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1281" y="1200701"/>
            <a:ext cx="8855063" cy="403345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883" y="1324303"/>
            <a:ext cx="8339959" cy="5255650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Более 76%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marL="0" indent="53975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Наиболее часто встречающимися нарушениями при рассмотрении жалоб является необъективное описание объекта закупки, установление требований к несуществующему материалу, использования нестандартных показателей при описании закупки, неправомерное отклонение заявок, признание заявок несоответствующими (либо соответствующими) в нарушение норм 44-ФЗ, а также разработка документации о закупке с нарушением 44-ФЗ.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41738" y="1629103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5703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За истекший период 2017 года в Башкортостанское УФАС России поступило 144 обращения Заказчиков о включении информации в Реестр недобросовестных поставщиков (подрядчиков, исполнителей). </a:t>
            </a:r>
          </a:p>
          <a:p>
            <a:pPr marL="0" indent="53975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50% обращений о включении хозяйствующих субъектов в реестр недобросовестных поставщиков связаны с односторонним  расторжением контракта в связи с нарушением условий контракта</a:t>
            </a:r>
          </a:p>
          <a:p>
            <a:pPr marL="0" indent="53975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Около 48% обращений связаны с уклонением победителя от заключения контракта, 2% - по решению суда.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99696" y="1702676"/>
            <a:ext cx="8650015" cy="36260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081088" algn="just"/>
            <a:r>
              <a:rPr lang="ru-RU" sz="2000" dirty="0" smtClean="0">
                <a:solidFill>
                  <a:schemeClr val="tx1"/>
                </a:solidFill>
              </a:rPr>
              <a:t>За истекший период 2017 года </a:t>
            </a:r>
            <a:r>
              <a:rPr lang="ru-RU" sz="2000" dirty="0" err="1" smtClean="0">
                <a:solidFill>
                  <a:schemeClr val="tx1"/>
                </a:solidFill>
              </a:rPr>
              <a:t>Башкортостанское</a:t>
            </a:r>
            <a:r>
              <a:rPr lang="ru-RU" sz="2000" dirty="0" smtClean="0">
                <a:solidFill>
                  <a:schemeClr val="tx1"/>
                </a:solidFill>
              </a:rPr>
              <a:t> УФАС России подало 3 инициативных иска о признании заключенных контрактов недействительными. </a:t>
            </a:r>
            <a:r>
              <a:rPr lang="ru-RU" sz="2000" dirty="0" smtClean="0">
                <a:solidFill>
                  <a:schemeClr val="tx1"/>
                </a:solidFill>
              </a:rPr>
              <a:t>Иски </a:t>
            </a:r>
            <a:r>
              <a:rPr lang="ru-RU" sz="2000" dirty="0" smtClean="0">
                <a:solidFill>
                  <a:schemeClr val="tx1"/>
                </a:solidFill>
              </a:rPr>
              <a:t>подаются в случаях, когда Заказчики не выполняют предписание антимонопольного органа и в нарушение закона заключают </a:t>
            </a:r>
            <a:r>
              <a:rPr lang="ru-RU" sz="2000" dirty="0" smtClean="0">
                <a:solidFill>
                  <a:schemeClr val="tx1"/>
                </a:solidFill>
              </a:rPr>
              <a:t>контракт  </a:t>
            </a:r>
            <a:endParaRPr lang="ru-RU" sz="2000" dirty="0" smtClean="0">
              <a:solidFill>
                <a:schemeClr val="tx1"/>
              </a:solidFill>
            </a:endParaRPr>
          </a:p>
          <a:p>
            <a:pPr indent="1081088" algn="just"/>
            <a:endParaRPr lang="ru-RU" sz="2000" dirty="0" smtClean="0">
              <a:solidFill>
                <a:schemeClr val="tx1"/>
              </a:solidFill>
            </a:endParaRPr>
          </a:p>
          <a:p>
            <a:pPr indent="1081088" algn="just"/>
            <a:r>
              <a:rPr lang="ru-RU" sz="2000" dirty="0" err="1" smtClean="0">
                <a:solidFill>
                  <a:schemeClr val="tx1"/>
                </a:solidFill>
              </a:rPr>
              <a:t>Башкортостанское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УФАС России систематически направляет в органы Прокуратуры материалы с признаками коррупционной составляющей, выявленными в ходе рассмотрения жалоб, проведения проверок. </a:t>
            </a:r>
          </a:p>
          <a:p>
            <a:pPr indent="1081088" algn="just"/>
            <a:endParaRPr lang="ru-RU" dirty="0" smtClean="0">
              <a:solidFill>
                <a:schemeClr val="tx1"/>
              </a:solidFill>
            </a:endParaRPr>
          </a:p>
          <a:p>
            <a:pPr indent="1081088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78675" y="987973"/>
            <a:ext cx="8765627" cy="5034456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738" y="1177158"/>
            <a:ext cx="8445061" cy="4949005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2017 году Управлением на основании поручения Правительства Российской Федерации были проведены 64 внеплановые проверки в отношении хозяйствующих субъектов, осуществляющих деятельность посредством организации торговой сети.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По состоянию на 30.10.2017 возбуждено 67 административных дел по статье 14.42.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РФ. Наложено административных штрафов на сумму 560 тыс. руб.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В рамках изучения рынка розничной торговли продовольственными товарами в Республике Башкортостан за 2016 год установлено, что в административных границах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Альшеевского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, Архангельского,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Благоварского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Буздякского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, Зилаирского,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Калтасинского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районов и ЗАТО Межгорье доля АО «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Тандер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» (торговой сеть «Магнит») превышает предельно допустимую Законом о торговле  - 25%.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Согласно действующему законодательству в границах данных административно-территориальных образований на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ритейла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распространяется  запрет на приобретение или аренду дополнительных торговых площадей.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Соответствующие письма были направлены в торговую сеть «Магнит» и Администрации муниципальных образований.</a:t>
            </a:r>
          </a:p>
          <a:p>
            <a:pPr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0" y="1051034"/>
            <a:ext cx="8742973" cy="112460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Экспертный совет по развитию конкуренции в сфере розничной торговли при Башкортостанском УФАС России действует с 2010 года. </a:t>
            </a:r>
            <a:r>
              <a:rPr lang="ru-RU" sz="1600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600" dirty="0">
                <a:solidFill>
                  <a:schemeClr val="tx1"/>
                </a:solidFill>
              </a:rPr>
              <a:t>года состоялось 2 заседания совета (31 марта и 20 июня 2017 года), в 2016 году проведено 4 заседания совета.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364828"/>
            <a:ext cx="8926286" cy="429722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50825" algn="just"/>
            <a:r>
              <a:rPr lang="ru-RU" sz="1500" dirty="0" smtClean="0">
                <a:solidFill>
                  <a:schemeClr val="tx1"/>
                </a:solidFill>
              </a:rPr>
              <a:t>За истекший период 2017 года возбуждено и рассмотрено 1 дело по признакам нарушения Федерального закона «Об основах государственного регулирования торговой деятельности в Российской  Федерации» (в 2016 году – 4)</a:t>
            </a:r>
          </a:p>
          <a:p>
            <a:pPr lvl="0" indent="250825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31 </a:t>
            </a:r>
            <a:r>
              <a:rPr lang="ru-RU" sz="1500" dirty="0">
                <a:solidFill>
                  <a:schemeClr val="tx1"/>
                </a:solidFill>
              </a:rPr>
              <a:t>марта 2017 года на заседании Экспертного Совета обсуждались принятые в Закон о торговле изменения, промежуточные итоги проверок, проводимых Башкортостанским УФАС России, тенденции на рынке; проблемы, с которыми приходится сталкиваться производителям при вхождении в торговые сети, о положениях федерального законодательства, которые влияют как на общее состояние потребительского рынка, так и на каждого игрока в отдельности; необходимости установления эффективного диалога между торговыми сетями и поставщиками; поддержке республиканских производителей.</a:t>
            </a:r>
          </a:p>
          <a:p>
            <a:pPr lvl="0" indent="250825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</a:rPr>
              <a:t>20 июня 2017 года на заседании Экспертного Совета обсуждалась тема: «Практика применения Федерального закона от 03.07.2016 № 273-ФЗ «О внесении изменений в Федеральный закон «Об основах государственного регулирования торговой деятельности в Российской Федерации». Затронуты проблемные вопросы в хлебобулочной отрасли, качества присутствующей на полках магазинов молочной продукции, развития собственных торговых точек производителей, проблемы перехода на электронный документооборот, а также возможности ограничения развития ритейла не по товарообороту продовольственных товаров, а по торговым площадям.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2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300" b="1" i="1" dirty="0" smtClean="0">
                <a:solidFill>
                  <a:srgbClr val="002060"/>
                </a:solidFill>
              </a:rPr>
              <a:t>За истекший период 2017 года возбуждено и рассмотрено 800 дел об административных правонарушениях (в 2016 году – 911 дел), в том числе</a:t>
            </a:r>
            <a:r>
              <a:rPr lang="ru-RU" sz="1300" i="1" dirty="0" smtClean="0">
                <a:solidFill>
                  <a:srgbClr val="002060"/>
                </a:solidFill>
              </a:rPr>
              <a:t>: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ст.ст. 7.29-7.32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нарушение законодательства в сфере закупок – 488 дел (в 2016 году – 555);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ст.ст. 14.3, 14.38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нарушение законодательства о рекламе – 74 дела (в 2016 году – 155);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14.31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злоупотребление доминирующим положением на товарных рынках – 15 дел (в 2016 году – 20);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14.32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заключение ограничивающих конкуренцию соглашений – 51 дело (в 2016 году – 51);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14.33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недобросовестную конкуренцию – 4 дела (в 2016 году – 13);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14.9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ограничение конкуренции органами власти, органами местного самоуправления – 11 дел (в 2016 году – 38);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9.16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нарушение законодательства об энергосбережении и о повышении энергетической эффективности – 2 дела (в 2016 году – 1); 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9.21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- 3 дела (в 2016 году – 11);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ст.ст. 7.32.3 - 7.32.4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нарушение порядка закупок отдельными видами юридических лиц – 79 дел (в 2016 году – 41);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19.5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неисполнение в срок решения, предписания - 3 дела (в 2016 году – 13);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19.8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непредставление ходатайств, уведомлений (заявлений), сведений (информации) в антимонопольный орган – 3 дела (в 2016 году – 6). </a:t>
            </a:r>
          </a:p>
          <a:p>
            <a:pPr algn="just"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ст.  14.42 </a:t>
            </a:r>
            <a:r>
              <a:rPr lang="ru-RU" sz="1300" dirty="0" err="1" smtClean="0">
                <a:solidFill>
                  <a:schemeClr val="tx1"/>
                </a:solidFill>
              </a:rPr>
              <a:t>КоАП</a:t>
            </a:r>
            <a:r>
              <a:rPr lang="ru-RU" sz="1300" dirty="0" smtClean="0">
                <a:solidFill>
                  <a:schemeClr val="tx1"/>
                </a:solidFill>
              </a:rPr>
              <a:t> РФ за нарушение  установленных федеральным законом требований к условиям заключения договора поставки продовольственных товаров при осуществлении торговой деятельности – 67 дел (в 2016 году – 0)</a:t>
            </a:r>
          </a:p>
          <a:p>
            <a:pPr algn="just">
              <a:buNone/>
            </a:pPr>
            <a:r>
              <a:rPr lang="ru-RU" sz="1300" b="1" i="1" dirty="0" smtClean="0">
                <a:solidFill>
                  <a:schemeClr val="tx1"/>
                </a:solidFill>
              </a:rPr>
              <a:t>Общая сумма уплаченного штрафа – более 12,5 млн. рублей (в 2016 году </a:t>
            </a:r>
            <a:r>
              <a:rPr lang="ru-RU" sz="1300" b="1" i="1" smtClean="0">
                <a:solidFill>
                  <a:schemeClr val="tx1"/>
                </a:solidFill>
              </a:rPr>
              <a:t>– </a:t>
            </a:r>
            <a:r>
              <a:rPr lang="ru-RU" sz="1300" b="1" i="1" smtClean="0">
                <a:solidFill>
                  <a:schemeClr val="tx1"/>
                </a:solidFill>
              </a:rPr>
              <a:t>14,05 </a:t>
            </a:r>
            <a:r>
              <a:rPr lang="ru-RU" sz="1300" b="1" i="1" smtClean="0">
                <a:solidFill>
                  <a:schemeClr val="tx1"/>
                </a:solidFill>
              </a:rPr>
              <a:t>млн.рублей</a:t>
            </a:r>
            <a:r>
              <a:rPr lang="ru-RU" sz="1300" b="1" i="1" dirty="0" smtClean="0">
                <a:solidFill>
                  <a:schemeClr val="tx1"/>
                </a:solidFill>
              </a:rPr>
              <a:t>). </a:t>
            </a:r>
          </a:p>
          <a:p>
            <a:pPr algn="just"/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820" y="1093076"/>
            <a:ext cx="8710648" cy="2207174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Башкортостанском УФАС России с 2008 года действует Экспертный Совет по естественным монополиям. Основной целью Совета является обеспечение эффективного взаимодействия антимонопольного органа с иными федеральными органами исполнительной власти, республиканскими органами исполнительной власти и хозяйствующими субъектами по вопросам равного доступа к товарам и услугам, производимым субъектами естественных монополий.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3531476"/>
            <a:ext cx="8880741" cy="2333296"/>
          </a:xfrm>
          <a:prstGeom prst="roundRect">
            <a:avLst/>
          </a:prstGeom>
          <a:solidFill>
            <a:schemeClr val="tx2">
              <a:lumMod val="65000"/>
              <a:lumOff val="3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 2017 году состоялось 3 </a:t>
            </a:r>
            <a:r>
              <a:rPr lang="ru-RU" sz="1600" dirty="0">
                <a:solidFill>
                  <a:schemeClr val="tx1"/>
                </a:solidFill>
              </a:rPr>
              <a:t>заседания Совета (14 </a:t>
            </a:r>
            <a:r>
              <a:rPr lang="ru-RU" sz="1600" dirty="0" smtClean="0">
                <a:solidFill>
                  <a:schemeClr val="tx1"/>
                </a:solidFill>
              </a:rPr>
              <a:t>марта, </a:t>
            </a:r>
            <a:r>
              <a:rPr lang="ru-RU" sz="1600" dirty="0">
                <a:solidFill>
                  <a:schemeClr val="tx1"/>
                </a:solidFill>
              </a:rPr>
              <a:t>22 </a:t>
            </a:r>
            <a:r>
              <a:rPr lang="ru-RU" sz="1600" dirty="0" smtClean="0">
                <a:solidFill>
                  <a:schemeClr val="tx1"/>
                </a:solidFill>
              </a:rPr>
              <a:t>июня и 10 августа </a:t>
            </a:r>
            <a:r>
              <a:rPr lang="ru-RU" sz="1600" dirty="0">
                <a:solidFill>
                  <a:schemeClr val="tx1"/>
                </a:solidFill>
              </a:rPr>
              <a:t>2017 года), в 2016 году проведено 4 заседания </a:t>
            </a:r>
            <a:r>
              <a:rPr lang="ru-RU" sz="1600" dirty="0" smtClean="0">
                <a:solidFill>
                  <a:schemeClr val="tx1"/>
                </a:solidFill>
              </a:rPr>
              <a:t>совета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На </a:t>
            </a:r>
            <a:r>
              <a:rPr lang="ru-RU" sz="1600" dirty="0">
                <a:solidFill>
                  <a:schemeClr val="tx2"/>
                </a:solidFill>
              </a:rPr>
              <a:t>заседаниях Экспертного Совета обсуждены проблемы взимания платы за химическую очистку воды </a:t>
            </a:r>
            <a:r>
              <a:rPr lang="ru-RU" sz="1600" dirty="0" err="1">
                <a:solidFill>
                  <a:schemeClr val="tx2"/>
                </a:solidFill>
              </a:rPr>
              <a:t>ресурсоснабжающими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организациями; вопросы </a:t>
            </a:r>
            <a:r>
              <a:rPr lang="ru-RU" sz="1600" dirty="0">
                <a:solidFill>
                  <a:schemeClr val="tx2"/>
                </a:solidFill>
              </a:rPr>
              <a:t>совершенствования Правил подключения к сетям </a:t>
            </a:r>
            <a:r>
              <a:rPr lang="ru-RU" sz="1600" dirty="0" smtClean="0">
                <a:solidFill>
                  <a:schemeClr val="tx2"/>
                </a:solidFill>
              </a:rPr>
              <a:t>газораспределения: договорные отношения между гарантирующим поставщиком и ТСО. 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Экспертный Совет по естественным монополиям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4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При осуществлении контроля экономической концентрации на товарных и финансовых рынках рассмотрено </a:t>
            </a:r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dirty="0">
                <a:solidFill>
                  <a:schemeClr val="tx1"/>
                </a:solidFill>
              </a:rPr>
              <a:t>ходатайства (в 2016 году – 1 ходатайство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 </a:t>
            </a:r>
            <a:r>
              <a:rPr lang="ru-RU" dirty="0">
                <a:solidFill>
                  <a:schemeClr val="tx1"/>
                </a:solidFill>
              </a:rPr>
              <a:t>анализ состояния конкурентной среды на </a:t>
            </a:r>
            <a:r>
              <a:rPr lang="ru-RU" dirty="0" smtClean="0">
                <a:solidFill>
                  <a:schemeClr val="tx1"/>
                </a:solidFill>
              </a:rPr>
              <a:t>7 </a:t>
            </a:r>
            <a:r>
              <a:rPr lang="ru-RU" dirty="0">
                <a:solidFill>
                  <a:schemeClr val="tx1"/>
                </a:solidFill>
              </a:rPr>
              <a:t>товарных рынках (в 2016 голу – </a:t>
            </a:r>
            <a:r>
              <a:rPr lang="ru-RU" dirty="0" smtClean="0">
                <a:solidFill>
                  <a:schemeClr val="tx1"/>
                </a:solidFill>
              </a:rPr>
              <a:t>13)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энергии (мощности)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услуг по сбору и транспортированию твердых бытовых отходов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теплоснабжения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розничный рынок нефтепродуктов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нерудных материалов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управления многоквартирными домами</a:t>
            </a:r>
          </a:p>
          <a:p>
            <a:pPr marL="635000" lvl="0" indent="257175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предоставления услуг поставки технической воды на территории Благовещенского района и г. Благовещенск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более 300 </a:t>
            </a:r>
            <a:r>
              <a:rPr lang="ru-RU" dirty="0">
                <a:solidFill>
                  <a:schemeClr val="tx1"/>
                </a:solidFill>
              </a:rPr>
              <a:t>обращений </a:t>
            </a:r>
            <a:r>
              <a:rPr lang="ru-RU" dirty="0" smtClean="0">
                <a:solidFill>
                  <a:schemeClr val="tx1"/>
                </a:solidFill>
              </a:rPr>
              <a:t>граждан (в 2016 году – 747 )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</a:t>
            </a:r>
            <a:r>
              <a:rPr lang="ru-RU" dirty="0">
                <a:solidFill>
                  <a:schemeClr val="tx1"/>
                </a:solidFill>
              </a:rPr>
              <a:t>участвовало в более чем </a:t>
            </a:r>
            <a:r>
              <a:rPr lang="ru-RU" dirty="0" smtClean="0">
                <a:solidFill>
                  <a:schemeClr val="tx1"/>
                </a:solidFill>
              </a:rPr>
              <a:t>600 </a:t>
            </a:r>
            <a:r>
              <a:rPr lang="ru-RU" dirty="0">
                <a:solidFill>
                  <a:schemeClr val="tx1"/>
                </a:solidFill>
              </a:rPr>
              <a:t>заседаниях судов различных инстанций (в 2016 году – </a:t>
            </a:r>
            <a:r>
              <a:rPr lang="ru-RU" dirty="0" smtClean="0">
                <a:solidFill>
                  <a:schemeClr val="tx1"/>
                </a:solidFill>
              </a:rPr>
              <a:t>1021)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</a:rPr>
              <a:t>в 2017 году, </a:t>
            </a:r>
            <a:r>
              <a:rPr lang="ru-RU" sz="1600" dirty="0">
                <a:solidFill>
                  <a:schemeClr val="tx1"/>
                </a:solidFill>
              </a:rPr>
              <a:t>проводилась значительная работа по </a:t>
            </a:r>
            <a:r>
              <a:rPr lang="ru-RU" sz="1600" dirty="0" err="1">
                <a:solidFill>
                  <a:schemeClr val="tx1"/>
                </a:solidFill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online-режиме </a:t>
            </a:r>
            <a:r>
              <a:rPr lang="ru-RU" sz="1600" dirty="0" smtClean="0">
                <a:solidFill>
                  <a:schemeClr val="tx1"/>
                </a:solidFill>
              </a:rPr>
              <a:t>проведено 2 публичных мероприятия по публичному обсуждению результатов правоприменительной практики </a:t>
            </a:r>
            <a:r>
              <a:rPr lang="ru-RU" sz="1600" dirty="0" err="1" smtClean="0">
                <a:solidFill>
                  <a:schemeClr val="tx1"/>
                </a:solidFill>
              </a:rPr>
              <a:t>Башкортостанского</a:t>
            </a:r>
            <a:r>
              <a:rPr lang="ru-RU" sz="1600" dirty="0" smtClean="0">
                <a:solidFill>
                  <a:schemeClr val="tx1"/>
                </a:solidFill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закупок. </a:t>
            </a:r>
            <a:endParaRPr lang="ru-RU" sz="1600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Несмотря </a:t>
            </a:r>
            <a:r>
              <a:rPr lang="ru-RU" sz="1600" dirty="0">
                <a:solidFill>
                  <a:schemeClr val="tx1"/>
                </a:solidFill>
              </a:rPr>
              <a:t>на достаточно большое количество слушателей, Башкортостанским УФАС России осуществлено ведение прямой трансляции на официальном сайте Управления, что позволило охватить более широкий круг заинтересованных лиц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Проведено </a:t>
            </a:r>
            <a:r>
              <a:rPr lang="ru-RU" sz="1600" dirty="0" err="1" smtClean="0">
                <a:solidFill>
                  <a:schemeClr val="tx1"/>
                </a:solidFill>
              </a:rPr>
              <a:t>адвокатирование</a:t>
            </a:r>
            <a:r>
              <a:rPr lang="ru-RU" sz="1600" dirty="0" smtClean="0">
                <a:solidFill>
                  <a:schemeClr val="tx1"/>
                </a:solidFill>
              </a:rPr>
              <a:t> на колесах «с ветерком», в результате которого сотрудники УФАС провели выездную встречу с гражданами на главных площадях Уфы.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 </a:t>
            </a:r>
            <a:r>
              <a:rPr lang="ru-RU" sz="1600" dirty="0">
                <a:solidFill>
                  <a:schemeClr val="tx1"/>
                </a:solidFill>
              </a:rPr>
              <a:t>экскурсии, "Дни открытых дверей" для студентов различных высших учебных заведений республики и учащихся старших классов МБОУ «Лицей № 6» ГО г. Уфы.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Проведены "классные часы по рекламе" для учащихся младших классов МБОУ «Лицей № 155» ГО г. Уфы и отряда школьного летнего лагеря, который собран из учеников разных классов - с первого по четвертый - МБОУ «Лицей № 6» ГО г. Уфы, конкурс рисунков на асфальте по теме: «Мое хобби в рекламе» для учащихся школьного летнего лагеря МБОУ Лицея № 6 ГО </a:t>
            </a:r>
            <a:r>
              <a:rPr lang="ru-RU" sz="1600" dirty="0" err="1">
                <a:solidFill>
                  <a:schemeClr val="tx1"/>
                </a:solidFill>
              </a:rPr>
              <a:t>г.Уфы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Проведены практические занятия со студентами 2 и 3 курсов Башкирского государственного </a:t>
            </a:r>
            <a:r>
              <a:rPr lang="ru-RU" sz="1600" dirty="0" smtClean="0">
                <a:solidFill>
                  <a:schemeClr val="tx1"/>
                </a:solidFill>
              </a:rPr>
              <a:t>университета </a:t>
            </a:r>
            <a:r>
              <a:rPr lang="ru-RU" sz="1600" dirty="0">
                <a:solidFill>
                  <a:schemeClr val="tx1"/>
                </a:solidFill>
              </a:rPr>
              <a:t>по направлению подготовки «Реклама и связи с общественностью» в виде "Студенческого экспертного совета", с учащимися старших классов МБОУ «Лицей № 6» ГО г. Уфы в виде "Школьного экспертного совета по рекламе" и деловой игры «Модельный процесс, посвященный рассмотрению дела по нарушению законодательства о рекламе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 мастер-классы для студентов, обучающихся по направлению подготовки «Реклама и связи с общественностью».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269" y="1103586"/>
            <a:ext cx="8474091" cy="486629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Заключено соглашение о сотрудничестве и взаимовыгодном партнерстве и совместной базовой кафедрой «Антимонопольное регулирование и развития конкуренции» между УГНТУ и </a:t>
            </a:r>
            <a:r>
              <a:rPr lang="ru-RU" sz="1600" dirty="0" err="1" smtClean="0">
                <a:solidFill>
                  <a:schemeClr val="tx1"/>
                </a:solidFill>
              </a:rPr>
              <a:t>Башкортостанским</a:t>
            </a:r>
            <a:r>
              <a:rPr lang="ru-RU" sz="1600" dirty="0" smtClean="0">
                <a:solidFill>
                  <a:schemeClr val="tx1"/>
                </a:solidFill>
              </a:rPr>
              <a:t> УФАС России.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В наши дни актуальным вопросом остается разработка антимонопольного </a:t>
            </a:r>
            <a:r>
              <a:rPr lang="ru-RU" sz="1600" dirty="0" err="1" smtClean="0">
                <a:solidFill>
                  <a:schemeClr val="tx1"/>
                </a:solidFill>
              </a:rPr>
              <a:t>комплаенса</a:t>
            </a:r>
            <a:r>
              <a:rPr lang="ru-RU" sz="1600" dirty="0" smtClean="0">
                <a:solidFill>
                  <a:schemeClr val="tx1"/>
                </a:solidFill>
              </a:rPr>
              <a:t>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Школа конкурентного права, организованная в ноябре 2014 года совместно с Башкирским государственным университетом (кафедра государственного права Института права </a:t>
            </a:r>
            <a:r>
              <a:rPr lang="ru-RU" sz="1600" dirty="0" err="1" smtClean="0">
                <a:solidFill>
                  <a:schemeClr val="tx1"/>
                </a:solidFill>
              </a:rPr>
              <a:t>БашГУ</a:t>
            </a:r>
            <a:r>
              <a:rPr lang="ru-RU" sz="1600" dirty="0" smtClean="0">
                <a:solidFill>
                  <a:schemeClr val="tx1"/>
                </a:solidFill>
              </a:rPr>
              <a:t>), уже сегодня готовит таких специалистов.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В 2016 года состоялся первый выпуск Школы конкурентного права.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Школа востребована – в ноябре 2016 года состоялось торжественное открытие II набора Школы конкурентного права. Слушателями являются студенты разных ВУЗов и курсов, в том числе магистранты. 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апреле т.г. проведена вторая сессия II набора Школы конкурентного </a:t>
            </a:r>
            <a:r>
              <a:rPr lang="ru-RU" sz="1600" dirty="0" smtClean="0">
                <a:solidFill>
                  <a:schemeClr val="tx1"/>
                </a:solidFill>
              </a:rPr>
              <a:t>права, в ноябре 2017 года планируется проведение третьей сессии.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При Управлении Федеральной антимонопольной службы по Республике Башкортостан создан Общественно-консультативный совет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16 марта 2017 года состоялось заседание Общественно-консультативного совета при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Башкортостанском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УФАС России, на котором обсуждены вопросы по развитию конкуренции в сфере строительства многоквартирных жилых домов на территории Республики Башкортостан: анализ сайтов муниципальных образований, информации, размещаемой на официальном сайте Российской Федерации для размещения информации о проведении торгов (https://torgi.gov.ru) показал, что за период 2014-2016гг. органами местного самоуправления практически не проводятся аукционы по предоставлению участков под многоквартирное жилищное строительство, а запланированные аукционы, в большинстве случаях признаются несостоявшимися, в результате чего договоры аренды заключаются с единственным участником, подавшим заявку. Отмечено, что нередки случаи, когда торги аннулируются в связи с отсутствием заявок или по решению организатора аукциона в связи с тем, что границы земельного участка, выставленного на торги, подлежат уточнению, или не определены параметры разрешенного строительства на участке и т.п. В завершении Совета участники пришли к единому мнению, что добросовестная конкуренция на рынке строительства жилья позволит снизить цену квадратного метра, удовлетворит потребности государства в обеспечении населения жильем и пополнит местные бюджеты.</a:t>
            </a:r>
          </a:p>
          <a:p>
            <a:pPr lvl="0" indent="355600" algn="just"/>
            <a:endParaRPr lang="ru-RU" sz="1600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Общественно-консультативный совет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936171"/>
            <a:ext cx="8710648" cy="5573485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r>
              <a:rPr lang="ru-RU" dirty="0" smtClean="0">
                <a:solidFill>
                  <a:schemeClr val="tx1"/>
                </a:solidFill>
              </a:rPr>
              <a:t>выдано 195 предупреждений </a:t>
            </a:r>
            <a:r>
              <a:rPr lang="ru-RU" dirty="0">
                <a:solidFill>
                  <a:schemeClr val="tx1"/>
                </a:solidFill>
              </a:rPr>
              <a:t>(в 2016 году – 221), в 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положением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72 предупреждения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- 95)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ст. 10 ФЗ-135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32 предупреждения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– 28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- ст. 14.1-14.8 ФЗ-135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самоуправления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91 предупреждение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– 98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- ст. 15 ФЗ-135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2017 </a:t>
            </a:r>
            <a:r>
              <a:rPr lang="ru-RU" dirty="0" smtClean="0">
                <a:solidFill>
                  <a:schemeClr val="tx1"/>
                </a:solidFill>
              </a:rPr>
              <a:t>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87 </a:t>
            </a:r>
            <a:r>
              <a:rPr lang="ru-RU" dirty="0">
                <a:solidFill>
                  <a:schemeClr val="tx1"/>
                </a:solidFill>
              </a:rPr>
              <a:t>дел по признакам нарушения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 - 10, 11, 14.1-14.8, 15,16, 17, 17.1 ФЗ-135.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2016 году - 221 предупреждение и 97 </a:t>
            </a:r>
            <a:r>
              <a:rPr lang="ru-RU" dirty="0" smtClean="0">
                <a:solidFill>
                  <a:schemeClr val="tx1"/>
                </a:solidFill>
              </a:rPr>
              <a:t>дел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Большинство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дел возбуждено в результате рассмотрения поступивших заявлений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65,5%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возбужденных дел (в 2016 году – 92,8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%)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0330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2017 года выдано </a:t>
            </a:r>
            <a:r>
              <a:rPr lang="ru-RU" dirty="0" smtClean="0">
                <a:solidFill>
                  <a:schemeClr val="tx1"/>
                </a:solidFill>
              </a:rPr>
              <a:t>72 предупреждения,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8 </a:t>
            </a:r>
            <a:r>
              <a:rPr lang="ru-RU" dirty="0">
                <a:solidFill>
                  <a:schemeClr val="tx1"/>
                </a:solidFill>
              </a:rPr>
              <a:t>дел по фактам злоупотребления доминирующим положением (в 2016 году – 95 предупреждений и 16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договора </a:t>
            </a:r>
            <a:r>
              <a:rPr lang="ru-RU" dirty="0" smtClean="0">
                <a:solidFill>
                  <a:schemeClr val="tx1"/>
                </a:solidFill>
              </a:rPr>
              <a:t>(61% </a:t>
            </a:r>
            <a:r>
              <a:rPr lang="ru-RU" dirty="0">
                <a:solidFill>
                  <a:schemeClr val="tx1"/>
                </a:solidFill>
              </a:rPr>
              <a:t>выявленных нарушений статьи 10 Федерального 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</a:t>
            </a:r>
          </a:p>
          <a:p>
            <a:pPr lvl="0" indent="355600" algn="just"/>
            <a:r>
              <a:rPr lang="ru-RU" dirty="0" smtClean="0">
                <a:solidFill>
                  <a:srgbClr val="C00000"/>
                </a:solidFill>
              </a:rPr>
              <a:t>Неправомерное применение расчетного уровня напряжения по договору электроснабжения, заключенному с гарантирующим поставщиком.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договора </a:t>
            </a:r>
            <a:r>
              <a:rPr lang="ru-RU" dirty="0" smtClean="0">
                <a:solidFill>
                  <a:schemeClr val="tx1"/>
                </a:solidFill>
              </a:rPr>
              <a:t>(29%)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0310" y="948620"/>
            <a:ext cx="8710648" cy="52282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Доля </a:t>
            </a:r>
            <a:r>
              <a:rPr lang="ru-RU" sz="1600" b="1" dirty="0" smtClean="0">
                <a:solidFill>
                  <a:schemeClr val="tx1"/>
                </a:solidFill>
              </a:rPr>
              <a:t>нарушений по </a:t>
            </a:r>
            <a:r>
              <a:rPr lang="ru-RU" sz="1600" b="1" dirty="0">
                <a:solidFill>
                  <a:schemeClr val="tx1"/>
                </a:solidFill>
              </a:rPr>
              <a:t>фактам злоупотребления доминирующим положением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336" y="1650124"/>
            <a:ext cx="8631663" cy="493006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847498645"/>
              </p:ext>
            </p:extLst>
          </p:nvPr>
        </p:nvGraphicFramePr>
        <p:xfrm>
          <a:off x="136634" y="1471449"/>
          <a:ext cx="8881242" cy="510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755008736"/>
              </p:ext>
            </p:extLst>
          </p:nvPr>
        </p:nvGraphicFramePr>
        <p:xfrm>
          <a:off x="641131" y="4130567"/>
          <a:ext cx="4445876" cy="223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9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ФЗ-135,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91 предупреждение </a:t>
            </a:r>
            <a:r>
              <a:rPr lang="ru-RU" dirty="0">
                <a:solidFill>
                  <a:schemeClr val="tx1"/>
                </a:solidFill>
              </a:rPr>
              <a:t>(в 2016 году – 98 </a:t>
            </a:r>
            <a:r>
              <a:rPr lang="ru-RU" dirty="0" smtClean="0">
                <a:solidFill>
                  <a:schemeClr val="tx1"/>
                </a:solidFill>
              </a:rPr>
              <a:t>предупреждений)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рассмотрено 7 дел,  устранено </a:t>
            </a:r>
            <a:r>
              <a:rPr lang="ru-RU" dirty="0" smtClean="0">
                <a:solidFill>
                  <a:schemeClr val="tx1"/>
                </a:solidFill>
              </a:rPr>
              <a:t>29 нарушений </a:t>
            </a:r>
            <a:r>
              <a:rPr lang="ru-RU" dirty="0">
                <a:solidFill>
                  <a:schemeClr val="tx1"/>
                </a:solidFill>
              </a:rPr>
              <a:t>в результате </a:t>
            </a:r>
            <a:r>
              <a:rPr lang="ru-RU" dirty="0" smtClean="0">
                <a:solidFill>
                  <a:schemeClr val="tx1"/>
                </a:solidFill>
              </a:rPr>
              <a:t>проверок, </a:t>
            </a:r>
            <a:r>
              <a:rPr lang="ru-RU" dirty="0">
                <a:solidFill>
                  <a:schemeClr val="tx1"/>
                </a:solidFill>
              </a:rPr>
              <a:t>(в 2016 году – </a:t>
            </a:r>
            <a:r>
              <a:rPr lang="ru-RU" dirty="0" smtClean="0">
                <a:solidFill>
                  <a:schemeClr val="tx1"/>
                </a:solidFill>
              </a:rPr>
              <a:t>10 </a:t>
            </a:r>
            <a:r>
              <a:rPr lang="ru-RU" dirty="0">
                <a:solidFill>
                  <a:schemeClr val="tx1"/>
                </a:solidFill>
              </a:rPr>
              <a:t>дел, 9 нарушений устранены в результате проверок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802" y="1387366"/>
            <a:ext cx="8496420" cy="406750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</a:t>
            </a:r>
            <a:r>
              <a:rPr lang="ru-RU" dirty="0" smtClean="0">
                <a:solidFill>
                  <a:schemeClr val="tx1"/>
                </a:solidFill>
              </a:rPr>
              <a:t>форме незаконного предоставления государственной или муниципальной преференции (54,4%) и  </a:t>
            </a:r>
            <a:r>
              <a:rPr lang="ru-RU" dirty="0">
                <a:solidFill>
                  <a:schemeClr val="tx1"/>
                </a:solidFill>
              </a:rPr>
              <a:t>необоснованного препятствования осуществлению деятельности хозяйствующих субъектов </a:t>
            </a:r>
            <a:r>
              <a:rPr lang="ru-RU" dirty="0" smtClean="0">
                <a:solidFill>
                  <a:schemeClr val="tx1"/>
                </a:solidFill>
              </a:rPr>
              <a:t>(43,5% </a:t>
            </a:r>
            <a:r>
              <a:rPr lang="ru-RU" dirty="0">
                <a:solidFill>
                  <a:schemeClr val="tx1"/>
                </a:solidFill>
              </a:rPr>
              <a:t>выявленных нарушений по статье 15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2016 году наибольшее количество выявленных нарушений статьи 15 Федерального закона "О защите конкуренции" было совершено в форме необоснованного препятствования осуществлению деятельности хозяйствующих субъектов (88% выявленных нарушений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124" y="914400"/>
            <a:ext cx="8808425" cy="557529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400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400" dirty="0">
                <a:solidFill>
                  <a:schemeClr val="tx1"/>
                </a:solidFill>
              </a:rPr>
              <a:t>года наибольшее количество нарушений антимонопольного законодательства органами власти, органами местного самоуправлении зафиксировано на следующих товарных рынках: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предоставление ритуальных услуг </a:t>
            </a:r>
            <a:r>
              <a:rPr lang="ru-RU" sz="1400" dirty="0">
                <a:solidFill>
                  <a:schemeClr val="tx1"/>
                </a:solidFill>
              </a:rPr>
              <a:t>(передача полномочий органа местного самоуправления по выделению земельных участков под захоронение);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предоставления земельных участков </a:t>
            </a:r>
            <a:r>
              <a:rPr lang="ru-RU" sz="1400" dirty="0">
                <a:solidFill>
                  <a:schemeClr val="tx1"/>
                </a:solidFill>
              </a:rPr>
              <a:t>(предоставление земельного участка путем незаконною изменения вида разрешенного использования);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рекламных услуг</a:t>
            </a:r>
            <a:r>
              <a:rPr lang="ru-RU" sz="1400" dirty="0">
                <a:solidFill>
                  <a:schemeClr val="tx1"/>
                </a:solidFill>
              </a:rPr>
              <a:t> (предоставление рекламных мест без осуществления конкурсных процедур, путем предоставления рекламных мест без конкурсных процедур, путем бездействия в расторжении заключенных договоров о размещении и эксплуатации рекламной конструкции);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400" dirty="0">
                <a:solidFill>
                  <a:schemeClr val="tx1"/>
                </a:solidFill>
              </a:rPr>
              <a:t>(капитальный ремонт МКД);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содержание, благоустройство, ремонт дорог, территории муниципальных районов </a:t>
            </a:r>
            <a:r>
              <a:rPr lang="ru-RU" sz="1400" dirty="0">
                <a:solidFill>
                  <a:schemeClr val="tx1"/>
                </a:solidFill>
              </a:rPr>
              <a:t>(понуждение землепользователей, арендаторов зданий (участков) заключения договоров с муниципальными бюджетными учреждениями, муниципальными унитарными предприятиями по благоустройству районов);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дезинфицирующих средств </a:t>
            </a:r>
            <a:r>
              <a:rPr lang="ru-RU" sz="1400" dirty="0">
                <a:solidFill>
                  <a:schemeClr val="tx1"/>
                </a:solidFill>
              </a:rPr>
              <a:t>(предоставление непредусмотренных Федеральным законодательством преимуществ конкретному хозяйствующему субъекту, производителю дезинфицирующих средств, разработка аукционной документации под конкретного субъекта);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оказания услуг в организации детского дошкольного и школьного питания </a:t>
            </a:r>
            <a:r>
              <a:rPr lang="ru-RU" sz="1400" dirty="0">
                <a:solidFill>
                  <a:schemeClr val="tx1"/>
                </a:solidFill>
              </a:rPr>
              <a:t>(установление к специализированной </a:t>
            </a:r>
            <a:r>
              <a:rPr lang="ru-RU" sz="1400" dirty="0" smtClean="0">
                <a:solidFill>
                  <a:schemeClr val="tx1"/>
                </a:solidFill>
              </a:rPr>
              <a:t>организации, </a:t>
            </a:r>
            <a:r>
              <a:rPr lang="ru-RU" sz="1400" dirty="0">
                <a:solidFill>
                  <a:schemeClr val="tx1"/>
                </a:solidFill>
              </a:rPr>
              <a:t>осуществляющей услуги питания в образовательных учреждениях Республики Башкортостан требований ограничивающих конкуренцию).</a:t>
            </a:r>
          </a:p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8175</TotalTime>
  <Words>3950</Words>
  <Application>Microsoft Office PowerPoint</Application>
  <PresentationFormat>Экран (4:3)</PresentationFormat>
  <Paragraphs>258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Дела об административных правонарушениях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to02-dudina</cp:lastModifiedBy>
  <cp:revision>695</cp:revision>
  <cp:lastPrinted>2017-08-01T12:33:15Z</cp:lastPrinted>
  <dcterms:created xsi:type="dcterms:W3CDTF">2014-09-15T17:52:41Z</dcterms:created>
  <dcterms:modified xsi:type="dcterms:W3CDTF">2017-10-30T12:38:44Z</dcterms:modified>
</cp:coreProperties>
</file>