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2"/>
  </p:notesMasterIdLst>
  <p:handoutMasterIdLst>
    <p:handoutMasterId r:id="rId43"/>
  </p:handoutMasterIdLst>
  <p:sldIdLst>
    <p:sldId id="264" r:id="rId2"/>
    <p:sldId id="263" r:id="rId3"/>
    <p:sldId id="329" r:id="rId4"/>
    <p:sldId id="304" r:id="rId5"/>
    <p:sldId id="267" r:id="rId6"/>
    <p:sldId id="268" r:id="rId7"/>
    <p:sldId id="272" r:id="rId8"/>
    <p:sldId id="307" r:id="rId9"/>
    <p:sldId id="308" r:id="rId10"/>
    <p:sldId id="310" r:id="rId11"/>
    <p:sldId id="311" r:id="rId12"/>
    <p:sldId id="330" r:id="rId13"/>
    <p:sldId id="313" r:id="rId14"/>
    <p:sldId id="314" r:id="rId15"/>
    <p:sldId id="312" r:id="rId16"/>
    <p:sldId id="315" r:id="rId17"/>
    <p:sldId id="316" r:id="rId18"/>
    <p:sldId id="31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2" r:id="rId33"/>
    <p:sldId id="322" r:id="rId34"/>
    <p:sldId id="371" r:id="rId35"/>
    <p:sldId id="323" r:id="rId36"/>
    <p:sldId id="324" r:id="rId37"/>
    <p:sldId id="325" r:id="rId38"/>
    <p:sldId id="326" r:id="rId39"/>
    <p:sldId id="327" r:id="rId40"/>
    <p:sldId id="303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3C8"/>
    <a:srgbClr val="37D5F5"/>
    <a:srgbClr val="3366FF"/>
    <a:srgbClr val="CA6DD9"/>
    <a:srgbClr val="2C8394"/>
    <a:srgbClr val="F2FAFC"/>
    <a:srgbClr val="A7A7A7"/>
    <a:srgbClr val="CCECFF"/>
    <a:srgbClr val="002F8E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tx>
        <c:rich>
          <a:bodyPr/>
          <a:lstStyle/>
          <a:p>
            <a:pPr>
              <a:defRPr/>
            </a:pPr>
            <a:r>
              <a:rPr lang="ru-RU"/>
              <a:t>За истекший период 2017</a:t>
            </a:r>
          </a:p>
        </c:rich>
      </c:tx>
      <c:layout>
        <c:manualLayout>
          <c:xMode val="edge"/>
          <c:yMode val="edge"/>
          <c:x val="0.29959524283073624"/>
          <c:y val="3.642035754599597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394727720484345"/>
          <c:w val="0.41316773385943667"/>
          <c:h val="0.42687240014127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71,7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8574260780877768E-2"/>
                  <c:y val="4.69752021704856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электроэнергетика</c:v>
                </c:pt>
                <c:pt idx="1">
                  <c:v>теплоснабжение</c:v>
                </c:pt>
                <c:pt idx="2">
                  <c:v>водоснабжение и водоотведение</c:v>
                </c:pt>
                <c:pt idx="3">
                  <c:v>газоснабжение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61.5</c:v>
                </c:pt>
                <c:pt idx="1">
                  <c:v>23.1</c:v>
                </c:pt>
                <c:pt idx="2">
                  <c:v>11.5</c:v>
                </c:pt>
                <c:pt idx="3">
                  <c:v>3.9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605500795092359"/>
          <c:y val="0.11359489664979038"/>
          <c:w val="0.32774219683037631"/>
          <c:h val="0.5898335362446535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>
        <c:manualLayout>
          <c:xMode val="edge"/>
          <c:yMode val="edge"/>
          <c:x val="0.53973735036392045"/>
          <c:y val="4.093571021385109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885949803149693"/>
          <c:w val="0.60208333333333364"/>
          <c:h val="0.82551550196850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spPr>
              <a:solidFill>
                <a:srgbClr val="37D5F5"/>
              </a:solidFill>
            </c:spPr>
          </c:dPt>
          <c:dPt>
            <c:idx val="3"/>
            <c:spPr>
              <a:solidFill>
                <a:srgbClr val="0043C8"/>
              </a:solidFill>
            </c:spPr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Электроснабжение</c:v>
                </c:pt>
                <c:pt idx="1">
                  <c:v>теплоснабжение</c:v>
                </c:pt>
                <c:pt idx="2">
                  <c:v>водоснабжение</c:v>
                </c:pt>
                <c:pt idx="3">
                  <c:v>газоснабжение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68.5</c:v>
                </c:pt>
                <c:pt idx="1">
                  <c:v>11.5</c:v>
                </c:pt>
                <c:pt idx="2">
                  <c:v>11.7</c:v>
                </c:pt>
                <c:pt idx="3">
                  <c:v>2.7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за 1 полугодие 2017 года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</c:v>
                </c:pt>
                <c:pt idx="1">
                  <c:v>171</c:v>
                </c:pt>
                <c:pt idx="2">
                  <c:v>143</c:v>
                </c:pt>
              </c:numCache>
            </c:numRef>
          </c:val>
        </c:ser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40</a:t>
            </a:fld>
            <a:endParaRPr lang="ru-RU" alt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Башкортостан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2514600"/>
            <a:ext cx="8510155" cy="4051299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/>
            <a:r>
              <a:rPr lang="ru-RU" sz="1600" b="1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600" b="1" dirty="0">
                <a:solidFill>
                  <a:schemeClr val="tx1"/>
                </a:solidFill>
              </a:rPr>
              <a:t>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10 </a:t>
            </a:r>
            <a:r>
              <a:rPr lang="ru-RU" sz="1600" dirty="0">
                <a:solidFill>
                  <a:schemeClr val="tx1"/>
                </a:solidFill>
              </a:rPr>
              <a:t>дел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 – ст.11 ФЗ-135 </a:t>
            </a:r>
            <a:r>
              <a:rPr lang="ru-RU" sz="1600" dirty="0">
                <a:solidFill>
                  <a:schemeClr val="tx1"/>
                </a:solidFill>
              </a:rPr>
              <a:t>(в 2016 году – 5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lvl="0" indent="271463"/>
            <a:r>
              <a:rPr lang="ru-RU" sz="1600" dirty="0" smtClean="0">
                <a:solidFill>
                  <a:schemeClr val="tx1"/>
                </a:solidFill>
              </a:rPr>
              <a:t>Виды </a:t>
            </a:r>
            <a:r>
              <a:rPr lang="ru-RU" sz="1600" dirty="0">
                <a:solidFill>
                  <a:schemeClr val="tx1"/>
                </a:solidFill>
              </a:rPr>
              <a:t>нарушений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повышение</a:t>
            </a:r>
            <a:r>
              <a:rPr lang="ru-RU" sz="1600" dirty="0">
                <a:solidFill>
                  <a:srgbClr val="FF0000"/>
                </a:solidFill>
              </a:rPr>
              <a:t>, снижение или поддержание цен на </a:t>
            </a:r>
            <a:r>
              <a:rPr lang="ru-RU" sz="1600" dirty="0" smtClean="0">
                <a:solidFill>
                  <a:srgbClr val="FF0000"/>
                </a:solidFill>
              </a:rPr>
              <a:t>торгах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создание </a:t>
            </a:r>
            <a:r>
              <a:rPr lang="ru-RU" sz="1600" dirty="0">
                <a:solidFill>
                  <a:srgbClr val="FF0000"/>
                </a:solidFill>
              </a:rPr>
              <a:t>препятствий доступу на рынок, выходу с </a:t>
            </a:r>
            <a:r>
              <a:rPr lang="ru-RU" sz="1600" dirty="0" smtClean="0">
                <a:solidFill>
                  <a:srgbClr val="FF0000"/>
                </a:solidFill>
              </a:rPr>
              <a:t>рынка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координация </a:t>
            </a:r>
            <a:r>
              <a:rPr lang="ru-RU" sz="1600" dirty="0">
                <a:solidFill>
                  <a:srgbClr val="FF0000"/>
                </a:solidFill>
              </a:rPr>
              <a:t>экономической деятельности хозяйствующих </a:t>
            </a:r>
            <a:r>
              <a:rPr lang="ru-RU" sz="1600" dirty="0" smtClean="0">
                <a:solidFill>
                  <a:srgbClr val="FF0000"/>
                </a:solidFill>
              </a:rPr>
              <a:t>субъектов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  <a:p>
            <a:pPr lvl="0" indent="271463"/>
            <a:r>
              <a:rPr lang="ru-RU" sz="1600" b="1" dirty="0">
                <a:solidFill>
                  <a:schemeClr val="tx1"/>
                </a:solidFill>
              </a:rPr>
              <a:t>В 2016 году </a:t>
            </a:r>
            <a:r>
              <a:rPr lang="ru-RU" sz="1600" dirty="0">
                <a:solidFill>
                  <a:schemeClr val="tx1"/>
                </a:solidFill>
              </a:rPr>
              <a:t>виды нарушений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установление </a:t>
            </a:r>
            <a:r>
              <a:rPr lang="ru-RU" sz="1600" dirty="0">
                <a:solidFill>
                  <a:srgbClr val="FF0000"/>
                </a:solidFill>
              </a:rPr>
              <a:t>или поддержание цен (тарифов), скидок, надбавок (доплат) и (или) </a:t>
            </a:r>
            <a:r>
              <a:rPr lang="ru-RU" sz="1600" dirty="0" smtClean="0">
                <a:solidFill>
                  <a:srgbClr val="FF0000"/>
                </a:solidFill>
              </a:rPr>
              <a:t>наценок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повышение</a:t>
            </a:r>
            <a:r>
              <a:rPr lang="ru-RU" sz="1600" dirty="0">
                <a:solidFill>
                  <a:srgbClr val="FF0000"/>
                </a:solidFill>
              </a:rPr>
              <a:t>, снижение или поддержание цен на </a:t>
            </a:r>
            <a:r>
              <a:rPr lang="ru-RU" sz="1600" dirty="0" smtClean="0">
                <a:solidFill>
                  <a:srgbClr val="FF0000"/>
                </a:solidFill>
              </a:rPr>
              <a:t>торгах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раздел </a:t>
            </a:r>
            <a:r>
              <a:rPr lang="ru-RU" sz="1600" dirty="0">
                <a:solidFill>
                  <a:srgbClr val="FF0000"/>
                </a:solidFill>
              </a:rPr>
              <a:t>товарного </a:t>
            </a:r>
            <a:r>
              <a:rPr lang="ru-RU" sz="1600" dirty="0" smtClean="0">
                <a:solidFill>
                  <a:srgbClr val="FF0000"/>
                </a:solidFill>
              </a:rPr>
              <a:t>рынка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9987" y="1480457"/>
            <a:ext cx="8409214" cy="3178628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За истекший период 2017 года рассмотрено 11 дел по выявленным фактам согласованных действий государственных органов по фактам ограничения доступа на рынок, выхода с рынка (в 2016 году – 17)</a:t>
            </a: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Предоставление земельных участков под жилищное строительство без проведения  конкурсных процедур.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pPr marL="285750" lvl="0" indent="-28575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7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Антиконкурентные</a:t>
            </a:r>
            <a:r>
              <a:rPr lang="ru-RU" sz="2000" b="1" dirty="0" smtClean="0">
                <a:solidFill>
                  <a:schemeClr val="bg1"/>
                </a:solidFill>
              </a:rPr>
              <a:t> соглашения с участием органов власти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129" y="1262743"/>
            <a:ext cx="8510155" cy="4637314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sz="1600" dirty="0" smtClean="0">
                <a:solidFill>
                  <a:schemeClr val="tx1"/>
                </a:solidFill>
              </a:rPr>
              <a:t> -  статьи 17 ФЗ-135, за истекший период 2017 </a:t>
            </a:r>
            <a:r>
              <a:rPr lang="ru-RU" sz="1600" dirty="0">
                <a:solidFill>
                  <a:schemeClr val="tx1"/>
                </a:solidFill>
              </a:rPr>
              <a:t>года 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37 дел (</a:t>
            </a:r>
            <a:r>
              <a:rPr lang="ru-RU" sz="1600" dirty="0">
                <a:solidFill>
                  <a:schemeClr val="tx1"/>
                </a:solidFill>
              </a:rPr>
              <a:t>в 2016 году – 36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lvl="0"/>
            <a:endParaRPr lang="ru-RU" sz="1600" dirty="0" smtClean="0">
              <a:solidFill>
                <a:schemeClr val="tx1"/>
              </a:solidFill>
            </a:endParaRP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Основной </a:t>
            </a:r>
            <a:r>
              <a:rPr lang="ru-RU" sz="1600" dirty="0">
                <a:solidFill>
                  <a:schemeClr val="tx1"/>
                </a:solidFill>
              </a:rPr>
              <a:t>вид нарушения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необоснованное </a:t>
            </a:r>
            <a:r>
              <a:rPr lang="ru-RU" sz="1600" dirty="0">
                <a:solidFill>
                  <a:schemeClr val="tx1"/>
                </a:solidFill>
              </a:rPr>
              <a:t>ограничение доступа к участию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(66,7</a:t>
            </a:r>
            <a:r>
              <a:rPr lang="ru-RU" sz="1600" dirty="0">
                <a:solidFill>
                  <a:schemeClr val="tx1"/>
                </a:solidFill>
              </a:rPr>
              <a:t>% выявленных нарушений по фактам несоблюдения антимонопольных требований к торгам) 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smtClean="0">
                <a:solidFill>
                  <a:srgbClr val="C00000"/>
                </a:solidFill>
              </a:rPr>
              <a:t>Установление требований к участникам, не предусмотренные законодательством</a:t>
            </a:r>
          </a:p>
          <a:p>
            <a:pPr marL="285750" lvl="0" indent="-285750"/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создание </a:t>
            </a:r>
            <a:r>
              <a:rPr lang="ru-RU" sz="1600" dirty="0">
                <a:solidFill>
                  <a:schemeClr val="tx1"/>
                </a:solidFill>
              </a:rPr>
              <a:t>преимущественных условий участия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(25%). </a:t>
            </a:r>
            <a:r>
              <a:rPr lang="ru-RU" sz="1600" dirty="0" smtClean="0">
                <a:solidFill>
                  <a:srgbClr val="C00000"/>
                </a:solidFill>
              </a:rPr>
              <a:t>Предоставление информации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FF0000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В 2016 году основной вид нарушения – нарушение порядка определения победителя торгов (47% выявленных нарушений по фактам несоблюдения антимонопольных требований к торгам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204686"/>
            <a:ext cx="8623299" cy="39878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по статье 17.1. Федерального закона "О защите конкуренции" 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4 </a:t>
            </a:r>
            <a:r>
              <a:rPr lang="ru-RU" dirty="0">
                <a:solidFill>
                  <a:schemeClr val="tx1"/>
                </a:solidFill>
              </a:rPr>
              <a:t>дела (в 2016 году – 7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422399"/>
            <a:ext cx="8623299" cy="427082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конкуренции – недобросовестная конкуренция путем введения в заблуждение </a:t>
            </a:r>
            <a:r>
              <a:rPr lang="ru-RU" dirty="0" smtClean="0">
                <a:solidFill>
                  <a:schemeClr val="tx1"/>
                </a:solidFill>
              </a:rPr>
              <a:t>(нарушения на рынке ОСАГО при формирования заявок) и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конкуренция, связанная с созданием </a:t>
            </a:r>
            <a:r>
              <a:rPr lang="ru-RU" dirty="0" smtClean="0">
                <a:solidFill>
                  <a:schemeClr val="tx1"/>
                </a:solidFill>
              </a:rPr>
              <a:t>смешения  с товарными знаками и символикой </a:t>
            </a:r>
            <a:r>
              <a:rPr lang="en-US" dirty="0" smtClean="0">
                <a:solidFill>
                  <a:schemeClr val="tx1"/>
                </a:solidFill>
              </a:rPr>
              <a:t>FIFA WORLD CUP 2018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выдано </a:t>
            </a:r>
            <a:r>
              <a:rPr lang="ru-RU" dirty="0" smtClean="0">
                <a:solidFill>
                  <a:schemeClr val="tx1"/>
                </a:solidFill>
              </a:rPr>
              <a:t>27 </a:t>
            </a:r>
            <a:r>
              <a:rPr lang="ru-RU" dirty="0">
                <a:solidFill>
                  <a:schemeClr val="tx1"/>
                </a:solidFill>
              </a:rPr>
              <a:t>предупреждений, возбуждено и рассмотрено 2 дела по фактам недобросовестной конкуренции (в 2016 году – 28 предупреждений и 6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Недобросовестная конкуренция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972458"/>
            <a:ext cx="8710648" cy="2481943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5" y="3570515"/>
            <a:ext cx="8926286" cy="309154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2017 году </a:t>
            </a:r>
            <a:r>
              <a:rPr lang="ru-RU" sz="1600" dirty="0">
                <a:solidFill>
                  <a:schemeClr val="tx1"/>
                </a:solidFill>
              </a:rPr>
              <a:t>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189 </a:t>
            </a:r>
            <a:r>
              <a:rPr lang="ru-RU" sz="1600" dirty="0">
                <a:solidFill>
                  <a:schemeClr val="tx1"/>
                </a:solidFill>
              </a:rPr>
              <a:t>жалоб в соответствии со статьей 18.1 Закона о защите конкуренции, признаны обоснованными </a:t>
            </a:r>
            <a:r>
              <a:rPr lang="ru-RU" sz="1600" dirty="0" smtClean="0">
                <a:solidFill>
                  <a:schemeClr val="tx1"/>
                </a:solidFill>
              </a:rPr>
              <a:t>76 </a:t>
            </a:r>
            <a:r>
              <a:rPr lang="ru-RU" sz="1600" dirty="0">
                <a:solidFill>
                  <a:schemeClr val="tx1"/>
                </a:solidFill>
              </a:rPr>
              <a:t>жалобы, выдано </a:t>
            </a:r>
            <a:r>
              <a:rPr lang="ru-RU" sz="1600" dirty="0" smtClean="0">
                <a:solidFill>
                  <a:schemeClr val="tx1"/>
                </a:solidFill>
              </a:rPr>
              <a:t>57 предписаний, </a:t>
            </a:r>
            <a:r>
              <a:rPr lang="ru-RU" sz="1600" dirty="0">
                <a:solidFill>
                  <a:schemeClr val="tx1"/>
                </a:solidFill>
              </a:rPr>
              <a:t>исполнено </a:t>
            </a:r>
            <a:r>
              <a:rPr lang="ru-RU" sz="1600" dirty="0" smtClean="0">
                <a:solidFill>
                  <a:schemeClr val="tx1"/>
                </a:solidFill>
              </a:rPr>
              <a:t>33 </a:t>
            </a:r>
            <a:r>
              <a:rPr lang="ru-RU" sz="1600" dirty="0">
                <a:solidFill>
                  <a:schemeClr val="tx1"/>
                </a:solidFill>
              </a:rPr>
              <a:t>предписания, </a:t>
            </a:r>
            <a:r>
              <a:rPr lang="ru-RU" sz="1600" dirty="0" smtClean="0">
                <a:solidFill>
                  <a:schemeClr val="tx1"/>
                </a:solidFill>
              </a:rPr>
              <a:t>18 </a:t>
            </a:r>
            <a:r>
              <a:rPr lang="ru-RU" sz="1600" dirty="0">
                <a:solidFill>
                  <a:schemeClr val="tx1"/>
                </a:solidFill>
              </a:rPr>
              <a:t>– в стадии </a:t>
            </a:r>
            <a:r>
              <a:rPr lang="ru-RU" sz="1600" dirty="0" smtClean="0">
                <a:solidFill>
                  <a:schemeClr val="tx1"/>
                </a:solidFill>
              </a:rPr>
              <a:t>исполнения</a:t>
            </a:r>
            <a:endParaRPr lang="ru-RU" sz="1600" dirty="0">
              <a:solidFill>
                <a:schemeClr val="tx1"/>
              </a:solidFill>
            </a:endParaRPr>
          </a:p>
          <a:p>
            <a:pPr lvl="0"/>
            <a:endParaRPr lang="ru-RU" sz="1600" dirty="0" smtClean="0">
              <a:solidFill>
                <a:schemeClr val="tx1"/>
              </a:solidFill>
            </a:endParaRP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2016 году рассмотрено 403 жалобы в соответствии со статьей 18.1 Закона о защите конкуренции, признаны обоснованными 183 жалобы, выдано 129 предписаний, все предписания </a:t>
            </a:r>
            <a:r>
              <a:rPr lang="ru-RU" sz="1600" dirty="0" smtClean="0">
                <a:solidFill>
                  <a:schemeClr val="tx1"/>
                </a:solidFill>
              </a:rPr>
              <a:t>исполнены</a:t>
            </a:r>
          </a:p>
          <a:p>
            <a:pPr lvl="0"/>
            <a:endParaRPr lang="ru-RU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Большинство жалоб, как и в 2016 году, касались нарушений процедуры Федерального Закона «О закупках товаров, работ, услуг отдельными видами юридических лиц». В качестве основного довода жалоб являлся: необоснованный отказ в допуске к участию в закупочной процедуре.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27" y="677160"/>
            <a:ext cx="88827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cs typeface="Times New Roman" panose="02020603050405020304" pitchFamily="18" charset="0"/>
              </a:rPr>
              <a:t>     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cs typeface="Times New Roman" panose="02020603050405020304" pitchFamily="18" charset="0"/>
            </a:endParaRPr>
          </a:p>
          <a:p>
            <a:pPr indent="261938" algn="just"/>
            <a:r>
              <a:rPr lang="ru-RU" sz="1600" dirty="0" smtClean="0">
                <a:cs typeface="Times New Roman" panose="02020603050405020304" pitchFamily="18" charset="0"/>
              </a:rPr>
              <a:t>В </a:t>
            </a:r>
            <a:r>
              <a:rPr lang="ru-RU" sz="1600" dirty="0">
                <a:cs typeface="Times New Roman" panose="02020603050405020304" pitchFamily="18" charset="0"/>
              </a:rPr>
              <a:t>рамках статьи 18.1 Федерального закона "О защите конкуренции" </a:t>
            </a:r>
            <a:r>
              <a:rPr lang="ru-RU" sz="1600" dirty="0" smtClean="0">
                <a:cs typeface="Times New Roman" panose="02020603050405020304" pitchFamily="18" charset="0"/>
              </a:rPr>
              <a:t>за истекший период 2017 </a:t>
            </a:r>
            <a:r>
              <a:rPr lang="ru-RU" sz="1600" dirty="0">
                <a:cs typeface="Times New Roman" panose="02020603050405020304" pitchFamily="18" charset="0"/>
              </a:rPr>
              <a:t>года рассматривались жалобы на действия НОФ «Региональный оператор» РБ, в части правомерности осуществления конкурсных процедур и выбора организации для проведения капитального ремонта общего имущества в многоквартирных домах, расположенных на территории Республики Башкортостан в соответствии с требованиями Порядка привлечения НОФ «Региональный оператор Республики Башкортостан» на конкурсной основе подрядных организаций для оказания услуг и (или) выполнения работ по капитальному ремонту общего имущества в многоквартирном доме, утвержденного постановлением Правительства РБ от 26.12.2013 № </a:t>
            </a:r>
            <a:r>
              <a:rPr lang="ru-RU" sz="1600" dirty="0" smtClean="0">
                <a:cs typeface="Times New Roman" panose="02020603050405020304" pitchFamily="18" charset="0"/>
              </a:rPr>
              <a:t>626</a:t>
            </a:r>
          </a:p>
          <a:p>
            <a:pPr indent="261938" algn="just"/>
            <a:endParaRPr lang="ru-RU" sz="1600" dirty="0">
              <a:cs typeface="Times New Roman" panose="02020603050405020304" pitchFamily="18" charset="0"/>
            </a:endParaRPr>
          </a:p>
          <a:p>
            <a:pPr indent="261938" algn="just"/>
            <a:r>
              <a:rPr lang="ru-RU" sz="1600" dirty="0" smtClean="0">
                <a:cs typeface="Times New Roman" panose="02020603050405020304" pitchFamily="18" charset="0"/>
              </a:rPr>
              <a:t>Обжаловались торги </a:t>
            </a:r>
            <a:r>
              <a:rPr lang="ru-RU" sz="1600" dirty="0">
                <a:cs typeface="Times New Roman" panose="02020603050405020304" pitchFamily="18" charset="0"/>
              </a:rPr>
              <a:t>в рамках соблюдения требований Федерального закона «О несостоятельности (банкротстве)», Федерального закона «О приватизации государственного и муниципального имущества», Земельного кодекса РФ – при проведении аукционов на предоставление земельных участков, а также соблюдения Приказа ФАС России от 10.02.2010 № 67 «О порядке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</a:t>
            </a:r>
            <a:r>
              <a:rPr lang="ru-RU" sz="1600" dirty="0" smtClean="0">
                <a:cs typeface="Times New Roman" panose="02020603050405020304" pitchFamily="18" charset="0"/>
              </a:rPr>
              <a:t>»</a:t>
            </a:r>
            <a:endParaRPr lang="ru-RU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рекламе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41 дело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62 предписания </a:t>
            </a:r>
            <a:r>
              <a:rPr lang="ru-RU" dirty="0">
                <a:solidFill>
                  <a:schemeClr val="tx1"/>
                </a:solidFill>
              </a:rPr>
              <a:t>(в 2016 году – 107 дел и 182 предписания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362528"/>
            <a:ext cx="8623299" cy="371747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состоялось </a:t>
            </a:r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dirty="0">
                <a:solidFill>
                  <a:schemeClr val="tx1"/>
                </a:solidFill>
              </a:rPr>
              <a:t>заседания Экспертного совета (22 </a:t>
            </a:r>
            <a:r>
              <a:rPr lang="ru-RU" dirty="0" smtClean="0">
                <a:solidFill>
                  <a:schemeClr val="tx1"/>
                </a:solidFill>
              </a:rPr>
              <a:t>марта,14 июня и 6 сентября </a:t>
            </a:r>
            <a:r>
              <a:rPr lang="ru-RU" dirty="0">
                <a:solidFill>
                  <a:schemeClr val="tx1"/>
                </a:solidFill>
              </a:rPr>
              <a:t>2017 года), в 2016 году – 4 заседания.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rgbClr val="0070C0"/>
              </a:solidFill>
            </a:endParaRPr>
          </a:p>
          <a:p>
            <a:pPr lvl="0" indent="355600" algn="just"/>
            <a:r>
              <a:rPr lang="ru-RU" dirty="0" smtClean="0">
                <a:solidFill>
                  <a:srgbClr val="0070C0"/>
                </a:solidFill>
              </a:rPr>
              <a:t>На </a:t>
            </a:r>
            <a:r>
              <a:rPr lang="ru-RU" dirty="0">
                <a:solidFill>
                  <a:srgbClr val="0070C0"/>
                </a:solidFill>
              </a:rPr>
              <a:t>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</a:t>
            </a:r>
            <a:r>
              <a:rPr lang="ru-RU" dirty="0" smtClean="0">
                <a:solidFill>
                  <a:srgbClr val="0070C0"/>
                </a:solidFill>
              </a:rPr>
              <a:t>рекламирования</a:t>
            </a:r>
            <a:endParaRPr lang="ru-RU" dirty="0">
              <a:solidFill>
                <a:srgbClr val="0070C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нужд Башкортостанским УФАС России </a:t>
            </a:r>
            <a:r>
              <a:rPr lang="ru-RU" dirty="0" smtClean="0">
                <a:solidFill>
                  <a:schemeClr val="tx1"/>
                </a:solidFill>
              </a:rPr>
              <a:t>за 8 месяцев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514 </a:t>
            </a:r>
            <a:r>
              <a:rPr lang="ru-RU" dirty="0">
                <a:solidFill>
                  <a:schemeClr val="tx1"/>
                </a:solidFill>
              </a:rPr>
              <a:t>жалоб 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 (в </a:t>
            </a:r>
            <a:r>
              <a:rPr lang="ru-RU" dirty="0">
                <a:solidFill>
                  <a:schemeClr val="tx1"/>
                </a:solidFill>
              </a:rPr>
              <a:t>2016 году – 1041 жалоба),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проведено 146 </a:t>
            </a:r>
            <a:r>
              <a:rPr lang="ru-RU" dirty="0">
                <a:solidFill>
                  <a:schemeClr val="tx1"/>
                </a:solidFill>
              </a:rPr>
              <a:t>проверок (в 2016 году – 153).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Поступило 25 </a:t>
            </a:r>
            <a:r>
              <a:rPr lang="ru-RU" dirty="0">
                <a:solidFill>
                  <a:schemeClr val="tx1"/>
                </a:solidFill>
              </a:rPr>
              <a:t>материалов 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 (в </a:t>
            </a:r>
            <a:r>
              <a:rPr lang="ru-RU" dirty="0">
                <a:solidFill>
                  <a:schemeClr val="tx1"/>
                </a:solidFill>
              </a:rPr>
              <a:t>2016 году – 30),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113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</a:t>
            </a:r>
            <a:r>
              <a:rPr lang="ru-RU" dirty="0">
                <a:solidFill>
                  <a:schemeClr val="tx1"/>
                </a:solidFill>
              </a:rPr>
              <a:t>(в 2016 году – 368),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 41 хозяйствующий субъект </a:t>
            </a:r>
            <a:r>
              <a:rPr lang="ru-RU" dirty="0">
                <a:solidFill>
                  <a:schemeClr val="tx1"/>
                </a:solidFill>
              </a:rPr>
              <a:t>(в 2016 году – 91).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Рассмотрено 652 дела </a:t>
            </a:r>
            <a:r>
              <a:rPr lang="ru-RU" dirty="0">
                <a:solidFill>
                  <a:schemeClr val="tx1"/>
                </a:solidFill>
              </a:rPr>
              <a:t>по нарушениям законодательства о контрактной системе в сфере закупок товаров, работ, услуг для обеспечения государственных и муниципальных нужд (в 2016 году – 1439).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115" y="1055915"/>
          <a:ext cx="8360228" cy="583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5146"/>
                <a:gridCol w="1445842"/>
                <a:gridCol w="1329240"/>
              </a:tblGrid>
              <a:tr h="10388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Башкортостанским УФАС России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2016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711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выдано предупреждений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 предостережений 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222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проведено проверок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218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163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5696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возбуждено и рассмотрено дел по признакам нарушения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антимонопольного законодательства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</a:t>
                      </a: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 электроэнергетике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 рекламе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 торговле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804236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законодательства о контрактной системе в сфере закупок товаров, работ, услуг для обеспечения государственных и муниципальных нужд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652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1439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возбуждено и рассмотрено дел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 административных правонарушениях 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596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рассмотрено жалоб в порядке ст. 18.1 ФЗ «О защите конкуренции»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189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403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1904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3347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в 1 полугодии 2017 года проведено 2 заседания совета (6 апреля и 29 июня 2017 года), в 2016 году –проведено 4 заседания совета).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975429"/>
            <a:ext cx="8926286" cy="35269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заседаниях совета 6 апреля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практику.</a:t>
            </a: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29 июня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члены и участники совета совместно со страховыми организациями, представителями государственных заказчиков, органов прокуратуры, участников рынка, общественных организаций, слушателей школы конкурентного права  в присутствии средств массовой информации обсудили проблемы, возникающие при осуществлении закупок в рамках Закона о контрактной системе на оказании услуг </a:t>
            </a:r>
            <a:r>
              <a:rPr lang="ru-RU" dirty="0" smtClean="0">
                <a:solidFill>
                  <a:schemeClr val="tx1"/>
                </a:solidFill>
              </a:rPr>
              <a:t>ОСАГО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949" y="1175658"/>
            <a:ext cx="8281851" cy="4950506"/>
          </a:xfrm>
        </p:spPr>
        <p:txBody>
          <a:bodyPr/>
          <a:lstStyle/>
          <a:p>
            <a:pPr algn="just"/>
            <a:r>
              <a:rPr lang="ru-RU" sz="2300" dirty="0" smtClean="0"/>
              <a:t>За 8 месяцев 2017 года в адрес Башкортостанского УФАС России по контролю в сфере закупок поступило 514 жалоб на действия (бездействия) заказчиков, уполномоченных органов, учреждений, аукционных, конкурсных, котировочных комиссий, (в 2016 году – 1041 жалоба), проведено 146 проверок (в 2016 году – 153). </a:t>
            </a:r>
          </a:p>
          <a:p>
            <a:pPr algn="just"/>
            <a:endParaRPr lang="ru-RU" sz="2300" dirty="0" smtClean="0"/>
          </a:p>
          <a:p>
            <a:pPr algn="just"/>
            <a:r>
              <a:rPr lang="x-none" sz="2300" smtClean="0"/>
              <a:t>Структурный состав поданных жалоб распределился следующим образом: </a:t>
            </a:r>
            <a:r>
              <a:rPr lang="ru-RU" sz="2300" dirty="0" smtClean="0"/>
              <a:t>закупки</a:t>
            </a:r>
            <a:r>
              <a:rPr lang="x-none" sz="2300" smtClean="0"/>
              <a:t> для федеральных нужд – </a:t>
            </a:r>
            <a:r>
              <a:rPr lang="ru-RU" sz="2300" dirty="0" smtClean="0"/>
              <a:t>131 </a:t>
            </a:r>
            <a:r>
              <a:rPr lang="x-none" sz="2300" smtClean="0"/>
              <a:t>жалоб</a:t>
            </a:r>
            <a:r>
              <a:rPr lang="ru-RU" sz="2300" dirty="0" err="1" smtClean="0"/>
              <a:t>а</a:t>
            </a:r>
            <a:r>
              <a:rPr lang="x-none" sz="2300" smtClean="0"/>
              <a:t> или 2</a:t>
            </a:r>
            <a:r>
              <a:rPr lang="ru-RU" sz="2300" dirty="0" smtClean="0"/>
              <a:t>5</a:t>
            </a:r>
            <a:r>
              <a:rPr lang="x-none" sz="2300" smtClean="0"/>
              <a:t>,</a:t>
            </a:r>
            <a:r>
              <a:rPr lang="ru-RU" sz="2300" dirty="0" smtClean="0"/>
              <a:t>5</a:t>
            </a:r>
            <a:r>
              <a:rPr lang="x-none" sz="2300" smtClean="0"/>
              <a:t>% от общего количества, </a:t>
            </a:r>
            <a:r>
              <a:rPr lang="ru-RU" sz="2300" dirty="0" smtClean="0"/>
              <a:t>закупки</a:t>
            </a:r>
            <a:r>
              <a:rPr lang="x-none" sz="2300" smtClean="0"/>
              <a:t> для нужд субъекта Российской Федерации – </a:t>
            </a:r>
            <a:r>
              <a:rPr lang="ru-RU" sz="2300" dirty="0" smtClean="0"/>
              <a:t>252</a:t>
            </a:r>
            <a:r>
              <a:rPr lang="x-none" sz="2300" smtClean="0"/>
              <a:t> или </a:t>
            </a:r>
            <a:r>
              <a:rPr lang="ru-RU" sz="2300" dirty="0" smtClean="0"/>
              <a:t>49</a:t>
            </a:r>
            <a:r>
              <a:rPr lang="x-none" sz="2300" smtClean="0"/>
              <a:t>%, </a:t>
            </a:r>
            <a:r>
              <a:rPr lang="ru-RU" sz="2300" dirty="0" smtClean="0"/>
              <a:t>закупки </a:t>
            </a:r>
            <a:r>
              <a:rPr lang="x-none" sz="2300" smtClean="0"/>
              <a:t>для муниципальных нужд – </a:t>
            </a:r>
            <a:r>
              <a:rPr lang="ru-RU" sz="2300" dirty="0" smtClean="0"/>
              <a:t>157</a:t>
            </a:r>
            <a:r>
              <a:rPr lang="x-none" sz="2300" smtClean="0"/>
              <a:t> или </a:t>
            </a:r>
            <a:r>
              <a:rPr lang="ru-RU" sz="2300" dirty="0" smtClean="0"/>
              <a:t>30</a:t>
            </a:r>
            <a:r>
              <a:rPr lang="x-none" sz="2300" smtClean="0"/>
              <a:t>,</a:t>
            </a:r>
            <a:r>
              <a:rPr lang="ru-RU" sz="2300" dirty="0" smtClean="0"/>
              <a:t>5</a:t>
            </a:r>
            <a:r>
              <a:rPr lang="x-none" sz="2300" smtClean="0"/>
              <a:t>%.</a:t>
            </a:r>
            <a:endParaRPr lang="ru-RU" sz="2300" dirty="0" smtClean="0"/>
          </a:p>
          <a:p>
            <a:pPr algn="just"/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3950"/>
          <a:ext cx="8229600" cy="500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74" y="1123406"/>
            <a:ext cx="8255726" cy="5235830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200" smtClean="0"/>
              <a:t>Около 78 </a:t>
            </a:r>
            <a:r>
              <a:rPr lang="ru-RU" sz="2200" dirty="0" smtClean="0"/>
              <a:t>%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marL="0" indent="539750" algn="just">
              <a:buNone/>
            </a:pPr>
            <a:r>
              <a:rPr lang="ru-RU" sz="2200" dirty="0" smtClean="0"/>
              <a:t>Наиболее часто встречающимися нарушениями при рассмотрении жалоб является необъективное описание объекта закупки, установление требований к несуществующему материалу, использования нестандартных показателей при описании закупки, а также неправомерное отклонение заявок.</a:t>
            </a:r>
          </a:p>
          <a:p>
            <a:pPr marL="0" indent="539750" algn="just">
              <a:buNone/>
            </a:pPr>
            <a:r>
              <a:rPr lang="ru-RU" sz="2200" dirty="0" smtClean="0"/>
              <a:t>Кроме того, стоит отметить, что в связи с переходом </a:t>
            </a:r>
            <a:r>
              <a:rPr lang="ru-RU" sz="2200" dirty="0" err="1" smtClean="0"/>
              <a:t>ГУПов</a:t>
            </a:r>
            <a:r>
              <a:rPr lang="ru-RU" sz="2200" dirty="0" smtClean="0"/>
              <a:t> и </a:t>
            </a:r>
            <a:r>
              <a:rPr lang="ru-RU" sz="2200" dirty="0" err="1" smtClean="0"/>
              <a:t>МУПов</a:t>
            </a:r>
            <a:r>
              <a:rPr lang="ru-RU" sz="2200" dirty="0" smtClean="0"/>
              <a:t> на 44-ФЗ, возобновились нарушения, которые «обычные» государственные и муниципальные заказчики уже перестали допускать. Речь идет о неверном способе определения поставщика. 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54" y="1011382"/>
            <a:ext cx="8215745" cy="5114781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100" b="1" dirty="0" smtClean="0"/>
              <a:t>Пример 1:</a:t>
            </a:r>
            <a:r>
              <a:rPr lang="ru-RU" sz="2100" dirty="0" smtClean="0"/>
              <a:t> Муниципальное унитарное предприятие «Уфимские инженерные сети» объявило </a:t>
            </a:r>
            <a:r>
              <a:rPr lang="ru-RU" sz="2100" b="1" dirty="0" smtClean="0"/>
              <a:t>открытый конкур</a:t>
            </a:r>
            <a:r>
              <a:rPr lang="ru-RU" sz="2100" dirty="0" smtClean="0"/>
              <a:t>с на «Выполнение работ по реконструкции теплосети 2Ду800 на участке от ТК-8104 до ТК-8108 ул. Армянская, </a:t>
            </a:r>
            <a:r>
              <a:rPr lang="ru-RU" sz="2100" dirty="0" err="1" smtClean="0"/>
              <a:t>Демский</a:t>
            </a:r>
            <a:r>
              <a:rPr lang="ru-RU" sz="2100" dirty="0" smtClean="0"/>
              <a:t> район г. Уфа РБ».</a:t>
            </a:r>
          </a:p>
          <a:p>
            <a:pPr marL="0" indent="539750" algn="just">
              <a:buNone/>
            </a:pPr>
            <a:r>
              <a:rPr lang="ru-RU" sz="2100" dirty="0" smtClean="0"/>
              <a:t>В соответствии с ч. 2 ст. 59 Закона о контрактной системе Заказчик обязан проводить электронный аукцион в случае, если осуществляются закупки товаров, работ, услуг, включенных в перечень, установленный Правительством Российской Федерации.</a:t>
            </a:r>
          </a:p>
          <a:p>
            <a:pPr marL="0" indent="539750" algn="just">
              <a:buNone/>
            </a:pPr>
            <a:r>
              <a:rPr lang="ru-RU" sz="2100" dirty="0" smtClean="0"/>
              <a:t>Данный вид работ включен перечень, утверждённый Распоряжением Правительства Российской Федерации № 890-р. Следовательно, данная закупка должна была проводиться путем проведения </a:t>
            </a:r>
            <a:r>
              <a:rPr lang="ru-RU" sz="2100" b="1" dirty="0" smtClean="0"/>
              <a:t>электронного аукциона</a:t>
            </a:r>
            <a:r>
              <a:rPr lang="ru-RU" sz="2100" dirty="0" smtClean="0"/>
              <a:t>, в итоге была аннулирована.</a:t>
            </a:r>
          </a:p>
          <a:p>
            <a:pPr marL="0" indent="539750" algn="just">
              <a:buNone/>
            </a:pP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731818"/>
            <a:ext cx="8188036" cy="4394346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300" b="1" dirty="0" smtClean="0"/>
              <a:t>Пример 2: </a:t>
            </a:r>
            <a:r>
              <a:rPr lang="ru-RU" sz="2300" dirty="0" smtClean="0"/>
              <a:t>Муниципальное унитарное предприятие «</a:t>
            </a:r>
            <a:r>
              <a:rPr lang="ru-RU" sz="2300" dirty="0" err="1" smtClean="0"/>
              <a:t>Малоязовские</a:t>
            </a:r>
            <a:r>
              <a:rPr lang="ru-RU" sz="2300" dirty="0" smtClean="0"/>
              <a:t> электрические сети» объявило </a:t>
            </a:r>
            <a:r>
              <a:rPr lang="ru-RU" sz="2300" b="1" dirty="0" smtClean="0"/>
              <a:t>открытый конкурс</a:t>
            </a:r>
            <a:r>
              <a:rPr lang="ru-RU" sz="2300" dirty="0" smtClean="0"/>
              <a:t> по предмету «Работы по ремонту местных линий электропередачи и связи».</a:t>
            </a:r>
          </a:p>
          <a:p>
            <a:pPr marL="0" indent="539750" algn="just">
              <a:buNone/>
            </a:pPr>
            <a:r>
              <a:rPr lang="ru-RU" sz="2300" dirty="0" smtClean="0"/>
              <a:t>Данный вид работ также включен в вышеуказанный включен перечень, данная закупка также должна была проводиться путем проведения </a:t>
            </a:r>
            <a:r>
              <a:rPr lang="ru-RU" sz="2300" b="1" dirty="0" smtClean="0"/>
              <a:t>электронного аукциона</a:t>
            </a:r>
            <a:r>
              <a:rPr lang="ru-RU" sz="2300" dirty="0" smtClean="0"/>
              <a:t>, и тоже была аннулирована.</a:t>
            </a:r>
          </a:p>
          <a:p>
            <a:pPr marL="0" indent="539750" algn="just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sz="2300" dirty="0" smtClean="0"/>
              <a:t>За 8 месяцев 2017 года в Башкортостанское УФАС России поступило 113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marL="0" indent="539750" algn="just">
              <a:buNone/>
            </a:pPr>
            <a:r>
              <a:rPr lang="ru-RU" sz="2300" dirty="0" smtClean="0"/>
              <a:t>В реестр недобросовестных поставщиков включено 41 хозяйствующий субъект. Более 50% обращений связаны с уклонение победителя от заключения контракта, Более 40% обращений приходится на одностороннее расторжение от исполнения контракта, также около 3% - по решению суда.</a:t>
            </a:r>
          </a:p>
          <a:p>
            <a:pPr marL="0" indent="539750" algn="just">
              <a:buNone/>
            </a:pPr>
            <a:r>
              <a:rPr lang="ru-RU" sz="2300" dirty="0" smtClean="0"/>
              <a:t> Зачастую это связано с тем, что многие участники сильно снижали начальную максимальную цену контракта, недооценивая свои силы.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094510"/>
            <a:ext cx="8188036" cy="5031654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300" b="1" dirty="0" smtClean="0"/>
              <a:t>Пример:</a:t>
            </a:r>
            <a:r>
              <a:rPr lang="ru-RU" sz="2300" dirty="0" smtClean="0"/>
              <a:t> Общество «</a:t>
            </a:r>
            <a:r>
              <a:rPr lang="en-US" sz="2300" dirty="0" smtClean="0"/>
              <a:t>N</a:t>
            </a:r>
            <a:r>
              <a:rPr lang="ru-RU" sz="2300" dirty="0" smtClean="0"/>
              <a:t>» выиграло с большим падением аукцион на право заключения гражданско-правового договора на оказание услуг по производству специальной одежды (костюм летний) для медицинского персонала.</a:t>
            </a:r>
          </a:p>
          <a:p>
            <a:pPr marL="0" indent="539750" algn="just">
              <a:buNone/>
            </a:pPr>
            <a:r>
              <a:rPr lang="ru-RU" sz="2300" dirty="0" smtClean="0"/>
              <a:t>За низкую цену было вынуждено поставить товар ненадлежащего качества и несоответствующего аукционной документации. Проведенная независимая экспертиза показала, что представлен товар ненадлежащего качества. В связи с чем, заказчик расторг контракт в одностороннем порядке.</a:t>
            </a:r>
          </a:p>
          <a:p>
            <a:pPr marL="0" indent="539750" algn="just">
              <a:buNone/>
            </a:pPr>
            <a:r>
              <a:rPr lang="ru-RU" sz="2300" dirty="0" smtClean="0"/>
              <a:t>Впоследствии Общество было включено в Реестр недобросовестных поставщиков.</a:t>
            </a:r>
          </a:p>
          <a:p>
            <a:pPr marL="0" indent="539750" algn="just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746" y="1136074"/>
            <a:ext cx="7966364" cy="4990090"/>
          </a:xfrm>
        </p:spPr>
        <p:txBody>
          <a:bodyPr/>
          <a:lstStyle/>
          <a:p>
            <a:pPr marL="0" indent="1081088" algn="just">
              <a:buNone/>
            </a:pPr>
            <a:endParaRPr lang="ru-RU" sz="2600" dirty="0" smtClean="0"/>
          </a:p>
          <a:p>
            <a:pPr marL="0" indent="1081088" algn="just">
              <a:buNone/>
            </a:pPr>
            <a:r>
              <a:rPr lang="ru-RU" sz="2600" dirty="0" smtClean="0"/>
              <a:t>За 8 месяцев 2017 года Башкортостанское УФАС России подало 3 инициативных иска о признании заключенных контрактов недействительными. </a:t>
            </a:r>
          </a:p>
          <a:p>
            <a:pPr marL="0" indent="1081088" algn="just">
              <a:buNone/>
            </a:pPr>
            <a:r>
              <a:rPr lang="ru-RU" sz="2600" dirty="0" smtClean="0"/>
              <a:t>Иски подаются в случаях, когда Заказчики не выполняют предписание антимонопольного органа и в нарушение закона заключают контракт.  </a:t>
            </a:r>
          </a:p>
          <a:p>
            <a:pPr marL="0" indent="539750" algn="just">
              <a:buNone/>
            </a:pPr>
            <a:endParaRPr lang="ru-RU" sz="2600" dirty="0" smtClean="0"/>
          </a:p>
          <a:p>
            <a:pPr marL="0" indent="539750" algn="just">
              <a:buNone/>
            </a:pP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491" y="1080656"/>
            <a:ext cx="8257309" cy="5045508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1800" b="1" dirty="0" smtClean="0"/>
              <a:t>Пример: </a:t>
            </a:r>
            <a:r>
              <a:rPr lang="ru-RU" sz="1800" dirty="0" smtClean="0"/>
              <a:t>Комиссией Башкортостанского УФАС России по контролю в сфере закупок проведена внеплановая проверка Управления коммунального хозяйства и благоустройства Администрации г. Уфа при осуществлении закупки «Установка камер фото- и </a:t>
            </a:r>
            <a:r>
              <a:rPr lang="ru-RU" sz="1800" dirty="0" err="1" smtClean="0"/>
              <a:t>видеофиксации</a:t>
            </a:r>
            <a:r>
              <a:rPr lang="ru-RU" sz="1800" dirty="0" smtClean="0"/>
              <a:t> на улицах и дорогах местного значения городского округа город Уфа Республики Башкортостан». </a:t>
            </a:r>
          </a:p>
          <a:p>
            <a:pPr marL="0" indent="539750" algn="just">
              <a:buNone/>
            </a:pPr>
            <a:r>
              <a:rPr lang="ru-RU" sz="1800" dirty="0" smtClean="0"/>
              <a:t>Решением ВП-90/17 от 06.06.2017 г. Комиссия установила в действиях заказчика нарушения п.1 ч.1 ст. 33  Закона о контрактной системе, п.3 ч.3 ст.66 Закона о контрактной системе и выдала предписание об устранении допущенных нарушений.</a:t>
            </a:r>
          </a:p>
          <a:p>
            <a:pPr marL="0" indent="539750" algn="just">
              <a:buNone/>
            </a:pPr>
            <a:r>
              <a:rPr lang="ru-RU" sz="1800" dirty="0" smtClean="0"/>
              <a:t>Вместе с тем, вопреки выданному предписанию, в нарушение Закона о контрактной системе 09.06.2017 </a:t>
            </a:r>
            <a:r>
              <a:rPr lang="ru-RU" sz="1800" dirty="0" err="1" smtClean="0"/>
              <a:t>УКХиБ</a:t>
            </a:r>
            <a:r>
              <a:rPr lang="ru-RU" sz="1800" dirty="0" smtClean="0"/>
              <a:t> заключило контракт с ООО «Интеллектуальные технологии безопасности».</a:t>
            </a:r>
          </a:p>
          <a:p>
            <a:pPr marL="0" indent="539750" algn="just">
              <a:buNone/>
            </a:pPr>
            <a:r>
              <a:rPr lang="ru-RU" sz="1800" dirty="0" smtClean="0"/>
              <a:t>Башкортостанское УФАС России подало исковое заявление о признании вышеуказанного контракта недействительным с одновременным заявлением обеспечительных мер в виде наложения запрета на исполнение контракта.</a:t>
            </a:r>
          </a:p>
          <a:p>
            <a:pPr marL="0" indent="53975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При осуществлении контроля экономической концентрации на товарных и финансовых рынках рассмотрено 2 ходатайства (в 2016 году – 1 ходатайство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 </a:t>
            </a:r>
            <a:r>
              <a:rPr lang="ru-RU" dirty="0">
                <a:solidFill>
                  <a:schemeClr val="tx1"/>
                </a:solidFill>
              </a:rPr>
              <a:t>анализ состояния конкурентной среды на 6 товарных рынках (в 2016 голу – </a:t>
            </a:r>
            <a:r>
              <a:rPr lang="ru-RU" dirty="0" smtClean="0">
                <a:solidFill>
                  <a:schemeClr val="tx1"/>
                </a:solidFill>
              </a:rPr>
              <a:t>13)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энергии (мощности)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услуг по сбору и транспортированию твердых бытовых отходов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теплоснабжения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розничный рынок нефтепродуктов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нерудных материалов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управления многоквартирными домами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более 300 </a:t>
            </a:r>
            <a:r>
              <a:rPr lang="ru-RU" dirty="0">
                <a:solidFill>
                  <a:schemeClr val="tx1"/>
                </a:solidFill>
              </a:rPr>
              <a:t>обращений </a:t>
            </a:r>
            <a:r>
              <a:rPr lang="ru-RU" dirty="0" smtClean="0">
                <a:solidFill>
                  <a:schemeClr val="tx1"/>
                </a:solidFill>
              </a:rPr>
              <a:t>граждан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</a:t>
            </a:r>
            <a:r>
              <a:rPr lang="ru-RU" dirty="0">
                <a:solidFill>
                  <a:schemeClr val="tx1"/>
                </a:solidFill>
              </a:rPr>
              <a:t>участвовало в более чем </a:t>
            </a:r>
            <a:r>
              <a:rPr lang="ru-RU" dirty="0" smtClean="0">
                <a:solidFill>
                  <a:schemeClr val="tx1"/>
                </a:solidFill>
              </a:rPr>
              <a:t>500 </a:t>
            </a:r>
            <a:r>
              <a:rPr lang="ru-RU" dirty="0">
                <a:solidFill>
                  <a:schemeClr val="tx1"/>
                </a:solidFill>
              </a:rPr>
              <a:t>заседаниях судов различных инстанций (в 2016 году – 1021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908" y="1136074"/>
            <a:ext cx="8201891" cy="4990090"/>
          </a:xfrm>
        </p:spPr>
        <p:txBody>
          <a:bodyPr/>
          <a:lstStyle/>
          <a:p>
            <a:pPr indent="641350" algn="just">
              <a:buNone/>
            </a:pPr>
            <a:endParaRPr lang="ru-RU" dirty="0" smtClean="0"/>
          </a:p>
          <a:p>
            <a:pPr marL="0" indent="900113" algn="just">
              <a:buNone/>
            </a:pPr>
            <a:r>
              <a:rPr lang="ru-RU" sz="2900" dirty="0" smtClean="0"/>
              <a:t>Башкортостанское УФАС России систематически направляет в органы Прокуратуры материалы с признаками коррупционной составляющей, выявленными в ходе рассмотрения жалоб, проведения проверок. </a:t>
            </a: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2618" y="1149928"/>
            <a:ext cx="8174182" cy="4976236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100" b="1" dirty="0" smtClean="0"/>
              <a:t>Пример: </a:t>
            </a:r>
            <a:r>
              <a:rPr lang="ru-RU" sz="2100" dirty="0" smtClean="0"/>
              <a:t>Башкортостанским УФАС России  были  направлены в прокуратуру ЗАТО г.Межгорье РБ материалы по признакам нарушения первым заместителем главы Администрации ЗАТО Межгорье М.В. Якимовичем ч.1 ст.10 Федерального закона от 25.12.2008 года №273-ФЗ «О противодействии коррупции», выразившихся в допуске и признании победителем заявки МУП ЖКХ г.Межгорье.</a:t>
            </a:r>
          </a:p>
          <a:p>
            <a:pPr marL="0" indent="539750" algn="just">
              <a:buNone/>
            </a:pPr>
            <a:r>
              <a:rPr lang="ru-RU" sz="2100" dirty="0" smtClean="0"/>
              <a:t> Исполняющем обязанности руководителя МУП ЖКХ г.Межгорье являлся А.В. Якимович, который является родным братом председателя единой комиссии Администрации М.В. Якимовича. При этом, такая заявка в нарушение положений ч.7 ст.78 Федерального закона от 05.04.2013 года № 44-ФЗ «О контрактной системе в сфере закупок товаров, работ, услуг для обеспечения государственных и муниципальных нужд» неправомерно признана соответствующей.</a:t>
            </a:r>
          </a:p>
          <a:p>
            <a:pPr marL="0" indent="53975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630" y="859971"/>
            <a:ext cx="8882742" cy="58166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8 месяцев 2017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возбуждено и рассмотрено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403 дела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административных правонарушениях в соответствии с Кодексом РФ об административных правонарушениях (в 2016 году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555 дел), в частности: 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ст.7.29 – 10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ст.. 7.30 – 354 дела;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ст.. 7.31 – 8,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ст.. 7.32 – 18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ст.7.32.3 – 3 дела;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ст.7.32.4 – 9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ч.7 ст.19.5 – 1 дело;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Производство по административным правонарушениям в 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5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4097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Экспертный совет по развитию конкуренции в сфере розничной торговли при Башкортостанском УФАС России действует с 2010 года.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состоялось 2 заседания совета (31 марта и 20 июня 2017 года), в 2016 году проведено 4 заседания совета.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554515"/>
            <a:ext cx="8926286" cy="410754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50825" algn="just"/>
            <a:r>
              <a:rPr lang="ru-RU" sz="1400" dirty="0" smtClean="0">
                <a:solidFill>
                  <a:schemeClr val="tx1"/>
                </a:solidFill>
              </a:rPr>
              <a:t>За истекший период 2017 года возбуждено и рассмотрено 1 дело по признакам нарушения Федерального закона «Об основах государственного регулирования торговой деятельности в Российской  Федерации» (в 2016 году – 4)</a:t>
            </a:r>
          </a:p>
          <a:p>
            <a:pPr lvl="0" indent="250825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31 </a:t>
            </a:r>
            <a:r>
              <a:rPr lang="ru-RU" sz="1400" dirty="0">
                <a:solidFill>
                  <a:schemeClr val="tx1"/>
                </a:solidFill>
              </a:rPr>
              <a:t>марта 2017 года на заседании Экспертного Совета обсуждались принятые в Закон о торговле изменения, промежуточные итоги проверок, проводимых Башкортостанским УФАС России, тенденции на рынке; проблемы, с которыми приходится сталкиваться производителям при вхождении в торговые сети, о положениях федерального законодательства, которые влияют как на общее состояние потребительского рынка, так и на каждого игрока в отдельности; необходимости установления эффективного диалога между торговыми сетями и поставщиками; поддержке республиканских производителей.</a:t>
            </a:r>
          </a:p>
          <a:p>
            <a:pPr lvl="0" indent="250825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20 июня 2017 года на заседании Экспертного Совета обсуждалась тема: «Практика применения Федерального закона от 03.07.2016 № 273-ФЗ «О внесении изменений в Федеральный закон «Об основах государственного регулирования торговой деятельности в Российской Федерации». Затронуты проблемные вопросы в хлебобулочной отрасли, качества присутствующей на полках магазинов молочной продукции, развития собственных торговых точек производителей, проблемы перехода на электронный документооборот, а также возможности ограничения развития ритейла не по товарообороту продовольственных товаров, а по торговым площадям.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2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166" y="1030014"/>
            <a:ext cx="8975834" cy="5096149"/>
          </a:xfrm>
        </p:spPr>
        <p:txBody>
          <a:bodyPr/>
          <a:lstStyle/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 истекший период 2017 года возбуждено и рассмотрено 596 дел об административных правонарушениях (в 2016 году – 911 дел), в том числе</a:t>
            </a:r>
            <a:r>
              <a:rPr lang="ru-RU" sz="1400" i="1" dirty="0" smtClean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7.29-7.32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в сфере закупок – 403 дела (в 2016 году – 555);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14.3, 14.38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 рекламе – 52 дела (в 2016 году – 155);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14.31 за злоупотребление доминирующим положением на товарных рынках – 3 дела (в 2016 году – 20);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заключение ограничивающих конкуренцию соглашений – 46 дел (в 2016 году – 51);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14.33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недобросовестную конкуренцию – 3 дела (в 2016 году – 13);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14.9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ограничение конкуренции органами власти, органами местного самоуправления – 9 дел (в 2016 году – 38);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9.16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об энергосбережении и о повышении энергетической эффективности – 1 дело (в 2016 году – 1); 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9.21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- 2 дела (в 2016 году – 11);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7.32.3 - 7.32.4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порядка закупок отдельными видами юридических лиц – 72 дела (в 2016 году – 41);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19.5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неисполнение в срок решения, предписания - 2 дела (в 2016 году – 13);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непредставление ходатайств, уведомлений (заявлений), сведений (информации) в антимонопольный орган – 3 дела (в 2016 году – 6).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tx1"/>
                </a:solidFill>
              </a:rPr>
              <a:t>Общая сумма уплаченного штрафа – более 10,8 млн. рублей (в 2016 году – более 14 млн.рублей). </a:t>
            </a:r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26289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2008 года действует Экспертный Совет по естественным монополиям. Основной целью Совета является обеспечение эффективного взаимодействия антимонопольного органа с иными федеральными органами исполнительной власти, республиканскими органами исполнительной власти и хозяйствующими субъектами по вопросам равного доступа к товарам и услугам, производимым субъектами естественных монополий.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3875317"/>
            <a:ext cx="8926286" cy="2598057"/>
          </a:xfrm>
          <a:prstGeom prst="roundRect">
            <a:avLst/>
          </a:prstGeom>
          <a:solidFill>
            <a:schemeClr val="tx2">
              <a:lumMod val="65000"/>
              <a:lumOff val="3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2017 году состоялось 3 </a:t>
            </a:r>
            <a:r>
              <a:rPr lang="ru-RU" sz="1600" dirty="0">
                <a:solidFill>
                  <a:schemeClr val="tx1"/>
                </a:solidFill>
              </a:rPr>
              <a:t>заседания Совета (14 </a:t>
            </a:r>
            <a:r>
              <a:rPr lang="ru-RU" sz="1600" dirty="0" smtClean="0">
                <a:solidFill>
                  <a:schemeClr val="tx1"/>
                </a:solidFill>
              </a:rPr>
              <a:t>марта, </a:t>
            </a:r>
            <a:r>
              <a:rPr lang="ru-RU" sz="1600" dirty="0">
                <a:solidFill>
                  <a:schemeClr val="tx1"/>
                </a:solidFill>
              </a:rPr>
              <a:t>22 </a:t>
            </a:r>
            <a:r>
              <a:rPr lang="ru-RU" sz="1600" dirty="0" smtClean="0">
                <a:solidFill>
                  <a:schemeClr val="tx1"/>
                </a:solidFill>
              </a:rPr>
              <a:t>июня и 10 августа </a:t>
            </a:r>
            <a:r>
              <a:rPr lang="ru-RU" sz="1600" dirty="0">
                <a:solidFill>
                  <a:schemeClr val="tx1"/>
                </a:solidFill>
              </a:rPr>
              <a:t>2017 года), в 2016 году проведено 4 заседания </a:t>
            </a:r>
            <a:r>
              <a:rPr lang="ru-RU" sz="1600" dirty="0" smtClean="0">
                <a:solidFill>
                  <a:schemeClr val="tx1"/>
                </a:solidFill>
              </a:rPr>
              <a:t>совета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На </a:t>
            </a:r>
            <a:r>
              <a:rPr lang="ru-RU" sz="1600" dirty="0">
                <a:solidFill>
                  <a:schemeClr val="tx2"/>
                </a:solidFill>
              </a:rPr>
              <a:t>заседаниях Экспертного Совета обсуждены проблемы взимания платы за химическую очистку воды </a:t>
            </a:r>
            <a:r>
              <a:rPr lang="ru-RU" sz="1600" dirty="0" err="1">
                <a:solidFill>
                  <a:schemeClr val="tx2"/>
                </a:solidFill>
              </a:rPr>
              <a:t>ресурсоснабжающими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организациями; вопросы </a:t>
            </a:r>
            <a:r>
              <a:rPr lang="ru-RU" sz="1600" dirty="0">
                <a:solidFill>
                  <a:schemeClr val="tx2"/>
                </a:solidFill>
              </a:rPr>
              <a:t>совершенствования Правил подключения к сетям </a:t>
            </a:r>
            <a:r>
              <a:rPr lang="ru-RU" sz="1600" dirty="0" smtClean="0">
                <a:solidFill>
                  <a:schemeClr val="tx2"/>
                </a:solidFill>
              </a:rPr>
              <a:t>газораспределения: договорные отношения между гарантирующим поставщиком и ТСО. 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Экспертный Совет по естественным монополиям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4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</a:rPr>
              <a:t>в 2017 году, </a:t>
            </a:r>
            <a:r>
              <a:rPr lang="ru-RU" sz="1600" dirty="0">
                <a:solidFill>
                  <a:schemeClr val="tx1"/>
                </a:solidFill>
              </a:rPr>
              <a:t>проводилась значительная работа по </a:t>
            </a:r>
            <a:r>
              <a:rPr lang="ru-RU" sz="1600" dirty="0" err="1">
                <a:solidFill>
                  <a:schemeClr val="tx1"/>
                </a:solidFill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Впервые в </a:t>
            </a:r>
            <a:r>
              <a:rPr lang="ru-RU" sz="1600" dirty="0" err="1">
                <a:solidFill>
                  <a:schemeClr val="tx1"/>
                </a:solidFill>
              </a:rPr>
              <a:t>online</a:t>
            </a:r>
            <a:r>
              <a:rPr lang="ru-RU" sz="1600" dirty="0">
                <a:solidFill>
                  <a:schemeClr val="tx1"/>
                </a:solidFill>
              </a:rPr>
              <a:t>-режиме проведено публичное мероприятие по правовому просвещению и правовому информированию хозяйствующих субъектов и органов государственной власти в целях соблюдения ими обязательных требований законодательства в сфере закупок.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 публичном мероприятии приняли участие более ста человек: представители государственных и муниципальных бюджетных учреждений, государственных и муниципальных унитарных предприятий, участники рынка, уполномоченного по защите прав предпринимателей в Республике Башкортостан, органа исполнительной власти, уполномоченного на осуществление государственного контроля (надзора) на уровне субъекта в сфере закупок, общественные организации.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Несмотря на достаточно большое количество слушателей, Башкортостанским УФАС России осуществлено ведение прямой трансляции на официальном сайте Управления, что позволило охватить более широкий круг заинтересованных лиц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Проведено </a:t>
            </a:r>
            <a:r>
              <a:rPr lang="ru-RU" sz="1600" dirty="0" err="1" smtClean="0">
                <a:solidFill>
                  <a:schemeClr val="tx1"/>
                </a:solidFill>
              </a:rPr>
              <a:t>адвокатирование</a:t>
            </a:r>
            <a:r>
              <a:rPr lang="ru-RU" sz="1600" dirty="0" smtClean="0">
                <a:solidFill>
                  <a:schemeClr val="tx1"/>
                </a:solidFill>
              </a:rPr>
              <a:t> на колесах «с ветерком», в результате которого сотрудники УФАС провели выездную встречу с гражданами на главных площадях Уфы.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 </a:t>
            </a:r>
            <a:r>
              <a:rPr lang="ru-RU" sz="1600" dirty="0">
                <a:solidFill>
                  <a:schemeClr val="tx1"/>
                </a:solidFill>
              </a:rPr>
              <a:t>экскурсии, "Дни открытых дверей" для студентов различных высших учебных заведений республики и учащихся старших классов МБОУ «Лицей № 6» ГО г. Уфы.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Проведены "классные часы по рекламе" для учащихся младших классов МБОУ «Лицей № 155» ГО г. Уфы и отряда школьного летнего лагеря, который собран из учеников разных классов - с первого по четвертый - МБОУ «Лицей № 6» ГО г. Уфы, конкурс рисунков на асфальте по теме: «Мое хобби в рекламе» для учащихся школьного летнего лагеря МБОУ Лицея № 6 ГО </a:t>
            </a:r>
            <a:r>
              <a:rPr lang="ru-RU" sz="1600" dirty="0" err="1">
                <a:solidFill>
                  <a:schemeClr val="tx1"/>
                </a:solidFill>
              </a:rPr>
              <a:t>г.Уфы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Проведены практические занятия со студентами 2 и 3 курсов Башкирского государственного университета, по направлению подготовки «Реклама и связи с общественностью» в виде "Студенческого экспертного совета", с учащимися старших классов МБОУ «Лицей № 6» ГО г. Уфы в виде "Школьного экспертного совета по рекламе" и деловой игры «Модельный процесс, посвященный рассмотрению дела по нарушению законодательства о рекламе».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 апреле </a:t>
            </a:r>
            <a:r>
              <a:rPr lang="ru-RU" sz="1600" dirty="0" err="1">
                <a:solidFill>
                  <a:schemeClr val="tx1"/>
                </a:solidFill>
              </a:rPr>
              <a:t>т.г</a:t>
            </a:r>
            <a:r>
              <a:rPr lang="ru-RU" sz="1600" dirty="0">
                <a:solidFill>
                  <a:schemeClr val="tx1"/>
                </a:solidFill>
              </a:rPr>
              <a:t>. проведена вторая сессия II набора Школы конкурентного права. В 2016 года состоялся первый выпуск Школы конкурентного права, организованной в ноябре 2014 года совместно с Башкирским государственным университетом (кафедра государственного права Института права </a:t>
            </a:r>
            <a:r>
              <a:rPr lang="ru-RU" sz="1600" dirty="0" err="1">
                <a:solidFill>
                  <a:schemeClr val="tx1"/>
                </a:solidFill>
              </a:rPr>
              <a:t>БашГУ</a:t>
            </a:r>
            <a:r>
              <a:rPr lang="ru-RU" sz="1600" dirty="0">
                <a:solidFill>
                  <a:schemeClr val="tx1"/>
                </a:solidFill>
              </a:rPr>
              <a:t>). Школа востребована – в ноябре 2016 года состоялось торжественное открытие II набора Школы конкурентного права. Проведены занятия первой сессии Школы, теперь слушателями являются студенты разных ВУЗов и курсов, в том числе магистранты.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 наши дни актуальным вопросом остается разработка антимонопольного </a:t>
            </a:r>
            <a:r>
              <a:rPr lang="ru-RU" sz="1600" dirty="0" err="1">
                <a:solidFill>
                  <a:schemeClr val="tx1"/>
                </a:solidFill>
              </a:rPr>
              <a:t>комплаенса</a:t>
            </a:r>
            <a:r>
              <a:rPr lang="ru-RU" sz="1600" dirty="0">
                <a:solidFill>
                  <a:schemeClr val="tx1"/>
                </a:solidFill>
              </a:rPr>
              <a:t>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Школа конкурентного права уже сегодня готовит таких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Управлении Федеральной антимонопольной службы по Республике Башкортостан создан Общественно-консультативный совет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марта 2017 года состоялось заседание Общественно-консультативного совета при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Башкортостанском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УФАС России, на котором обсуждены вопросы по развитию конкуренции в сфере строительства многоквартирных жилых домов на территории Республики Башкортостан: анализ сайтов муниципальных образований, информации, размещаемой на официальном сайте Российской Федерации для размещения информации о проведении торгов (https://torgi.gov.ru) показал, что за период 2014-2016гг. органами местного самоуправления практически не проводятся аукционы по предоставлению участков под многоквартирное жилищное строительство, а запланированные аукционы, в большинстве случаях признаются несостоявшимися, в результате чего договоры аренды заключаются с единственным участником, подавшим заявку. Отмечено, что нередки случаи, когда торги аннулируются в связи с отсутствием заявок или по решению организатора аукциона в связи с тем, что границы земельного участка, выставленного на торги, подлежат уточнению, или не определены параметры разрешенного строительства на участке и т.п. В завершении Совета участники пришли к единому мнению, что добросовестная конкуренция на рынке строительства жилья позволит снизить цену квадратного метра, удовлетворит потребности государства в обеспечении населения жильем и пополнит местные бюджеты.</a:t>
            </a:r>
          </a:p>
          <a:p>
            <a:pPr lvl="0" indent="355600" algn="just"/>
            <a:endParaRPr lang="ru-RU" sz="1400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Общественно-консультативный совет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936171"/>
            <a:ext cx="8710648" cy="5573485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r>
              <a:rPr lang="ru-RU" dirty="0" smtClean="0">
                <a:solidFill>
                  <a:schemeClr val="tx1"/>
                </a:solidFill>
              </a:rPr>
              <a:t>выдано 128 предупреждений </a:t>
            </a:r>
            <a:r>
              <a:rPr lang="ru-RU" dirty="0">
                <a:solidFill>
                  <a:schemeClr val="tx1"/>
                </a:solidFill>
              </a:rPr>
              <a:t>(в 2016 году – 221), в 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положением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34 предупреждения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- 95)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ст. 10 ФЗ-135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27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предупреждений (в 2016 году – 28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- ст. 14.1-14.8 ФЗ-135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самоуправления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67 предупреждений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– 98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- ст. 15 ФЗ-135</a:t>
            </a:r>
          </a:p>
          <a:p>
            <a:pPr lvl="0" indent="355600"/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2017 </a:t>
            </a:r>
            <a:r>
              <a:rPr lang="ru-RU" dirty="0" smtClean="0">
                <a:solidFill>
                  <a:schemeClr val="tx1"/>
                </a:solidFill>
              </a:rPr>
              <a:t>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79 </a:t>
            </a:r>
            <a:r>
              <a:rPr lang="ru-RU" dirty="0">
                <a:solidFill>
                  <a:schemeClr val="tx1"/>
                </a:solidFill>
              </a:rPr>
              <a:t>дел по признакам нарушения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 - 10, 11, 14.1-14.8, 15,16, 17, 17.1 ФЗ-135.</a:t>
            </a:r>
          </a:p>
          <a:p>
            <a:pPr lvl="0" indent="355600"/>
            <a:endParaRPr lang="ru-RU" dirty="0" smtClean="0">
              <a:solidFill>
                <a:schemeClr val="tx1"/>
              </a:solidFill>
            </a:endParaRPr>
          </a:p>
          <a:p>
            <a:pPr lvl="0" indent="355600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2016 году - 221 предупреждение и 97 </a:t>
            </a:r>
            <a:r>
              <a:rPr lang="ru-RU" dirty="0" smtClean="0">
                <a:solidFill>
                  <a:schemeClr val="tx1"/>
                </a:solidFill>
              </a:rPr>
              <a:t>дел</a:t>
            </a:r>
          </a:p>
          <a:p>
            <a:pPr lvl="0" indent="355600"/>
            <a:endParaRPr lang="ru-RU" dirty="0" smtClean="0">
              <a:solidFill>
                <a:schemeClr val="tx1"/>
              </a:solidFill>
            </a:endParaRPr>
          </a:p>
          <a:p>
            <a:pPr lvl="0" indent="35560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Большинство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дел возбуждено в результате рассмотрения поступивших заявлений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64,5%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возбужденных дел (в 2016 году – 92,8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%)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0330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2017 года выдано </a:t>
            </a:r>
            <a:r>
              <a:rPr lang="ru-RU" dirty="0" smtClean="0">
                <a:solidFill>
                  <a:schemeClr val="tx1"/>
                </a:solidFill>
              </a:rPr>
              <a:t>34 предупреждения,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8 </a:t>
            </a:r>
            <a:r>
              <a:rPr lang="ru-RU" dirty="0">
                <a:solidFill>
                  <a:schemeClr val="tx1"/>
                </a:solidFill>
              </a:rPr>
              <a:t>дел по фактам злоупотребления доминирующим положением (в 2016 году – 95 предупреждений и 16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договора </a:t>
            </a:r>
            <a:r>
              <a:rPr lang="ru-RU" dirty="0" smtClean="0">
                <a:solidFill>
                  <a:schemeClr val="tx1"/>
                </a:solidFill>
              </a:rPr>
              <a:t>(66,7% </a:t>
            </a:r>
            <a:r>
              <a:rPr lang="ru-RU" dirty="0">
                <a:solidFill>
                  <a:schemeClr val="tx1"/>
                </a:solidFill>
              </a:rPr>
              <a:t>выявленных нарушений статьи 10 Федерального 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</a:t>
            </a:r>
          </a:p>
          <a:p>
            <a:pPr lvl="0" indent="355600" algn="just"/>
            <a:r>
              <a:rPr lang="ru-RU" dirty="0" smtClean="0">
                <a:solidFill>
                  <a:srgbClr val="C00000"/>
                </a:solidFill>
              </a:rPr>
              <a:t>Неправомерное применение расчетного уровня напряжения по договору электроснабжения, заключенному с гарантирующим поставщиком.</a:t>
            </a:r>
          </a:p>
          <a:p>
            <a:pPr lvl="0" indent="355600" algn="just"/>
            <a:r>
              <a:rPr lang="ru-RU" dirty="0" smtClean="0">
                <a:solidFill>
                  <a:srgbClr val="C00000"/>
                </a:solidFill>
              </a:rPr>
              <a:t>Возложения на заявителя бремя несения ответственности за нарушение норм водоотведения третьих лиц.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договора </a:t>
            </a:r>
            <a:r>
              <a:rPr lang="ru-RU" dirty="0" smtClean="0">
                <a:solidFill>
                  <a:schemeClr val="tx1"/>
                </a:solidFill>
              </a:rPr>
              <a:t>(14,6%)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106275"/>
            <a:ext cx="8710648" cy="79526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tx1"/>
                </a:solidFill>
              </a:rPr>
              <a:t>Доля </a:t>
            </a:r>
            <a:r>
              <a:rPr lang="ru-RU" sz="2000" b="1" dirty="0" smtClean="0">
                <a:solidFill>
                  <a:schemeClr val="tx1"/>
                </a:solidFill>
              </a:rPr>
              <a:t>нарушений по </a:t>
            </a:r>
            <a:r>
              <a:rPr lang="ru-RU" sz="2000" b="1" dirty="0">
                <a:solidFill>
                  <a:schemeClr val="tx1"/>
                </a:solidFill>
              </a:rPr>
              <a:t>фактам злоупотребления доминирующим положением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336" y="2047008"/>
            <a:ext cx="8631663" cy="453317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847498645"/>
              </p:ext>
            </p:extLst>
          </p:nvPr>
        </p:nvGraphicFramePr>
        <p:xfrm>
          <a:off x="301336" y="2047007"/>
          <a:ext cx="8487064" cy="453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755008736"/>
              </p:ext>
            </p:extLst>
          </p:nvPr>
        </p:nvGraphicFramePr>
        <p:xfrm>
          <a:off x="456525" y="4313597"/>
          <a:ext cx="5423575" cy="217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9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ФЗ-135,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67 предупреждений </a:t>
            </a:r>
            <a:r>
              <a:rPr lang="ru-RU" dirty="0">
                <a:solidFill>
                  <a:schemeClr val="tx1"/>
                </a:solidFill>
              </a:rPr>
              <a:t>(в 2016 году – 98 </a:t>
            </a:r>
            <a:r>
              <a:rPr lang="ru-RU" dirty="0" smtClean="0">
                <a:solidFill>
                  <a:schemeClr val="tx1"/>
                </a:solidFill>
              </a:rPr>
              <a:t>предупреждений)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рассмотрено 7 дел,  устранено 2 нарушения в результате </a:t>
            </a:r>
            <a:r>
              <a:rPr lang="ru-RU" dirty="0" smtClean="0">
                <a:solidFill>
                  <a:schemeClr val="tx1"/>
                </a:solidFill>
              </a:rPr>
              <a:t>проверок, </a:t>
            </a:r>
            <a:r>
              <a:rPr lang="ru-RU" dirty="0">
                <a:solidFill>
                  <a:schemeClr val="tx1"/>
                </a:solidFill>
              </a:rPr>
              <a:t>(в 2016 году – </a:t>
            </a:r>
            <a:r>
              <a:rPr lang="ru-RU" dirty="0" smtClean="0">
                <a:solidFill>
                  <a:schemeClr val="tx1"/>
                </a:solidFill>
              </a:rPr>
              <a:t>10 </a:t>
            </a:r>
            <a:r>
              <a:rPr lang="ru-RU" dirty="0">
                <a:solidFill>
                  <a:schemeClr val="tx1"/>
                </a:solidFill>
              </a:rPr>
              <a:t>дел, 9 нарушений устранены в результате проверок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1249" y="1651000"/>
            <a:ext cx="8623299" cy="33528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форме необоснованного препятствования осуществлению деятельности хозяйствующих субъектов </a:t>
            </a:r>
            <a:r>
              <a:rPr lang="ru-RU" dirty="0" smtClean="0">
                <a:solidFill>
                  <a:schemeClr val="tx1"/>
                </a:solidFill>
              </a:rPr>
              <a:t>(69,5% </a:t>
            </a:r>
            <a:r>
              <a:rPr lang="ru-RU" dirty="0">
                <a:solidFill>
                  <a:schemeClr val="tx1"/>
                </a:solidFill>
              </a:rPr>
              <a:t>выявленных нарушений по статье 15) и незаконное предоставление государственной или муниципальной преференции </a:t>
            </a:r>
            <a:r>
              <a:rPr lang="ru-RU" dirty="0" smtClean="0">
                <a:solidFill>
                  <a:schemeClr val="tx1"/>
                </a:solidFill>
              </a:rPr>
              <a:t>(29%)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2016 году наибольшее количество выявленных нарушений статьи 15 Федерального закона "О защите конкуренции" было совершено в форме необоснованного препятствования осуществлению деятельности хозяйствующих субъектов (88% выявленных нарушений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1249" y="1104900"/>
            <a:ext cx="8623299" cy="53848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400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400" dirty="0">
                <a:solidFill>
                  <a:schemeClr val="tx1"/>
                </a:solidFill>
              </a:rPr>
              <a:t>года наибольшее количество нарушений антимонопольного законодательства органами власти, органами местного самоуправлении зафиксировано на следующих товарных рынках: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предоставление ритуальных услуг </a:t>
            </a:r>
            <a:r>
              <a:rPr lang="ru-RU" sz="1400" dirty="0">
                <a:solidFill>
                  <a:schemeClr val="tx1"/>
                </a:solidFill>
              </a:rPr>
              <a:t>(передача полномочий органа местного самоуправления по выделению земельных участков под захоронение);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предоставления земельных участков </a:t>
            </a:r>
            <a:r>
              <a:rPr lang="ru-RU" sz="1400" dirty="0">
                <a:solidFill>
                  <a:schemeClr val="tx1"/>
                </a:solidFill>
              </a:rPr>
              <a:t>(предоставление земельного участка путем незаконною изменения вида разрешенного использования);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рекламных услуг</a:t>
            </a:r>
            <a:r>
              <a:rPr lang="ru-RU" sz="1400" dirty="0">
                <a:solidFill>
                  <a:schemeClr val="tx1"/>
                </a:solidFill>
              </a:rPr>
              <a:t> (предоставление рекламных мест без осуществления конкурсных процедур, путем предоставления рекламных мест без конкурсных процедур, путем бездействия в расторжении заключенных договоров о размещении и эксплуатации рекламной конструкции);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400" dirty="0">
                <a:solidFill>
                  <a:schemeClr val="tx1"/>
                </a:solidFill>
              </a:rPr>
              <a:t>(капитальный ремонт МКД);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содержание, благоустройство, ремонт дорог, территории муниципальных районов </a:t>
            </a:r>
            <a:r>
              <a:rPr lang="ru-RU" sz="1400" dirty="0">
                <a:solidFill>
                  <a:schemeClr val="tx1"/>
                </a:solidFill>
              </a:rPr>
              <a:t>(понуждение землепользователей, арендаторов зданий (участков) заключения договоров с муниципальными бюджетными учреждениями, муниципальными унитарными предприятиями по благоустройству районов);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дезинфицирующих средств </a:t>
            </a:r>
            <a:r>
              <a:rPr lang="ru-RU" sz="1400" dirty="0">
                <a:solidFill>
                  <a:schemeClr val="tx1"/>
                </a:solidFill>
              </a:rPr>
              <a:t>(предоставление непредусмотренных Федеральным законодательством преимуществ конкретному хозяйствующему субъекту, производителю дезинфицирующих средств, разработка аукционной документации под конкретного субъекта);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оказания услуг в организации детского дошкольного и школьного питания </a:t>
            </a:r>
            <a:r>
              <a:rPr lang="ru-RU" sz="1400" dirty="0">
                <a:solidFill>
                  <a:schemeClr val="tx1"/>
                </a:solidFill>
              </a:rPr>
              <a:t>(установление к специализированной </a:t>
            </a:r>
            <a:r>
              <a:rPr lang="ru-RU" sz="1400" dirty="0" smtClean="0">
                <a:solidFill>
                  <a:schemeClr val="tx1"/>
                </a:solidFill>
              </a:rPr>
              <a:t>организации, </a:t>
            </a:r>
            <a:r>
              <a:rPr lang="ru-RU" sz="1400" dirty="0">
                <a:solidFill>
                  <a:schemeClr val="tx1"/>
                </a:solidFill>
              </a:rPr>
              <a:t>осуществляющей услуги питания в образовательных учреждениях Республики Башкортостан требований ограничивающих конкуренцию).</a:t>
            </a:r>
          </a:p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7395</TotalTime>
  <Words>4566</Words>
  <Application>Microsoft Office PowerPoint</Application>
  <PresentationFormat>Экран (4:3)</PresentationFormat>
  <Paragraphs>292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Дела об административных правонарушениях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to02-pyanova</cp:lastModifiedBy>
  <cp:revision>619</cp:revision>
  <cp:lastPrinted>2017-08-01T12:33:15Z</cp:lastPrinted>
  <dcterms:created xsi:type="dcterms:W3CDTF">2014-09-15T17:52:41Z</dcterms:created>
  <dcterms:modified xsi:type="dcterms:W3CDTF">2017-10-26T11:31:31Z</dcterms:modified>
</cp:coreProperties>
</file>