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3"/>
  </p:notesMasterIdLst>
  <p:handoutMasterIdLst>
    <p:handoutMasterId r:id="rId14"/>
  </p:handoutMasterIdLst>
  <p:sldIdLst>
    <p:sldId id="264" r:id="rId2"/>
    <p:sldId id="329" r:id="rId3"/>
    <p:sldId id="330" r:id="rId4"/>
    <p:sldId id="331" r:id="rId5"/>
    <p:sldId id="332" r:id="rId6"/>
    <p:sldId id="336" r:id="rId7"/>
    <p:sldId id="333" r:id="rId8"/>
    <p:sldId id="334" r:id="rId9"/>
    <p:sldId id="263" r:id="rId10"/>
    <p:sldId id="335" r:id="rId11"/>
    <p:sldId id="303" r:id="rId12"/>
  </p:sldIdLst>
  <p:sldSz cx="9144000" cy="6858000" type="screen4x3"/>
  <p:notesSz cx="6834188" cy="99790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Бондарчук Наталья Сергеевна" initials="БНС"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56D"/>
    <a:srgbClr val="005DA2"/>
    <a:srgbClr val="003964"/>
    <a:srgbClr val="EE589C"/>
    <a:srgbClr val="93930F"/>
    <a:srgbClr val="368A18"/>
    <a:srgbClr val="CA6DD9"/>
    <a:srgbClr val="0B56B1"/>
    <a:srgbClr val="2C8394"/>
    <a:srgbClr val="004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51" autoAdjust="0"/>
    <p:restoredTop sz="94660"/>
  </p:normalViewPr>
  <p:slideViewPr>
    <p:cSldViewPr snapToGrid="0">
      <p:cViewPr varScale="1">
        <p:scale>
          <a:sx n="91" d="100"/>
          <a:sy n="91" d="100"/>
        </p:scale>
        <p:origin x="-154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3"/>
            <a:ext cx="2962226" cy="501025"/>
          </a:xfrm>
          <a:prstGeom prst="rect">
            <a:avLst/>
          </a:prstGeom>
        </p:spPr>
        <p:txBody>
          <a:bodyPr vert="horz" lIns="91925" tIns="45962" rIns="91925" bIns="45962" rtlCol="0"/>
          <a:lstStyle>
            <a:lvl1pPr algn="l">
              <a:defRPr sz="1200"/>
            </a:lvl1pPr>
          </a:lstStyle>
          <a:p>
            <a:endParaRPr lang="ru-RU"/>
          </a:p>
        </p:txBody>
      </p:sp>
      <p:sp>
        <p:nvSpPr>
          <p:cNvPr id="3" name="Дата 2"/>
          <p:cNvSpPr>
            <a:spLocks noGrp="1"/>
          </p:cNvSpPr>
          <p:nvPr>
            <p:ph type="dt" sz="quarter" idx="1"/>
          </p:nvPr>
        </p:nvSpPr>
        <p:spPr>
          <a:xfrm>
            <a:off x="3870366" y="3"/>
            <a:ext cx="2962226" cy="501025"/>
          </a:xfrm>
          <a:prstGeom prst="rect">
            <a:avLst/>
          </a:prstGeom>
        </p:spPr>
        <p:txBody>
          <a:bodyPr vert="horz" lIns="91925" tIns="45962" rIns="91925" bIns="45962" rtlCol="0"/>
          <a:lstStyle>
            <a:lvl1pPr algn="r">
              <a:defRPr sz="1200"/>
            </a:lvl1pPr>
          </a:lstStyle>
          <a:p>
            <a:fld id="{2ADB7B6F-DAD2-44D5-BE57-42A7356CB6D8}" type="datetimeFigureOut">
              <a:rPr lang="ru-RU" smtClean="0"/>
              <a:pPr/>
              <a:t>07.09.2017</a:t>
            </a:fld>
            <a:endParaRPr lang="ru-RU"/>
          </a:p>
        </p:txBody>
      </p:sp>
      <p:sp>
        <p:nvSpPr>
          <p:cNvPr id="4" name="Нижний колонтитул 3"/>
          <p:cNvSpPr>
            <a:spLocks noGrp="1"/>
          </p:cNvSpPr>
          <p:nvPr>
            <p:ph type="ftr" sz="quarter" idx="2"/>
          </p:nvPr>
        </p:nvSpPr>
        <p:spPr>
          <a:xfrm>
            <a:off x="0" y="9478001"/>
            <a:ext cx="2962226" cy="501025"/>
          </a:xfrm>
          <a:prstGeom prst="rect">
            <a:avLst/>
          </a:prstGeom>
        </p:spPr>
        <p:txBody>
          <a:bodyPr vert="horz" lIns="91925" tIns="45962" rIns="91925" bIns="45962" rtlCol="0" anchor="b"/>
          <a:lstStyle>
            <a:lvl1pPr algn="l">
              <a:defRPr sz="1200"/>
            </a:lvl1pPr>
          </a:lstStyle>
          <a:p>
            <a:endParaRPr lang="ru-RU"/>
          </a:p>
        </p:txBody>
      </p:sp>
      <p:sp>
        <p:nvSpPr>
          <p:cNvPr id="5" name="Номер слайда 4"/>
          <p:cNvSpPr>
            <a:spLocks noGrp="1"/>
          </p:cNvSpPr>
          <p:nvPr>
            <p:ph type="sldNum" sz="quarter" idx="3"/>
          </p:nvPr>
        </p:nvSpPr>
        <p:spPr>
          <a:xfrm>
            <a:off x="3870366" y="9478001"/>
            <a:ext cx="2962226" cy="501025"/>
          </a:xfrm>
          <a:prstGeom prst="rect">
            <a:avLst/>
          </a:prstGeom>
        </p:spPr>
        <p:txBody>
          <a:bodyPr vert="horz" lIns="91925" tIns="45962" rIns="91925" bIns="45962" rtlCol="0" anchor="b"/>
          <a:lstStyle>
            <a:lvl1pPr algn="r">
              <a:defRPr sz="1200"/>
            </a:lvl1pPr>
          </a:lstStyle>
          <a:p>
            <a:fld id="{F67F685B-CFEE-490A-94C8-E0B2BE7A3EBF}" type="slidenum">
              <a:rPr lang="ru-RU" smtClean="0"/>
              <a:pPr/>
              <a:t>‹#›</a:t>
            </a:fld>
            <a:endParaRPr lang="ru-RU"/>
          </a:p>
        </p:txBody>
      </p:sp>
    </p:spTree>
    <p:extLst>
      <p:ext uri="{BB962C8B-B14F-4D97-AF65-F5344CB8AC3E}">
        <p14:creationId xmlns:p14="http://schemas.microsoft.com/office/powerpoint/2010/main" val="3292420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62226" cy="499511"/>
          </a:xfrm>
          <a:prstGeom prst="rect">
            <a:avLst/>
          </a:prstGeom>
        </p:spPr>
        <p:txBody>
          <a:bodyPr vert="horz" lIns="91820" tIns="45910" rIns="91820" bIns="45910" rtlCol="0"/>
          <a:lstStyle>
            <a:lvl1pPr algn="l">
              <a:defRPr sz="1200"/>
            </a:lvl1pPr>
          </a:lstStyle>
          <a:p>
            <a:endParaRPr lang="ru-RU"/>
          </a:p>
        </p:txBody>
      </p:sp>
      <p:sp>
        <p:nvSpPr>
          <p:cNvPr id="3" name="Дата 2"/>
          <p:cNvSpPr>
            <a:spLocks noGrp="1"/>
          </p:cNvSpPr>
          <p:nvPr>
            <p:ph type="dt" idx="1"/>
          </p:nvPr>
        </p:nvSpPr>
        <p:spPr>
          <a:xfrm>
            <a:off x="3870370" y="2"/>
            <a:ext cx="2962226" cy="499511"/>
          </a:xfrm>
          <a:prstGeom prst="rect">
            <a:avLst/>
          </a:prstGeom>
        </p:spPr>
        <p:txBody>
          <a:bodyPr vert="horz" lIns="91820" tIns="45910" rIns="91820" bIns="45910" rtlCol="0"/>
          <a:lstStyle>
            <a:lvl1pPr algn="r">
              <a:defRPr sz="1200"/>
            </a:lvl1pPr>
          </a:lstStyle>
          <a:p>
            <a:fld id="{7821C3FA-3763-4840-8C2A-B4C2FBAA8983}" type="datetimeFigureOut">
              <a:rPr lang="ru-RU" smtClean="0"/>
              <a:pPr/>
              <a:t>07.09.2017</a:t>
            </a:fld>
            <a:endParaRPr lang="ru-RU"/>
          </a:p>
        </p:txBody>
      </p:sp>
      <p:sp>
        <p:nvSpPr>
          <p:cNvPr id="4" name="Образ слайда 3"/>
          <p:cNvSpPr>
            <a:spLocks noGrp="1" noRot="1" noChangeAspect="1"/>
          </p:cNvSpPr>
          <p:nvPr>
            <p:ph type="sldImg" idx="2"/>
          </p:nvPr>
        </p:nvSpPr>
        <p:spPr>
          <a:xfrm>
            <a:off x="923925" y="749300"/>
            <a:ext cx="4986338" cy="3741738"/>
          </a:xfrm>
          <a:prstGeom prst="rect">
            <a:avLst/>
          </a:prstGeom>
          <a:noFill/>
          <a:ln w="12700">
            <a:solidFill>
              <a:prstClr val="black"/>
            </a:solidFill>
          </a:ln>
        </p:spPr>
        <p:txBody>
          <a:bodyPr vert="horz" lIns="91820" tIns="45910" rIns="91820" bIns="45910" rtlCol="0" anchor="ctr"/>
          <a:lstStyle/>
          <a:p>
            <a:endParaRPr lang="ru-RU"/>
          </a:p>
        </p:txBody>
      </p:sp>
      <p:sp>
        <p:nvSpPr>
          <p:cNvPr id="5" name="Заметки 4"/>
          <p:cNvSpPr>
            <a:spLocks noGrp="1"/>
          </p:cNvSpPr>
          <p:nvPr>
            <p:ph type="body" sz="quarter" idx="3"/>
          </p:nvPr>
        </p:nvSpPr>
        <p:spPr>
          <a:xfrm>
            <a:off x="683105" y="4739762"/>
            <a:ext cx="5467989" cy="4490801"/>
          </a:xfrm>
          <a:prstGeom prst="rect">
            <a:avLst/>
          </a:prstGeom>
        </p:spPr>
        <p:txBody>
          <a:bodyPr vert="horz" lIns="91820" tIns="45910" rIns="91820" bIns="4591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77921"/>
            <a:ext cx="2962226" cy="499510"/>
          </a:xfrm>
          <a:prstGeom prst="rect">
            <a:avLst/>
          </a:prstGeom>
        </p:spPr>
        <p:txBody>
          <a:bodyPr vert="horz" lIns="91820" tIns="45910" rIns="91820" bIns="45910" rtlCol="0" anchor="b"/>
          <a:lstStyle>
            <a:lvl1pPr algn="l">
              <a:defRPr sz="1200"/>
            </a:lvl1pPr>
          </a:lstStyle>
          <a:p>
            <a:endParaRPr lang="ru-RU"/>
          </a:p>
        </p:txBody>
      </p:sp>
      <p:sp>
        <p:nvSpPr>
          <p:cNvPr id="7" name="Номер слайда 6"/>
          <p:cNvSpPr>
            <a:spLocks noGrp="1"/>
          </p:cNvSpPr>
          <p:nvPr>
            <p:ph type="sldNum" sz="quarter" idx="5"/>
          </p:nvPr>
        </p:nvSpPr>
        <p:spPr>
          <a:xfrm>
            <a:off x="3870370" y="9477921"/>
            <a:ext cx="2962226" cy="499510"/>
          </a:xfrm>
          <a:prstGeom prst="rect">
            <a:avLst/>
          </a:prstGeom>
        </p:spPr>
        <p:txBody>
          <a:bodyPr vert="horz" lIns="91820" tIns="45910" rIns="91820" bIns="45910" rtlCol="0" anchor="b"/>
          <a:lstStyle>
            <a:lvl1pPr algn="r">
              <a:defRPr sz="1200"/>
            </a:lvl1pPr>
          </a:lstStyle>
          <a:p>
            <a:fld id="{02E018F3-525C-47C8-801F-613771B2370E}" type="slidenum">
              <a:rPr lang="ru-RU" smtClean="0"/>
              <a:pPr/>
              <a:t>‹#›</a:t>
            </a:fld>
            <a:endParaRPr lang="ru-RU"/>
          </a:p>
        </p:txBody>
      </p:sp>
    </p:spTree>
    <p:extLst>
      <p:ext uri="{BB962C8B-B14F-4D97-AF65-F5344CB8AC3E}">
        <p14:creationId xmlns:p14="http://schemas.microsoft.com/office/powerpoint/2010/main" val="389999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a:ln/>
        </p:spPr>
      </p:sp>
      <p:sp>
        <p:nvSpPr>
          <p:cNvPr id="552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ea typeface="ＭＳ Ｐゴシック" panose="020B0600070205080204" pitchFamily="34" charset="-128"/>
            </a:endParaRPr>
          </a:p>
        </p:txBody>
      </p:sp>
      <p:sp>
        <p:nvSpPr>
          <p:cNvPr id="553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05">
              <a:defRPr sz="2400">
                <a:solidFill>
                  <a:schemeClr val="tx1"/>
                </a:solidFill>
                <a:latin typeface="Arial" panose="020B0604020202020204" pitchFamily="34" charset="0"/>
                <a:ea typeface="ＭＳ Ｐゴシック" panose="020B0600070205080204" pitchFamily="34" charset="-128"/>
              </a:defRPr>
            </a:lvl1pPr>
            <a:lvl2pPr marL="746888" indent="-287264" defTabSz="935205">
              <a:defRPr sz="2400">
                <a:solidFill>
                  <a:schemeClr val="tx1"/>
                </a:solidFill>
                <a:latin typeface="Arial" panose="020B0604020202020204" pitchFamily="34" charset="0"/>
                <a:ea typeface="ＭＳ Ｐゴシック" panose="020B0600070205080204" pitchFamily="34" charset="-128"/>
              </a:defRPr>
            </a:lvl2pPr>
            <a:lvl3pPr marL="1149058" indent="-229812" defTabSz="935205">
              <a:defRPr sz="2400">
                <a:solidFill>
                  <a:schemeClr val="tx1"/>
                </a:solidFill>
                <a:latin typeface="Arial" panose="020B0604020202020204" pitchFamily="34" charset="0"/>
                <a:ea typeface="ＭＳ Ｐゴシック" panose="020B0600070205080204" pitchFamily="34" charset="-128"/>
              </a:defRPr>
            </a:lvl3pPr>
            <a:lvl4pPr marL="1608681" indent="-229812" defTabSz="935205">
              <a:defRPr sz="2400">
                <a:solidFill>
                  <a:schemeClr val="tx1"/>
                </a:solidFill>
                <a:latin typeface="Arial" panose="020B0604020202020204" pitchFamily="34" charset="0"/>
                <a:ea typeface="ＭＳ Ｐゴシック" panose="020B0600070205080204" pitchFamily="34" charset="-128"/>
              </a:defRPr>
            </a:lvl4pPr>
            <a:lvl5pPr marL="2068304" indent="-229812" defTabSz="935205">
              <a:defRPr sz="2400">
                <a:solidFill>
                  <a:schemeClr val="tx1"/>
                </a:solidFill>
                <a:latin typeface="Arial" panose="020B0604020202020204" pitchFamily="34" charset="0"/>
                <a:ea typeface="ＭＳ Ｐゴシック" panose="020B0600070205080204" pitchFamily="34" charset="-128"/>
              </a:defRPr>
            </a:lvl5pPr>
            <a:lvl6pPr marL="2527927" indent="-229812" defTabSz="93520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7551" indent="-229812" defTabSz="93520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7174" indent="-229812" defTabSz="93520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6797" indent="-229812" defTabSz="93520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CC0916-71C4-4127-BDC7-C2B661D253A1}" type="slidenum">
              <a:rPr lang="ru-RU" altLang="ru-RU" sz="1200"/>
              <a:pPr/>
              <a:t>11</a:t>
            </a:fld>
            <a:endParaRPr lang="ru-RU" altLang="ru-RU" sz="1200"/>
          </a:p>
        </p:txBody>
      </p:sp>
    </p:spTree>
    <p:extLst>
      <p:ext uri="{BB962C8B-B14F-4D97-AF65-F5344CB8AC3E}">
        <p14:creationId xmlns:p14="http://schemas.microsoft.com/office/powerpoint/2010/main" val="3294603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пр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62463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55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2D5F0A90-E9F6-4EDB-8C6E-4EFF2E52AA0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9640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31551168-4204-4870-A14D-AE54AD30139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72779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pPr>
              <a:defRPr/>
            </a:pPr>
            <a:fld id="{A4DE63BE-CDE5-4A50-901B-68944D6DF08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08795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8200" y="1600200"/>
            <a:ext cx="4038600" cy="4525963"/>
          </a:xfrm>
        </p:spPr>
        <p:txBody>
          <a:bodyPr/>
          <a:lstStyle/>
          <a:p>
            <a:pPr lvl="0"/>
            <a:endParaRPr lang="ru-RU" noProof="0" smtClean="0"/>
          </a:p>
        </p:txBody>
      </p:sp>
      <p:sp>
        <p:nvSpPr>
          <p:cNvPr id="5" name="Rectangle 10"/>
          <p:cNvSpPr>
            <a:spLocks noGrp="1" noChangeArrowheads="1"/>
          </p:cNvSpPr>
          <p:nvPr>
            <p:ph type="sldNum" sz="quarter" idx="10"/>
          </p:nvPr>
        </p:nvSpPr>
        <p:spPr>
          <a:ln/>
        </p:spPr>
        <p:txBody>
          <a:bodyPr/>
          <a:lstStyle>
            <a:lvl1pPr>
              <a:defRPr/>
            </a:lvl1pPr>
          </a:lstStyle>
          <a:p>
            <a:pPr>
              <a:defRPr/>
            </a:pPr>
            <a:fld id="{631F3D84-F5EB-47A5-9643-691D921F5F3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05604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10"/>
          <p:cNvSpPr>
            <a:spLocks noGrp="1" noChangeArrowheads="1"/>
          </p:cNvSpPr>
          <p:nvPr>
            <p:ph type="sldNum" sz="quarter" idx="10"/>
          </p:nvPr>
        </p:nvSpPr>
        <p:spPr>
          <a:ln/>
        </p:spPr>
        <p:txBody>
          <a:bodyPr/>
          <a:lstStyle>
            <a:lvl1pPr>
              <a:defRPr/>
            </a:lvl1pPr>
          </a:lstStyle>
          <a:p>
            <a:pPr>
              <a:defRPr/>
            </a:pPr>
            <a:fld id="{41ED8AC4-6D48-4C64-8B13-0F565F6A27A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5596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sz="quarter" idx="10"/>
          </p:nvPr>
        </p:nvSpPr>
        <p:spPr>
          <a:ln/>
        </p:spPr>
        <p:txBody>
          <a:bodyPr/>
          <a:lstStyle>
            <a:lvl1pPr>
              <a:defRPr/>
            </a:lvl1pPr>
          </a:lstStyle>
          <a:p>
            <a:pPr>
              <a:defRPr/>
            </a:pPr>
            <a:fld id="{E9CE1BF3-5556-4600-AFBC-2C069EAB867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26240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0"/>
          <p:cNvSpPr>
            <a:spLocks noGrp="1" noChangeArrowheads="1"/>
          </p:cNvSpPr>
          <p:nvPr>
            <p:ph type="sldNum" sz="quarter" idx="10"/>
          </p:nvPr>
        </p:nvSpPr>
        <p:spPr>
          <a:ln/>
        </p:spPr>
        <p:txBody>
          <a:bodyPr/>
          <a:lstStyle>
            <a:lvl1pPr>
              <a:defRPr/>
            </a:lvl1pPr>
          </a:lstStyle>
          <a:p>
            <a:pPr>
              <a:defRPr/>
            </a:pPr>
            <a:fld id="{57E06FBD-C86D-4290-B5B3-8536ED69465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514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sz="quarter" idx="10"/>
          </p:nvPr>
        </p:nvSpPr>
        <p:spPr>
          <a:ln/>
        </p:spPr>
        <p:txBody>
          <a:bodyPr/>
          <a:lstStyle>
            <a:lvl1pPr>
              <a:defRPr/>
            </a:lvl1pPr>
          </a:lstStyle>
          <a:p>
            <a:pPr>
              <a:defRPr/>
            </a:pPr>
            <a:fld id="{3EB0E8D2-A31C-4871-A789-660CF0F381E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4873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0"/>
          <p:cNvSpPr>
            <a:spLocks noGrp="1" noChangeArrowheads="1"/>
          </p:cNvSpPr>
          <p:nvPr>
            <p:ph type="sldNum" sz="quarter" idx="10"/>
          </p:nvPr>
        </p:nvSpPr>
        <p:spPr>
          <a:ln/>
        </p:spPr>
        <p:txBody>
          <a:bodyPr/>
          <a:lstStyle>
            <a:lvl1pPr>
              <a:defRPr/>
            </a:lvl1pPr>
          </a:lstStyle>
          <a:p>
            <a:pPr>
              <a:defRPr/>
            </a:pPr>
            <a:fld id="{AE50AE34-E668-4286-9CC2-70221E115C9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12787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0"/>
          <p:cNvSpPr>
            <a:spLocks noGrp="1" noChangeArrowheads="1"/>
          </p:cNvSpPr>
          <p:nvPr>
            <p:ph type="sldNum" sz="quarter" idx="10"/>
          </p:nvPr>
        </p:nvSpPr>
        <p:spPr>
          <a:ln/>
        </p:spPr>
        <p:txBody>
          <a:bodyPr/>
          <a:lstStyle>
            <a:lvl1pPr>
              <a:defRPr/>
            </a:lvl1pPr>
          </a:lstStyle>
          <a:p>
            <a:pPr>
              <a:defRPr/>
            </a:pPr>
            <a:fld id="{AAF88F18-9483-4EE9-8330-33B806EA009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9269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96BD6941-CE76-4EA1-9EF1-7CC0AFB012F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03681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pPr>
              <a:defRPr/>
            </a:pPr>
            <a:fld id="{1D73C0EE-7001-46AB-98DB-1C38A7837CC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6102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sldNum" sz="quarter" idx="10"/>
          </p:nvPr>
        </p:nvSpPr>
        <p:spPr>
          <a:ln/>
        </p:spPr>
        <p:txBody>
          <a:bodyPr/>
          <a:lstStyle>
            <a:lvl1pPr>
              <a:defRPr/>
            </a:lvl1pPr>
          </a:lstStyle>
          <a:p>
            <a:pPr>
              <a:defRPr/>
            </a:pPr>
            <a:fld id="{66703152-2444-4604-96E4-73A737D2443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24651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pic>
        <p:nvPicPr>
          <p:cNvPr id="1028" name="Picture 8" descr="пр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662463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9" descr="пр 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Grp="1" noChangeArrowheads="1"/>
          </p:cNvSpPr>
          <p:nvPr>
            <p:ph type="sldNum" sz="quarter" idx="4"/>
          </p:nvPr>
        </p:nvSpPr>
        <p:spPr bwMode="auto">
          <a:xfrm>
            <a:off x="7046913" y="6580188"/>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b="1">
                <a:solidFill>
                  <a:schemeClr val="bg1"/>
                </a:solidFill>
              </a:defRPr>
            </a:lvl1pPr>
          </a:lstStyle>
          <a:p>
            <a:pPr fontAlgn="base">
              <a:spcBef>
                <a:spcPct val="0"/>
              </a:spcBef>
              <a:spcAft>
                <a:spcPct val="0"/>
              </a:spcAft>
              <a:defRPr/>
            </a:pPr>
            <a:fld id="{94CE22EC-F280-4136-8D82-D2750EACE0F1}" type="slidenum">
              <a:rPr lang="ru-RU">
                <a:solidFill>
                  <a:srgbClr val="FFFFFF"/>
                </a:solidFill>
                <a:ea typeface="ＭＳ Ｐゴシック" panose="020B0600070205080204" pitchFamily="34" charset="-128"/>
              </a:rPr>
              <a:pPr fontAlgn="base">
                <a:spcBef>
                  <a:spcPct val="0"/>
                </a:spcBef>
                <a:spcAft>
                  <a:spcPct val="0"/>
                </a:spcAft>
                <a:defRPr/>
              </a:pPr>
              <a:t>‹#›</a:t>
            </a:fld>
            <a:endParaRPr lang="ru-RU">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13126138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ctr" rtl="0" eaLnBrk="0" fontAlgn="base" hangingPunct="0">
        <a:spcBef>
          <a:spcPct val="0"/>
        </a:spcBef>
        <a:spcAft>
          <a:spcPct val="0"/>
        </a:spcAft>
        <a:defRPr sz="4400">
          <a:solidFill>
            <a:srgbClr val="333399"/>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333399"/>
          </a:solidFill>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rgbClr val="333399"/>
          </a:solidFill>
          <a:latin typeface="Arial" pitchFamily="34" charset="0"/>
        </a:defRPr>
      </a:lvl6pPr>
      <a:lvl7pPr marL="914400" algn="ctr" rtl="0" fontAlgn="base">
        <a:spcBef>
          <a:spcPct val="0"/>
        </a:spcBef>
        <a:spcAft>
          <a:spcPct val="0"/>
        </a:spcAft>
        <a:defRPr sz="4400">
          <a:solidFill>
            <a:srgbClr val="333399"/>
          </a:solidFill>
          <a:latin typeface="Arial" pitchFamily="34" charset="0"/>
        </a:defRPr>
      </a:lvl7pPr>
      <a:lvl8pPr marL="1371600" algn="ctr" rtl="0" fontAlgn="base">
        <a:spcBef>
          <a:spcPct val="0"/>
        </a:spcBef>
        <a:spcAft>
          <a:spcPct val="0"/>
        </a:spcAft>
        <a:defRPr sz="4400">
          <a:solidFill>
            <a:srgbClr val="333399"/>
          </a:solidFill>
          <a:latin typeface="Arial" pitchFamily="34" charset="0"/>
        </a:defRPr>
      </a:lvl8pPr>
      <a:lvl9pPr marL="1828800" algn="ctr" rtl="0" fontAlgn="base">
        <a:spcBef>
          <a:spcPct val="0"/>
        </a:spcBef>
        <a:spcAft>
          <a:spcPct val="0"/>
        </a:spcAft>
        <a:defRPr sz="4400">
          <a:solidFill>
            <a:srgbClr val="333399"/>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333399"/>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rgbClr val="333399"/>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rgbClr val="333399"/>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rgbClr val="333399"/>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consultantplus://offline/ref=F3C41651903E30CE190AF662180E1B0505F448BF80300F7427600EDE84E7224DA311BCF4BB61q3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ref=9C4C7A1520E1FB436EF25C251B7B5F8EB9A64BC4446D70E7BEA28A967F4AEB8B29C25719F45DM0u9O" TargetMode="External"/><Relationship Id="rId2" Type="http://schemas.openxmlformats.org/officeDocument/2006/relationships/hyperlink" Target="consultantplus://offline/ref=9C4C7A1520E1FB436EF25C251B7B5F8EB9A64BC4446D70E7BEA28A967F4AEB8B29C25719F45CM0uF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5737" y="2774372"/>
            <a:ext cx="7419110" cy="2031325"/>
          </a:xfrm>
          <a:prstGeom prst="rect">
            <a:avLst/>
          </a:prstGeom>
          <a:noFill/>
        </p:spPr>
        <p:txBody>
          <a:bodyPr wrap="square" rtlCol="0">
            <a:spAutoFit/>
          </a:bodyPr>
          <a:lstStyle/>
          <a:p>
            <a:pPr algn="ctr"/>
            <a:r>
              <a:rPr lang="ru-RU" sz="3600" b="1" dirty="0"/>
              <a:t>Управление Федеральной антимонопольной службы по Республике Башкортостан</a:t>
            </a:r>
          </a:p>
          <a:p>
            <a:endParaRPr lang="ru-RU" dirty="0" smtClean="0"/>
          </a:p>
        </p:txBody>
      </p:sp>
    </p:spTree>
    <p:extLst>
      <p:ext uri="{BB962C8B-B14F-4D97-AF65-F5344CB8AC3E}">
        <p14:creationId xmlns:p14="http://schemas.microsoft.com/office/powerpoint/2010/main" val="283146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dirty="0" smtClean="0">
                <a:solidFill>
                  <a:schemeClr val="tx1"/>
                </a:solidFill>
              </a:rPr>
              <a:t>Основные виды правонарушений:</a:t>
            </a:r>
          </a:p>
          <a:p>
            <a:r>
              <a:rPr lang="ru-RU" sz="2000" b="1" dirty="0" smtClean="0">
                <a:solidFill>
                  <a:schemeClr val="tx1"/>
                </a:solidFill>
                <a:latin typeface="Times New Roman" pitchFamily="18" charset="0"/>
                <a:cs typeface="Times New Roman" pitchFamily="18" charset="0"/>
              </a:rPr>
              <a:t>1. При расчете совокупного размера вознаграждения учитывался налог на добавленную стоимость (НДС). </a:t>
            </a:r>
          </a:p>
          <a:p>
            <a:r>
              <a:rPr lang="ru-RU" sz="2000" b="1" dirty="0" smtClean="0">
                <a:solidFill>
                  <a:schemeClr val="tx1"/>
                </a:solidFill>
                <a:latin typeface="Times New Roman" pitchFamily="18" charset="0"/>
                <a:cs typeface="Times New Roman" pitchFamily="18" charset="0"/>
              </a:rPr>
              <a:t>2. Несоответствие сроков оплаты товара федеральному закону.</a:t>
            </a:r>
          </a:p>
          <a:p>
            <a:r>
              <a:rPr lang="ru-RU" sz="2000" b="1" dirty="0" smtClean="0">
                <a:solidFill>
                  <a:schemeClr val="tx1"/>
                </a:solidFill>
                <a:latin typeface="Times New Roman" pitchFamily="18" charset="0"/>
                <a:cs typeface="Times New Roman" pitchFamily="18" charset="0"/>
              </a:rPr>
              <a:t>3. Установление в договоре поставки запрета на перемену лиц в обязательстве по такому договору путем уступки требования, а также ответственности за несоблюдение указанного запрета сторонами такого договора. </a:t>
            </a:r>
          </a:p>
          <a:p>
            <a:r>
              <a:rPr lang="ru-RU" sz="2000" b="1" dirty="0" smtClean="0">
                <a:solidFill>
                  <a:schemeClr val="tx1"/>
                </a:solidFill>
                <a:latin typeface="Times New Roman" pitchFamily="18" charset="0"/>
                <a:cs typeface="Times New Roman" pitchFamily="18" charset="0"/>
              </a:rPr>
              <a:t>4. Установление различных сумм штрафных санкций, премий, применительно к поставщикам, находящихся на одном товарном рынке.</a:t>
            </a:r>
            <a:endParaRPr lang="ru-RU" sz="2000" b="1"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10</a:t>
            </a:fld>
            <a:endParaRPr lang="ru-RU">
              <a:solidFill>
                <a:srgbClr val="FFFFFF"/>
              </a:solidFill>
            </a:endParaRPr>
          </a:p>
        </p:txBody>
      </p:sp>
      <p:sp>
        <p:nvSpPr>
          <p:cNvPr id="5" name="Прямоугольник 4"/>
          <p:cNvSpPr/>
          <p:nvPr/>
        </p:nvSpPr>
        <p:spPr>
          <a:xfrm>
            <a:off x="1" y="101600"/>
            <a:ext cx="9144000" cy="461665"/>
          </a:xfrm>
          <a:prstGeom prst="rect">
            <a:avLst/>
          </a:prstGeom>
        </p:spPr>
        <p:txBody>
          <a:bodyPr wrap="square">
            <a:spAutoFit/>
          </a:bodyPr>
          <a:lstStyle/>
          <a:p>
            <a:pPr algn="ctr"/>
            <a:r>
              <a:rPr lang="ru-RU" sz="2400" b="1" dirty="0" smtClean="0">
                <a:solidFill>
                  <a:schemeClr val="bg1"/>
                </a:solidFill>
              </a:rPr>
              <a:t>Башкортостанское УФАС России</a:t>
            </a:r>
            <a:endParaRPr lang="ru-RU" i="1" dirty="0">
              <a:solidFill>
                <a:schemeClr val="bg1"/>
              </a:solidFill>
            </a:endParaRPr>
          </a:p>
        </p:txBody>
      </p:sp>
      <p:pic>
        <p:nvPicPr>
          <p:cNvPr id="6" name="Picture 2" descr="C:\Users\to02-abdurahmanovm\Desktop\zakon.jpg"/>
          <p:cNvPicPr>
            <a:picLocks noChangeAspect="1" noChangeArrowheads="1"/>
          </p:cNvPicPr>
          <p:nvPr/>
        </p:nvPicPr>
        <p:blipFill>
          <a:blip r:embed="rId2" cstate="print"/>
          <a:srcRect/>
          <a:stretch>
            <a:fillRect/>
          </a:stretch>
        </p:blipFill>
        <p:spPr bwMode="auto">
          <a:xfrm>
            <a:off x="3428052" y="5201905"/>
            <a:ext cx="3027339" cy="133537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1066800" y="756138"/>
            <a:ext cx="7345974" cy="179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ru-RU" altLang="ru-RU" sz="3692" b="1"/>
          </a:p>
          <a:p>
            <a:pPr algn="ctr" eaLnBrk="1" hangingPunct="1">
              <a:spcBef>
                <a:spcPct val="0"/>
              </a:spcBef>
              <a:buFontTx/>
              <a:buNone/>
            </a:pPr>
            <a:r>
              <a:rPr lang="ru-RU" altLang="ru-RU" sz="3692" b="1"/>
              <a:t>СПАСИБО ЗА ВНИМАНИЕ!</a:t>
            </a:r>
            <a:r>
              <a:rPr lang="en-US" altLang="ru-RU" sz="1846" b="1"/>
              <a:t/>
            </a:r>
            <a:br>
              <a:rPr lang="en-US" altLang="ru-RU" sz="1846" b="1"/>
            </a:br>
            <a:endParaRPr lang="ru-RU" altLang="ru-RU" sz="1846" b="1"/>
          </a:p>
          <a:p>
            <a:pPr algn="ctr" eaLnBrk="1" hangingPunct="1">
              <a:spcBef>
                <a:spcPct val="0"/>
              </a:spcBef>
              <a:buFontTx/>
              <a:buNone/>
            </a:pPr>
            <a:endParaRPr lang="ru-RU" altLang="ru-RU" sz="1846" b="1"/>
          </a:p>
        </p:txBody>
      </p:sp>
      <p:grpSp>
        <p:nvGrpSpPr>
          <p:cNvPr id="54275" name="Group 11"/>
          <p:cNvGrpSpPr>
            <a:grpSpLocks/>
          </p:cNvGrpSpPr>
          <p:nvPr/>
        </p:nvGrpSpPr>
        <p:grpSpPr bwMode="auto">
          <a:xfrm>
            <a:off x="2645020" y="2631831"/>
            <a:ext cx="4343400" cy="2180492"/>
            <a:chOff x="1676400" y="2743200"/>
            <a:chExt cx="4343400" cy="2362200"/>
          </a:xfrm>
        </p:grpSpPr>
        <p:pic>
          <p:nvPicPr>
            <p:cNvPr id="54276" name="Picture 5" descr="FAS-logo-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1" y="2743200"/>
              <a:ext cx="533399" cy="58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14098_427100966728_20531316728_5146316_6182604_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3581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descr="twitter_newbird_blu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4267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Box 8"/>
            <p:cNvSpPr txBox="1">
              <a:spLocks noChangeArrowheads="1"/>
            </p:cNvSpPr>
            <p:nvPr/>
          </p:nvSpPr>
          <p:spPr bwMode="auto">
            <a:xfrm>
              <a:off x="2536573" y="2819400"/>
              <a:ext cx="3483227" cy="56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ru-RU" sz="2769" dirty="0" smtClean="0"/>
                <a:t>www.bash.fas.gov.ru</a:t>
              </a:r>
              <a:endParaRPr lang="en-US" altLang="ru-RU" sz="2769" dirty="0"/>
            </a:p>
          </p:txBody>
        </p:sp>
        <p:sp>
          <p:nvSpPr>
            <p:cNvPr id="54280" name="TextBox 9"/>
            <p:cNvSpPr txBox="1">
              <a:spLocks noChangeArrowheads="1"/>
            </p:cNvSpPr>
            <p:nvPr/>
          </p:nvSpPr>
          <p:spPr bwMode="auto">
            <a:xfrm>
              <a:off x="2536573" y="3591580"/>
              <a:ext cx="3330827" cy="56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ru-RU" sz="2769"/>
                <a:t>FAS-book</a:t>
              </a:r>
            </a:p>
          </p:txBody>
        </p:sp>
        <p:sp>
          <p:nvSpPr>
            <p:cNvPr id="54281" name="TextBox 10"/>
            <p:cNvSpPr txBox="1">
              <a:spLocks noChangeArrowheads="1"/>
            </p:cNvSpPr>
            <p:nvPr/>
          </p:nvSpPr>
          <p:spPr bwMode="auto">
            <a:xfrm>
              <a:off x="2536573" y="4343399"/>
              <a:ext cx="3483227" cy="56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ru-RU" sz="2769"/>
                <a:t>rus_fas</a:t>
              </a:r>
            </a:p>
          </p:txBody>
        </p:sp>
      </p:grpSp>
    </p:spTree>
    <p:extLst>
      <p:ext uri="{BB962C8B-B14F-4D97-AF65-F5344CB8AC3E}">
        <p14:creationId xmlns:p14="http://schemas.microsoft.com/office/powerpoint/2010/main" val="277100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2</a:t>
            </a:fld>
            <a:endParaRPr lang="ru-RU">
              <a:solidFill>
                <a:srgbClr val="FFFFFF"/>
              </a:solidFill>
            </a:endParaRPr>
          </a:p>
        </p:txBody>
      </p:sp>
      <p:sp>
        <p:nvSpPr>
          <p:cNvPr id="6" name="Скругленный прямоугольник 5"/>
          <p:cNvSpPr/>
          <p:nvPr/>
        </p:nvSpPr>
        <p:spPr>
          <a:xfrm>
            <a:off x="342900" y="1262743"/>
            <a:ext cx="8510155" cy="5077957"/>
          </a:xfrm>
          <a:prstGeom prst="roundRect">
            <a:avLst/>
          </a:prstGeom>
          <a:solidFill>
            <a:schemeClr val="accent3">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rPr>
              <a:t>Косвенные доказательства: </a:t>
            </a:r>
            <a:endParaRPr lang="ru-RU" sz="1600" dirty="0" smtClean="0">
              <a:solidFill>
                <a:schemeClr val="tx1"/>
              </a:solidFill>
            </a:endParaRPr>
          </a:p>
          <a:p>
            <a:r>
              <a:rPr lang="ru-RU" sz="1600" dirty="0" smtClean="0">
                <a:solidFill>
                  <a:schemeClr val="tx1"/>
                </a:solidFill>
              </a:rPr>
              <a:t>	- заключение договора субподряда между победителем и участником, отказавшимся от конкурентной борьбы;</a:t>
            </a:r>
          </a:p>
          <a:p>
            <a:r>
              <a:rPr lang="ru-RU" sz="1600" dirty="0" smtClean="0">
                <a:solidFill>
                  <a:schemeClr val="tx1"/>
                </a:solidFill>
              </a:rPr>
              <a:t>	- использование участниками торгов одного </a:t>
            </a:r>
            <a:r>
              <a:rPr lang="en-US" sz="1600" dirty="0" err="1" smtClean="0">
                <a:solidFill>
                  <a:schemeClr val="tx1"/>
                </a:solidFill>
              </a:rPr>
              <a:t>ip</a:t>
            </a:r>
            <a:r>
              <a:rPr lang="ru-RU" sz="1600" dirty="0" smtClean="0">
                <a:solidFill>
                  <a:schemeClr val="tx1"/>
                </a:solidFill>
              </a:rPr>
              <a:t>-адреса при подаче заявки при подачи ценовых предложений;</a:t>
            </a:r>
          </a:p>
          <a:p>
            <a:r>
              <a:rPr lang="ru-RU" sz="1600" dirty="0" smtClean="0">
                <a:solidFill>
                  <a:schemeClr val="tx1"/>
                </a:solidFill>
              </a:rPr>
              <a:t>	- поведение участников аукциона (немотивированный отказ от подачи ценовых предложений, снижение начальной цены аукциона, как правило, двумя участниками в пользу третьего, до уровня ниже рентабельности выполнения контракта с целью ввести в заблуждение добросовестных участников торгов); </a:t>
            </a:r>
          </a:p>
          <a:p>
            <a:r>
              <a:rPr lang="ru-RU" sz="1600" dirty="0" smtClean="0">
                <a:solidFill>
                  <a:schemeClr val="tx1"/>
                </a:solidFill>
              </a:rPr>
              <a:t>	- оплата одним участником за другого задатка для участия в торгах; </a:t>
            </a:r>
          </a:p>
          <a:p>
            <a:r>
              <a:rPr lang="ru-RU" sz="1600" dirty="0" smtClean="0">
                <a:solidFill>
                  <a:schemeClr val="tx1"/>
                </a:solidFill>
              </a:rPr>
              <a:t>	- взаимные перечисления денежных средств между участниками до или после проведения торгов;</a:t>
            </a:r>
          </a:p>
          <a:p>
            <a:r>
              <a:rPr lang="ru-RU" sz="1600" dirty="0" smtClean="0">
                <a:solidFill>
                  <a:schemeClr val="tx1"/>
                </a:solidFill>
              </a:rPr>
              <a:t>	- аудиозаписи разговоров;</a:t>
            </a:r>
          </a:p>
          <a:p>
            <a:r>
              <a:rPr lang="ru-RU" sz="1600" dirty="0" smtClean="0">
                <a:solidFill>
                  <a:schemeClr val="tx1"/>
                </a:solidFill>
              </a:rPr>
              <a:t>	- электронная переписка;</a:t>
            </a:r>
          </a:p>
          <a:p>
            <a:r>
              <a:rPr lang="ru-RU" sz="1600" dirty="0" smtClean="0">
                <a:solidFill>
                  <a:schemeClr val="tx1"/>
                </a:solidFill>
              </a:rPr>
              <a:t>	- нахождение в одном здании, офисе, одно и то же место регистрации, родственные, деловые связи и т.д.</a:t>
            </a:r>
          </a:p>
        </p:txBody>
      </p:sp>
      <p:sp>
        <p:nvSpPr>
          <p:cNvPr id="5" name="Прямоугольник 4"/>
          <p:cNvSpPr/>
          <p:nvPr/>
        </p:nvSpPr>
        <p:spPr>
          <a:xfrm>
            <a:off x="1" y="101600"/>
            <a:ext cx="9144000" cy="461665"/>
          </a:xfrm>
          <a:prstGeom prst="rect">
            <a:avLst/>
          </a:prstGeom>
        </p:spPr>
        <p:txBody>
          <a:bodyPr wrap="square">
            <a:spAutoFit/>
          </a:bodyPr>
          <a:lstStyle/>
          <a:p>
            <a:pPr algn="ctr"/>
            <a:r>
              <a:rPr lang="ru-RU" sz="2400" b="1" dirty="0" smtClean="0">
                <a:solidFill>
                  <a:schemeClr val="bg1"/>
                </a:solidFill>
              </a:rPr>
              <a:t>Башкортостанское УФАС России</a:t>
            </a:r>
            <a:endParaRPr lang="ru-RU" i="1" dirty="0">
              <a:solidFill>
                <a:schemeClr val="bg1"/>
              </a:solidFill>
            </a:endParaRPr>
          </a:p>
        </p:txBody>
      </p:sp>
      <p:pic>
        <p:nvPicPr>
          <p:cNvPr id="3074" name="Picture 2" descr="C:\Users\to02-abdurahmanovm\Desktop\680_big.jpg"/>
          <p:cNvPicPr>
            <a:picLocks noChangeAspect="1" noChangeArrowheads="1"/>
          </p:cNvPicPr>
          <p:nvPr/>
        </p:nvPicPr>
        <p:blipFill>
          <a:blip r:embed="rId2" cstate="print"/>
          <a:srcRect/>
          <a:stretch>
            <a:fillRect/>
          </a:stretch>
        </p:blipFill>
        <p:spPr bwMode="auto">
          <a:xfrm>
            <a:off x="3684896" y="1351128"/>
            <a:ext cx="2142698" cy="791570"/>
          </a:xfrm>
          <a:prstGeom prst="rect">
            <a:avLst/>
          </a:prstGeom>
          <a:noFill/>
        </p:spPr>
      </p:pic>
    </p:spTree>
    <p:extLst>
      <p:ext uri="{BB962C8B-B14F-4D97-AF65-F5344CB8AC3E}">
        <p14:creationId xmlns:p14="http://schemas.microsoft.com/office/powerpoint/2010/main" val="2413456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3</a:t>
            </a:fld>
            <a:endParaRPr lang="ru-RU">
              <a:solidFill>
                <a:srgbClr val="FFFFFF"/>
              </a:solidFill>
            </a:endParaRPr>
          </a:p>
        </p:txBody>
      </p:sp>
      <p:sp>
        <p:nvSpPr>
          <p:cNvPr id="6" name="Скругленный прямоугольник 5"/>
          <p:cNvSpPr/>
          <p:nvPr/>
        </p:nvSpPr>
        <p:spPr>
          <a:xfrm>
            <a:off x="342900" y="1066800"/>
            <a:ext cx="8510155" cy="5388429"/>
          </a:xfrm>
          <a:prstGeom prst="roundRect">
            <a:avLst>
              <a:gd name="adj" fmla="val 7980"/>
            </a:avLst>
          </a:prstGeom>
          <a:solidFill>
            <a:schemeClr val="accent3">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За период: январь 2017 года - август 2017 года Управлением было выявлено 6 фактов нарушений пункта 2 части 1 статьи 11 Закона №135-ФЗ (сговор на торгах) в действиях хозяйствующих субъектов. </a:t>
            </a:r>
          </a:p>
          <a:p>
            <a:pPr algn="ctr"/>
            <a:r>
              <a:rPr lang="ru-RU" b="1" dirty="0" smtClean="0">
                <a:solidFill>
                  <a:schemeClr val="tx1"/>
                </a:solidFill>
              </a:rPr>
              <a:t>Рынками, на которых выявлены нарушения являются: выполнение строительно-монтажных работ и поставка, установка оборудования.</a:t>
            </a:r>
            <a:endParaRPr lang="ru-RU" b="1" dirty="0">
              <a:solidFill>
                <a:schemeClr val="tx1"/>
              </a:solidFill>
            </a:endParaRPr>
          </a:p>
        </p:txBody>
      </p:sp>
      <p:sp>
        <p:nvSpPr>
          <p:cNvPr id="5" name="Прямоугольник 4"/>
          <p:cNvSpPr/>
          <p:nvPr/>
        </p:nvSpPr>
        <p:spPr>
          <a:xfrm>
            <a:off x="1" y="101600"/>
            <a:ext cx="9144000" cy="461665"/>
          </a:xfrm>
          <a:prstGeom prst="rect">
            <a:avLst/>
          </a:prstGeom>
        </p:spPr>
        <p:txBody>
          <a:bodyPr wrap="square">
            <a:spAutoFit/>
          </a:bodyPr>
          <a:lstStyle/>
          <a:p>
            <a:pPr algn="ctr"/>
            <a:r>
              <a:rPr lang="ru-RU" sz="2400" b="1" dirty="0" smtClean="0">
                <a:solidFill>
                  <a:schemeClr val="bg1"/>
                </a:solidFill>
              </a:rPr>
              <a:t>Башкортостанское УФАС России</a:t>
            </a:r>
            <a:endParaRPr lang="ru-RU" i="1" dirty="0">
              <a:solidFill>
                <a:schemeClr val="bg1"/>
              </a:solidFill>
            </a:endParaRPr>
          </a:p>
        </p:txBody>
      </p:sp>
      <p:pic>
        <p:nvPicPr>
          <p:cNvPr id="7" name="Picture 2" descr="C:\Users\to02-abdurahmanovm\Desktop\234957536_w640_h640_obzhalovanie_vzyskanij.jpg"/>
          <p:cNvPicPr>
            <a:picLocks noChangeAspect="1" noChangeArrowheads="1"/>
          </p:cNvPicPr>
          <p:nvPr/>
        </p:nvPicPr>
        <p:blipFill>
          <a:blip r:embed="rId2" cstate="print"/>
          <a:srcRect/>
          <a:stretch>
            <a:fillRect/>
          </a:stretch>
        </p:blipFill>
        <p:spPr bwMode="auto">
          <a:xfrm>
            <a:off x="5901548" y="1100949"/>
            <a:ext cx="2601475" cy="1969798"/>
          </a:xfrm>
          <a:prstGeom prst="rect">
            <a:avLst/>
          </a:prstGeom>
          <a:noFill/>
        </p:spPr>
      </p:pic>
    </p:spTree>
    <p:extLst>
      <p:ext uri="{BB962C8B-B14F-4D97-AF65-F5344CB8AC3E}">
        <p14:creationId xmlns:p14="http://schemas.microsoft.com/office/powerpoint/2010/main" val="1283949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4</a:t>
            </a:fld>
            <a:endParaRPr lang="ru-RU">
              <a:solidFill>
                <a:srgbClr val="FFFFFF"/>
              </a:solidFill>
            </a:endParaRPr>
          </a:p>
        </p:txBody>
      </p:sp>
      <p:sp>
        <p:nvSpPr>
          <p:cNvPr id="6" name="Скругленный прямоугольник 5"/>
          <p:cNvSpPr/>
          <p:nvPr/>
        </p:nvSpPr>
        <p:spPr>
          <a:xfrm>
            <a:off x="342900" y="1066800"/>
            <a:ext cx="8510155" cy="5388429"/>
          </a:xfrm>
          <a:prstGeom prst="roundRect">
            <a:avLst>
              <a:gd name="adj" fmla="val 8788"/>
            </a:avLst>
          </a:prstGeom>
          <a:solidFill>
            <a:schemeClr val="accent3">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dirty="0">
              <a:solidFill>
                <a:schemeClr val="tx1"/>
              </a:solidFill>
            </a:endParaRPr>
          </a:p>
        </p:txBody>
      </p:sp>
      <p:sp>
        <p:nvSpPr>
          <p:cNvPr id="5" name="Прямоугольник 4"/>
          <p:cNvSpPr/>
          <p:nvPr/>
        </p:nvSpPr>
        <p:spPr>
          <a:xfrm>
            <a:off x="1" y="101600"/>
            <a:ext cx="9144000" cy="461665"/>
          </a:xfrm>
          <a:prstGeom prst="rect">
            <a:avLst/>
          </a:prstGeom>
        </p:spPr>
        <p:txBody>
          <a:bodyPr wrap="square">
            <a:spAutoFit/>
          </a:bodyPr>
          <a:lstStyle/>
          <a:p>
            <a:pPr algn="ctr"/>
            <a:r>
              <a:rPr lang="ru-RU" sz="2400" b="1" dirty="0" smtClean="0">
                <a:solidFill>
                  <a:schemeClr val="bg1"/>
                </a:solidFill>
              </a:rPr>
              <a:t>Башкортостанское УФАС России</a:t>
            </a:r>
            <a:endParaRPr lang="ru-RU" i="1" dirty="0">
              <a:solidFill>
                <a:schemeClr val="bg1"/>
              </a:solidFill>
            </a:endParaRPr>
          </a:p>
        </p:txBody>
      </p:sp>
      <p:sp>
        <p:nvSpPr>
          <p:cNvPr id="3" name="Прямоугольник 2"/>
          <p:cNvSpPr/>
          <p:nvPr/>
        </p:nvSpPr>
        <p:spPr>
          <a:xfrm>
            <a:off x="477672" y="1644362"/>
            <a:ext cx="8187356" cy="2554545"/>
          </a:xfrm>
          <a:prstGeom prst="rect">
            <a:avLst/>
          </a:prstGeom>
        </p:spPr>
        <p:txBody>
          <a:bodyPr wrap="square">
            <a:spAutoFit/>
          </a:bodyPr>
          <a:lstStyle/>
          <a:p>
            <a:pPr algn="just"/>
            <a:r>
              <a:rPr lang="ru-RU" sz="1600" b="1" dirty="0" smtClean="0"/>
              <a:t>В 2016 году Управлением были выявлены нарушения по факту сговора на торгах на рынке оказания услуг по разработке проектной документации по газоснабжению </a:t>
            </a:r>
            <a:r>
              <a:rPr lang="ru-RU" sz="1600" b="1" dirty="0" smtClean="0"/>
              <a:t>и </a:t>
            </a:r>
            <a:r>
              <a:rPr lang="ru-RU" sz="1600" b="1" dirty="0" smtClean="0"/>
              <a:t>на рынке выполнения проектно-изыскательских работ.</a:t>
            </a:r>
          </a:p>
          <a:p>
            <a:pPr algn="just"/>
            <a:r>
              <a:rPr lang="ru-RU" sz="1600" b="1" dirty="0" smtClean="0"/>
              <a:t>Также были выявлены нарушения на рынке оптовой реализации хлеба и хлебобулочных изделий в границах г. Уфы, в части заключения недопустимого в соответствии с антимонопольным законодательством соглашения, которое направлено на установление и поддержание цен и на рынке комплексного обслуживания лифтового хозяйства в границах г. Уфы, в части совершения действий, направленных на раздел рынка по территориальному принципу и по составу продавцов.</a:t>
            </a:r>
            <a:endParaRPr lang="ru-RU" sz="1600" b="1" dirty="0"/>
          </a:p>
        </p:txBody>
      </p:sp>
      <p:pic>
        <p:nvPicPr>
          <p:cNvPr id="7" name="Picture 3" descr="C:\Users\to02-abdurahmanovm\Desktop\d7b57ba5768e4baad49bd4ac9bb4caba.jpg"/>
          <p:cNvPicPr>
            <a:picLocks noChangeAspect="1" noChangeArrowheads="1"/>
          </p:cNvPicPr>
          <p:nvPr/>
        </p:nvPicPr>
        <p:blipFill>
          <a:blip r:embed="rId2" cstate="print"/>
          <a:srcRect/>
          <a:stretch>
            <a:fillRect/>
          </a:stretch>
        </p:blipFill>
        <p:spPr bwMode="auto">
          <a:xfrm>
            <a:off x="6168913" y="4230807"/>
            <a:ext cx="2471281" cy="1883390"/>
          </a:xfrm>
          <a:prstGeom prst="rect">
            <a:avLst/>
          </a:prstGeom>
          <a:noFill/>
        </p:spPr>
      </p:pic>
    </p:spTree>
    <p:extLst>
      <p:ext uri="{BB962C8B-B14F-4D97-AF65-F5344CB8AC3E}">
        <p14:creationId xmlns:p14="http://schemas.microsoft.com/office/powerpoint/2010/main" val="1090245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5</a:t>
            </a:fld>
            <a:endParaRPr lang="ru-RU">
              <a:solidFill>
                <a:srgbClr val="FFFFFF"/>
              </a:solidFill>
            </a:endParaRPr>
          </a:p>
        </p:txBody>
      </p:sp>
      <p:sp>
        <p:nvSpPr>
          <p:cNvPr id="6" name="Скругленный прямоугольник 5"/>
          <p:cNvSpPr/>
          <p:nvPr/>
        </p:nvSpPr>
        <p:spPr>
          <a:xfrm>
            <a:off x="452082" y="1249096"/>
            <a:ext cx="8510155" cy="5077957"/>
          </a:xfrm>
          <a:prstGeom prst="roundRect">
            <a:avLst/>
          </a:prstGeom>
          <a:solidFill>
            <a:schemeClr val="accent3">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Административная ответственность за соглашения, противоречащие антимонопольному законодательству, установлена статьей 14.32 </a:t>
            </a:r>
            <a:r>
              <a:rPr lang="ru-RU" b="1" dirty="0" err="1" smtClean="0">
                <a:solidFill>
                  <a:schemeClr val="tx1"/>
                </a:solidFill>
                <a:latin typeface="Times New Roman" pitchFamily="18" charset="0"/>
                <a:cs typeface="Times New Roman" pitchFamily="18" charset="0"/>
              </a:rPr>
              <a:t>КоАП</a:t>
            </a:r>
            <a:r>
              <a:rPr lang="ru-RU" b="1" dirty="0" smtClean="0">
                <a:solidFill>
                  <a:schemeClr val="tx1"/>
                </a:solidFill>
                <a:latin typeface="Times New Roman" pitchFamily="18" charset="0"/>
                <a:cs typeface="Times New Roman" pitchFamily="18" charset="0"/>
              </a:rPr>
              <a:t> РФ.</a:t>
            </a:r>
            <a:endParaRPr lang="en-US" b="1" dirty="0" smtClean="0">
              <a:solidFill>
                <a:schemeClr val="tx1"/>
              </a:solidFill>
              <a:latin typeface="Times New Roman" pitchFamily="18" charset="0"/>
              <a:cs typeface="Times New Roman" pitchFamily="18" charset="0"/>
            </a:endParaRPr>
          </a:p>
          <a:p>
            <a:pPr algn="just"/>
            <a:endParaRPr lang="en-US" b="1" dirty="0" smtClean="0">
              <a:solidFill>
                <a:schemeClr val="tx1"/>
              </a:solidFill>
              <a:latin typeface="Times New Roman" pitchFamily="18" charset="0"/>
              <a:cs typeface="Times New Roman" pitchFamily="18" charset="0"/>
            </a:endParaRPr>
          </a:p>
          <a:p>
            <a:pPr algn="just"/>
            <a:r>
              <a:rPr lang="ru-RU" b="1" dirty="0" smtClean="0">
                <a:solidFill>
                  <a:schemeClr val="tx1"/>
                </a:solidFill>
                <a:latin typeface="Times New Roman" pitchFamily="18" charset="0"/>
                <a:cs typeface="Times New Roman" pitchFamily="18" charset="0"/>
              </a:rPr>
              <a:t>Заключение хозяйствующим субъектом соглашения, признаваемого в соответствии с антимонопольным </a:t>
            </a:r>
            <a:r>
              <a:rPr lang="ru-RU" b="1" dirty="0" smtClean="0">
                <a:solidFill>
                  <a:schemeClr val="tx1"/>
                </a:solidFill>
                <a:latin typeface="Times New Roman" pitchFamily="18" charset="0"/>
                <a:cs typeface="Times New Roman" pitchFamily="18" charset="0"/>
                <a:hlinkClick r:id="rId2"/>
              </a:rPr>
              <a:t>законодательством</a:t>
            </a:r>
            <a:r>
              <a:rPr lang="ru-RU" b="1" dirty="0" smtClean="0">
                <a:solidFill>
                  <a:schemeClr val="tx1"/>
                </a:solidFill>
                <a:latin typeface="Times New Roman" pitchFamily="18" charset="0"/>
                <a:cs typeface="Times New Roman" pitchFamily="18" charset="0"/>
              </a:rPr>
              <a:t> Российской Федерации картелем, либо участие в нем влечет наложение административного штрафа на должностных лиц в размере от 40 тысяч до 50 тысяч рублей или дисквалификацию на срок от одного года до трех лет; на юридических лиц - от трех сотых до пятнадцати сотых размера суммы выручки правонарушителя от реализации товара (работы, услуги), на рынке которого совершено административное правонарушение, либо размера суммы расходов правонарушителя на приобретение товара (работы, услуги), на рынке которого совершено административное правонарушение, но не менее 100 тысяч рублей.</a:t>
            </a:r>
          </a:p>
          <a:p>
            <a:pPr algn="just"/>
            <a:r>
              <a:rPr lang="ru-RU" sz="1200" b="1" dirty="0" smtClean="0">
                <a:solidFill>
                  <a:schemeClr val="tx1"/>
                </a:solidFill>
                <a:latin typeface="Times New Roman" pitchFamily="18" charset="0"/>
                <a:cs typeface="Times New Roman" pitchFamily="18" charset="0"/>
              </a:rPr>
              <a:t> </a:t>
            </a:r>
          </a:p>
          <a:p>
            <a:pPr algn="just"/>
            <a:endParaRPr lang="ru-RU" sz="1200" b="1" dirty="0" smtClean="0">
              <a:solidFill>
                <a:schemeClr val="tx1"/>
              </a:solidFill>
              <a:latin typeface="Times New Roman" pitchFamily="18" charset="0"/>
              <a:cs typeface="Times New Roman" pitchFamily="18" charset="0"/>
            </a:endParaRPr>
          </a:p>
          <a:p>
            <a:pPr algn="just"/>
            <a:endParaRPr lang="ru-RU" dirty="0">
              <a:solidFill>
                <a:schemeClr val="tx1"/>
              </a:solidFill>
              <a:latin typeface="Times New Roman" pitchFamily="18" charset="0"/>
              <a:cs typeface="Times New Roman" pitchFamily="18" charset="0"/>
            </a:endParaRPr>
          </a:p>
        </p:txBody>
      </p:sp>
      <p:sp>
        <p:nvSpPr>
          <p:cNvPr id="5" name="Прямоугольник 4"/>
          <p:cNvSpPr/>
          <p:nvPr/>
        </p:nvSpPr>
        <p:spPr>
          <a:xfrm>
            <a:off x="1" y="101600"/>
            <a:ext cx="9144000" cy="461665"/>
          </a:xfrm>
          <a:prstGeom prst="rect">
            <a:avLst/>
          </a:prstGeom>
        </p:spPr>
        <p:txBody>
          <a:bodyPr wrap="square">
            <a:spAutoFit/>
          </a:bodyPr>
          <a:lstStyle/>
          <a:p>
            <a:pPr algn="ctr"/>
            <a:r>
              <a:rPr lang="ru-RU" sz="2400" b="1" dirty="0" smtClean="0">
                <a:solidFill>
                  <a:schemeClr val="bg1"/>
                </a:solidFill>
              </a:rPr>
              <a:t>Башкортостанское УФАС России</a:t>
            </a:r>
            <a:endParaRPr lang="ru-RU" i="1" dirty="0">
              <a:solidFill>
                <a:schemeClr val="bg1"/>
              </a:solidFill>
            </a:endParaRPr>
          </a:p>
        </p:txBody>
      </p:sp>
    </p:spTree>
    <p:extLst>
      <p:ext uri="{BB962C8B-B14F-4D97-AF65-F5344CB8AC3E}">
        <p14:creationId xmlns:p14="http://schemas.microsoft.com/office/powerpoint/2010/main" val="3729235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buNone/>
            </a:pPr>
            <a:r>
              <a:rPr lang="en-US" sz="1800" b="1" dirty="0" smtClean="0">
                <a:solidFill>
                  <a:schemeClr val="tx1"/>
                </a:solidFill>
                <a:latin typeface="Times New Roman" pitchFamily="18" charset="0"/>
                <a:cs typeface="Times New Roman" pitchFamily="18" charset="0"/>
              </a:rPr>
              <a:t>      </a:t>
            </a:r>
            <a:r>
              <a:rPr lang="ru-RU" sz="1800" b="1" dirty="0" smtClean="0">
                <a:solidFill>
                  <a:schemeClr val="tx1"/>
                </a:solidFill>
                <a:latin typeface="Times New Roman" pitchFamily="18" charset="0"/>
                <a:cs typeface="Times New Roman" pitchFamily="18" charset="0"/>
              </a:rPr>
              <a:t>Заключение хозяйствующим субъектом недопустимого в соответствии с антимонопольным законодательством Российской Федерации соглашения, если такое соглашение приводит или может привести к повышению, снижению или поддержанию цен на торгах, либо заключение недопустимого в соответствии с антимонопольным законодательством Российской Федерации соглашения между организаторами торгов и (или) заказчиками с участниками этих торгов, если такое соглашение имеет своей целью либо приводит или может привести к ограничению конкуренции и (или) созданию преимущественных условий для каких-либо участников, либо участие в них</a:t>
            </a:r>
            <a:r>
              <a:rPr lang="en-US" sz="1800" b="1" dirty="0" smtClean="0">
                <a:solidFill>
                  <a:schemeClr val="tx1"/>
                </a:solidFill>
                <a:latin typeface="Times New Roman" pitchFamily="18" charset="0"/>
                <a:cs typeface="Times New Roman" pitchFamily="18" charset="0"/>
              </a:rPr>
              <a:t> </a:t>
            </a:r>
            <a:r>
              <a:rPr lang="ru-RU" sz="1800" b="1" dirty="0" smtClean="0">
                <a:solidFill>
                  <a:schemeClr val="tx1"/>
                </a:solidFill>
                <a:latin typeface="Times New Roman" pitchFamily="18" charset="0"/>
                <a:cs typeface="Times New Roman" pitchFamily="18" charset="0"/>
              </a:rPr>
              <a:t>влечет наложение административного штрафа на должностных лиц в размере от 20 тысяч до 50 тысяч рублей или дисквалификацию на срок до трех лет; на юридических лиц - от 1/10 до 1/2 начальной стоимости предмета торгов, но не более 1/25 совокупного размера суммы выручки правонарушителя от реализации всех товаров (работ, услуг) и не менее 100 тысяч рублей.</a:t>
            </a:r>
          </a:p>
          <a:p>
            <a:endParaRPr lang="ru-RU" dirty="0"/>
          </a:p>
        </p:txBody>
      </p:sp>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6</a:t>
            </a:fld>
            <a:endParaRPr lang="ru-RU">
              <a:solidFill>
                <a:srgbClr val="FFFFFF"/>
              </a:solidFill>
            </a:endParaRPr>
          </a:p>
        </p:txBody>
      </p:sp>
      <p:sp>
        <p:nvSpPr>
          <p:cNvPr id="5" name="Прямоугольник 4"/>
          <p:cNvSpPr/>
          <p:nvPr/>
        </p:nvSpPr>
        <p:spPr>
          <a:xfrm>
            <a:off x="1" y="101600"/>
            <a:ext cx="9144000" cy="461665"/>
          </a:xfrm>
          <a:prstGeom prst="rect">
            <a:avLst/>
          </a:prstGeom>
        </p:spPr>
        <p:txBody>
          <a:bodyPr wrap="square">
            <a:spAutoFit/>
          </a:bodyPr>
          <a:lstStyle/>
          <a:p>
            <a:pPr algn="ctr"/>
            <a:r>
              <a:rPr lang="ru-RU" sz="2400" b="1" dirty="0" smtClean="0">
                <a:solidFill>
                  <a:schemeClr val="bg1"/>
                </a:solidFill>
              </a:rPr>
              <a:t>Башкортостанское УФАС России</a:t>
            </a:r>
            <a:endParaRPr lang="ru-RU" i="1" dirty="0">
              <a:solidFill>
                <a:schemeClr val="bg1"/>
              </a:solidFill>
            </a:endParaRPr>
          </a:p>
        </p:txBody>
      </p:sp>
      <p:sp>
        <p:nvSpPr>
          <p:cNvPr id="6" name="Скругленный прямоугольник 5"/>
          <p:cNvSpPr/>
          <p:nvPr/>
        </p:nvSpPr>
        <p:spPr>
          <a:xfrm>
            <a:off x="272143" y="976365"/>
            <a:ext cx="8688977" cy="5529943"/>
          </a:xfrm>
          <a:prstGeom prst="roundRect">
            <a:avLst/>
          </a:prstGeom>
          <a:solidFill>
            <a:schemeClr val="accent3">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dirty="0">
              <a:solidFill>
                <a:schemeClr val="tx1"/>
              </a:solidFill>
            </a:endParaRPr>
          </a:p>
        </p:txBody>
      </p:sp>
      <p:pic>
        <p:nvPicPr>
          <p:cNvPr id="4098" name="Picture 2" descr="C:\Users\to02-abdurahmanovm\Desktop\Без названия (1).jpg"/>
          <p:cNvPicPr>
            <a:picLocks noChangeAspect="1" noChangeArrowheads="1"/>
          </p:cNvPicPr>
          <p:nvPr/>
        </p:nvPicPr>
        <p:blipFill>
          <a:blip r:embed="rId2" cstate="print"/>
          <a:srcRect/>
          <a:stretch>
            <a:fillRect/>
          </a:stretch>
        </p:blipFill>
        <p:spPr bwMode="auto">
          <a:xfrm>
            <a:off x="3000766" y="5779674"/>
            <a:ext cx="2584107" cy="67739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a:xfrm>
            <a:off x="7010401" y="6553200"/>
            <a:ext cx="2133600" cy="304800"/>
          </a:xfrm>
        </p:spPr>
        <p:txBody>
          <a:bodyPr/>
          <a:lstStyle/>
          <a:p>
            <a:pPr>
              <a:defRPr/>
            </a:pPr>
            <a:fld id="{E9CE1BF3-5556-4600-AFBC-2C069EAB8675}" type="slidenum">
              <a:rPr lang="ru-RU" smtClean="0">
                <a:solidFill>
                  <a:srgbClr val="FFFFFF"/>
                </a:solidFill>
              </a:rPr>
              <a:pPr>
                <a:defRPr/>
              </a:pPr>
              <a:t>7</a:t>
            </a:fld>
            <a:endParaRPr lang="ru-RU">
              <a:solidFill>
                <a:srgbClr val="FFFFFF"/>
              </a:solidFill>
            </a:endParaRPr>
          </a:p>
        </p:txBody>
      </p:sp>
      <p:sp>
        <p:nvSpPr>
          <p:cNvPr id="6" name="Скругленный прямоугольник 5"/>
          <p:cNvSpPr/>
          <p:nvPr/>
        </p:nvSpPr>
        <p:spPr>
          <a:xfrm>
            <a:off x="152400" y="1023257"/>
            <a:ext cx="8871857" cy="5529943"/>
          </a:xfrm>
          <a:prstGeom prst="roundRect">
            <a:avLst/>
          </a:prstGeom>
          <a:solidFill>
            <a:schemeClr val="accent3">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dirty="0">
              <a:solidFill>
                <a:schemeClr val="tx1"/>
              </a:solidFill>
            </a:endParaRPr>
          </a:p>
        </p:txBody>
      </p:sp>
      <p:sp>
        <p:nvSpPr>
          <p:cNvPr id="5" name="Прямоугольник 4"/>
          <p:cNvSpPr/>
          <p:nvPr/>
        </p:nvSpPr>
        <p:spPr>
          <a:xfrm>
            <a:off x="1" y="101600"/>
            <a:ext cx="9144000" cy="461665"/>
          </a:xfrm>
          <a:prstGeom prst="rect">
            <a:avLst/>
          </a:prstGeom>
        </p:spPr>
        <p:txBody>
          <a:bodyPr wrap="square">
            <a:spAutoFit/>
          </a:bodyPr>
          <a:lstStyle/>
          <a:p>
            <a:pPr algn="ctr"/>
            <a:r>
              <a:rPr lang="ru-RU" sz="2400" b="1" dirty="0" smtClean="0">
                <a:solidFill>
                  <a:schemeClr val="bg1"/>
                </a:solidFill>
              </a:rPr>
              <a:t>Башкортостанское УФАС России</a:t>
            </a:r>
            <a:endParaRPr lang="ru-RU" i="1" dirty="0">
              <a:solidFill>
                <a:schemeClr val="bg1"/>
              </a:solidFill>
            </a:endParaRPr>
          </a:p>
        </p:txBody>
      </p:sp>
      <p:sp>
        <p:nvSpPr>
          <p:cNvPr id="2" name="Прямоугольник 1"/>
          <p:cNvSpPr/>
          <p:nvPr/>
        </p:nvSpPr>
        <p:spPr>
          <a:xfrm>
            <a:off x="531915" y="1099181"/>
            <a:ext cx="8112826" cy="5509200"/>
          </a:xfrm>
          <a:prstGeom prst="rect">
            <a:avLst/>
          </a:prstGeom>
        </p:spPr>
        <p:txBody>
          <a:bodyPr wrap="square">
            <a:spAutoFit/>
          </a:bodyPr>
          <a:lstStyle/>
          <a:p>
            <a:pPr algn="just"/>
            <a:r>
              <a:rPr lang="ru-RU" sz="1600" b="1" dirty="0" smtClean="0">
                <a:latin typeface="Times New Roman" pitchFamily="18" charset="0"/>
                <a:cs typeface="Times New Roman" pitchFamily="18" charset="0"/>
              </a:rPr>
              <a:t>Заключение хозяйствующим субъектом недопустимого в соответствии с антимонопольным законодательством Российской Федерации соглашения либо участие в нем, за исключением случаев, предусмотренных </a:t>
            </a:r>
            <a:r>
              <a:rPr lang="ru-RU" sz="1600" b="1" dirty="0" smtClean="0">
                <a:latin typeface="Times New Roman" pitchFamily="18" charset="0"/>
                <a:cs typeface="Times New Roman" pitchFamily="18" charset="0"/>
                <a:hlinkClick r:id="rId2"/>
              </a:rPr>
              <a:t>частями 1</a:t>
            </a:r>
            <a:r>
              <a:rPr lang="ru-RU" sz="1600" b="1" dirty="0" smtClean="0">
                <a:latin typeface="Times New Roman" pitchFamily="18" charset="0"/>
                <a:cs typeface="Times New Roman" pitchFamily="18" charset="0"/>
              </a:rPr>
              <a:t> - </a:t>
            </a:r>
            <a:r>
              <a:rPr lang="ru-RU" sz="1600" b="1" dirty="0" smtClean="0">
                <a:latin typeface="Times New Roman" pitchFamily="18" charset="0"/>
                <a:cs typeface="Times New Roman" pitchFamily="18" charset="0"/>
                <a:hlinkClick r:id="rId3"/>
              </a:rPr>
              <a:t>3</a:t>
            </a:r>
            <a:r>
              <a:rPr lang="ru-RU" sz="1600" b="1" dirty="0" smtClean="0">
                <a:latin typeface="Times New Roman" pitchFamily="18" charset="0"/>
                <a:cs typeface="Times New Roman" pitchFamily="18" charset="0"/>
              </a:rPr>
              <a:t> настоящей статьи, -</a:t>
            </a:r>
          </a:p>
          <a:p>
            <a:pPr algn="just"/>
            <a:r>
              <a:rPr lang="ru-RU" sz="1600" b="1" dirty="0" smtClean="0">
                <a:latin typeface="Times New Roman" pitchFamily="18" charset="0"/>
                <a:cs typeface="Times New Roman" pitchFamily="18" charset="0"/>
              </a:rPr>
              <a:t>влечет наложение административного штрафа на должностных лиц в размере от 15 тысяч до 30 тысяч рублей; на юридических лиц - от одной сотой до пяти сотых размера суммы выручки правонарушителя от реализации товара (работы, услуги), на рынке которого совершено административное правонарушение, либо размера суммы расходов правонарушителя на приобретение товара (работы, услуги), на рынке которого совершено административное правонарушение, но не менее ста тысяч рублей, а в случае, если сумма выручки правонарушителя от реализации товара (работы, услуги), на рынке которого совершено административное правонарушение, либо сумма расходов правонарушителя на приобретение товара (работы, услуги), на рынке которого совершено административное правонарушение, превышает 75 процентов совокупного размера суммы выручки правонарушителя от реализации всех товаров (работ, услуг) или административное правонарушение совершено на рынке товаров (работ, услуг), реализация которых осуществляется по регулируемым в соответствии с законодательством Российской Федерации ценам (тарифам), - от двух тысячных до двух сотых размера суммы выручки правонарушителя от реализации товара (работы, услуги), на рынке которого совершено административное правонарушение, но не менее пятидесяти тысяч рублей.</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2766691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a:xfrm>
            <a:off x="7010401" y="6553200"/>
            <a:ext cx="2133600" cy="304800"/>
          </a:xfrm>
        </p:spPr>
        <p:txBody>
          <a:bodyPr/>
          <a:lstStyle/>
          <a:p>
            <a:pPr>
              <a:defRPr/>
            </a:pPr>
            <a:fld id="{E9CE1BF3-5556-4600-AFBC-2C069EAB8675}" type="slidenum">
              <a:rPr lang="ru-RU" smtClean="0">
                <a:solidFill>
                  <a:srgbClr val="FFFFFF"/>
                </a:solidFill>
              </a:rPr>
              <a:pPr>
                <a:defRPr/>
              </a:pPr>
              <a:t>8</a:t>
            </a:fld>
            <a:endParaRPr lang="ru-RU">
              <a:solidFill>
                <a:srgbClr val="FFFFFF"/>
              </a:solidFill>
            </a:endParaRPr>
          </a:p>
        </p:txBody>
      </p:sp>
      <p:sp>
        <p:nvSpPr>
          <p:cNvPr id="6" name="Скругленный прямоугольник 5"/>
          <p:cNvSpPr/>
          <p:nvPr/>
        </p:nvSpPr>
        <p:spPr>
          <a:xfrm>
            <a:off x="152400" y="1023257"/>
            <a:ext cx="8871857" cy="5529943"/>
          </a:xfrm>
          <a:prstGeom prst="roundRect">
            <a:avLst>
              <a:gd name="adj" fmla="val 9974"/>
            </a:avLst>
          </a:prstGeom>
          <a:solidFill>
            <a:schemeClr val="accent3">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dirty="0">
              <a:solidFill>
                <a:schemeClr val="tx1"/>
              </a:solidFill>
            </a:endParaRPr>
          </a:p>
        </p:txBody>
      </p:sp>
      <p:sp>
        <p:nvSpPr>
          <p:cNvPr id="5" name="Прямоугольник 4"/>
          <p:cNvSpPr/>
          <p:nvPr/>
        </p:nvSpPr>
        <p:spPr>
          <a:xfrm>
            <a:off x="1" y="101600"/>
            <a:ext cx="9144000" cy="461665"/>
          </a:xfrm>
          <a:prstGeom prst="rect">
            <a:avLst/>
          </a:prstGeom>
        </p:spPr>
        <p:txBody>
          <a:bodyPr wrap="square">
            <a:spAutoFit/>
          </a:bodyPr>
          <a:lstStyle/>
          <a:p>
            <a:pPr algn="ctr"/>
            <a:r>
              <a:rPr lang="ru-RU" sz="2400" b="1" dirty="0" smtClean="0">
                <a:solidFill>
                  <a:schemeClr val="bg1"/>
                </a:solidFill>
              </a:rPr>
              <a:t>Башкортостанское УФАС России</a:t>
            </a:r>
            <a:endParaRPr lang="ru-RU" i="1" dirty="0">
              <a:solidFill>
                <a:schemeClr val="bg1"/>
              </a:solidFill>
            </a:endParaRPr>
          </a:p>
        </p:txBody>
      </p:sp>
      <p:sp>
        <p:nvSpPr>
          <p:cNvPr id="2" name="Прямоугольник 1"/>
          <p:cNvSpPr/>
          <p:nvPr/>
        </p:nvSpPr>
        <p:spPr>
          <a:xfrm>
            <a:off x="531915" y="1099181"/>
            <a:ext cx="8112826" cy="2554545"/>
          </a:xfrm>
          <a:prstGeom prst="rect">
            <a:avLst/>
          </a:prstGeom>
        </p:spPr>
        <p:txBody>
          <a:bodyPr wrap="square">
            <a:spAutoFit/>
          </a:bodyPr>
          <a:lstStyle/>
          <a:p>
            <a:pPr algn="just"/>
            <a:r>
              <a:rPr lang="ru-RU" sz="2000" b="1" dirty="0" smtClean="0">
                <a:latin typeface="Times New Roman" pitchFamily="18" charset="0"/>
                <a:cs typeface="Times New Roman" pitchFamily="18" charset="0"/>
              </a:rPr>
              <a:t>Проведено 64 внеплановые проверки в отношении хозяйствующих субъектов, осуществляющих деятельность посредством организации торговых сетей федерального, регионального (межрегионального), муниципального уровней.</a:t>
            </a:r>
          </a:p>
          <a:p>
            <a:pPr algn="just"/>
            <a:r>
              <a:rPr lang="ru-RU" sz="2000" b="1" dirty="0" smtClean="0">
                <a:latin typeface="Times New Roman" pitchFamily="18" charset="0"/>
                <a:cs typeface="Times New Roman" pitchFamily="18" charset="0"/>
              </a:rPr>
              <a:t>Проанализировано более 1300 договоров. Выявлено более 150 правонарушений. </a:t>
            </a:r>
          </a:p>
          <a:p>
            <a:pPr algn="just"/>
            <a:r>
              <a:rPr lang="ru-RU" sz="2000" b="1" dirty="0" smtClean="0">
                <a:latin typeface="Times New Roman" pitchFamily="18" charset="0"/>
                <a:cs typeface="Times New Roman" pitchFamily="18" charset="0"/>
              </a:rPr>
              <a:t>В настоящее время возбуждено 38 административных дел по статье 14.42 </a:t>
            </a:r>
            <a:r>
              <a:rPr lang="ru-RU" sz="2000" b="1" dirty="0" err="1" smtClean="0">
                <a:latin typeface="Times New Roman" pitchFamily="18" charset="0"/>
                <a:cs typeface="Times New Roman" pitchFamily="18" charset="0"/>
              </a:rPr>
              <a:t>КоАП</a:t>
            </a:r>
            <a:r>
              <a:rPr lang="ru-RU" sz="2000" b="1" dirty="0" smtClean="0">
                <a:latin typeface="Times New Roman" pitchFamily="18" charset="0"/>
                <a:cs typeface="Times New Roman" pitchFamily="18" charset="0"/>
              </a:rPr>
              <a:t> РФ. </a:t>
            </a:r>
            <a:endParaRPr lang="ru-RU" sz="2000" b="1" dirty="0">
              <a:latin typeface="Times New Roman" pitchFamily="18" charset="0"/>
              <a:cs typeface="Times New Roman" pitchFamily="18" charset="0"/>
            </a:endParaRPr>
          </a:p>
        </p:txBody>
      </p:sp>
      <p:pic>
        <p:nvPicPr>
          <p:cNvPr id="2050" name="Picture 2" descr="C:\Users\to02-abdurahmanovm\Desktop\doki.jpg"/>
          <p:cNvPicPr>
            <a:picLocks noChangeAspect="1" noChangeArrowheads="1"/>
          </p:cNvPicPr>
          <p:nvPr/>
        </p:nvPicPr>
        <p:blipFill>
          <a:blip r:embed="rId2" cstate="print"/>
          <a:srcRect/>
          <a:stretch>
            <a:fillRect/>
          </a:stretch>
        </p:blipFill>
        <p:spPr bwMode="auto">
          <a:xfrm>
            <a:off x="1050876" y="3657599"/>
            <a:ext cx="6005015" cy="2565780"/>
          </a:xfrm>
          <a:prstGeom prst="rect">
            <a:avLst/>
          </a:prstGeom>
          <a:noFill/>
        </p:spPr>
      </p:pic>
    </p:spTree>
    <p:extLst>
      <p:ext uri="{BB962C8B-B14F-4D97-AF65-F5344CB8AC3E}">
        <p14:creationId xmlns:p14="http://schemas.microsoft.com/office/powerpoint/2010/main" val="858341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9CE1BF3-5556-4600-AFBC-2C069EAB8675}" type="slidenum">
              <a:rPr lang="ru-RU" smtClean="0">
                <a:solidFill>
                  <a:srgbClr val="FFFFFF"/>
                </a:solidFill>
              </a:rPr>
              <a:pPr>
                <a:defRPr/>
              </a:pPr>
              <a:t>9</a:t>
            </a:fld>
            <a:endParaRPr lang="ru-RU">
              <a:solidFill>
                <a:srgbClr val="FFFFFF"/>
              </a:solidFill>
            </a:endParaRPr>
          </a:p>
        </p:txBody>
      </p:sp>
      <p:sp>
        <p:nvSpPr>
          <p:cNvPr id="8" name="Прямоугольник 7"/>
          <p:cNvSpPr/>
          <p:nvPr/>
        </p:nvSpPr>
        <p:spPr>
          <a:xfrm>
            <a:off x="1" y="101600"/>
            <a:ext cx="9144000" cy="461665"/>
          </a:xfrm>
          <a:prstGeom prst="rect">
            <a:avLst/>
          </a:prstGeom>
        </p:spPr>
        <p:txBody>
          <a:bodyPr wrap="square">
            <a:spAutoFit/>
          </a:bodyPr>
          <a:lstStyle/>
          <a:p>
            <a:pPr algn="ctr"/>
            <a:r>
              <a:rPr lang="ru-RU" sz="2400" b="1" dirty="0" smtClean="0">
                <a:solidFill>
                  <a:schemeClr val="bg1"/>
                </a:solidFill>
              </a:rPr>
              <a:t>Башкортостанское УФАС России</a:t>
            </a:r>
            <a:endParaRPr lang="ru-RU" i="1" dirty="0">
              <a:solidFill>
                <a:schemeClr val="bg1"/>
              </a:solidFill>
            </a:endParaRPr>
          </a:p>
        </p:txBody>
      </p:sp>
      <p:sp>
        <p:nvSpPr>
          <p:cNvPr id="6" name="Прямоугольник 5"/>
          <p:cNvSpPr/>
          <p:nvPr/>
        </p:nvSpPr>
        <p:spPr>
          <a:xfrm>
            <a:off x="0" y="1973524"/>
            <a:ext cx="8980714" cy="3323987"/>
          </a:xfrm>
          <a:prstGeom prst="rect">
            <a:avLst/>
          </a:prstGeom>
        </p:spPr>
        <p:txBody>
          <a:bodyPr wrap="square">
            <a:spAutoFit/>
          </a:bodyPr>
          <a:lstStyle/>
          <a:p>
            <a:pPr algn="just"/>
            <a:r>
              <a:rPr lang="ru-RU" sz="3000" b="1" dirty="0" smtClean="0">
                <a:latin typeface="Times New Roman" pitchFamily="18" charset="0"/>
                <a:cs typeface="Times New Roman" pitchFamily="18" charset="0"/>
              </a:rPr>
              <a:t>Ответственность за нарушение статьи 9 Закона о торговой деятельности, в части несоответствия условий договоров Закону о торговле, установлена  статьей 14.42 </a:t>
            </a:r>
            <a:r>
              <a:rPr lang="ru-RU" sz="3000" b="1" dirty="0" err="1" smtClean="0">
                <a:latin typeface="Times New Roman" pitchFamily="18" charset="0"/>
                <a:cs typeface="Times New Roman" pitchFamily="18" charset="0"/>
              </a:rPr>
              <a:t>КоАП</a:t>
            </a:r>
            <a:r>
              <a:rPr lang="ru-RU" sz="3000" b="1" dirty="0" smtClean="0">
                <a:latin typeface="Times New Roman" pitchFamily="18" charset="0"/>
                <a:cs typeface="Times New Roman" pitchFamily="18" charset="0"/>
              </a:rPr>
              <a:t> РФ и влечет наложение административного штрафа на должностных лиц в размере от 20 тыс. руб. до 40 тыс. руб.; на юридических лиц - от 1 млн. до 5 млн. руб.</a:t>
            </a:r>
            <a:endParaRPr lang="ru-RU" sz="3000" b="1" dirty="0">
              <a:solidFill>
                <a:schemeClr val="accent6">
                  <a:lumMod val="50000"/>
                </a:schemeClr>
              </a:solidFill>
              <a:latin typeface="Times New Roman" pitchFamily="18" charset="0"/>
              <a:cs typeface="Times New Roman" pitchFamily="18" charset="0"/>
            </a:endParaRPr>
          </a:p>
        </p:txBody>
      </p:sp>
      <p:pic>
        <p:nvPicPr>
          <p:cNvPr id="1026" name="Picture 2" descr="C:\Users\to02-abdurahmanovm\Desktop\Без названия.jpg"/>
          <p:cNvPicPr>
            <a:picLocks noChangeAspect="1" noChangeArrowheads="1"/>
          </p:cNvPicPr>
          <p:nvPr/>
        </p:nvPicPr>
        <p:blipFill>
          <a:blip r:embed="rId2" cstate="print"/>
          <a:srcRect/>
          <a:stretch>
            <a:fillRect/>
          </a:stretch>
        </p:blipFill>
        <p:spPr bwMode="auto">
          <a:xfrm>
            <a:off x="2110154" y="5387926"/>
            <a:ext cx="4177665" cy="1132449"/>
          </a:xfrm>
          <a:prstGeom prst="rect">
            <a:avLst/>
          </a:prstGeom>
          <a:noFill/>
        </p:spPr>
      </p:pic>
    </p:spTree>
    <p:extLst>
      <p:ext uri="{BB962C8B-B14F-4D97-AF65-F5344CB8AC3E}">
        <p14:creationId xmlns:p14="http://schemas.microsoft.com/office/powerpoint/2010/main" val="2413456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7446</TotalTime>
  <Words>847</Words>
  <Application>Microsoft Office PowerPoint</Application>
  <PresentationFormat>Экран (4:3)</PresentationFormat>
  <Paragraphs>54</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1_Оформление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Triumph Sparville</dc:creator>
  <cp:lastModifiedBy>to02-vasilev</cp:lastModifiedBy>
  <cp:revision>628</cp:revision>
  <cp:lastPrinted>2017-09-07T06:39:19Z</cp:lastPrinted>
  <dcterms:created xsi:type="dcterms:W3CDTF">2014-09-15T17:52:41Z</dcterms:created>
  <dcterms:modified xsi:type="dcterms:W3CDTF">2017-09-07T06:48:25Z</dcterms:modified>
</cp:coreProperties>
</file>