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18"/>
  </p:notesMasterIdLst>
  <p:handoutMasterIdLst>
    <p:handoutMasterId r:id="rId19"/>
  </p:handoutMasterIdLst>
  <p:sldIdLst>
    <p:sldId id="264" r:id="rId2"/>
    <p:sldId id="318" r:id="rId3"/>
    <p:sldId id="319" r:id="rId4"/>
    <p:sldId id="331" r:id="rId5"/>
    <p:sldId id="333" r:id="rId6"/>
    <p:sldId id="332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341" r:id="rId15"/>
    <p:sldId id="320" r:id="rId16"/>
    <p:sldId id="303" r:id="rId1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ндарчук Наталья Сергеевна" initials="БНС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2F8E"/>
    <a:srgbClr val="0043C8"/>
    <a:srgbClr val="37D5F5"/>
    <a:srgbClr val="3366FF"/>
    <a:srgbClr val="CA6DD9"/>
    <a:srgbClr val="2C8394"/>
    <a:srgbClr val="F2FAFC"/>
    <a:srgbClr val="A7A7A7"/>
    <a:srgbClr val="CCECFF"/>
    <a:srgbClr val="99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51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2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Жалобы за 1 полугодие 2017 года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ФЕД</c:v>
                </c:pt>
                <c:pt idx="1">
                  <c:v>СУБ</c:v>
                </c:pt>
                <c:pt idx="2">
                  <c:v>МУН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102</c:v>
                </c:pt>
                <c:pt idx="1">
                  <c:v>171</c:v>
                </c:pt>
                <c:pt idx="2">
                  <c:v>143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2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B7B6F-DAD2-44D5-BE57-42A7356CB6D8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4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244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F685B-CFEE-490A-94C8-E0B2BE7A3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92420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400" cy="496889"/>
          </a:xfrm>
          <a:prstGeom prst="rect">
            <a:avLst/>
          </a:prstGeom>
        </p:spPr>
        <p:txBody>
          <a:bodyPr vert="horz" lIns="91336" tIns="45668" rIns="91336" bIns="4566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92" y="1"/>
            <a:ext cx="2946400" cy="496889"/>
          </a:xfrm>
          <a:prstGeom prst="rect">
            <a:avLst/>
          </a:prstGeom>
        </p:spPr>
        <p:txBody>
          <a:bodyPr vert="horz" lIns="91336" tIns="45668" rIns="91336" bIns="45668" rtlCol="0"/>
          <a:lstStyle>
            <a:lvl1pPr algn="r">
              <a:defRPr sz="1200"/>
            </a:lvl1pPr>
          </a:lstStyle>
          <a:p>
            <a:fld id="{7821C3FA-3763-4840-8C2A-B4C2FBAA8983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6" tIns="45668" rIns="91336" bIns="4566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5" y="4714879"/>
            <a:ext cx="5438775" cy="4467226"/>
          </a:xfrm>
          <a:prstGeom prst="rect">
            <a:avLst/>
          </a:prstGeom>
        </p:spPr>
        <p:txBody>
          <a:bodyPr vert="horz" lIns="91336" tIns="45668" rIns="91336" bIns="4566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165"/>
            <a:ext cx="2946400" cy="496888"/>
          </a:xfrm>
          <a:prstGeom prst="rect">
            <a:avLst/>
          </a:prstGeom>
        </p:spPr>
        <p:txBody>
          <a:bodyPr vert="horz" lIns="91336" tIns="45668" rIns="91336" bIns="4566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92" y="9428165"/>
            <a:ext cx="2946400" cy="496888"/>
          </a:xfrm>
          <a:prstGeom prst="rect">
            <a:avLst/>
          </a:prstGeom>
        </p:spPr>
        <p:txBody>
          <a:bodyPr vert="horz" lIns="91336" tIns="45668" rIns="91336" bIns="45668" rtlCol="0" anchor="b"/>
          <a:lstStyle>
            <a:lvl1pPr algn="r">
              <a:defRPr sz="1200"/>
            </a:lvl1pPr>
          </a:lstStyle>
          <a:p>
            <a:fld id="{02E018F3-525C-47C8-801F-613771B237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999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ea typeface="ＭＳ Ｐゴシック" panose="020B0600070205080204" pitchFamily="34" charset="-128"/>
            </a:endParaRPr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2CC0916-71C4-4127-BDC7-C2B661D253A1}" type="slidenum">
              <a:rPr lang="ru-RU" altLang="ru-RU" sz="1200" smtClean="0"/>
              <a:pPr/>
              <a:t>16</a:t>
            </a:fld>
            <a:endParaRPr lang="ru-RU" altLang="ru-RU" sz="1200" smtClean="0"/>
          </a:p>
        </p:txBody>
      </p:sp>
    </p:spTree>
    <p:extLst>
      <p:ext uri="{BB962C8B-B14F-4D97-AF65-F5344CB8AC3E}">
        <p14:creationId xmlns="" xmlns:p14="http://schemas.microsoft.com/office/powerpoint/2010/main" val="3294603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70155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F0A90-E9F6-4EDB-8C6E-4EFF2E52AA0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640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51168-4204-4870-A14D-AE54AD30139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2779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E63BE-CDE5-4A50-901B-68944D6DF08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7956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F3D84-F5EB-47A5-9643-691D921F5F3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5604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D8AC4-6D48-4C64-8B13-0F565F6A27A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596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E1BF3-5556-4600-AFBC-2C069EAB867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240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06FBD-C86D-4290-B5B3-8536ED69465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141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0E8D2-A31C-4871-A789-660CF0F381E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873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0AE34-E668-4286-9CC2-70221E115C9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787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88F18-9483-4EE9-8330-33B806EA009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269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D6941-CE76-4EA1-9EF1-7CC0AFB012F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681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3C0EE-7001-46AB-98DB-1C38A7837CC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1024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03152-2444-4604-96E4-73A737D244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651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b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CE22EC-F280-4136-8D82-D2750EACE0F1}" type="slidenum">
              <a:rPr lang="ru-RU">
                <a:solidFill>
                  <a:srgbClr val="FFFFFF"/>
                </a:solidFill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261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5737" y="2774372"/>
            <a:ext cx="741911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Управление Федеральной антимонопольной службы по Республике Башкортостан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8314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8764" y="1094510"/>
            <a:ext cx="8188036" cy="5031654"/>
          </a:xfrm>
        </p:spPr>
        <p:txBody>
          <a:bodyPr/>
          <a:lstStyle/>
          <a:p>
            <a:pPr marL="0" indent="539750" algn="just">
              <a:buNone/>
            </a:pPr>
            <a:r>
              <a:rPr lang="ru-RU" sz="2300" b="1" dirty="0" smtClean="0"/>
              <a:t>Пример:</a:t>
            </a:r>
            <a:r>
              <a:rPr lang="ru-RU" sz="2300" dirty="0" smtClean="0"/>
              <a:t> Общество «</a:t>
            </a:r>
            <a:r>
              <a:rPr lang="en-US" sz="2300" dirty="0" smtClean="0"/>
              <a:t>N</a:t>
            </a:r>
            <a:r>
              <a:rPr lang="ru-RU" sz="2300" dirty="0" smtClean="0"/>
              <a:t>» выиграло с большим падением аукцион на право заключения гражданско-правового договора на оказание услуг по производству специальной одежды (костюм летний) для медицинского персонала.</a:t>
            </a:r>
          </a:p>
          <a:p>
            <a:pPr marL="0" indent="539750" algn="just">
              <a:buNone/>
            </a:pPr>
            <a:r>
              <a:rPr lang="ru-RU" sz="2300" dirty="0" smtClean="0"/>
              <a:t>За низкую цену было вынуждено поставить товар ненадлежащего качества и несоответствующего аукционной документации. Проведенная независимая экспертиза показала, что представлен товар ненадлежащего качества. В связи с чем, заказчик расторг контракт в одностороннем порядке.</a:t>
            </a:r>
          </a:p>
          <a:p>
            <a:pPr marL="0" indent="539750" algn="just">
              <a:buNone/>
            </a:pPr>
            <a:r>
              <a:rPr lang="ru-RU" sz="2300" dirty="0" smtClean="0"/>
              <a:t>Впоследствии Общество было включено в Реестр недобросовестных поставщиков.</a:t>
            </a:r>
          </a:p>
          <a:p>
            <a:pPr marL="0" indent="539750" algn="just">
              <a:buNone/>
            </a:pPr>
            <a:endParaRPr lang="ru-RU" sz="23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5746" y="1136074"/>
            <a:ext cx="7966364" cy="4990090"/>
          </a:xfrm>
        </p:spPr>
        <p:txBody>
          <a:bodyPr/>
          <a:lstStyle/>
          <a:p>
            <a:pPr marL="0" indent="1081088" algn="just">
              <a:buNone/>
            </a:pPr>
            <a:endParaRPr lang="ru-RU" sz="2600" dirty="0" smtClean="0"/>
          </a:p>
          <a:p>
            <a:pPr marL="0" indent="1081088" algn="just">
              <a:buNone/>
            </a:pPr>
            <a:r>
              <a:rPr lang="ru-RU" sz="2600" dirty="0" smtClean="0"/>
              <a:t>За 8 месяцев 2017 года Башкортостанское УФАС России подало 3 инициативных иска о признании заключенных контрактов недействительными. </a:t>
            </a:r>
          </a:p>
          <a:p>
            <a:pPr marL="0" indent="1081088" algn="just">
              <a:buNone/>
            </a:pPr>
            <a:r>
              <a:rPr lang="ru-RU" sz="2600" dirty="0" smtClean="0"/>
              <a:t>Иски подаются в случаях, когда Заказчики не выполняют предписание антимонопольного органа и в нарушение закона заключают контракт.  </a:t>
            </a:r>
          </a:p>
          <a:p>
            <a:pPr marL="0" indent="539750" algn="just">
              <a:buNone/>
            </a:pPr>
            <a:endParaRPr lang="ru-RU" sz="2600" dirty="0" smtClean="0"/>
          </a:p>
          <a:p>
            <a:pPr marL="0" indent="539750" algn="just">
              <a:buNone/>
            </a:pPr>
            <a:endParaRPr lang="ru-RU" sz="2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9491" y="1080656"/>
            <a:ext cx="8257309" cy="5045508"/>
          </a:xfrm>
        </p:spPr>
        <p:txBody>
          <a:bodyPr/>
          <a:lstStyle/>
          <a:p>
            <a:pPr marL="0" indent="539750" algn="just">
              <a:buNone/>
            </a:pPr>
            <a:r>
              <a:rPr lang="ru-RU" sz="1800" b="1" dirty="0" smtClean="0"/>
              <a:t>Пример: </a:t>
            </a:r>
            <a:r>
              <a:rPr lang="ru-RU" sz="1800" dirty="0" smtClean="0"/>
              <a:t>Комиссией Башкортостанского УФАС России по контролю в сфере закупок проведена внеплановая проверка Управления коммунального хозяйства и благоустройства Администрации г. Уфа при осуществлении закупки «Установка камер фото- и </a:t>
            </a:r>
            <a:r>
              <a:rPr lang="ru-RU" sz="1800" dirty="0" err="1" smtClean="0"/>
              <a:t>видеофиксации</a:t>
            </a:r>
            <a:r>
              <a:rPr lang="ru-RU" sz="1800" dirty="0" smtClean="0"/>
              <a:t> на улицах и дорогах местного значения городского округа город Уфа Республики Башкортостан». </a:t>
            </a:r>
          </a:p>
          <a:p>
            <a:pPr marL="0" indent="539750" algn="just">
              <a:buNone/>
            </a:pPr>
            <a:r>
              <a:rPr lang="ru-RU" sz="1800" dirty="0" smtClean="0"/>
              <a:t>Решением ВП-90/17 от 06.06.2017 г. Комиссия установила в действиях заказчика нарушения п.1 ч.1 ст. 33  Закона о контрактной системе, п.3 ч.3 ст.66 Закона о контрактной системе и выдала предписание об устранении допущенных нарушений.</a:t>
            </a:r>
          </a:p>
          <a:p>
            <a:pPr marL="0" indent="539750" algn="just">
              <a:buNone/>
            </a:pPr>
            <a:r>
              <a:rPr lang="ru-RU" sz="1800" dirty="0" smtClean="0"/>
              <a:t>Вместе с тем, вопреки выданному предписанию, в нарушение Закона о контрактной системе 09.06.2017 </a:t>
            </a:r>
            <a:r>
              <a:rPr lang="ru-RU" sz="1800" dirty="0" err="1" smtClean="0"/>
              <a:t>УКХиБ</a:t>
            </a:r>
            <a:r>
              <a:rPr lang="ru-RU" sz="1800" dirty="0" smtClean="0"/>
              <a:t> заключило контракт с ООО «Интеллектуальные технологии безопасности».</a:t>
            </a:r>
          </a:p>
          <a:p>
            <a:pPr marL="0" indent="539750" algn="just">
              <a:buNone/>
            </a:pPr>
            <a:r>
              <a:rPr lang="ru-RU" sz="1800" dirty="0" smtClean="0"/>
              <a:t>Башкортостанское УФАС России подало исковое заявление о признании вышеуказанного контракта недействительным с одновременным заявлением обеспечительных мер в виде наложения запрета на исполнение контракта.</a:t>
            </a:r>
          </a:p>
          <a:p>
            <a:pPr marL="0" indent="539750" algn="just">
              <a:buNone/>
            </a:pP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4908" y="1136074"/>
            <a:ext cx="8201891" cy="4990090"/>
          </a:xfrm>
        </p:spPr>
        <p:txBody>
          <a:bodyPr/>
          <a:lstStyle/>
          <a:p>
            <a:pPr indent="641350" algn="just">
              <a:buNone/>
            </a:pPr>
            <a:endParaRPr lang="ru-RU" dirty="0" smtClean="0"/>
          </a:p>
          <a:p>
            <a:pPr marL="0" indent="900113" algn="just">
              <a:buNone/>
            </a:pPr>
            <a:r>
              <a:rPr lang="ru-RU" sz="2900" dirty="0" smtClean="0"/>
              <a:t>Башкортостанское УФАС России систематически направляет в органы Прокуратуры материалы с признаками коррупционной составляющей, выявленными в ходе рассмотрения жалоб, проведения проверок. </a:t>
            </a:r>
            <a:endParaRPr lang="ru-RU" sz="2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2618" y="1149928"/>
            <a:ext cx="8174182" cy="4976236"/>
          </a:xfrm>
        </p:spPr>
        <p:txBody>
          <a:bodyPr/>
          <a:lstStyle/>
          <a:p>
            <a:pPr marL="0" indent="539750" algn="just">
              <a:buNone/>
            </a:pPr>
            <a:r>
              <a:rPr lang="ru-RU" sz="2100" b="1" dirty="0" smtClean="0"/>
              <a:t>Пример: </a:t>
            </a:r>
            <a:r>
              <a:rPr lang="ru-RU" sz="2100" dirty="0" smtClean="0"/>
              <a:t>Башкортостанским УФАС России  были  направлены в прокуратуру ЗАТО г.Межгорье РБ материалы по признакам нарушения первым заместителем главы Администрации ЗАТО Межгорье М.В. Якимовичем ч.1 ст.10 Федерального закона от 25.12.2008 года №273-ФЗ «О противодействии коррупции», выразившихся в допуске и признании победителем заявки МУП ЖКХ г.Межгорье.</a:t>
            </a:r>
          </a:p>
          <a:p>
            <a:pPr marL="0" indent="539750" algn="just">
              <a:buNone/>
            </a:pPr>
            <a:r>
              <a:rPr lang="ru-RU" sz="2100" dirty="0" smtClean="0"/>
              <a:t> Исполняющем обязанности руководителя МУП ЖКХ г.Межгорье являлся А.В. Якимович, который является родным братом председателя единой комиссии Администрации М.В. Якимовича. При этом, такая заявка в нарушение положений ч.7 ст.78 Федерального закона от 05.04.2013 года № 44-ФЗ «О контрактной системе в сфере закупок товаров, работ, услуг для обеспечения государственных и муниципальных нужд» неправомерно признана соответствующей.</a:t>
            </a:r>
          </a:p>
          <a:p>
            <a:pPr marL="0" indent="539750" algn="just">
              <a:buNone/>
            </a:pP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0630" y="859971"/>
            <a:ext cx="8882742" cy="5816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sz="2400" dirty="0" smtClean="0">
                <a:solidFill>
                  <a:srgbClr val="002F8E"/>
                </a:solidFill>
              </a:rPr>
              <a:t>За 8 месяцев 2017 </a:t>
            </a:r>
            <a:r>
              <a:rPr lang="ru-RU" sz="2400" dirty="0">
                <a:solidFill>
                  <a:srgbClr val="002F8E"/>
                </a:solidFill>
              </a:rPr>
              <a:t>года возбуждено и рассмотрено </a:t>
            </a:r>
            <a:r>
              <a:rPr lang="ru-RU" sz="2400" dirty="0" smtClean="0">
                <a:solidFill>
                  <a:srgbClr val="002F8E"/>
                </a:solidFill>
              </a:rPr>
              <a:t>403 дела </a:t>
            </a:r>
            <a:r>
              <a:rPr lang="ru-RU" sz="2400" dirty="0">
                <a:solidFill>
                  <a:srgbClr val="002F8E"/>
                </a:solidFill>
              </a:rPr>
              <a:t>об административных правонарушениях в соответствии с Кодексом РФ об административных правонарушениях (в 2016 году – </a:t>
            </a:r>
            <a:r>
              <a:rPr lang="ru-RU" sz="2400" dirty="0" smtClean="0">
                <a:solidFill>
                  <a:srgbClr val="002F8E"/>
                </a:solidFill>
              </a:rPr>
              <a:t>555</a:t>
            </a:r>
            <a:r>
              <a:rPr lang="ru-RU" sz="2400" dirty="0" smtClean="0">
                <a:solidFill>
                  <a:srgbClr val="002F8E"/>
                </a:solidFill>
              </a:rPr>
              <a:t> </a:t>
            </a:r>
            <a:r>
              <a:rPr lang="ru-RU" sz="2400" dirty="0" smtClean="0">
                <a:solidFill>
                  <a:srgbClr val="002F8E"/>
                </a:solidFill>
              </a:rPr>
              <a:t>дел), в частности: </a:t>
            </a:r>
          </a:p>
          <a:p>
            <a:pPr lvl="0" indent="355600" algn="just">
              <a:buFontTx/>
              <a:buChar char="-"/>
            </a:pPr>
            <a:r>
              <a:rPr lang="ru-RU" sz="2400" dirty="0" smtClean="0">
                <a:solidFill>
                  <a:srgbClr val="002F8E"/>
                </a:solidFill>
              </a:rPr>
              <a:t>ст.7.29 – 10 дел;</a:t>
            </a:r>
          </a:p>
          <a:p>
            <a:pPr lvl="0" indent="355600" algn="just">
              <a:buFontTx/>
              <a:buChar char="-"/>
            </a:pPr>
            <a:r>
              <a:rPr lang="ru-RU" sz="2400" dirty="0" smtClean="0">
                <a:solidFill>
                  <a:srgbClr val="002F8E"/>
                </a:solidFill>
              </a:rPr>
              <a:t>ст. </a:t>
            </a:r>
            <a:r>
              <a:rPr lang="ru-RU" sz="2400" dirty="0" smtClean="0">
                <a:solidFill>
                  <a:srgbClr val="002F8E"/>
                </a:solidFill>
              </a:rPr>
              <a:t>7.30 – 354 дела;</a:t>
            </a:r>
          </a:p>
          <a:p>
            <a:pPr lvl="0" indent="355600" algn="just">
              <a:buFontTx/>
              <a:buChar char="-"/>
            </a:pPr>
            <a:r>
              <a:rPr lang="ru-RU" sz="2400" dirty="0" smtClean="0">
                <a:solidFill>
                  <a:srgbClr val="002F8E"/>
                </a:solidFill>
              </a:rPr>
              <a:t>ст. </a:t>
            </a:r>
            <a:r>
              <a:rPr lang="ru-RU" sz="2400" dirty="0" smtClean="0">
                <a:solidFill>
                  <a:srgbClr val="002F8E"/>
                </a:solidFill>
              </a:rPr>
              <a:t>7.31 – 8, дел;</a:t>
            </a:r>
          </a:p>
          <a:p>
            <a:pPr lvl="0" indent="355600" algn="just">
              <a:buFontTx/>
              <a:buChar char="-"/>
            </a:pPr>
            <a:r>
              <a:rPr lang="ru-RU" sz="2400" dirty="0" smtClean="0">
                <a:solidFill>
                  <a:srgbClr val="002F8E"/>
                </a:solidFill>
              </a:rPr>
              <a:t>ст. </a:t>
            </a:r>
            <a:r>
              <a:rPr lang="ru-RU" sz="2400" dirty="0" smtClean="0">
                <a:solidFill>
                  <a:srgbClr val="002F8E"/>
                </a:solidFill>
              </a:rPr>
              <a:t>7.32 – 18 дел;</a:t>
            </a:r>
          </a:p>
          <a:p>
            <a:pPr lvl="0" indent="355600" algn="just">
              <a:buFontTx/>
              <a:buChar char="-"/>
            </a:pPr>
            <a:r>
              <a:rPr lang="ru-RU" sz="2400" dirty="0" smtClean="0">
                <a:solidFill>
                  <a:srgbClr val="002F8E"/>
                </a:solidFill>
              </a:rPr>
              <a:t>ст.7.32.3 – 3 дела;</a:t>
            </a:r>
          </a:p>
          <a:p>
            <a:pPr lvl="0" indent="355600" algn="just">
              <a:buFontTx/>
              <a:buChar char="-"/>
            </a:pPr>
            <a:r>
              <a:rPr lang="ru-RU" sz="2400" dirty="0" smtClean="0">
                <a:solidFill>
                  <a:srgbClr val="002F8E"/>
                </a:solidFill>
              </a:rPr>
              <a:t>ст.7.32.4 – 9 дел;</a:t>
            </a:r>
          </a:p>
          <a:p>
            <a:pPr lvl="0" indent="355600" algn="just">
              <a:buFontTx/>
              <a:buChar char="-"/>
            </a:pPr>
            <a:r>
              <a:rPr lang="ru-RU" sz="2400" dirty="0" smtClean="0">
                <a:solidFill>
                  <a:srgbClr val="002F8E"/>
                </a:solidFill>
              </a:rPr>
              <a:t>ч.7 ст.19.5 – 1 дело;</a:t>
            </a:r>
            <a:endParaRPr lang="ru-RU" sz="2400" dirty="0">
              <a:solidFill>
                <a:srgbClr val="002F8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Производство по административным правонарушениям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559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ChangeArrowheads="1"/>
          </p:cNvSpPr>
          <p:nvPr/>
        </p:nvSpPr>
        <p:spPr bwMode="auto">
          <a:xfrm>
            <a:off x="1066800" y="756138"/>
            <a:ext cx="7345974" cy="1796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3692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92" b="1"/>
              <a:t>СПАСИБО ЗА ВНИМАНИЕ!</a:t>
            </a:r>
            <a:r>
              <a:rPr lang="en-US" altLang="ru-RU" sz="1846" b="1"/>
              <a:t/>
            </a:r>
            <a:br>
              <a:rPr lang="en-US" altLang="ru-RU" sz="1846" b="1"/>
            </a:br>
            <a:endParaRPr lang="ru-RU" altLang="ru-RU" sz="1846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46" b="1"/>
          </a:p>
        </p:txBody>
      </p:sp>
      <p:grpSp>
        <p:nvGrpSpPr>
          <p:cNvPr id="54275" name="Group 11"/>
          <p:cNvGrpSpPr>
            <a:grpSpLocks/>
          </p:cNvGrpSpPr>
          <p:nvPr/>
        </p:nvGrpSpPr>
        <p:grpSpPr bwMode="auto">
          <a:xfrm>
            <a:off x="2645020" y="2631831"/>
            <a:ext cx="4343400" cy="2180492"/>
            <a:chOff x="1676400" y="2743200"/>
            <a:chExt cx="4343400" cy="2362200"/>
          </a:xfrm>
        </p:grpSpPr>
        <p:pic>
          <p:nvPicPr>
            <p:cNvPr id="54276" name="Picture 5" descr="FAS-logo-color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1" y="2743200"/>
              <a:ext cx="533399" cy="582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77" name="Picture 6" descr="14098_427100966728_20531316728_5146316_6182604_n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3581400"/>
              <a:ext cx="53340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78" name="Picture 7" descr="twitter_newbird_blue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4267200"/>
              <a:ext cx="8382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279" name="TextBox 8"/>
            <p:cNvSpPr txBox="1">
              <a:spLocks noChangeArrowheads="1"/>
            </p:cNvSpPr>
            <p:nvPr/>
          </p:nvSpPr>
          <p:spPr bwMode="auto">
            <a:xfrm>
              <a:off x="2536573" y="2819400"/>
              <a:ext cx="33308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/>
                <a:t>www.fas.gov.ru</a:t>
              </a:r>
            </a:p>
          </p:txBody>
        </p:sp>
        <p:sp>
          <p:nvSpPr>
            <p:cNvPr id="54280" name="TextBox 9"/>
            <p:cNvSpPr txBox="1">
              <a:spLocks noChangeArrowheads="1"/>
            </p:cNvSpPr>
            <p:nvPr/>
          </p:nvSpPr>
          <p:spPr bwMode="auto">
            <a:xfrm>
              <a:off x="2536573" y="3591580"/>
              <a:ext cx="33308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/>
                <a:t>FAS-book</a:t>
              </a:r>
            </a:p>
          </p:txBody>
        </p:sp>
        <p:sp>
          <p:nvSpPr>
            <p:cNvPr id="54281" name="TextBox 10"/>
            <p:cNvSpPr txBox="1">
              <a:spLocks noChangeArrowheads="1"/>
            </p:cNvSpPr>
            <p:nvPr/>
          </p:nvSpPr>
          <p:spPr bwMode="auto">
            <a:xfrm>
              <a:off x="2536573" y="4343399"/>
              <a:ext cx="34832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/>
                <a:t>rus_fas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277100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0351" y="1016001"/>
            <a:ext cx="8623299" cy="545737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В соответствии с возложенными полномочиями по осуществлению контроля в сфере закупок товаров, работ, услуг для обеспечения государственных и муниципальных нужд Башкортостанским УФАС России </a:t>
            </a:r>
            <a:r>
              <a:rPr lang="ru-RU" dirty="0" smtClean="0">
                <a:solidFill>
                  <a:schemeClr val="tx1"/>
                </a:solidFill>
              </a:rPr>
              <a:t>за 8 месяцев 2017 </a:t>
            </a:r>
            <a:r>
              <a:rPr lang="ru-RU" dirty="0">
                <a:solidFill>
                  <a:schemeClr val="tx1"/>
                </a:solidFill>
              </a:rPr>
              <a:t>года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рассмотрено 514 </a:t>
            </a:r>
            <a:r>
              <a:rPr lang="ru-RU" dirty="0">
                <a:solidFill>
                  <a:schemeClr val="tx1"/>
                </a:solidFill>
              </a:rPr>
              <a:t>жалоб на действия (бездействия) </a:t>
            </a:r>
            <a:r>
              <a:rPr lang="ru-RU" dirty="0" smtClean="0">
                <a:solidFill>
                  <a:schemeClr val="tx1"/>
                </a:solidFill>
              </a:rPr>
              <a:t>заказчика, уполномоченного органа, уполномоченного учреждения, аукционной, конкурсной, котировочной  комиссии (в </a:t>
            </a:r>
            <a:r>
              <a:rPr lang="ru-RU" dirty="0">
                <a:solidFill>
                  <a:schemeClr val="tx1"/>
                </a:solidFill>
              </a:rPr>
              <a:t>2016 году – 1041 жалоба),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проведено 146 </a:t>
            </a:r>
            <a:r>
              <a:rPr lang="ru-RU" dirty="0">
                <a:solidFill>
                  <a:schemeClr val="tx1"/>
                </a:solidFill>
              </a:rPr>
              <a:t>проверок (в 2016 году – 153).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Поступило 25 </a:t>
            </a:r>
            <a:r>
              <a:rPr lang="ru-RU" dirty="0">
                <a:solidFill>
                  <a:schemeClr val="tx1"/>
                </a:solidFill>
              </a:rPr>
              <a:t>материалов на согласование </a:t>
            </a:r>
            <a:r>
              <a:rPr lang="ru-RU" dirty="0" smtClean="0">
                <a:solidFill>
                  <a:schemeClr val="tx1"/>
                </a:solidFill>
              </a:rPr>
              <a:t>осуществления закупки у единственного </a:t>
            </a:r>
            <a:r>
              <a:rPr lang="ru-RU" dirty="0">
                <a:solidFill>
                  <a:schemeClr val="tx1"/>
                </a:solidFill>
              </a:rPr>
              <a:t>поставщика </a:t>
            </a:r>
            <a:r>
              <a:rPr lang="ru-RU" dirty="0" smtClean="0">
                <a:solidFill>
                  <a:schemeClr val="tx1"/>
                </a:solidFill>
              </a:rPr>
              <a:t>(подрядчика, исполнителя) (в </a:t>
            </a:r>
            <a:r>
              <a:rPr lang="ru-RU" dirty="0">
                <a:solidFill>
                  <a:schemeClr val="tx1"/>
                </a:solidFill>
              </a:rPr>
              <a:t>2016 году – 30),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113 обращений </a:t>
            </a:r>
            <a:r>
              <a:rPr lang="ru-RU" dirty="0">
                <a:solidFill>
                  <a:schemeClr val="tx1"/>
                </a:solidFill>
              </a:rPr>
              <a:t>о включении в реестр недобросовестных </a:t>
            </a:r>
            <a:r>
              <a:rPr lang="ru-RU" dirty="0" smtClean="0">
                <a:solidFill>
                  <a:schemeClr val="tx1"/>
                </a:solidFill>
              </a:rPr>
              <a:t>поставщиков (подрядчиков, исполнителей) </a:t>
            </a:r>
            <a:r>
              <a:rPr lang="ru-RU" dirty="0">
                <a:solidFill>
                  <a:schemeClr val="tx1"/>
                </a:solidFill>
              </a:rPr>
              <a:t>(в 2016 году – 368),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реестр недобросовестных </a:t>
            </a:r>
            <a:r>
              <a:rPr lang="ru-RU" dirty="0" smtClean="0">
                <a:solidFill>
                  <a:schemeClr val="tx1"/>
                </a:solidFill>
              </a:rPr>
              <a:t>поставщиков (подрядчиков, исполнителей) включен 41 хозяйствующий субъект </a:t>
            </a:r>
            <a:r>
              <a:rPr lang="ru-RU" dirty="0">
                <a:solidFill>
                  <a:schemeClr val="tx1"/>
                </a:solidFill>
              </a:rPr>
              <a:t>(в 2016 году – 91). </a:t>
            </a:r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Рассмотрено 652 дела </a:t>
            </a:r>
            <a:r>
              <a:rPr lang="ru-RU" dirty="0">
                <a:solidFill>
                  <a:schemeClr val="tx1"/>
                </a:solidFill>
              </a:rPr>
              <a:t>по нарушениям законодательства о контрактной системе в сфере закупок товаров, работ, услуг для обеспечения государственных и муниципальных нужд (в 2016 году – 1439).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44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2351" y="1028700"/>
            <a:ext cx="8710648" cy="176530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При Башкортостанском УФАС России с 2014 года действует Экспертный Совет по применению законодательства в сфере закупок, в 1 полугодии 2017 года проведено 2 заседания совета (6 апреля и 29 июня 2017 года), в 2016 году –проведено 4 заседания совета).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6114" y="2975429"/>
            <a:ext cx="8926286" cy="35269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На заседаниях совета 6 апреля </a:t>
            </a:r>
            <a:r>
              <a:rPr lang="ru-RU" dirty="0" err="1">
                <a:solidFill>
                  <a:schemeClr val="tx1"/>
                </a:solidFill>
              </a:rPr>
              <a:t>т.г</a:t>
            </a:r>
            <a:r>
              <a:rPr lang="ru-RU" dirty="0">
                <a:solidFill>
                  <a:schemeClr val="tx1"/>
                </a:solidFill>
              </a:rPr>
              <a:t>. совместно с представителями государственных заказчиков, органов прокуратуры, бизнес–сообществ, участников рынка, общественных организаций, слушателей школы конкурентного права  в присутствии средств массовой информации обсудили проблемы, препятствующие развитию конкуренции в сфере закупок, актуальные вопросы и сложившуюся правоприменительную практику.</a:t>
            </a:r>
          </a:p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29 июня </a:t>
            </a:r>
            <a:r>
              <a:rPr lang="ru-RU" dirty="0" err="1">
                <a:solidFill>
                  <a:schemeClr val="tx1"/>
                </a:solidFill>
              </a:rPr>
              <a:t>т.г</a:t>
            </a:r>
            <a:r>
              <a:rPr lang="ru-RU" dirty="0">
                <a:solidFill>
                  <a:schemeClr val="tx1"/>
                </a:solidFill>
              </a:rPr>
              <a:t>. члены и участники совета совместно со страховыми организациями, представителями государственных заказчиков, органов прокуратуры, участников рынка, общественных организаций, слушателей школы конкурентного права  в присутствии средств массовой информации обсудили проблемы, возникающие при осуществлении закупок в рамках Закона о контрактной системе на оказании услуг </a:t>
            </a:r>
            <a:r>
              <a:rPr lang="ru-RU" dirty="0" smtClean="0">
                <a:solidFill>
                  <a:schemeClr val="tx1"/>
                </a:solidFill>
              </a:rPr>
              <a:t>ОСАГО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173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4949" y="1175658"/>
            <a:ext cx="8281851" cy="4950506"/>
          </a:xfrm>
        </p:spPr>
        <p:txBody>
          <a:bodyPr/>
          <a:lstStyle/>
          <a:p>
            <a:pPr algn="just"/>
            <a:r>
              <a:rPr lang="ru-RU" sz="2300" dirty="0" smtClean="0"/>
              <a:t>За 8 месяцев 2017 года в адрес Башкортостанского УФАС России по контролю в сфере закупок поступило 514 жалоб на действия (бездействия) заказчиков, уполномоченных органов, учреждений, аукционных, конкурсных, котировочных комиссий, (в 2016 году – 1041 жалоба), проведено 146 проверок (в 2016 году – 153). </a:t>
            </a:r>
          </a:p>
          <a:p>
            <a:pPr algn="just"/>
            <a:endParaRPr lang="ru-RU" sz="2300" dirty="0" smtClean="0"/>
          </a:p>
          <a:p>
            <a:pPr algn="just"/>
            <a:r>
              <a:rPr lang="x-none" sz="2300" smtClean="0"/>
              <a:t>Структурный состав поданных жалоб распределился следующим образом: </a:t>
            </a:r>
            <a:r>
              <a:rPr lang="ru-RU" sz="2300" dirty="0" smtClean="0"/>
              <a:t>закупки</a:t>
            </a:r>
            <a:r>
              <a:rPr lang="x-none" sz="2300" smtClean="0"/>
              <a:t> для федеральных нужд – </a:t>
            </a:r>
            <a:r>
              <a:rPr lang="ru-RU" sz="2300" dirty="0" smtClean="0"/>
              <a:t>131 </a:t>
            </a:r>
            <a:r>
              <a:rPr lang="x-none" sz="2300" smtClean="0"/>
              <a:t>жалоб</a:t>
            </a:r>
            <a:r>
              <a:rPr lang="ru-RU" sz="2300" dirty="0" err="1" smtClean="0"/>
              <a:t>а</a:t>
            </a:r>
            <a:r>
              <a:rPr lang="x-none" sz="2300" smtClean="0"/>
              <a:t> или 2</a:t>
            </a:r>
            <a:r>
              <a:rPr lang="ru-RU" sz="2300" dirty="0" smtClean="0"/>
              <a:t>5</a:t>
            </a:r>
            <a:r>
              <a:rPr lang="x-none" sz="2300" smtClean="0"/>
              <a:t>,</a:t>
            </a:r>
            <a:r>
              <a:rPr lang="ru-RU" sz="2300" dirty="0" smtClean="0"/>
              <a:t>5</a:t>
            </a:r>
            <a:r>
              <a:rPr lang="x-none" sz="2300" smtClean="0"/>
              <a:t>% от общего количества, </a:t>
            </a:r>
            <a:r>
              <a:rPr lang="ru-RU" sz="2300" dirty="0" smtClean="0"/>
              <a:t>закупки</a:t>
            </a:r>
            <a:r>
              <a:rPr lang="x-none" sz="2300" smtClean="0"/>
              <a:t> для нужд субъекта Российской Федерации – </a:t>
            </a:r>
            <a:r>
              <a:rPr lang="ru-RU" sz="2300" dirty="0" smtClean="0"/>
              <a:t>252</a:t>
            </a:r>
            <a:r>
              <a:rPr lang="x-none" sz="2300" smtClean="0"/>
              <a:t> или </a:t>
            </a:r>
            <a:r>
              <a:rPr lang="ru-RU" sz="2300" dirty="0" smtClean="0"/>
              <a:t>49</a:t>
            </a:r>
            <a:r>
              <a:rPr lang="x-none" sz="2300" smtClean="0"/>
              <a:t>%, </a:t>
            </a:r>
            <a:r>
              <a:rPr lang="ru-RU" sz="2300" dirty="0" smtClean="0"/>
              <a:t>закупки </a:t>
            </a:r>
            <a:r>
              <a:rPr lang="x-none" sz="2300" smtClean="0"/>
              <a:t>для муниципальных нужд – </a:t>
            </a:r>
            <a:r>
              <a:rPr lang="ru-RU" sz="2300" dirty="0" smtClean="0"/>
              <a:t>157</a:t>
            </a:r>
            <a:r>
              <a:rPr lang="x-none" sz="2300" smtClean="0"/>
              <a:t> или </a:t>
            </a:r>
            <a:r>
              <a:rPr lang="ru-RU" sz="2300" dirty="0" smtClean="0"/>
              <a:t>30</a:t>
            </a:r>
            <a:r>
              <a:rPr lang="x-none" sz="2300" smtClean="0"/>
              <a:t>,</a:t>
            </a:r>
            <a:r>
              <a:rPr lang="ru-RU" sz="2300" dirty="0" smtClean="0"/>
              <a:t>5</a:t>
            </a:r>
            <a:r>
              <a:rPr lang="x-none" sz="2300" smtClean="0"/>
              <a:t>%.</a:t>
            </a:r>
            <a:endParaRPr lang="ru-RU" sz="2300" dirty="0" smtClean="0"/>
          </a:p>
          <a:p>
            <a:pPr algn="just"/>
            <a:endParaRPr lang="ru-RU" sz="23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ru-RU">
              <a:solidFill>
                <a:srgbClr val="FFFFFF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123950"/>
          <a:ext cx="8229600" cy="5002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1074" y="1123406"/>
            <a:ext cx="8255726" cy="5235830"/>
          </a:xfrm>
        </p:spPr>
        <p:txBody>
          <a:bodyPr/>
          <a:lstStyle/>
          <a:p>
            <a:pPr marL="0" indent="539750" algn="just">
              <a:buNone/>
            </a:pPr>
            <a:r>
              <a:rPr lang="ru-RU" sz="2200" dirty="0" smtClean="0"/>
              <a:t>Около </a:t>
            </a:r>
            <a:r>
              <a:rPr lang="ru-RU" sz="2200" dirty="0" smtClean="0"/>
              <a:t>78</a:t>
            </a:r>
            <a:r>
              <a:rPr lang="ru-RU" sz="2200" dirty="0" smtClean="0"/>
              <a:t> </a:t>
            </a:r>
            <a:r>
              <a:rPr lang="ru-RU" sz="2200" dirty="0" smtClean="0"/>
              <a:t>% из рассмотренных жалоб признаны обоснованными или частично обоснованными, либо при проведении внеплановых проверок в данных закупках выявлены нарушения.</a:t>
            </a:r>
          </a:p>
          <a:p>
            <a:pPr marL="0" indent="539750" algn="just">
              <a:buNone/>
            </a:pPr>
            <a:r>
              <a:rPr lang="ru-RU" sz="2200" dirty="0" smtClean="0"/>
              <a:t>Наиболее часто встречающимися нарушениями при рассмотрении жалоб является необъективное описание объекта закупки, установление требований к несуществующему материалу, использования нестандартных показателей при описании закупки, а также неправомерное отклонение заявок.</a:t>
            </a:r>
          </a:p>
          <a:p>
            <a:pPr marL="0" indent="539750" algn="just">
              <a:buNone/>
            </a:pPr>
            <a:r>
              <a:rPr lang="ru-RU" sz="2200" dirty="0" smtClean="0"/>
              <a:t>Кроме того, стоит отметить, что в связи с переходом </a:t>
            </a:r>
            <a:r>
              <a:rPr lang="ru-RU" sz="2200" dirty="0" err="1" smtClean="0"/>
              <a:t>ГУПов</a:t>
            </a:r>
            <a:r>
              <a:rPr lang="ru-RU" sz="2200" dirty="0" smtClean="0"/>
              <a:t> и </a:t>
            </a:r>
            <a:r>
              <a:rPr lang="ru-RU" sz="2200" dirty="0" err="1" smtClean="0"/>
              <a:t>МУПов</a:t>
            </a:r>
            <a:r>
              <a:rPr lang="ru-RU" sz="2200" dirty="0" smtClean="0"/>
              <a:t> на 44-ФЗ, возобновились нарушения, которые «обычные» государственные и муниципальные заказчики уже перестали допускать. Речь идет о неверном способе определения поставщика. </a:t>
            </a:r>
          </a:p>
          <a:p>
            <a:pPr>
              <a:buNone/>
            </a:pPr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054" y="1011382"/>
            <a:ext cx="8215745" cy="5114781"/>
          </a:xfrm>
        </p:spPr>
        <p:txBody>
          <a:bodyPr/>
          <a:lstStyle/>
          <a:p>
            <a:pPr marL="0" indent="539750" algn="just">
              <a:buNone/>
            </a:pPr>
            <a:r>
              <a:rPr lang="ru-RU" sz="2100" b="1" dirty="0" smtClean="0"/>
              <a:t>Пример 1:</a:t>
            </a:r>
            <a:r>
              <a:rPr lang="ru-RU" sz="2100" dirty="0" smtClean="0"/>
              <a:t> Муниципальное унитарное предприятие «Уфимские инженерные сети» объявило </a:t>
            </a:r>
            <a:r>
              <a:rPr lang="ru-RU" sz="2100" b="1" dirty="0" smtClean="0"/>
              <a:t>открытый конкур</a:t>
            </a:r>
            <a:r>
              <a:rPr lang="ru-RU" sz="2100" dirty="0" smtClean="0"/>
              <a:t>с на «Выполнение работ по реконструкции теплосети 2Ду800 на участке от ТК-8104 до ТК-8108 ул. Армянская, </a:t>
            </a:r>
            <a:r>
              <a:rPr lang="ru-RU" sz="2100" dirty="0" err="1" smtClean="0"/>
              <a:t>Демский</a:t>
            </a:r>
            <a:r>
              <a:rPr lang="ru-RU" sz="2100" dirty="0" smtClean="0"/>
              <a:t> район г. Уфа РБ».</a:t>
            </a:r>
          </a:p>
          <a:p>
            <a:pPr marL="0" indent="539750" algn="just">
              <a:buNone/>
            </a:pPr>
            <a:r>
              <a:rPr lang="ru-RU" sz="2100" dirty="0" smtClean="0"/>
              <a:t>В соответствии с ч. 2 ст. 59 Закона о контрактной системе Заказчик обязан проводить электронный аукцион в случае, если осуществляются закупки товаров, работ, услуг, включенных в перечень, установленный Правительством Российской Федерации.</a:t>
            </a:r>
          </a:p>
          <a:p>
            <a:pPr marL="0" indent="539750" algn="just">
              <a:buNone/>
            </a:pPr>
            <a:r>
              <a:rPr lang="ru-RU" sz="2100" dirty="0" smtClean="0"/>
              <a:t>Данный вид работ включен перечень, утверждённый Распоряжением Правительства Российской Федерации № 890-р. Следовательно, данная закупка должна была проводиться путем проведения </a:t>
            </a:r>
            <a:r>
              <a:rPr lang="ru-RU" sz="2100" b="1" dirty="0" smtClean="0"/>
              <a:t>электронного аукциона</a:t>
            </a:r>
            <a:r>
              <a:rPr lang="ru-RU" sz="2100" dirty="0" smtClean="0"/>
              <a:t>, в итоге была аннулирована.</a:t>
            </a:r>
          </a:p>
          <a:p>
            <a:pPr marL="0" indent="539750" algn="just">
              <a:buNone/>
            </a:pPr>
            <a:endParaRPr lang="ru-RU" sz="2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8764" y="1731818"/>
            <a:ext cx="8188036" cy="4394346"/>
          </a:xfrm>
        </p:spPr>
        <p:txBody>
          <a:bodyPr/>
          <a:lstStyle/>
          <a:p>
            <a:pPr marL="0" indent="539750" algn="just">
              <a:buNone/>
            </a:pPr>
            <a:r>
              <a:rPr lang="ru-RU" sz="2300" b="1" dirty="0" smtClean="0"/>
              <a:t>Пример 2: </a:t>
            </a:r>
            <a:r>
              <a:rPr lang="ru-RU" sz="2300" dirty="0" smtClean="0"/>
              <a:t>Муниципальное унитарное предприятие «</a:t>
            </a:r>
            <a:r>
              <a:rPr lang="ru-RU" sz="2300" dirty="0" err="1" smtClean="0"/>
              <a:t>Малоязовские</a:t>
            </a:r>
            <a:r>
              <a:rPr lang="ru-RU" sz="2300" dirty="0" smtClean="0"/>
              <a:t> электрические сети» объявило </a:t>
            </a:r>
            <a:r>
              <a:rPr lang="ru-RU" sz="2300" b="1" dirty="0" smtClean="0"/>
              <a:t>открытый конкурс</a:t>
            </a:r>
            <a:r>
              <a:rPr lang="ru-RU" sz="2300" dirty="0" smtClean="0"/>
              <a:t> по предмету «Работы по ремонту местных линий электропередачи и связи».</a:t>
            </a:r>
          </a:p>
          <a:p>
            <a:pPr marL="0" indent="539750" algn="just">
              <a:buNone/>
            </a:pPr>
            <a:r>
              <a:rPr lang="ru-RU" sz="2300" dirty="0" smtClean="0"/>
              <a:t>Данный вид работ также включен в вышеуказанный включен перечень, данная закупка также должна была проводиться путем проведения </a:t>
            </a:r>
            <a:r>
              <a:rPr lang="ru-RU" sz="2300" b="1" dirty="0" smtClean="0"/>
              <a:t>электронного аукциона</a:t>
            </a:r>
            <a:r>
              <a:rPr lang="ru-RU" sz="2300" dirty="0" smtClean="0"/>
              <a:t>, и тоже была аннулирована.</a:t>
            </a:r>
          </a:p>
          <a:p>
            <a:pPr marL="0" indent="539750" algn="just">
              <a:buNone/>
            </a:pPr>
            <a:endParaRPr lang="ru-RU" sz="23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539750" algn="just">
              <a:buNone/>
            </a:pPr>
            <a:r>
              <a:rPr lang="ru-RU" sz="2300" dirty="0" smtClean="0"/>
              <a:t>За 8 месяцев 2017 года в Башкортостанское УФАС России поступило 113 обращений Заказчиков о включении информации в Реестр недобросовестных поставщиков (подрядчиков, исполнителей). </a:t>
            </a:r>
          </a:p>
          <a:p>
            <a:pPr marL="0" indent="539750" algn="just">
              <a:buNone/>
            </a:pPr>
            <a:r>
              <a:rPr lang="ru-RU" sz="2300" dirty="0" smtClean="0"/>
              <a:t>В реестр недобросовестных поставщиков включено 41 хозяйствующий субъект. Более 50% обращений связаны с уклонение победителя от заключения контракта, Более 40% обращений приходится на одностороннее расторжение от исполнения контракта, также около 3% - по решению суда.</a:t>
            </a:r>
          </a:p>
          <a:p>
            <a:pPr marL="0" indent="539750" algn="just">
              <a:buNone/>
            </a:pPr>
            <a:r>
              <a:rPr lang="ru-RU" sz="2300" dirty="0" smtClean="0"/>
              <a:t> Зачастую это связано с тем, что многие участники сильно снижали начальную максимальную цену контракта, недооценивая свои силы.</a:t>
            </a:r>
            <a:endParaRPr lang="ru-RU" sz="23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7127</TotalTime>
  <Words>1316</Words>
  <Application>Microsoft Office PowerPoint</Application>
  <PresentationFormat>Экран (4:3)</PresentationFormat>
  <Paragraphs>82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1_Оформление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Triumph Sparville</dc:creator>
  <cp:lastModifiedBy>to02-salimyanov</cp:lastModifiedBy>
  <cp:revision>597</cp:revision>
  <cp:lastPrinted>2017-08-01T12:33:15Z</cp:lastPrinted>
  <dcterms:created xsi:type="dcterms:W3CDTF">2014-09-15T17:52:41Z</dcterms:created>
  <dcterms:modified xsi:type="dcterms:W3CDTF">2017-09-07T04:37:38Z</dcterms:modified>
</cp:coreProperties>
</file>