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45" r:id="rId5"/>
    <p:sldId id="308" r:id="rId6"/>
    <p:sldId id="339" r:id="rId7"/>
    <p:sldId id="338" r:id="rId8"/>
    <p:sldId id="290" r:id="rId9"/>
    <p:sldId id="289" r:id="rId10"/>
    <p:sldId id="276" r:id="rId11"/>
    <p:sldId id="266" r:id="rId12"/>
    <p:sldId id="288" r:id="rId13"/>
    <p:sldId id="287" r:id="rId14"/>
    <p:sldId id="313" r:id="rId15"/>
    <p:sldId id="314" r:id="rId16"/>
    <p:sldId id="321" r:id="rId17"/>
    <p:sldId id="316" r:id="rId18"/>
    <p:sldId id="34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998"/>
    <a:srgbClr val="F7D5B7"/>
    <a:srgbClr val="CC6600"/>
    <a:srgbClr val="D6FA62"/>
    <a:srgbClr val="FFCC99"/>
    <a:srgbClr val="FF3300"/>
    <a:srgbClr val="FF0066"/>
    <a:srgbClr val="990099"/>
    <a:srgbClr val="CC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4A7B6-42C8-4B2C-95CF-4AE57547955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D6D62-972A-4FED-8A10-B80A396A518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D6D62-972A-4FED-8A10-B80A396A518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1ECAA9AD-B00B-4166-9EDD-92DFB2CFC8D5}" type="slidenum">
              <a:rPr lang="ru-RU" altLang="ru-RU">
                <a:latin typeface="Calibri" panose="020F0502020204030204" pitchFamily="34" charset="0"/>
              </a:rPr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D6D62-972A-4FED-8A10-B80A396A518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881-1AAD-4204-BB8D-F33594EC13F7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43D9-C5ED-44B3-AB1B-242E12ACD81A}" type="datetime1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304-B0F7-47FC-8A2E-F0B4C4495922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E3A-45D9-4F86-809F-ECEF03F7D535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EE2C-8ABE-497E-9057-48564794BFD8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B633-526E-43D3-B797-0A98B37BEF80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FA6-5B09-4DAC-A088-D175DE5BAB17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33CE-764D-4F8B-A214-BB801408303E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3C01-1DAC-4E2A-B4E0-E89CBABB66C0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6FEA-CB6D-4C43-910A-5898B2B55B60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2F1F-C212-4893-824E-5A3A385105C5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AF6-76F7-4529-A53E-2A75D4A1F2AE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56E3-E922-4665-A560-F3F11FFB74AB}" type="datetime1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4BE3-1F47-49EE-B5DC-8A61094EB732}" type="datetime1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899-6EBD-42A7-9C7F-C452A4E5F795}" type="datetime1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2BC1-C9B1-43B0-9FE4-FAEEE0D130F4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AA1-9039-4771-A02D-66D3B33FA7EE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4EB326-BBBB-4E87-A4B8-C953B52CB40E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22757E-B582-4E8C-BCCC-6B46D542E78E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8773" y="695459"/>
            <a:ext cx="9150061" cy="282046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CC6600"/>
                </a:solidFill>
              </a:rPr>
              <a:t>Основные изменения </a:t>
            </a:r>
            <a:r>
              <a:rPr lang="ru-RU" altLang="ru-RU" b="1" dirty="0" smtClean="0">
                <a:solidFill>
                  <a:srgbClr val="CC6600"/>
                </a:solidFill>
              </a:rPr>
              <a:t>строительного законодательства в </a:t>
            </a:r>
            <a:r>
              <a:rPr lang="ru-RU" altLang="ru-RU" b="1" dirty="0">
                <a:solidFill>
                  <a:srgbClr val="CC6600"/>
                </a:solidFill>
              </a:rPr>
              <a:t>сфере </a:t>
            </a:r>
            <a:r>
              <a:rPr lang="ru-RU" altLang="ru-RU" b="1" dirty="0" smtClean="0">
                <a:solidFill>
                  <a:srgbClr val="CC6600"/>
                </a:solidFill>
              </a:rPr>
              <a:t>закупок</a:t>
            </a:r>
            <a:endParaRPr lang="ru-RU" b="1" dirty="0">
              <a:solidFill>
                <a:srgbClr val="CC6600"/>
              </a:solidFill>
            </a:endParaRPr>
          </a:p>
        </p:txBody>
      </p:sp>
      <p:sp>
        <p:nvSpPr>
          <p:cNvPr id="5" name="Подзаголовок 2"/>
          <p:cNvSpPr txBox="1"/>
          <p:nvPr/>
        </p:nvSpPr>
        <p:spPr>
          <a:xfrm>
            <a:off x="1061956" y="3703083"/>
            <a:ext cx="10353946" cy="2337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663300"/>
                </a:solidFill>
              </a:rPr>
              <a:t>Виктор Леонидович Васильев</a:t>
            </a:r>
            <a:endParaRPr lang="ru-RU" sz="3200" b="1" dirty="0" smtClean="0">
              <a:solidFill>
                <a:srgbClr val="663300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6633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663300"/>
                </a:solidFill>
              </a:rPr>
              <a:t> член комитета по конкурентной политике и ценообразования Ассоциации «Национальное объединение строителей»</a:t>
            </a:r>
            <a:endParaRPr lang="ru-RU" sz="2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522757E-B582-4E8C-BCCC-6B46D542E78E}" type="slidenum">
              <a:rPr lang="ru-RU" smtClean="0"/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3139" y="736600"/>
            <a:ext cx="113077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ТЕХНИЧЕСКИЙ ЗАКАЗЧИК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- юридическое лицо, которое уполномочено застройщиком и от имени застройщика заключает договоры о выполнении инженерных изысканий, о подготовке проектной документации, о строительстве, реконструкции, капитальном ремонте объектов капитального строительства, подготавливает задания на выполнение указанных видов работ, предоставляет лицам, выполняющим инженерные изыскания и (или) осуществляющим подготовку проектной документации, строительство, реконструкцию, капитальный ремонт объектов капитального строительства, материалы и документы, необходимые для выполнения указанных видов работ, утверждает проектную документацию, подписывает документы, необходимые для получения разрешения на ввод объекта капитального строительства в эксплуатацию, осуществляет иные функции, предусмотренные законодательством о градостроительной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деятельности. 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Функции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технического заказчика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могут выполняться только членом соответственно саморегулируемой организации в области инженерных изысканий, архитектурно-строительного проектирования, строительства, реконструкции, капитального ремонта объектов капитального строительства, за исключением случаев, предусмотренных частью 2</a:t>
            </a:r>
            <a:r>
              <a:rPr lang="ru-RU" sz="2000" baseline="30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статьи 47, частью 4</a:t>
            </a:r>
            <a:r>
              <a:rPr lang="ru-RU" sz="2000" baseline="30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статьи 48, частью 2</a:t>
            </a:r>
            <a:r>
              <a:rPr lang="ru-RU" sz="2000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статьи</a:t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52 Градостроительного кодекса Российской Федерации;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0" y="123567"/>
            <a:ext cx="12192000" cy="736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663300"/>
                </a:solidFill>
              </a:rPr>
              <a:t>Технический заказчик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с 01.07.2017</a:t>
            </a:r>
            <a:endParaRPr lang="ru-RU" alt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11426" y="251779"/>
            <a:ext cx="5688632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Требования к членам саморегулируемых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организаций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c 01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07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2017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7543" y="1572748"/>
            <a:ext cx="4703805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i="1" dirty="0" smtClean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   Требования </a:t>
            </a:r>
            <a:r>
              <a:rPr lang="ru-RU" altLang="zh-CN" i="1" dirty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к руководителю члена СРО – юридического лица:</a:t>
            </a:r>
            <a:endParaRPr lang="ru-RU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- высшее образование соответствующего профиля</a:t>
            </a:r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- стаж работы не менее 5 лет</a:t>
            </a:r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i="1" dirty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Требование к ИП – члену СРО:</a:t>
            </a:r>
            <a:endParaRPr lang="ru-RU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- высшее образование соответствующего профиля</a:t>
            </a:r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- стаж работы не менее 5 лет</a:t>
            </a:r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20497" y="1560731"/>
            <a:ext cx="5741773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i="1" dirty="0" smtClean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   Требования </a:t>
            </a:r>
            <a:r>
              <a:rPr lang="ru-RU" altLang="zh-CN" i="1" dirty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к наличию и количеству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индивидуального предпринимателя или юридического лица, трудовая функция которых включает организацию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строительства*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zh-CN" dirty="0">
              <a:latin typeface="Times New Roman" panose="02020603050405020304" pitchFamily="18" charset="0"/>
              <a:ea typeface="DengXian" charset="-122"/>
              <a:cs typeface="Times New Roman" panose="02020603050405020304" pitchFamily="18" charset="0"/>
            </a:endParaRPr>
          </a:p>
          <a:p>
            <a:pPr marL="3543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- не менее 2-х по основному месту работы, </a:t>
            </a:r>
            <a:r>
              <a:rPr lang="ru-RU" dirty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сведения о которых включены в </a:t>
            </a:r>
            <a:r>
              <a:rPr lang="ru-RU" dirty="0" smtClean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национальный реестр </a:t>
            </a:r>
            <a:r>
              <a:rPr lang="ru-RU" dirty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специалистов, </a:t>
            </a:r>
            <a:r>
              <a:rPr lang="ru-RU" dirty="0" smtClean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предусмотренный </a:t>
            </a:r>
            <a:r>
              <a:rPr lang="ru-RU" dirty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статьей </a:t>
            </a:r>
            <a:r>
              <a:rPr lang="ru-RU" dirty="0" smtClean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55</a:t>
            </a:r>
            <a:r>
              <a:rPr lang="ru-RU" baseline="30000" dirty="0" smtClean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5-1</a:t>
            </a:r>
            <a:r>
              <a:rPr lang="ru-RU" dirty="0" smtClean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ГрК</a:t>
            </a:r>
            <a:r>
              <a:rPr lang="ru-RU" dirty="0" smtClean="0">
                <a:latin typeface="Times New Roman" panose="02020603050405020304" pitchFamily="18" charset="0"/>
                <a:ea typeface="DengXian" charset="-122"/>
                <a:cs typeface="Times New Roman" panose="02020603050405020304" pitchFamily="18" charset="0"/>
              </a:rPr>
              <a:t> РФ</a:t>
            </a:r>
            <a:endParaRPr lang="ru-RU" altLang="zh-CN" dirty="0">
              <a:latin typeface="Times New Roman" panose="02020603050405020304" pitchFamily="18" charset="0"/>
              <a:ea typeface="DengXian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2" y="4331451"/>
            <a:ext cx="1069472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Специалисты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строительства – специалисты, трудовая функция которых включает организацию выполнения организацию строительства на объектах капитального строительства в должности главного инженера строительной организации, сведения о которых включены в национальный реестр специалистов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522757E-B582-4E8C-BCCC-6B46D542E78E}" type="slidenum">
              <a:rPr lang="ru-RU" smtClean="0"/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3" y="5361514"/>
            <a:ext cx="10694727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Требования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членам саморегулируемой организации, выполняющим инженерные изыскания, осуществляющим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реконструкцию, капитальный ремонт особо опасных, технически сложных и уникальных объектов, дифференцированные с учетом технической сложности и потенциальной опасности таких объектов, устанавливаются во внутренних документах саморегулируемой организации и не могут быть ниже минимально установленных Правительством Российской Федерации.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517" y="27056"/>
            <a:ext cx="1325753" cy="13257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522757E-B582-4E8C-BCCC-6B46D542E78E}" type="slidenum">
              <a:rPr lang="ru-RU" smtClean="0"/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09" y="367386"/>
            <a:ext cx="7270936" cy="588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522757E-B582-4E8C-BCCC-6B46D542E78E}" type="slidenum">
              <a:rPr lang="ru-RU" smtClean="0"/>
            </a:fld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9432" y="154921"/>
            <a:ext cx="8858250" cy="47625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Нормативная база Системы стандартизации НОСТРОЙ</a:t>
            </a:r>
            <a:endParaRPr lang="ru-RU" sz="2600" b="1" dirty="0">
              <a:solidFill>
                <a:srgbClr val="8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8466" y="805623"/>
            <a:ext cx="11799921" cy="499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alt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статьи 55.5. Градостроительного Кодекса РФ: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саморегулируемой организации и внутренние документы не могут противоречить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РФ, законодательству РФ о техническом регулировании, а также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процессы выполнения работ по инженерным изысканиям, подготовке проектной документации, строительству, реконструкции, капитальному ремонту объектов капитального строительства, утвержденным соответствующим Национальным объединением саморегулируемых организаций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55.13 Градостроительного Кодекса РФ: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контроля СРО за деятельностью своих членов осуществляется в том числе контроль: за соблюдением членами СРО требований законодательства Российской Федерации о градостроительной деятельности, о техническом регулировании,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соблюдение членами СРО требований, установленных в стандартах на процессы выполнения работ по инженерным изысканиям, подготовке проектной документации, строительству, реконструкции, капитальному ремонту объектов капитального строительства, утвержденных соответствующим Национальным объединением саморегулируемых организаций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55.15 Градостроительного Кодекса РФ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члена СРО, допустившего нарушение требований законодательства Российской Федерации о градостроительной деятельности, требований технических регламентов, </a:t>
            </a:r>
            <a:r>
              <a:rPr lang="ru-RU" altLang="ru-RU" sz="1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 стандартов на процессы выполнения работ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инженерным изысканиям, подготовке проектной документации, строительству, реконструкции, капитальному ремонту объектов капитального строительства, утвержденных соответствующим Национальным объединением саморегулируемых организаций,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…СРО могут применяться меры дисциплинарного воздействия, предусмотренные Федеральным законом "О саморегулируемых организациях".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522757E-B582-4E8C-BCCC-6B46D542E78E}" type="slidenum">
              <a:rPr lang="ru-RU" smtClean="0"/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 l="25982" t="30401" r="24800" b="8699"/>
          <a:stretch>
            <a:fillRect/>
          </a:stretch>
        </p:blipFill>
        <p:spPr>
          <a:xfrm>
            <a:off x="265348" y="128436"/>
            <a:ext cx="11349318" cy="67295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522757E-B582-4E8C-BCCC-6B46D542E78E}" type="slidenum">
              <a:rPr lang="ru-RU" smtClean="0"/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552" y="327259"/>
            <a:ext cx="10347810" cy="61697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45487" y="1339403"/>
            <a:ext cx="1506828" cy="8113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Описание объекта закупки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93774"/>
            <a:ext cx="12249665" cy="39308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663300"/>
                </a:solidFill>
              </a:rPr>
              <a:t>Ассоциация </a:t>
            </a:r>
            <a:endParaRPr lang="ru-RU" sz="3200" dirty="0" smtClean="0">
              <a:solidFill>
                <a:srgbClr val="6633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663300"/>
                </a:solidFill>
              </a:rPr>
              <a:t>«</a:t>
            </a:r>
            <a:r>
              <a:rPr lang="ru-RU" sz="3200" dirty="0">
                <a:solidFill>
                  <a:srgbClr val="663300"/>
                </a:solidFill>
              </a:rPr>
              <a:t>Национальное объединение </a:t>
            </a:r>
            <a:r>
              <a:rPr lang="ru-RU" sz="3200" dirty="0" smtClean="0">
                <a:solidFill>
                  <a:srgbClr val="663300"/>
                </a:solidFill>
              </a:rPr>
              <a:t>строителей»</a:t>
            </a:r>
            <a:endParaRPr lang="ru-RU" sz="3200" dirty="0" smtClean="0">
              <a:solidFill>
                <a:srgbClr val="6633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663300"/>
                </a:solidFill>
              </a:rPr>
              <a:t>Малая Грузинская, дом 3, </a:t>
            </a:r>
            <a:endParaRPr lang="ru-RU" sz="3200" dirty="0" smtClean="0">
              <a:solidFill>
                <a:srgbClr val="6633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63300"/>
                </a:solidFill>
              </a:rPr>
              <a:t>г</a:t>
            </a:r>
            <a:r>
              <a:rPr lang="ru-RU" sz="3200" dirty="0" smtClean="0">
                <a:solidFill>
                  <a:srgbClr val="663300"/>
                </a:solidFill>
              </a:rPr>
              <a:t>. Москва,123242</a:t>
            </a:r>
            <a:endParaRPr lang="ru-RU" sz="3200" dirty="0" smtClean="0">
              <a:solidFill>
                <a:srgbClr val="663300"/>
              </a:solidFill>
            </a:endParaRPr>
          </a:p>
          <a:p>
            <a:pPr algn="ctr" defTabSz="-635"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Контакты: тел/факс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+7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(495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987-31-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50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-635">
              <a:spcAft>
                <a:spcPts val="0"/>
              </a:spcAft>
              <a:tabLst>
                <a:tab pos="0" algn="l"/>
                <a:tab pos="806450" algn="l"/>
              </a:tabLst>
              <a:defRPr/>
            </a:pP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эл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. почта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info@nostroy.ru</a:t>
            </a:r>
            <a:r>
              <a:rPr lang="ru-RU" sz="3200" dirty="0" smtClean="0">
                <a:solidFill>
                  <a:srgbClr val="663300"/>
                </a:solidFill>
              </a:rPr>
              <a:t> </a:t>
            </a:r>
            <a:endParaRPr lang="ru-RU" sz="3200" dirty="0">
              <a:solidFill>
                <a:srgbClr val="663300"/>
              </a:solidFill>
            </a:endParaRPr>
          </a:p>
        </p:txBody>
      </p:sp>
      <p:pic>
        <p:nvPicPr>
          <p:cNvPr id="6" name="Picture 2" descr="\\server1\doc\_Пресс-служба\Лого\Правленный_обновленный\Монтажная область 3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2"/>
          <a:stretch>
            <a:fillRect/>
          </a:stretch>
        </p:blipFill>
        <p:spPr bwMode="auto">
          <a:xfrm>
            <a:off x="4634100" y="242033"/>
            <a:ext cx="2923800" cy="20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04" y="5575712"/>
            <a:ext cx="12060196" cy="1090760"/>
          </a:xfrm>
        </p:spPr>
        <p:txBody>
          <a:bodyPr>
            <a:normAutofit fontScale="90000"/>
          </a:bodyPr>
          <a:lstStyle/>
          <a:p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До</a:t>
            </a: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rgbClr val="C00000"/>
                </a:solidFill>
              </a:rPr>
              <a:t>01.07.2017</a:t>
            </a:r>
            <a:r>
              <a:rPr lang="ru-RU" altLang="ru-RU" sz="2400" dirty="0">
                <a:solidFill>
                  <a:srgbClr val="3D5019"/>
                </a:solidFill>
              </a:rPr>
              <a:t> </a:t>
            </a:r>
            <a:r>
              <a:rPr lang="ru-RU" altLang="ru-RU" sz="2400" dirty="0">
                <a:solidFill>
                  <a:srgbClr val="CC6600"/>
                </a:solidFill>
              </a:rPr>
              <a:t>– </a:t>
            </a:r>
            <a:br>
              <a:rPr lang="ru-RU" altLang="ru-RU" sz="2400" dirty="0" smtClean="0">
                <a:solidFill>
                  <a:srgbClr val="CC6600"/>
                </a:solidFill>
              </a:rPr>
            </a:b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определен переходный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период 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для Саморегулируемых организаций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в области строительства и их членов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35" y="575692"/>
            <a:ext cx="11258311" cy="47789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663300"/>
                </a:solidFill>
              </a:rPr>
              <a:t> </a:t>
            </a:r>
            <a:r>
              <a:rPr lang="en-US" altLang="ru-RU" sz="2400" dirty="0" smtClean="0">
                <a:solidFill>
                  <a:srgbClr val="663300"/>
                </a:solidFill>
              </a:rPr>
              <a:t>	</a:t>
            </a:r>
            <a:r>
              <a:rPr lang="ru-RU" altLang="ru-RU" sz="2400" dirty="0" smtClean="0">
                <a:solidFill>
                  <a:srgbClr val="663300"/>
                </a:solidFill>
              </a:rPr>
              <a:t>Федеральный </a:t>
            </a:r>
            <a:r>
              <a:rPr lang="ru-RU" altLang="ru-RU" sz="2400" dirty="0">
                <a:solidFill>
                  <a:srgbClr val="663300"/>
                </a:solidFill>
              </a:rPr>
              <a:t>закон </a:t>
            </a:r>
            <a:r>
              <a:rPr lang="ru-RU" altLang="ru-RU" sz="2400" b="1" dirty="0">
                <a:solidFill>
                  <a:srgbClr val="663300"/>
                </a:solidFill>
              </a:rPr>
              <a:t>от 03.07.2016 № </a:t>
            </a:r>
            <a:r>
              <a:rPr lang="ru-RU" altLang="ru-RU" sz="2400" b="1" dirty="0" smtClean="0">
                <a:solidFill>
                  <a:srgbClr val="663300"/>
                </a:solidFill>
              </a:rPr>
              <a:t>368–ФЗ</a:t>
            </a:r>
            <a:r>
              <a:rPr lang="ru-RU" altLang="ru-RU" sz="2400" dirty="0" smtClean="0">
                <a:solidFill>
                  <a:srgbClr val="663300"/>
                </a:solidFill>
              </a:rPr>
              <a:t> О </a:t>
            </a:r>
            <a:r>
              <a:rPr lang="ru-RU" sz="2400" dirty="0" smtClean="0"/>
              <a:t>внесении изменений в </a:t>
            </a:r>
            <a:r>
              <a:rPr lang="en-US" sz="2400" dirty="0" smtClean="0"/>
              <a:t>	</a:t>
            </a:r>
            <a:r>
              <a:rPr lang="ru-RU" sz="2400" dirty="0" smtClean="0"/>
              <a:t>Градостроительный кодекс Российской Федерации</a:t>
            </a:r>
            <a:endParaRPr lang="ru-RU" altLang="ru-RU" sz="2400" dirty="0">
              <a:solidFill>
                <a:srgbClr val="663300"/>
              </a:solidFill>
            </a:endParaRPr>
          </a:p>
          <a:p>
            <a:pPr marL="0" indent="0" algn="just">
              <a:buNone/>
            </a:pPr>
            <a:r>
              <a:rPr lang="en-US" altLang="ru-RU" sz="2400" dirty="0" smtClean="0">
                <a:solidFill>
                  <a:srgbClr val="663300"/>
                </a:solidFill>
              </a:rPr>
              <a:t>	</a:t>
            </a:r>
            <a:r>
              <a:rPr lang="ru-RU" altLang="ru-RU" sz="2400" dirty="0" smtClean="0">
                <a:solidFill>
                  <a:srgbClr val="663300"/>
                </a:solidFill>
              </a:rPr>
              <a:t>Федеральный </a:t>
            </a:r>
            <a:r>
              <a:rPr lang="ru-RU" altLang="ru-RU" sz="2400" dirty="0">
                <a:solidFill>
                  <a:srgbClr val="663300"/>
                </a:solidFill>
              </a:rPr>
              <a:t>закон </a:t>
            </a:r>
            <a:r>
              <a:rPr lang="ru-RU" altLang="ru-RU" sz="2400" b="1" dirty="0">
                <a:solidFill>
                  <a:srgbClr val="663300"/>
                </a:solidFill>
              </a:rPr>
              <a:t>от 03.07.2016 № </a:t>
            </a:r>
            <a:r>
              <a:rPr lang="ru-RU" altLang="ru-RU" sz="2400" b="1" dirty="0" smtClean="0">
                <a:solidFill>
                  <a:srgbClr val="663300"/>
                </a:solidFill>
              </a:rPr>
              <a:t>372-ФЗ</a:t>
            </a:r>
            <a:r>
              <a:rPr lang="ru-RU" altLang="ru-RU" sz="2400" dirty="0" smtClean="0">
                <a:solidFill>
                  <a:srgbClr val="663300"/>
                </a:solidFill>
              </a:rPr>
              <a:t> о внесении изменений в:</a:t>
            </a:r>
            <a:endParaRPr lang="ru-RU" altLang="ru-RU" sz="2400" dirty="0" smtClean="0">
              <a:solidFill>
                <a:srgbClr val="663300"/>
              </a:solidFill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663300"/>
                </a:solidFill>
              </a:rPr>
              <a:t>    - Градостроительный кодекс Российской Федерации</a:t>
            </a:r>
            <a:endParaRPr lang="ru-RU" altLang="ru-RU" sz="2400" dirty="0" smtClean="0">
              <a:solidFill>
                <a:srgbClr val="663300"/>
              </a:solidFill>
            </a:endParaRPr>
          </a:p>
          <a:p>
            <a:pPr marL="273050" indent="-273050" algn="just">
              <a:buNone/>
            </a:pPr>
            <a:r>
              <a:rPr lang="ru-RU" altLang="ru-RU" sz="2400" dirty="0" smtClean="0">
                <a:solidFill>
                  <a:srgbClr val="663300"/>
                </a:solidFill>
              </a:rPr>
              <a:t>    - Федеральный </a:t>
            </a:r>
            <a:r>
              <a:rPr lang="ru-RU" altLang="ru-RU" sz="2400" dirty="0">
                <a:solidFill>
                  <a:srgbClr val="663300"/>
                </a:solidFill>
              </a:rPr>
              <a:t>закон от </a:t>
            </a:r>
            <a:r>
              <a:rPr lang="ru-RU" altLang="ru-RU" sz="2400" dirty="0" smtClean="0">
                <a:solidFill>
                  <a:srgbClr val="663300"/>
                </a:solidFill>
              </a:rPr>
              <a:t>29.12.2004 </a:t>
            </a:r>
            <a:r>
              <a:rPr lang="ru-RU" altLang="ru-RU" sz="2400" dirty="0">
                <a:solidFill>
                  <a:srgbClr val="663300"/>
                </a:solidFill>
              </a:rPr>
              <a:t>№ </a:t>
            </a:r>
            <a:r>
              <a:rPr lang="ru-RU" altLang="ru-RU" sz="2400" dirty="0" smtClean="0">
                <a:solidFill>
                  <a:srgbClr val="663300"/>
                </a:solidFill>
              </a:rPr>
              <a:t>191 – ФЗ «О введении в действие Градостроительного кодекса Российской Федерации»</a:t>
            </a:r>
            <a:endParaRPr lang="ru-RU" altLang="ru-RU" sz="2400" dirty="0" smtClean="0">
              <a:solidFill>
                <a:srgbClr val="663300"/>
              </a:solidFill>
            </a:endParaRPr>
          </a:p>
          <a:p>
            <a:pPr marL="273050" indent="-273050" algn="just">
              <a:buNone/>
            </a:pPr>
            <a:r>
              <a:rPr lang="en-US" altLang="ru-RU" sz="2400" dirty="0" smtClean="0">
                <a:solidFill>
                  <a:srgbClr val="663300"/>
                </a:solidFill>
              </a:rPr>
              <a:t>	</a:t>
            </a:r>
            <a:r>
              <a:rPr lang="ru-RU" altLang="ru-RU" sz="2400" dirty="0" smtClean="0">
                <a:solidFill>
                  <a:srgbClr val="663300"/>
                </a:solidFill>
              </a:rPr>
              <a:t>Федеральный </a:t>
            </a:r>
            <a:r>
              <a:rPr lang="ru-RU" altLang="ru-RU" sz="2400" dirty="0">
                <a:solidFill>
                  <a:srgbClr val="663300"/>
                </a:solidFill>
              </a:rPr>
              <a:t>закон </a:t>
            </a:r>
            <a:r>
              <a:rPr lang="ru-RU" altLang="ru-RU" sz="2400" b="1" dirty="0">
                <a:solidFill>
                  <a:srgbClr val="663300"/>
                </a:solidFill>
              </a:rPr>
              <a:t>от 03.07.2016 № </a:t>
            </a:r>
            <a:r>
              <a:rPr lang="ru-RU" altLang="ru-RU" sz="2400" b="1" dirty="0" smtClean="0">
                <a:solidFill>
                  <a:srgbClr val="663300"/>
                </a:solidFill>
              </a:rPr>
              <a:t>373–ФЗ</a:t>
            </a:r>
            <a:r>
              <a:rPr lang="ru-RU" altLang="ru-RU" sz="2400" dirty="0" smtClean="0">
                <a:solidFill>
                  <a:srgbClr val="663300"/>
                </a:solidFill>
              </a:rPr>
              <a:t> </a:t>
            </a:r>
            <a:r>
              <a:rPr lang="ru-RU" altLang="ru-RU" sz="2400" dirty="0">
                <a:solidFill>
                  <a:srgbClr val="663300"/>
                </a:solidFill>
              </a:rPr>
              <a:t>О </a:t>
            </a:r>
            <a:r>
              <a:rPr lang="ru-RU" sz="2400" dirty="0"/>
              <a:t>внесении изменений в Градостроительный кодекс Российской </a:t>
            </a:r>
            <a:r>
              <a:rPr lang="ru-RU" sz="2400" dirty="0" smtClean="0"/>
              <a:t>Федерации и отдельные законодательные акты </a:t>
            </a:r>
            <a:r>
              <a:rPr lang="ru-RU" sz="2400" dirty="0"/>
              <a:t>Российской </a:t>
            </a:r>
            <a:r>
              <a:rPr lang="ru-RU" sz="2400" dirty="0" smtClean="0"/>
              <a:t>Федерации в части совершенствования регулирования подготовки, согласования и утверждения документации по планировке территории и обеспечения комплексного и устойчивого развития территорий и признании утратившими силу отдельных положений законодательных актов </a:t>
            </a:r>
            <a:r>
              <a:rPr lang="ru-RU" sz="2400" dirty="0"/>
              <a:t>Российской Федерации</a:t>
            </a:r>
            <a:r>
              <a:rPr lang="ru-RU" sz="2400" dirty="0" smtClean="0"/>
              <a:t>.</a:t>
            </a:r>
            <a:endParaRPr lang="ru-RU" altLang="ru-RU" sz="2400" dirty="0" smtClean="0">
              <a:solidFill>
                <a:srgbClr val="663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522757E-B582-4E8C-BCCC-6B46D542E78E}" type="slidenum">
              <a:rPr lang="ru-RU" smtClean="0"/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63087" y="60055"/>
            <a:ext cx="12191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663300"/>
                </a:solidFill>
              </a:rPr>
              <a:t>Изменение законодательства о градостроительной деятельности</a:t>
            </a:r>
            <a:endParaRPr lang="ru-RU" sz="2600" b="1" dirty="0">
              <a:solidFill>
                <a:srgbClr val="663300"/>
              </a:solidFill>
            </a:endParaRPr>
          </a:p>
        </p:txBody>
      </p:sp>
      <p:pic>
        <p:nvPicPr>
          <p:cNvPr id="2051" name="Picture 3" descr="C:\Users\Коля\Pictures\organizer_icon-icons.com_5917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553838" y="898487"/>
            <a:ext cx="1575074" cy="15750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522757E-B582-4E8C-BCCC-6B46D542E78E}" type="slidenum">
              <a:rPr lang="ru-RU" smtClean="0"/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422" y="467808"/>
            <a:ext cx="119205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defTabSz="-635">
              <a:tabLst>
                <a:tab pos="353695" algn="l"/>
              </a:tabLst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Принципы регионализации саморегулирования введены с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.07.2016 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статьей 55.4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ГрК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РФ в редакции № 372-ФЗ: СРО может объединять генподрядчиков  и технических заказчиков, зарегистрированных на территории субъекта РФ, в котором зарегистрирована такая СРО.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449580" defTabSz="-635">
              <a:tabLst>
                <a:tab pos="353695" algn="l"/>
              </a:tabLst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0704" y="2333811"/>
            <a:ext cx="9889965" cy="39145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Заявленные цели введения регионализации:</a:t>
            </a:r>
            <a:endParaRPr lang="ru-RU" sz="2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2686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ликвидация межрегиональных (коммерческих) СРО;</a:t>
            </a:r>
            <a:endParaRPr lang="ru-RU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2686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пропорциональное распределение нагрузки по контролю за членами СРО;</a:t>
            </a:r>
            <a:endParaRPr lang="ru-RU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2686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усиление контроля СРО за качеством строительных работ;</a:t>
            </a:r>
            <a:endParaRPr lang="ru-RU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2686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обеспечение комфортного взаимодействия между СРО и ее членами;</a:t>
            </a:r>
            <a:endParaRPr lang="ru-RU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2686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возможность тесного сотрудничества с региональными и местными органами власти в интересах членов СРО 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522757E-B582-4E8C-BCCC-6B46D542E78E}" type="slidenum">
              <a:rPr lang="ru-RU" smtClean="0"/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6" y="440151"/>
            <a:ext cx="7809471" cy="62731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1172" y="579120"/>
            <a:ext cx="5030788" cy="3720001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663300"/>
                </a:solidFill>
              </a:rPr>
              <a:t>1.</a:t>
            </a:r>
            <a:r>
              <a:rPr lang="ru-RU" sz="2200" dirty="0" smtClean="0">
                <a:solidFill>
                  <a:srgbClr val="663300"/>
                </a:solidFill>
              </a:rPr>
              <a:t> </a:t>
            </a:r>
            <a:r>
              <a:rPr lang="ru-RU" altLang="ru-RU" sz="2200" dirty="0" smtClean="0">
                <a:solidFill>
                  <a:srgbClr val="002060"/>
                </a:solidFill>
              </a:rPr>
              <a:t>выписка </a:t>
            </a:r>
            <a:r>
              <a:rPr lang="ru-RU" altLang="ru-RU" sz="2200" dirty="0">
                <a:solidFill>
                  <a:srgbClr val="002060"/>
                </a:solidFill>
              </a:rPr>
              <a:t>из реестра членов СРО является условием допуска к </a:t>
            </a:r>
            <a:r>
              <a:rPr lang="ru-RU" altLang="ru-RU" sz="2200" dirty="0" smtClean="0">
                <a:solidFill>
                  <a:srgbClr val="002060"/>
                </a:solidFill>
              </a:rPr>
              <a:t>заключению договоров подряда, а также к участию </a:t>
            </a:r>
            <a:r>
              <a:rPr lang="ru-RU" altLang="ru-RU" sz="2200" dirty="0">
                <a:solidFill>
                  <a:srgbClr val="002060"/>
                </a:solidFill>
              </a:rPr>
              <a:t>в конкурентных закупках. </a:t>
            </a:r>
            <a:br>
              <a:rPr lang="ru-RU" altLang="ru-RU" sz="2200" dirty="0" smtClean="0">
                <a:solidFill>
                  <a:srgbClr val="002060"/>
                </a:solidFill>
              </a:rPr>
            </a:br>
            <a:r>
              <a:rPr lang="ru-RU" altLang="ru-RU" sz="2200" dirty="0" smtClean="0">
                <a:solidFill>
                  <a:srgbClr val="002060"/>
                </a:solidFill>
              </a:rPr>
              <a:t>Такая выписка Содержит </a:t>
            </a:r>
            <a:r>
              <a:rPr lang="ru-RU" altLang="ru-RU" sz="2200" dirty="0">
                <a:solidFill>
                  <a:srgbClr val="002060"/>
                </a:solidFill>
              </a:rPr>
              <a:t>информацию о </a:t>
            </a:r>
            <a:r>
              <a:rPr lang="ru-RU" altLang="ru-RU" sz="2200" dirty="0" smtClean="0">
                <a:solidFill>
                  <a:srgbClr val="002060"/>
                </a:solidFill>
              </a:rPr>
              <a:t>внесенном взносе (взносах) </a:t>
            </a:r>
            <a:r>
              <a:rPr lang="ru-RU" altLang="ru-RU" sz="2200" dirty="0">
                <a:solidFill>
                  <a:srgbClr val="002060"/>
                </a:solidFill>
              </a:rPr>
              <a:t>в компенсационный фонд </a:t>
            </a:r>
            <a:r>
              <a:rPr lang="ru-RU" altLang="ru-RU" sz="2200" dirty="0" smtClean="0">
                <a:solidFill>
                  <a:srgbClr val="002060"/>
                </a:solidFill>
              </a:rPr>
              <a:t>(фонды)</a:t>
            </a:r>
            <a:br>
              <a:rPr lang="ru-RU" altLang="ru-RU" sz="2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225" y="300790"/>
            <a:ext cx="5823680" cy="9678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altLang="ru-RU" sz="2800" b="1" dirty="0" smtClean="0">
                <a:solidFill>
                  <a:srgbClr val="663300"/>
                </a:solidFill>
              </a:rPr>
              <a:t>		</a:t>
            </a: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</a:rPr>
              <a:t> Правовое положение членов СРО</a:t>
            </a:r>
            <a:r>
              <a:rPr lang="ru-RU" altLang="ru-RU" sz="2800" b="1" dirty="0" smtClean="0"/>
              <a:t>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с 01 июля 2017 года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78" y="1474573"/>
            <a:ext cx="6656173" cy="535288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ВСЕМ ЧЛЕНАМ СРО НЕОБХОДИМО:</a:t>
            </a:r>
            <a:endParaRPr lang="ru-RU" sz="1800" b="1" dirty="0" smtClean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200" dirty="0" smtClean="0"/>
              <a:t>Завершить переход (перевод средств КФ) </a:t>
            </a:r>
            <a:br>
              <a:rPr lang="ru-RU" sz="2200" dirty="0" smtClean="0"/>
            </a:br>
            <a:r>
              <a:rPr lang="ru-RU" sz="2200" dirty="0" smtClean="0"/>
              <a:t>в саморегулируемую организацию своего субъекта Российской Федерации </a:t>
            </a:r>
            <a:br>
              <a:rPr lang="en-US" sz="2200" dirty="0" smtClean="0"/>
            </a:br>
            <a:r>
              <a:rPr lang="ru-RU" altLang="ru-RU" sz="2200" b="1" dirty="0" smtClean="0">
                <a:solidFill>
                  <a:srgbClr val="C00000"/>
                </a:solidFill>
              </a:rPr>
              <a:t>до 01.09.2017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200" dirty="0" smtClean="0"/>
              <a:t>Предоставить в саморегулируемую организацию сведения подтверждающие соответствие юридического лица или индивидуального предпринимателя новым требованиям СРО</a:t>
            </a:r>
            <a:endParaRPr lang="ru-RU" sz="2200" dirty="0" smtClean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200" dirty="0" smtClean="0"/>
              <a:t>Соблюдать требования </a:t>
            </a:r>
            <a:r>
              <a:rPr lang="ru-RU" altLang="ru-RU" sz="2200" dirty="0"/>
              <a:t>законодательства (</a:t>
            </a:r>
            <a:r>
              <a:rPr lang="ru-RU" altLang="ru-RU" sz="2200" dirty="0" err="1"/>
              <a:t>Градкодекс</a:t>
            </a:r>
            <a:r>
              <a:rPr lang="ru-RU" altLang="ru-RU" sz="2200" dirty="0"/>
              <a:t> и </a:t>
            </a:r>
            <a:r>
              <a:rPr lang="ru-RU" altLang="ru-RU" sz="2200" dirty="0" err="1"/>
              <a:t>Техрегулирование</a:t>
            </a:r>
            <a:r>
              <a:rPr lang="ru-RU" altLang="ru-RU" sz="2200" dirty="0"/>
              <a:t>), стандартов </a:t>
            </a:r>
            <a:r>
              <a:rPr lang="ru-RU" altLang="ru-RU" sz="2200" dirty="0" smtClean="0"/>
              <a:t>на </a:t>
            </a:r>
            <a:r>
              <a:rPr lang="ru-RU" altLang="ru-RU" sz="2200" dirty="0"/>
              <a:t>процессы выполнения работ, утвержденных НОСТРОЙ</a:t>
            </a:r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522757E-B582-4E8C-BCCC-6B46D542E78E}" type="slidenum">
              <a:rPr lang="ru-RU" altLang="ru-RU" smtClean="0">
                <a:solidFill>
                  <a:schemeClr val="bg1"/>
                </a:solidFill>
                <a:latin typeface="Century Schoolbook" panose="02040604050505020304" pitchFamily="18" charset="0"/>
              </a:rPr>
            </a:fld>
            <a:endParaRPr lang="ru-RU" alt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435531" y="2921360"/>
            <a:ext cx="4027831" cy="291619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rgbClr val="663300"/>
                </a:solidFill>
              </a:rPr>
              <a:t>2.</a:t>
            </a:r>
            <a:r>
              <a:rPr lang="ru-RU" sz="2000" dirty="0">
                <a:solidFill>
                  <a:srgbClr val="6633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 случае прекращения членства, действует запрет на ПОСЛЕДУЮЩЕЕ вступление в члены </a:t>
            </a:r>
            <a:r>
              <a:rPr lang="ru-RU" sz="2000" dirty="0" err="1" smtClean="0">
                <a:solidFill>
                  <a:srgbClr val="002060"/>
                </a:solidFill>
              </a:rPr>
              <a:t>сро</a:t>
            </a:r>
            <a:r>
              <a:rPr lang="ru-RU" sz="2000" dirty="0" smtClean="0">
                <a:solidFill>
                  <a:srgbClr val="002060"/>
                </a:solidFill>
              </a:rPr>
              <a:t> в течение года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Коля\Pictures\multi_user_comment_icon-icons.com_7589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78181" y="722392"/>
            <a:ext cx="1092470" cy="1092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522757E-B582-4E8C-BCCC-6B46D542E78E}" type="slidenum">
              <a:rPr lang="ru-RU" smtClean="0"/>
            </a:fld>
            <a:endParaRPr lang="ru-RU"/>
          </a:p>
        </p:txBody>
      </p:sp>
      <p:sp>
        <p:nvSpPr>
          <p:cNvPr id="6" name="Заголовок 1"/>
          <p:cNvSpPr txBox="1"/>
          <p:nvPr/>
        </p:nvSpPr>
        <p:spPr>
          <a:xfrm>
            <a:off x="90615" y="258939"/>
            <a:ext cx="11920151" cy="6691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663300"/>
                </a:solidFill>
              </a:rPr>
              <a:t>компенсационные фонды СРО</a:t>
            </a:r>
            <a:endParaRPr lang="ru-RU" altLang="ru-RU" b="1" dirty="0">
              <a:solidFill>
                <a:srgbClr val="66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966" y="1146337"/>
            <a:ext cx="1123555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3D5019"/>
                </a:solidFill>
              </a:rPr>
              <a:t>Компенсационный фонд возмещения вреда</a:t>
            </a:r>
            <a:endParaRPr lang="ru-RU" altLang="ru-RU" sz="2200" b="1" dirty="0">
              <a:solidFill>
                <a:srgbClr val="3D5019"/>
              </a:solidFill>
            </a:endParaRPr>
          </a:p>
          <a:p>
            <a:pPr algn="just"/>
            <a:r>
              <a:rPr lang="ru-RU" altLang="ru-RU" sz="2200" dirty="0">
                <a:solidFill>
                  <a:schemeClr val="bg1"/>
                </a:solidFill>
              </a:rPr>
              <a:t>Минимальный взнос 100 тыс. руб. – право заключать договоры до 60 млн – 1 уровень ответственности </a:t>
            </a:r>
            <a:endParaRPr lang="ru-RU" altLang="ru-RU" sz="2200" dirty="0">
              <a:solidFill>
                <a:schemeClr val="bg1"/>
              </a:solidFill>
            </a:endParaRPr>
          </a:p>
          <a:p>
            <a:pPr algn="just"/>
            <a:r>
              <a:rPr lang="ru-RU" altLang="ru-RU" sz="2200" dirty="0">
                <a:solidFill>
                  <a:schemeClr val="bg1"/>
                </a:solidFill>
              </a:rPr>
              <a:t>   - предусмотрено 5 уровней ответственности </a:t>
            </a:r>
            <a:endParaRPr lang="ru-RU" altLang="ru-RU" sz="2200" dirty="0" smtClean="0">
              <a:solidFill>
                <a:schemeClr val="bg1"/>
              </a:solidFill>
            </a:endParaRPr>
          </a:p>
          <a:p>
            <a:pPr algn="just"/>
            <a:endParaRPr lang="ru-RU" altLang="ru-RU" sz="2200" dirty="0" smtClean="0">
              <a:solidFill>
                <a:schemeClr val="bg1"/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ru-RU" sz="2200" dirty="0">
                <a:solidFill>
                  <a:schemeClr val="bg1"/>
                </a:solidFill>
              </a:rPr>
              <a:t>Солидарная ответственность </a:t>
            </a:r>
            <a:r>
              <a:rPr lang="ru-RU" sz="2200" dirty="0" smtClean="0">
                <a:solidFill>
                  <a:schemeClr val="bg1"/>
                </a:solidFill>
              </a:rPr>
              <a:t>по возмещению причиненного </a:t>
            </a:r>
            <a:r>
              <a:rPr lang="ru-RU" sz="2200" dirty="0">
                <a:solidFill>
                  <a:schemeClr val="bg1"/>
                </a:solidFill>
              </a:rPr>
              <a:t>вреда</a:t>
            </a:r>
            <a:endParaRPr lang="ru-RU" altLang="ru-RU" sz="2200" dirty="0">
              <a:solidFill>
                <a:schemeClr val="bg1"/>
              </a:solidFill>
            </a:endParaRPr>
          </a:p>
          <a:p>
            <a:pPr algn="just"/>
            <a:endParaRPr lang="ru-RU" altLang="ru-RU" sz="2200" dirty="0"/>
          </a:p>
          <a:p>
            <a:pPr algn="ctr"/>
            <a:r>
              <a:rPr lang="ru-RU" altLang="ru-RU" sz="2200" b="1" dirty="0">
                <a:solidFill>
                  <a:srgbClr val="3D5019"/>
                </a:solidFill>
              </a:rPr>
              <a:t>Компенсационный фонд обеспечения договорных обязательств</a:t>
            </a:r>
            <a:endParaRPr lang="ru-RU" altLang="ru-RU" sz="2200" b="1" dirty="0">
              <a:solidFill>
                <a:srgbClr val="3D5019"/>
              </a:solidFill>
            </a:endParaRPr>
          </a:p>
          <a:p>
            <a:pPr algn="just"/>
            <a:r>
              <a:rPr lang="ru-RU" altLang="ru-RU" sz="2200" dirty="0">
                <a:solidFill>
                  <a:schemeClr val="bg1"/>
                </a:solidFill>
              </a:rPr>
              <a:t>Минимальный взнос 200 тыс. руб. – право заключать Контракты – совокупный размер обязательств по Контрактам до 60 млн – 1 уровень ответственности</a:t>
            </a:r>
            <a:endParaRPr lang="ru-RU" altLang="ru-RU" sz="2200" dirty="0">
              <a:solidFill>
                <a:schemeClr val="bg1"/>
              </a:solidFill>
            </a:endParaRPr>
          </a:p>
          <a:p>
            <a:pPr algn="just"/>
            <a:r>
              <a:rPr lang="ru-RU" altLang="ru-RU" sz="2200" dirty="0">
                <a:solidFill>
                  <a:schemeClr val="bg1"/>
                </a:solidFill>
              </a:rPr>
              <a:t>   - предусмотрено 5 уровней </a:t>
            </a:r>
            <a:r>
              <a:rPr lang="ru-RU" altLang="ru-RU" sz="2200" dirty="0" smtClean="0">
                <a:solidFill>
                  <a:schemeClr val="bg1"/>
                </a:solidFill>
              </a:rPr>
              <a:t>ответственности</a:t>
            </a:r>
            <a:endParaRPr lang="ru-RU" altLang="ru-RU" sz="2200" dirty="0" smtClean="0">
              <a:solidFill>
                <a:schemeClr val="bg1"/>
              </a:solidFill>
            </a:endParaRPr>
          </a:p>
          <a:p>
            <a:pPr algn="just"/>
            <a:endParaRPr lang="ru-RU" alt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      Субсидиарная </a:t>
            </a:r>
            <a:r>
              <a:rPr lang="ru-RU" sz="2200" dirty="0">
                <a:solidFill>
                  <a:schemeClr val="bg1"/>
                </a:solidFill>
              </a:rPr>
              <a:t>ответственность СРО </a:t>
            </a:r>
            <a:r>
              <a:rPr lang="ru-RU" sz="2200" dirty="0" smtClean="0">
                <a:solidFill>
                  <a:schemeClr val="bg1"/>
                </a:solidFill>
              </a:rPr>
              <a:t>в </a:t>
            </a:r>
            <a:r>
              <a:rPr lang="ru-RU" sz="2200" dirty="0">
                <a:solidFill>
                  <a:schemeClr val="bg1"/>
                </a:solidFill>
              </a:rPr>
              <a:t>размере ¼  </a:t>
            </a:r>
            <a:r>
              <a:rPr lang="ru-RU" sz="2200" dirty="0" smtClean="0">
                <a:solidFill>
                  <a:schemeClr val="bg1"/>
                </a:solidFill>
              </a:rPr>
              <a:t>КФ ОДО по возмещению реального ущерба и штрафов за неисполнения договоров, заключенных с помощью конкурентных способов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9518" y="310421"/>
            <a:ext cx="11920151" cy="6691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663300"/>
                </a:solidFill>
              </a:rPr>
              <a:t>Размер Взносов </a:t>
            </a:r>
            <a:r>
              <a:rPr lang="ru-RU" altLang="ru-RU" b="1" dirty="0">
                <a:solidFill>
                  <a:srgbClr val="663300"/>
                </a:solidFill>
              </a:rPr>
              <a:t>в компенсационные </a:t>
            </a:r>
            <a:r>
              <a:rPr lang="ru-RU" altLang="ru-RU" b="1" dirty="0" smtClean="0">
                <a:solidFill>
                  <a:srgbClr val="663300"/>
                </a:solidFill>
              </a:rPr>
              <a:t>фонды </a:t>
            </a:r>
            <a:r>
              <a:rPr lang="ru-RU" altLang="ru-RU" b="1" dirty="0">
                <a:solidFill>
                  <a:srgbClr val="663300"/>
                </a:solidFill>
              </a:rPr>
              <a:t>СРО</a:t>
            </a:r>
            <a:endParaRPr lang="ru-RU" altLang="ru-RU" b="1" dirty="0">
              <a:solidFill>
                <a:srgbClr val="663300"/>
              </a:solidFill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8565ABDB-F3FE-4B04-A7BB-EC62BC0CEBD8}" type="slidenum">
              <a:rPr lang="ru-RU" altLang="ru-RU">
                <a:solidFill>
                  <a:schemeClr val="bg1"/>
                </a:solidFill>
              </a:rPr>
            </a:fld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2025" y="1072054"/>
          <a:ext cx="11162928" cy="5539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578"/>
                <a:gridCol w="1469981"/>
                <a:gridCol w="2047777"/>
                <a:gridCol w="2583087"/>
                <a:gridCol w="2812505"/>
              </a:tblGrid>
              <a:tr h="440377">
                <a:tc gridSpan="5">
                  <a:txBody>
                    <a:bodyPr/>
                    <a:lstStyle/>
                    <a:p>
                      <a:pPr marL="457200" lvl="1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Градостроительный кодекс Российской Федерации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84" marR="59084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 marL="59084" marR="59084" marT="0" marB="0" anchor="ctr"/>
                </a:tc>
                <a:tc hMerge="1">
                  <a:tcPr/>
                </a:tc>
              </a:tr>
              <a:tr h="1314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 выполняемых работ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Стоимость/</a:t>
                      </a:r>
                      <a:b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совокупный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размер обязательств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Ранее действовавший размер взносов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(с учетом страхования)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Взнос в КФ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возмещения </a:t>
                      </a:r>
                      <a:r>
                        <a:rPr lang="ru-RU" sz="1400" b="1" dirty="0">
                          <a:effectLst/>
                        </a:rPr>
                        <a:t>вреда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Взнос в КФ обеспечения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договорных </a:t>
                      </a:r>
                      <a:r>
                        <a:rPr lang="ru-RU" sz="1400" b="1" dirty="0">
                          <a:effectLst/>
                        </a:rPr>
                        <a:t>обязательств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</a:tr>
              <a:tr h="52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ИСКЛЮЧЕН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не превышает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10 </a:t>
                      </a:r>
                      <a:r>
                        <a:rPr lang="ru-RU" sz="1400" dirty="0" err="1" smtClean="0">
                          <a:effectLst/>
                        </a:rPr>
                        <a:t>млн</a:t>
                      </a:r>
                      <a:r>
                        <a:rPr lang="ru-RU" sz="1400" dirty="0" smtClean="0">
                          <a:effectLst/>
                        </a:rPr>
                        <a:t> рублей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</a:t>
                      </a:r>
                      <a:r>
                        <a:rPr lang="ru-RU" sz="1800" b="1" dirty="0">
                          <a:effectLst/>
                        </a:rPr>
                        <a:t>300 000  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>
                    <a:solidFill>
                      <a:srgbClr val="9CA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 ПРЕДУСМОТРЕН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 ПРЕДУСМОТРЕН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</a:rPr>
                        <a:t>1 уровень ответственности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не превышает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60 </a:t>
                      </a:r>
                      <a:r>
                        <a:rPr lang="ru-RU" sz="1400" dirty="0" err="1" smtClean="0">
                          <a:effectLst/>
                        </a:rPr>
                        <a:t>млн</a:t>
                      </a:r>
                      <a:r>
                        <a:rPr lang="ru-RU" sz="1400" dirty="0" smtClean="0">
                          <a:effectLst/>
                        </a:rPr>
                        <a:t> рублей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500 000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84" marR="59084" marT="0" marB="0" anchor="ctr">
                    <a:solidFill>
                      <a:srgbClr val="9CA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84" marR="59084" marT="0" marB="0" anchor="ctr">
                    <a:solidFill>
                      <a:srgbClr val="9CAC00"/>
                    </a:solidFill>
                  </a:tcPr>
                </a:tc>
              </a:tr>
              <a:tr h="788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</a:rPr>
                        <a:t>2 уровень ответственности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не превышает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500 </a:t>
                      </a:r>
                      <a:r>
                        <a:rPr lang="ru-RU" sz="1400" dirty="0" err="1" smtClean="0">
                          <a:effectLst/>
                        </a:rPr>
                        <a:t>млн</a:t>
                      </a:r>
                      <a:r>
                        <a:rPr lang="ru-RU" sz="1400" dirty="0" smtClean="0">
                          <a:effectLst/>
                        </a:rPr>
                        <a:t> рублей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1 000 000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500 000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2 500 000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</a:tr>
              <a:tr h="52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</a:rPr>
                        <a:t>3 уровень ответственности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не превышает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3 </a:t>
                      </a:r>
                      <a:r>
                        <a:rPr lang="ru-RU" sz="1400" dirty="0" err="1" smtClean="0">
                          <a:effectLst/>
                        </a:rPr>
                        <a:t>млрд</a:t>
                      </a:r>
                      <a:r>
                        <a:rPr lang="ru-RU" sz="1400" dirty="0" smtClean="0">
                          <a:effectLst/>
                        </a:rPr>
                        <a:t> рублей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2 000 000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1 500 000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4 500 000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</a:tr>
              <a:tr h="52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</a:rPr>
                        <a:t>4 уровень ответственности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до 10 </a:t>
                      </a:r>
                      <a:r>
                        <a:rPr lang="ru-RU" sz="1400" dirty="0" err="1" smtClean="0">
                          <a:effectLst/>
                        </a:rPr>
                        <a:t>млрд</a:t>
                      </a:r>
                      <a:r>
                        <a:rPr lang="ru-RU" sz="1400" dirty="0" smtClean="0">
                          <a:effectLst/>
                        </a:rPr>
                        <a:t> рублей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3 000 000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2 000 000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7 000 000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</a:tr>
              <a:tr h="788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</a:rPr>
                        <a:t>5 уровень ответственности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10 </a:t>
                      </a:r>
                      <a:r>
                        <a:rPr lang="ru-RU" sz="1400" dirty="0" err="1" smtClean="0">
                          <a:effectLst/>
                        </a:rPr>
                        <a:t>млрд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рублей и более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10 000 000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5 000 000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25 000 000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73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663300"/>
                </a:solidFill>
              </a:rPr>
              <a:t>не </a:t>
            </a:r>
            <a:r>
              <a:rPr lang="ru-RU" altLang="ru-RU" b="1" dirty="0">
                <a:solidFill>
                  <a:srgbClr val="663300"/>
                </a:solidFill>
              </a:rPr>
              <a:t>нужно быть членом </a:t>
            </a:r>
            <a:r>
              <a:rPr lang="ru-RU" altLang="ru-RU" b="1" dirty="0" smtClean="0">
                <a:solidFill>
                  <a:srgbClr val="663300"/>
                </a:solidFill>
              </a:rPr>
              <a:t>СРО </a:t>
            </a:r>
            <a:r>
              <a:rPr lang="ru-RU" altLang="ru-RU" b="1" dirty="0" smtClean="0">
                <a:solidFill>
                  <a:srgbClr val="C00000"/>
                </a:solidFill>
              </a:rPr>
              <a:t>с 01.07.2017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29699" name="Объект 5"/>
          <p:cNvSpPr>
            <a:spLocks noGrp="1"/>
          </p:cNvSpPr>
          <p:nvPr>
            <p:ph idx="1"/>
          </p:nvPr>
        </p:nvSpPr>
        <p:spPr>
          <a:xfrm>
            <a:off x="275556" y="929640"/>
            <a:ext cx="11261124" cy="5730240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accent3">
                  <a:lumMod val="75000"/>
                </a:schemeClr>
              </a:buClr>
            </a:pPr>
            <a:r>
              <a:rPr lang="ru-RU" altLang="ru-RU" sz="2800" dirty="0">
                <a:solidFill>
                  <a:schemeClr val="bg1"/>
                </a:solidFill>
                <a:cs typeface="Times New Roman" panose="02020603050405020304" pitchFamily="18" charset="0"/>
              </a:rPr>
              <a:t>договор строительного подряда заключён с иным лицом, кроме указанных </a:t>
            </a:r>
            <a:r>
              <a:rPr lang="ru-RU" altLang="ru-RU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ГрК</a:t>
            </a:r>
            <a:r>
              <a:rPr lang="ru-RU" altLang="ru-RU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РФ (</a:t>
            </a:r>
            <a:r>
              <a:rPr lang="ru-RU" altLang="ru-RU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 </a:t>
            </a:r>
            <a:r>
              <a:rPr lang="ru-RU" altLang="ru-RU" sz="2800" dirty="0">
                <a:solidFill>
                  <a:schemeClr val="bg1"/>
                </a:solidFill>
                <a:cs typeface="Times New Roman" panose="02020603050405020304" pitchFamily="18" charset="0"/>
              </a:rPr>
              <a:t>том числе – субподрядчики)</a:t>
            </a:r>
            <a:endParaRPr lang="ru-RU" altLang="ru-RU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accent3">
                  <a:lumMod val="75000"/>
                </a:schemeClr>
              </a:buClr>
            </a:pPr>
            <a:r>
              <a:rPr lang="ru-RU" altLang="ru-RU" sz="2800" dirty="0">
                <a:solidFill>
                  <a:schemeClr val="bg1"/>
                </a:solidFill>
                <a:cs typeface="Times New Roman" panose="02020603050405020304" pitchFamily="18" charset="0"/>
              </a:rPr>
              <a:t>цена договора строительного подряда не превышает </a:t>
            </a:r>
            <a:br>
              <a:rPr lang="ru-RU" altLang="ru-RU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  <a:r>
              <a:rPr lang="ru-RU" altLang="ru-RU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млн </a:t>
            </a:r>
            <a:r>
              <a:rPr lang="ru-RU" altLang="ru-RU" sz="2800" dirty="0">
                <a:solidFill>
                  <a:schemeClr val="bg1"/>
                </a:solidFill>
                <a:cs typeface="Times New Roman" panose="02020603050405020304" pitchFamily="18" charset="0"/>
              </a:rPr>
              <a:t>рублей</a:t>
            </a:r>
            <a:endParaRPr lang="ru-RU" altLang="ru-RU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accent3">
                  <a:lumMod val="75000"/>
                </a:schemeClr>
              </a:buClr>
            </a:pPr>
            <a:r>
              <a:rPr lang="ru-RU" altLang="ru-RU" sz="2800" dirty="0" smtClean="0">
                <a:solidFill>
                  <a:schemeClr val="bg1"/>
                </a:solidFill>
              </a:rPr>
              <a:t>физическое </a:t>
            </a:r>
            <a:r>
              <a:rPr lang="ru-RU" altLang="ru-RU" sz="2800" dirty="0">
                <a:solidFill>
                  <a:schemeClr val="bg1"/>
                </a:solidFill>
              </a:rPr>
              <a:t>лицо осуществляет строительство ИЖС</a:t>
            </a:r>
            <a:endParaRPr lang="ru-RU" altLang="ru-RU" sz="2800" dirty="0">
              <a:solidFill>
                <a:schemeClr val="bg1"/>
              </a:solidFill>
            </a:endParaRPr>
          </a:p>
          <a:p>
            <a:pPr algn="just" eaLnBrk="1" hangingPunct="1">
              <a:buClr>
                <a:schemeClr val="accent3">
                  <a:lumMod val="75000"/>
                </a:schemeClr>
              </a:buClr>
            </a:pPr>
            <a:r>
              <a:rPr lang="ru-RU" altLang="ru-RU" sz="2800" dirty="0" smtClean="0">
                <a:solidFill>
                  <a:schemeClr val="bg1"/>
                </a:solidFill>
              </a:rPr>
              <a:t>выполняются </a:t>
            </a:r>
            <a:r>
              <a:rPr lang="ru-RU" altLang="ru-RU" sz="2800" dirty="0">
                <a:solidFill>
                  <a:schemeClr val="bg1"/>
                </a:solidFill>
              </a:rPr>
              <a:t>работ на объектах, не являющихся ОКС</a:t>
            </a:r>
            <a:endParaRPr lang="ru-RU" altLang="ru-RU" sz="2800" dirty="0">
              <a:solidFill>
                <a:schemeClr val="bg1"/>
              </a:solidFill>
            </a:endParaRPr>
          </a:p>
          <a:p>
            <a:pPr algn="just" eaLnBrk="1" hangingPunct="1">
              <a:buClr>
                <a:schemeClr val="accent3">
                  <a:lumMod val="75000"/>
                </a:schemeClr>
              </a:buClr>
            </a:pPr>
            <a:r>
              <a:rPr lang="ru-RU" altLang="ru-RU" sz="2800" dirty="0">
                <a:solidFill>
                  <a:schemeClr val="bg1"/>
                </a:solidFill>
              </a:rPr>
              <a:t>для отдельных категорий юридических лиц </a:t>
            </a:r>
            <a:endParaRPr lang="ru-RU" altLang="ru-RU" sz="2800" dirty="0" smtClean="0">
              <a:solidFill>
                <a:schemeClr val="bg1"/>
              </a:solidFill>
            </a:endParaRPr>
          </a:p>
          <a:p>
            <a:pPr algn="just" eaLnBrk="1" hangingPunct="1">
              <a:buClr>
                <a:schemeClr val="accent3">
                  <a:lumMod val="75000"/>
                </a:schemeClr>
              </a:buClr>
              <a:buNone/>
            </a:pPr>
            <a:r>
              <a:rPr lang="ru-RU" altLang="ru-RU" sz="2800" dirty="0" smtClean="0">
                <a:solidFill>
                  <a:schemeClr val="bg1"/>
                </a:solidFill>
              </a:rPr>
              <a:t>(</a:t>
            </a:r>
            <a:r>
              <a:rPr lang="ru-RU" altLang="ru-RU" sz="2800" dirty="0">
                <a:solidFill>
                  <a:schemeClr val="bg1"/>
                </a:solidFill>
              </a:rPr>
              <a:t>созданными публичными образованиями)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8AD9412F-77E5-4AA6-A16A-6E6ADDF6C3F9}" type="slidenum">
              <a:rPr lang="ru-RU" altLang="ru-RU">
                <a:solidFill>
                  <a:schemeClr val="bg1"/>
                </a:solidFill>
              </a:rPr>
            </a:fld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Коля\Pictures\construction_project_plan_building_architect_design_develop-79_icon-icons.com_60231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42805" y="5140325"/>
            <a:ext cx="1534795" cy="15347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197708" y="1227438"/>
            <a:ext cx="5761767" cy="5190825"/>
          </a:xfrm>
        </p:spPr>
        <p:txBody>
          <a:bodyPr rtlCol="0">
            <a:noAutofit/>
          </a:bodyPr>
          <a:lstStyle/>
          <a:p>
            <a:pPr marL="0" indent="0" defTabSz="442595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663300"/>
                </a:solidFill>
              </a:rPr>
              <a:t>Договоры строительного подряда:</a:t>
            </a:r>
            <a:endParaRPr lang="ru-RU" sz="3200" b="1" dirty="0" smtClean="0">
              <a:solidFill>
                <a:srgbClr val="663300"/>
              </a:solidFill>
            </a:endParaRPr>
          </a:p>
          <a:p>
            <a:pPr marL="0" indent="0" defTabSz="442595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663300"/>
                </a:solidFill>
              </a:rPr>
              <a:t>1. </a:t>
            </a:r>
            <a:r>
              <a:rPr lang="ru-RU" sz="3200" dirty="0" smtClean="0">
                <a:solidFill>
                  <a:srgbClr val="002060"/>
                </a:solidFill>
              </a:rPr>
              <a:t>заключены </a:t>
            </a:r>
            <a:r>
              <a:rPr lang="ru-RU" sz="3200" dirty="0">
                <a:solidFill>
                  <a:srgbClr val="002060"/>
                </a:solidFill>
              </a:rPr>
              <a:t>с определенными видами заказчиков:</a:t>
            </a:r>
            <a:endParaRPr lang="ru-RU" sz="32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 3" panose="05040102010807070707" pitchFamily="18" charset="2"/>
              <a:buChar char=""/>
              <a:defRPr/>
            </a:pPr>
            <a:r>
              <a:rPr lang="ru-RU" sz="3200" dirty="0">
                <a:solidFill>
                  <a:srgbClr val="002060"/>
                </a:solidFill>
              </a:rPr>
              <a:t>застройщик</a:t>
            </a:r>
            <a:endParaRPr lang="ru-RU" sz="32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 3" panose="05040102010807070707" pitchFamily="18" charset="2"/>
              <a:buChar char=""/>
              <a:defRPr/>
            </a:pPr>
            <a:r>
              <a:rPr lang="ru-RU" sz="3200" dirty="0">
                <a:solidFill>
                  <a:srgbClr val="002060"/>
                </a:solidFill>
              </a:rPr>
              <a:t>технический заказчик</a:t>
            </a:r>
            <a:endParaRPr lang="ru-RU" sz="32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 3" panose="05040102010807070707" pitchFamily="18" charset="2"/>
              <a:buChar char=""/>
              <a:defRPr/>
            </a:pPr>
            <a:r>
              <a:rPr lang="ru-RU" sz="3200" b="1" u="sng" dirty="0">
                <a:solidFill>
                  <a:srgbClr val="002060"/>
                </a:solidFill>
              </a:rPr>
              <a:t>региональный оператор</a:t>
            </a:r>
            <a:endParaRPr lang="ru-RU" sz="3200" b="1" u="sng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 3" panose="05040102010807070707" pitchFamily="18" charset="2"/>
              <a:buChar char=""/>
              <a:defRPr/>
            </a:pPr>
            <a:r>
              <a:rPr lang="ru-RU" sz="3200" dirty="0">
                <a:solidFill>
                  <a:srgbClr val="002060"/>
                </a:solidFill>
              </a:rPr>
              <a:t>лицо, ответственное за эксплуатацию здания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959476" y="1227438"/>
            <a:ext cx="5531484" cy="5390850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ru-RU" sz="2800" b="1" dirty="0">
                <a:solidFill>
                  <a:srgbClr val="663300"/>
                </a:solidFill>
              </a:rPr>
              <a:t>2.</a:t>
            </a:r>
            <a:r>
              <a:rPr lang="ru-RU" sz="2800" dirty="0">
                <a:solidFill>
                  <a:srgbClr val="0070C0"/>
                </a:solidFill>
              </a:rPr>
              <a:t>	</a:t>
            </a:r>
            <a:r>
              <a:rPr lang="ru-RU" sz="2800" dirty="0">
                <a:solidFill>
                  <a:srgbClr val="002060"/>
                </a:solidFill>
              </a:rPr>
              <a:t>предметом является: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 3" panose="05040102010807070707" pitchFamily="18" charset="2"/>
              <a:buChar char=""/>
              <a:defRPr/>
            </a:pPr>
            <a:r>
              <a:rPr lang="ru-RU" sz="2800" dirty="0">
                <a:solidFill>
                  <a:srgbClr val="002060"/>
                </a:solidFill>
              </a:rPr>
              <a:t>выполнение работ по строительству реконструкции, капитальному ремонту ОКС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 3" panose="05040102010807070707" pitchFamily="18" charset="2"/>
              <a:buChar char="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договоры на </a:t>
            </a:r>
            <a:r>
              <a:rPr lang="ru-RU" sz="2800" dirty="0">
                <a:solidFill>
                  <a:srgbClr val="002060"/>
                </a:solidFill>
              </a:rPr>
              <a:t>функции технического заказчика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ru-RU" sz="2800" dirty="0" err="1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663300"/>
                </a:solidFill>
              </a:rPr>
              <a:t>3.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Сумма договора более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    </a:t>
            </a:r>
            <a:r>
              <a:rPr lang="ru-RU" sz="2800" b="1" dirty="0" smtClean="0">
                <a:solidFill>
                  <a:srgbClr val="002060"/>
                </a:solidFill>
              </a:rPr>
              <a:t>3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млн. рублей.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765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D62CF71B-385A-4777-A7C0-0245B76D1F09}" type="slidenum">
              <a:rPr lang="ru-RU" altLang="ru-RU">
                <a:solidFill>
                  <a:schemeClr val="bg1"/>
                </a:solidFill>
              </a:rPr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73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663300"/>
                </a:solidFill>
              </a:rPr>
              <a:t>необходимо </a:t>
            </a:r>
            <a:r>
              <a:rPr lang="ru-RU" altLang="ru-RU" b="1" dirty="0">
                <a:solidFill>
                  <a:srgbClr val="663300"/>
                </a:solidFill>
              </a:rPr>
              <a:t>быть членом </a:t>
            </a:r>
            <a:r>
              <a:rPr lang="ru-RU" altLang="ru-RU" b="1" dirty="0" smtClean="0">
                <a:solidFill>
                  <a:srgbClr val="663300"/>
                </a:solidFill>
              </a:rPr>
              <a:t>СРО </a:t>
            </a:r>
            <a:r>
              <a:rPr lang="ru-RU" altLang="ru-RU" b="1" dirty="0" smtClean="0">
                <a:solidFill>
                  <a:srgbClr val="C00000"/>
                </a:solidFill>
              </a:rPr>
              <a:t>с 01.07.2017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9627</Words>
  <Application>WPS Presentation</Application>
  <PresentationFormat>Произвольный</PresentationFormat>
  <Paragraphs>229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Wingdings 3</vt:lpstr>
      <vt:lpstr>Arial Narrow</vt:lpstr>
      <vt:lpstr>Century Schoolbook</vt:lpstr>
      <vt:lpstr>Calibri</vt:lpstr>
      <vt:lpstr>Times New Roman</vt:lpstr>
      <vt:lpstr>DengXian</vt:lpstr>
      <vt:lpstr>Century Gothic</vt:lpstr>
      <vt:lpstr>Microsoft YaHei</vt:lpstr>
      <vt:lpstr>Сектор</vt:lpstr>
      <vt:lpstr>Основные изменения строительного законодательства в сфере закупок</vt:lpstr>
      <vt:lpstr>До 01.07.2017 –  определен переходный период для Саморегулируемых организаций в области строительства и их членов</vt:lpstr>
      <vt:lpstr>PowerPoint 演示文稿</vt:lpstr>
      <vt:lpstr>PowerPoint 演示文稿</vt:lpstr>
      <vt:lpstr>1. выписка из реестра членов СРО является условием допуска к заключению договоров подряда, а также к участию в конкурентных закупках.  Такая выписка Содержит информацию о внесенном взносе (взносах) в компенсационный фонд (фонды) </vt:lpstr>
      <vt:lpstr>PowerPoint 演示文稿</vt:lpstr>
      <vt:lpstr>Размер Взносов в компенсационные фонды СРО</vt:lpstr>
      <vt:lpstr>не нужно быть членом СРО с 01.07.2017</vt:lpstr>
      <vt:lpstr>необходимо быть членом СРО с 01.07.2017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изменения законодательства о СРО в сфере строительства</dc:title>
  <dc:creator>Хавка Николай Николаевич</dc:creator>
  <cp:lastModifiedBy>Viktor</cp:lastModifiedBy>
  <cp:revision>148</cp:revision>
  <dcterms:created xsi:type="dcterms:W3CDTF">2016-10-31T06:59:00Z</dcterms:created>
  <dcterms:modified xsi:type="dcterms:W3CDTF">2017-05-22T19:03:57Z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