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8"/>
  </p:notesMasterIdLst>
  <p:sldIdLst>
    <p:sldId id="290" r:id="rId2"/>
    <p:sldId id="275" r:id="rId3"/>
    <p:sldId id="317" r:id="rId4"/>
    <p:sldId id="315" r:id="rId5"/>
    <p:sldId id="406" r:id="rId6"/>
    <p:sldId id="407" r:id="rId7"/>
    <p:sldId id="291" r:id="rId8"/>
    <p:sldId id="273" r:id="rId9"/>
    <p:sldId id="393" r:id="rId10"/>
    <p:sldId id="408" r:id="rId11"/>
    <p:sldId id="409" r:id="rId12"/>
    <p:sldId id="410" r:id="rId13"/>
    <p:sldId id="373" r:id="rId14"/>
    <p:sldId id="277" r:id="rId15"/>
    <p:sldId id="352" r:id="rId16"/>
    <p:sldId id="411" r:id="rId17"/>
    <p:sldId id="412" r:id="rId18"/>
    <p:sldId id="413" r:id="rId19"/>
    <p:sldId id="414" r:id="rId20"/>
    <p:sldId id="415" r:id="rId21"/>
    <p:sldId id="416" r:id="rId22"/>
    <p:sldId id="417" r:id="rId23"/>
    <p:sldId id="418" r:id="rId24"/>
    <p:sldId id="419" r:id="rId25"/>
    <p:sldId id="420" r:id="rId26"/>
    <p:sldId id="421" r:id="rId27"/>
    <p:sldId id="422" r:id="rId28"/>
    <p:sldId id="423" r:id="rId29"/>
    <p:sldId id="424" r:id="rId30"/>
    <p:sldId id="425" r:id="rId31"/>
    <p:sldId id="426" r:id="rId32"/>
    <p:sldId id="289" r:id="rId33"/>
    <p:sldId id="281" r:id="rId34"/>
    <p:sldId id="404" r:id="rId35"/>
    <p:sldId id="427" r:id="rId36"/>
    <p:sldId id="308" r:id="rId37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62" autoAdjust="0"/>
    <p:restoredTop sz="98205" autoAdjust="0"/>
  </p:normalViewPr>
  <p:slideViewPr>
    <p:cSldViewPr>
      <p:cViewPr varScale="1">
        <p:scale>
          <a:sx n="72" d="100"/>
          <a:sy n="72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90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1016"/>
          </a:xfrm>
          <a:prstGeom prst="rect">
            <a:avLst/>
          </a:prstGeom>
        </p:spPr>
        <p:txBody>
          <a:bodyPr vert="horz" lIns="96596" tIns="48298" rIns="96596" bIns="4829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701" y="0"/>
            <a:ext cx="2984870" cy="501016"/>
          </a:xfrm>
          <a:prstGeom prst="rect">
            <a:avLst/>
          </a:prstGeom>
        </p:spPr>
        <p:txBody>
          <a:bodyPr vert="horz" lIns="96596" tIns="48298" rIns="96596" bIns="48298" rtlCol="0"/>
          <a:lstStyle>
            <a:lvl1pPr algn="r">
              <a:defRPr sz="1300"/>
            </a:lvl1pPr>
          </a:lstStyle>
          <a:p>
            <a:fld id="{135316EF-EAD5-4433-A0DC-8515A471E6BD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2475"/>
            <a:ext cx="5008563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96" tIns="48298" rIns="96596" bIns="482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8" y="4759643"/>
            <a:ext cx="5510530" cy="4509136"/>
          </a:xfrm>
          <a:prstGeom prst="rect">
            <a:avLst/>
          </a:prstGeom>
        </p:spPr>
        <p:txBody>
          <a:bodyPr vert="horz" lIns="96596" tIns="48298" rIns="96596" bIns="482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517545"/>
            <a:ext cx="2984870" cy="501016"/>
          </a:xfrm>
          <a:prstGeom prst="rect">
            <a:avLst/>
          </a:prstGeom>
        </p:spPr>
        <p:txBody>
          <a:bodyPr vert="horz" lIns="96596" tIns="48298" rIns="96596" bIns="4829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701" y="9517545"/>
            <a:ext cx="2984870" cy="501016"/>
          </a:xfrm>
          <a:prstGeom prst="rect">
            <a:avLst/>
          </a:prstGeom>
        </p:spPr>
        <p:txBody>
          <a:bodyPr vert="horz" lIns="96596" tIns="48298" rIns="96596" bIns="48298" rtlCol="0" anchor="b"/>
          <a:lstStyle>
            <a:lvl1pPr algn="r">
              <a:defRPr sz="1300"/>
            </a:lvl1pPr>
          </a:lstStyle>
          <a:p>
            <a:fld id="{AC211AF4-8D02-4970-A7E1-C61ABAEB8D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394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garantf1://12014699.0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garantf1://12038258.0/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300" b="1" dirty="0">
                <a:hlinkClick r:id="rId3"/>
              </a:rPr>
              <a:t>Федеральный закон от 25 февраля 1999 г. N 39-ФЗ</a:t>
            </a:r>
            <a:br>
              <a:rPr lang="ru-RU" sz="1300" b="1" dirty="0">
                <a:hlinkClick r:id="rId3"/>
              </a:rPr>
            </a:br>
            <a:r>
              <a:rPr lang="ru-RU" sz="1300" b="1" dirty="0">
                <a:hlinkClick r:id="rId3"/>
              </a:rPr>
              <a:t>"Об инвестиционной деятельности в Российской Федерации, осуществляемой в форме </a:t>
            </a:r>
            <a:endParaRPr lang="en-US" sz="1300" b="1" dirty="0">
              <a:hlinkClick r:id="rId3"/>
            </a:endParaRPr>
          </a:p>
          <a:p>
            <a:pPr defTabSz="965958">
              <a:defRPr/>
            </a:pPr>
            <a:r>
              <a:rPr lang="ru-RU" sz="1300" b="1" dirty="0">
                <a:hlinkClick r:id="rId3"/>
              </a:rPr>
              <a:t>капитальных вложений"</a:t>
            </a:r>
            <a:endParaRPr lang="ru-RU" dirty="0" smtClean="0"/>
          </a:p>
          <a:p>
            <a:endParaRPr lang="en-US" sz="1300" b="1" dirty="0">
              <a:hlinkClick r:id="rId3"/>
            </a:endParaRPr>
          </a:p>
          <a:p>
            <a:pPr defTabSz="965958">
              <a:defRPr/>
            </a:pPr>
            <a:r>
              <a:rPr lang="ru-RU" sz="1300" b="1" dirty="0">
                <a:hlinkClick r:id="rId4"/>
              </a:rPr>
              <a:t>Градостроительный кодекс Российской Федерации от 29 декабря 2004 г. N 190-ФЗ (с изменениями и дополнениями)</a:t>
            </a:r>
            <a:endParaRPr lang="ru-RU" sz="1300" b="1" dirty="0"/>
          </a:p>
          <a:p>
            <a:endParaRPr lang="en-US" sz="1300" b="1" dirty="0">
              <a:hlinkClick r:id="rId3"/>
            </a:endParaRPr>
          </a:p>
          <a:p>
            <a:pPr defTabSz="965958">
              <a:defRPr/>
            </a:pPr>
            <a:r>
              <a:rPr lang="ru-RU" sz="1300" b="1" dirty="0"/>
              <a:t>Федеральный закон Российской Федерации от 5 апреля 2013 г. N 44-ФЗ "О контрактной системе в сфере закупок товаров, работ, услуг для обеспечения государственных и муниципальных нужд"</a:t>
            </a:r>
          </a:p>
          <a:p>
            <a:endParaRPr lang="en-US" sz="1300" b="1" dirty="0">
              <a:hlinkClick r:id="rId3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16C33-34E8-4EE3-9BEB-545F54FF07D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989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5958">
              <a:defRPr/>
            </a:pPr>
            <a:r>
              <a:rPr lang="ru-RU" dirty="0" smtClean="0"/>
              <a:t>Какое законодательство приоритетное при проведении закупок на строительство???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11AF4-8D02-4970-A7E1-C61ABAEB8D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5958">
              <a:defRPr/>
            </a:pPr>
            <a:r>
              <a:rPr lang="ru-RU" dirty="0" smtClean="0"/>
              <a:t>Какое законодательство приоритетное при проведении закупок на строительство???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11AF4-8D02-4970-A7E1-C61ABAEB8DF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7655-066A-4DED-A43A-D9E389F528F1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020C-9904-48F3-8E88-3B04CC81D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492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7655-066A-4DED-A43A-D9E389F528F1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020C-9904-48F3-8E88-3B04CC81D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85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7655-066A-4DED-A43A-D9E389F528F1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020C-9904-48F3-8E88-3B04CC81D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931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7655-066A-4DED-A43A-D9E389F528F1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020C-9904-48F3-8E88-3B04CC81D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565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7655-066A-4DED-A43A-D9E389F528F1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020C-9904-48F3-8E88-3B04CC81D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244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7655-066A-4DED-A43A-D9E389F528F1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020C-9904-48F3-8E88-3B04CC81D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671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7655-066A-4DED-A43A-D9E389F528F1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020C-9904-48F3-8E88-3B04CC81D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383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7655-066A-4DED-A43A-D9E389F528F1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020C-9904-48F3-8E88-3B04CC81D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178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7655-066A-4DED-A43A-D9E389F528F1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020C-9904-48F3-8E88-3B04CC81D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273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7655-066A-4DED-A43A-D9E389F528F1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020C-9904-48F3-8E88-3B04CC81D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469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7655-066A-4DED-A43A-D9E389F528F1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020C-9904-48F3-8E88-3B04CC81D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686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37655-066A-4DED-A43A-D9E389F528F1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6020C-9904-48F3-8E88-3B04CC81D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50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garantf1://10064072.2037/" TargetMode="External"/><Relationship Id="rId2" Type="http://schemas.openxmlformats.org/officeDocument/2006/relationships/hyperlink" Target="garantf1://10064072.0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garantF1://12029354.4" TargetMode="Externa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garantf1://10064072.2037/" TargetMode="External"/><Relationship Id="rId2" Type="http://schemas.openxmlformats.org/officeDocument/2006/relationships/hyperlink" Target="garantf1://10064072.0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garantf1://10064072.2037/" TargetMode="External"/><Relationship Id="rId2" Type="http://schemas.openxmlformats.org/officeDocument/2006/relationships/hyperlink" Target="garantf1://10064072.0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garantf1://10064072.763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4665"/>
            <a:ext cx="7776864" cy="172819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4000" b="1" dirty="0" smtClean="0">
                <a:solidFill>
                  <a:srgbClr val="0070C0"/>
                </a:solidFill>
              </a:rPr>
              <a:t>Закупки </a:t>
            </a:r>
            <a:r>
              <a:rPr lang="ru-RU" sz="4000" b="1" dirty="0" smtClean="0">
                <a:solidFill>
                  <a:srgbClr val="0070C0"/>
                </a:solidFill>
              </a:rPr>
              <a:t>в области строительства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8640960" cy="453650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endParaRPr lang="ru-RU" sz="4000" b="1" i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5200" b="1" dirty="0" smtClean="0">
                <a:solidFill>
                  <a:srgbClr val="FF0000"/>
                </a:solidFill>
              </a:rPr>
              <a:t>Техническое регулирование</a:t>
            </a:r>
            <a:endParaRPr lang="en-US" sz="4000" b="1" i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sz="4000" b="1" i="1" dirty="0">
              <a:solidFill>
                <a:srgbClr val="FF0000"/>
              </a:solidFill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endParaRPr lang="ru-RU" sz="2800" b="1" dirty="0" smtClean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800" b="1" i="1" dirty="0" smtClean="0">
                <a:solidFill>
                  <a:schemeClr val="tx1"/>
                </a:solidFill>
              </a:rPr>
              <a:t>Васильев Виктор Леонидович</a:t>
            </a:r>
            <a:endParaRPr lang="ru-RU" sz="2800" b="1" i="1" dirty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endParaRPr lang="en-US" sz="2800" b="1" i="1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800" b="1" i="1" dirty="0" smtClean="0">
                <a:solidFill>
                  <a:schemeClr val="tx1"/>
                </a:solidFill>
              </a:rPr>
              <a:t>Член </a:t>
            </a:r>
            <a:r>
              <a:rPr lang="ru-RU" sz="2800" b="1" i="1" dirty="0">
                <a:solidFill>
                  <a:schemeClr val="tx1"/>
                </a:solidFill>
              </a:rPr>
              <a:t>Комитета НОСТРОЙ по конкурентной </a:t>
            </a:r>
            <a:endParaRPr lang="en-US" sz="2800" b="1" i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800" b="1" i="1" dirty="0">
                <a:solidFill>
                  <a:schemeClr val="tx1"/>
                </a:solidFill>
              </a:rPr>
              <a:t>политике и </a:t>
            </a:r>
            <a:r>
              <a:rPr lang="ru-RU" sz="2800" b="1" i="1" dirty="0" smtClean="0">
                <a:solidFill>
                  <a:schemeClr val="tx1"/>
                </a:solidFill>
              </a:rPr>
              <a:t>ценообразованию в строительстве </a:t>
            </a:r>
            <a:endParaRPr lang="ru-RU" sz="2000" b="1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rgbClr val="0070C0"/>
                </a:solidFill>
              </a:rPr>
              <a:t> 2015 год</a:t>
            </a:r>
            <a:endParaRPr lang="ru-RU" sz="2000" b="1" dirty="0">
              <a:solidFill>
                <a:srgbClr val="0070C0"/>
              </a:solidFill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</a:pP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DE84-33B0-4D31-9351-0CA0BDC1038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092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Глава 2. ПЛАНИРОВАНИЕ</a:t>
            </a:r>
          </a:p>
          <a:p>
            <a:pPr algn="just"/>
            <a:r>
              <a:rPr lang="ru-RU" dirty="0"/>
              <a:t>Статья 17. Планы закупок</a:t>
            </a:r>
          </a:p>
          <a:p>
            <a:pPr algn="just"/>
            <a:r>
              <a:rPr lang="ru-RU" dirty="0"/>
              <a:t>1. Планы закупок формируются заказчиками исходя из целей осуществления закупок, определенных с учетом положений статьи 13 настоящего Федерального закона, а также с учетом установленных </a:t>
            </a:r>
            <a:r>
              <a:rPr lang="ru-RU" b="1" u="sng" dirty="0">
                <a:solidFill>
                  <a:srgbClr val="FF0000"/>
                </a:solidFill>
              </a:rPr>
              <a:t>статьей 19 настоящего Федерального закона требований к закупаемым заказчиками товарам, работам, услугам (в том числе предельной цены товаров, работ, услуг) </a:t>
            </a:r>
            <a:r>
              <a:rPr lang="ru-RU" dirty="0"/>
              <a:t>и (или) нормативных затрат на обеспечение функций государственных органов, органов управления государственными внебюджетными фондами, муниципальных органов.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0564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750099"/>
          </a:xfrm>
        </p:spPr>
        <p:txBody>
          <a:bodyPr>
            <a:noAutofit/>
          </a:bodyPr>
          <a:lstStyle/>
          <a:p>
            <a:pPr algn="just"/>
            <a:r>
              <a:rPr lang="ru-RU" sz="2200" dirty="0"/>
              <a:t>Статья 19. Нормирование в сфере закупок</a:t>
            </a:r>
          </a:p>
          <a:p>
            <a:pPr algn="just"/>
            <a:r>
              <a:rPr lang="ru-RU" sz="2200" dirty="0"/>
              <a:t>1. Под нормированием в сфере закупок понимается установление требований к закупаемым заказчиком товарам, работам, услугам (в том числе предельной цены товаров, работ, услуг) и (или) нормативных затрат на обеспечение функций государственных органов, органов управления государственными внебюджетными фондами, муниципальных органов (включая соответственно территориальные органы и подведомственные казенные учреждения).</a:t>
            </a:r>
          </a:p>
          <a:p>
            <a:pPr algn="just"/>
            <a:r>
              <a:rPr lang="ru-RU" sz="2200" dirty="0" smtClean="0"/>
              <a:t>2</a:t>
            </a:r>
            <a:r>
              <a:rPr lang="ru-RU" sz="2200" dirty="0"/>
              <a:t>. Для целей настоящей статьи под требованиями к закупаемым заказчиком товарам, работам, услугам понимаются </a:t>
            </a:r>
            <a:r>
              <a:rPr lang="ru-RU" sz="2200" b="1" u="sng" dirty="0">
                <a:solidFill>
                  <a:srgbClr val="FF0000"/>
                </a:solidFill>
              </a:rPr>
              <a:t>требования к количеству, потребительским свойствам (в том числе характеристикам качества) и иным характеристикам товаров, работ, услуг</a:t>
            </a:r>
            <a:r>
              <a:rPr lang="ru-RU" sz="2200" dirty="0"/>
              <a:t>, позволяющие обеспечить государственные и муниципальные нужды, </a:t>
            </a:r>
            <a:r>
              <a:rPr lang="ru-RU" sz="2200" dirty="0" smtClean="0"/>
              <a:t>….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075500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3. Правительство Российской Федерации устанавливает общие правила нормирования в сфере закупок для обеспечения государственных и муниципальных нужд, в том числе:</a:t>
            </a:r>
          </a:p>
          <a:p>
            <a:pPr algn="just"/>
            <a:r>
              <a:rPr lang="ru-RU" dirty="0"/>
              <a:t>1) общие требования к порядку разработки и принятия правовых актов о нормировании в сфере закупок, содержанию указанных актов и обеспечению их исполнения;</a:t>
            </a:r>
          </a:p>
          <a:p>
            <a:pPr algn="just"/>
            <a:r>
              <a:rPr lang="ru-RU" dirty="0"/>
              <a:t>2) общие правила определения требований к закупаемым заказчиками отдельным видам товаров, работ, услуг (в том числе предельные цены товаров, работ, услуг) и нормативных затрат на обеспечение функций государственных органов, органов управления государственными внебюджетными фондами, муниципальных органов (включая соответственно территориальные органы и подведомственные казенные учреждения).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8628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endParaRPr lang="ru-RU" sz="3400" b="1" i="1" dirty="0" smtClean="0">
              <a:solidFill>
                <a:srgbClr val="0070C0"/>
              </a:solidFill>
            </a:endParaRPr>
          </a:p>
          <a:p>
            <a:pPr algn="just"/>
            <a:r>
              <a:rPr lang="ru-RU" sz="3600" dirty="0"/>
              <a:t>Статья 33. Правила описания объекта закупки</a:t>
            </a:r>
          </a:p>
          <a:p>
            <a:pPr algn="just"/>
            <a:r>
              <a:rPr lang="ru-RU" sz="3600" dirty="0"/>
              <a:t>1. Заказчик при описании в документации о закупке объекта закупки должен руководствоваться следующими правилами:</a:t>
            </a:r>
          </a:p>
          <a:p>
            <a:pPr algn="just"/>
            <a:r>
              <a:rPr lang="ru-RU" sz="3600" dirty="0"/>
              <a:t>1) описание объекта закупки должно носить объективный характер. В описании объекта закупки указываются функциональные, технические и качественные характеристики, эксплуатационные характеристики объекта закупки </a:t>
            </a:r>
            <a:r>
              <a:rPr lang="ru-RU" sz="3600" b="1" u="sng" dirty="0"/>
              <a:t>(при необходимости</a:t>
            </a:r>
            <a:r>
              <a:rPr lang="ru-RU" sz="3600" dirty="0"/>
              <a:t>). В описание объекта закупки не должны включаться требования или указания в отношении товарных знаков, знаков обслуживания, фирменных наименований, патентов, полезных моделей, промышленных образцов, наименование места происхождения товара или наименование производителя, а также требования к товарам, информации, работам, услугам </a:t>
            </a:r>
            <a:r>
              <a:rPr lang="ru-RU" sz="3600" b="1" u="sng" dirty="0">
                <a:solidFill>
                  <a:srgbClr val="FF0000"/>
                </a:solidFill>
              </a:rPr>
              <a:t>при условии, что такие требования влекут за собой ограничение количества участников закупки</a:t>
            </a:r>
            <a:r>
              <a:rPr lang="ru-RU" sz="3600" dirty="0"/>
              <a:t>, </a:t>
            </a:r>
            <a:r>
              <a:rPr lang="ru-RU" sz="3600" b="1" u="sng" dirty="0"/>
              <a:t>за исключением случаев, если не имеется другого способа, обеспечивающего более точное и четкое описание характеристик объекта закупки</a:t>
            </a:r>
            <a:r>
              <a:rPr lang="ru-RU" sz="3600" dirty="0"/>
              <a:t>. </a:t>
            </a:r>
            <a:r>
              <a:rPr lang="ru-RU" sz="3600" b="1" i="1" dirty="0"/>
              <a:t>Документация о закупке может содержать указание на товарные знаки в случае, если при выполнении работ, оказании услуг предполагается использовать товары, поставки которых не являются предметом контракта. При этом обязательным условием является включение в описание объекта закупки слов "или эквивалент"</a:t>
            </a:r>
          </a:p>
        </p:txBody>
      </p:sp>
    </p:spTree>
    <p:extLst>
      <p:ext uri="{BB962C8B-B14F-4D97-AF65-F5344CB8AC3E}">
        <p14:creationId xmlns:p14="http://schemas.microsoft.com/office/powerpoint/2010/main" val="3831498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640960" cy="6192688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4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2) использование, если это возможно, при составлении описания объекта закупки стандартных показателей, требований, условных обозначений и терминологии, касающихся технических и качественных характеристик объекта закупки, </a:t>
            </a:r>
            <a:r>
              <a:rPr lang="ru-RU" sz="40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установленных в соответствии </a:t>
            </a:r>
            <a:r>
              <a:rPr lang="ru-RU" sz="4000" b="1" u="sng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с техническими регламентами</a:t>
            </a:r>
            <a:r>
              <a:rPr lang="ru-RU" sz="40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, стандартами и иными требованиями, предусмотренными </a:t>
            </a:r>
            <a:r>
              <a:rPr lang="ru-RU" sz="4000" b="1" i="1" u="sng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законодательством Российской Федерации о техническом регулировании</a:t>
            </a:r>
            <a:r>
              <a:rPr lang="ru-RU" sz="4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. Если заказчиком при описании объекта закупки не используются такие стандартные показатели, требования, условные обозначения и терминология, в документации о закупке должно содержаться обоснование необходимости использования других показателей, требований, обозначений и терминологии;</a:t>
            </a:r>
            <a:endParaRPr lang="ru-RU" sz="36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76672"/>
            <a:ext cx="8640960" cy="612068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3) </a:t>
            </a:r>
            <a:r>
              <a:rPr lang="ru-RU" b="1" u="sng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описание объекта закупки может включать в себя спецификации, планы, чертежи, эскизы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, фотографии, результаты работы, тестирования, требования, в том числе в отношении проведения испытаний, методов испытаний, упаковки в соответствии с требованиями Гражданского кодекса Российской Федерации, маркировки, этикеток, подтверждения соответствия, процессов и методов производства </a:t>
            </a:r>
            <a:r>
              <a:rPr lang="ru-RU" b="1" u="sng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 соответствии с требованиями технических регламентов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, стандартов, технических условий, а также в отношении условных обозначений и терминологии;</a:t>
            </a:r>
            <a:endParaRPr lang="ru-RU" sz="2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4) документация о закупке должна содержать изображение поставляемого товара, позволяющее его идентифицировать и подготовить заявку, окончательное предложение, если в такой документации содержится требование о соответствии поставляемого товара изображению товара, на поставку которого заключается контракт;</a:t>
            </a:r>
            <a:endParaRPr lang="ru-RU" sz="2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619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Федеральный закон от 27.12.2002 N 184-ФЗ "О техническом регулировании"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sz="2400" dirty="0"/>
              <a:t>1. Настоящий Федеральный закон регулирует отношения, возникающие при:</a:t>
            </a:r>
          </a:p>
          <a:p>
            <a:pPr algn="just"/>
            <a:r>
              <a:rPr lang="ru-RU" sz="2400" dirty="0"/>
              <a:t>разработке, принятии, применении и </a:t>
            </a:r>
            <a:r>
              <a:rPr lang="ru-RU" sz="2400" b="1" u="sng" dirty="0"/>
              <a:t>исполнении обязательных требований </a:t>
            </a:r>
            <a:r>
              <a:rPr lang="ru-RU" sz="2400" dirty="0"/>
              <a:t>к продукции, в том числе зданиям и сооружениям (далее - продукция), или к продукции и связанным с требованиями к продукции </a:t>
            </a:r>
            <a:r>
              <a:rPr lang="ru-RU" sz="2400" b="1" u="sng" dirty="0"/>
              <a:t>процессам проектирования </a:t>
            </a:r>
            <a:r>
              <a:rPr lang="ru-RU" sz="2400" dirty="0"/>
              <a:t>(включая изыскания), производства, строительства, монтажа, наладки, эксплуатации, хранения, перевозки, реализации и утилизации;</a:t>
            </a:r>
          </a:p>
          <a:p>
            <a:pPr algn="just"/>
            <a:r>
              <a:rPr lang="ru-RU" sz="2400" dirty="0"/>
              <a:t>разработке, принятии, применении и </a:t>
            </a:r>
            <a:r>
              <a:rPr lang="ru-RU" sz="2400" b="1" u="sng" dirty="0"/>
              <a:t>исполнении на добровольной основе требований</a:t>
            </a:r>
            <a:r>
              <a:rPr lang="ru-RU" sz="2400" dirty="0"/>
              <a:t> к продукции, </a:t>
            </a:r>
            <a:r>
              <a:rPr lang="ru-RU" sz="2400" b="1" u="sng" dirty="0"/>
              <a:t>процессам проектирования </a:t>
            </a:r>
            <a:r>
              <a:rPr lang="ru-RU" sz="2400" dirty="0"/>
              <a:t>(включая изыскания), производства, строительства, монтажа, наладки, эксплуатации, хранения, перевозки, реализации и утилизации, выполнению работ или оказанию услуг;</a:t>
            </a:r>
          </a:p>
          <a:p>
            <a:pPr algn="just"/>
            <a:r>
              <a:rPr lang="ru-RU" sz="2400" dirty="0"/>
              <a:t>оценке соответствия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44966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Статья 3. Принципы технического регулирования</a:t>
            </a:r>
          </a:p>
          <a:p>
            <a:pPr algn="just"/>
            <a:r>
              <a:rPr lang="ru-RU" dirty="0"/>
              <a:t>Техническое регулирование осуществляется в соответствии с принципами:</a:t>
            </a:r>
          </a:p>
          <a:p>
            <a:pPr algn="just"/>
            <a:r>
              <a:rPr lang="ru-RU" dirty="0"/>
              <a:t>применения </a:t>
            </a:r>
            <a:r>
              <a:rPr lang="ru-RU" b="1" u="sng" dirty="0"/>
              <a:t>единых правил </a:t>
            </a:r>
            <a:r>
              <a:rPr lang="ru-RU" dirty="0"/>
              <a:t>установления требований к продукции или к продукции и связанным с требованиями к продукции </a:t>
            </a:r>
            <a:r>
              <a:rPr lang="ru-RU" b="1" u="sng" dirty="0"/>
              <a:t>процессам проектирования</a:t>
            </a:r>
            <a:r>
              <a:rPr lang="ru-RU" dirty="0"/>
              <a:t> (включая изыскания), производства, строительства, монтажа, наладки, эксплуатации, хранения, перевозки, реализации и утилизации, выполнению работ или оказанию услуг;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78202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algn="just"/>
            <a:r>
              <a:rPr lang="ru-RU" sz="3600" dirty="0"/>
              <a:t>Статья 5.1. Особенности технического регулирования в области обеспечения безопасности зданий и сооружений</a:t>
            </a:r>
          </a:p>
          <a:p>
            <a:pPr algn="just"/>
            <a:r>
              <a:rPr lang="ru-RU" sz="3600" dirty="0"/>
              <a:t>Особенности технического регулирования в области обеспечения безопасности зданий и сооружений устанавливаются </a:t>
            </a:r>
            <a:r>
              <a:rPr lang="ru-RU" sz="3600" u="sng" dirty="0"/>
              <a:t>Федеральным законом "Технический регламент о безопасности зданий и сооружений".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07319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Федеральный закон от 30.12.2009 N 384-ФЗ "Технический регламент о безопасности зданий и сооружений"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Статья 3. Сфера применения настоящего Федерального закона</a:t>
            </a:r>
          </a:p>
          <a:p>
            <a:pPr algn="just"/>
            <a:r>
              <a:rPr lang="ru-RU" dirty="0"/>
              <a:t>1. Объектом технического регулирования в настоящем Федеральном законе являются здания и сооружения любого назначения (в том числе входящие в их состав сети инженерно-технического обеспечения и системы инженерно-технического обеспечения), а также связанные со зданиями и с сооружениями процессы проектирования (включая изыскания), строительства, монтажа, наладки, эксплуатации и утилизации (сноса).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2401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76672"/>
            <a:ext cx="8640960" cy="6120680"/>
          </a:xfrm>
        </p:spPr>
        <p:txBody>
          <a:bodyPr>
            <a:normAutofit fontScale="25000" lnSpcReduction="20000"/>
          </a:bodyPr>
          <a:lstStyle/>
          <a:p>
            <a:r>
              <a:rPr lang="ru-RU" sz="8800" b="1" dirty="0"/>
              <a:t> </a:t>
            </a:r>
            <a:r>
              <a:rPr lang="ru-RU" sz="8800" b="1" dirty="0" smtClean="0">
                <a:solidFill>
                  <a:srgbClr val="FF0000"/>
                </a:solidFill>
              </a:rPr>
              <a:t>ч</a:t>
            </a:r>
            <a:r>
              <a:rPr lang="ru-RU" sz="8800" b="1" dirty="0">
                <a:solidFill>
                  <a:srgbClr val="FF0000"/>
                </a:solidFill>
              </a:rPr>
              <a:t>. 1 </a:t>
            </a:r>
            <a:r>
              <a:rPr lang="ru-RU" sz="8800" b="1" dirty="0" smtClean="0">
                <a:solidFill>
                  <a:srgbClr val="FF0000"/>
                </a:solidFill>
              </a:rPr>
              <a:t>статьи </a:t>
            </a:r>
            <a:r>
              <a:rPr lang="ru-RU" sz="8800" b="1" dirty="0">
                <a:solidFill>
                  <a:srgbClr val="FF0000"/>
                </a:solidFill>
              </a:rPr>
              <a:t>2</a:t>
            </a:r>
            <a:r>
              <a:rPr lang="ru-RU" sz="8800" dirty="0">
                <a:solidFill>
                  <a:srgbClr val="FF0000"/>
                </a:solidFill>
              </a:rPr>
              <a:t> </a:t>
            </a:r>
            <a:r>
              <a:rPr lang="ru-RU" sz="8800" b="1" dirty="0" smtClean="0">
                <a:solidFill>
                  <a:srgbClr val="FF0000"/>
                </a:solidFill>
              </a:rPr>
              <a:t>ФЗ-44:</a:t>
            </a:r>
            <a:endParaRPr lang="ru-RU" sz="8800" dirty="0">
              <a:solidFill>
                <a:srgbClr val="FF0000"/>
              </a:solidFill>
            </a:endParaRPr>
          </a:p>
          <a:p>
            <a:pPr algn="just"/>
            <a:r>
              <a:rPr lang="ru-RU" sz="8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88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Нормы права, содержащиеся в других федеральных законах и регулирующие указанные отношения, должны соответствовать настоящему Федеральному закону</a:t>
            </a:r>
            <a:r>
              <a:rPr lang="ru-RU" sz="8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».</a:t>
            </a:r>
          </a:p>
          <a:p>
            <a:endParaRPr lang="ru-RU" sz="8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sz="8800" b="1" dirty="0" smtClean="0">
                <a:solidFill>
                  <a:srgbClr val="FF0000"/>
                </a:solidFill>
              </a:rPr>
              <a:t>ч. 2 статьи 3 Градостроительного Кодекса  РФ:</a:t>
            </a:r>
            <a:endParaRPr lang="ru-RU" sz="8800" i="1" dirty="0">
              <a:solidFill>
                <a:srgbClr val="FF0000"/>
              </a:solidFill>
            </a:endParaRPr>
          </a:p>
          <a:p>
            <a:pPr algn="just"/>
            <a:r>
              <a:rPr lang="ru-RU" sz="8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«Федеральные законы и принимаемые в соответствии с ними иные нормативные правовые акты Российской Федерации, содержащие нормы, регулирующие отношения в области градостроительной деятельности, не могут противоречить настоящему Кодексу».</a:t>
            </a:r>
          </a:p>
          <a:p>
            <a:endParaRPr lang="ru-RU" sz="8800" b="1" dirty="0" smtClean="0">
              <a:solidFill>
                <a:srgbClr val="FF0000"/>
              </a:solidFill>
            </a:endParaRPr>
          </a:p>
          <a:p>
            <a:r>
              <a:rPr lang="ru-RU" sz="8800" b="1" dirty="0" smtClean="0">
                <a:solidFill>
                  <a:srgbClr val="FF0000"/>
                </a:solidFill>
              </a:rPr>
              <a:t>ч. 2 </a:t>
            </a:r>
            <a:r>
              <a:rPr lang="ru-RU" sz="8800" b="1" dirty="0" smtClean="0">
                <a:solidFill>
                  <a:srgbClr val="FF0000"/>
                </a:solidFill>
              </a:rPr>
              <a:t> статьи 4 ФЗ </a:t>
            </a:r>
            <a:r>
              <a:rPr lang="ru-RU" sz="8800" b="1" dirty="0">
                <a:solidFill>
                  <a:srgbClr val="FF0000"/>
                </a:solidFill>
              </a:rPr>
              <a:t>– </a:t>
            </a:r>
            <a:r>
              <a:rPr lang="ru-RU" sz="8800" b="1" dirty="0">
                <a:solidFill>
                  <a:srgbClr val="FF0000"/>
                </a:solidFill>
              </a:rPr>
              <a:t>184  «О техническом регулировании»</a:t>
            </a:r>
            <a:endParaRPr lang="ru-RU" sz="8800" b="1" dirty="0">
              <a:solidFill>
                <a:srgbClr val="FF0000"/>
              </a:solidFill>
            </a:endParaRPr>
          </a:p>
          <a:p>
            <a:r>
              <a:rPr lang="ru-RU" sz="88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Положения федеральных законов и иных нормативных правовых актов Российской Федерации, касающиеся сферы применения настоящего Федерального закона (в том числе прямо или косвенно предусматривающие осуществление контроля (надзора) за соблюдением требований технических регламентов), применяются в части, не противоречащей настоящему Федеральному закону.</a:t>
            </a:r>
            <a:endParaRPr lang="ru-RU" sz="88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ru-RU" sz="6000" b="1" dirty="0" smtClean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/>
              <a:t>6. Настоящий Федеральный закон устанавливает минимально необходимые требования к зданиям и сооружениям (в том числе к входящим в их состав сетям инженерно-технического обеспечения и системам инженерно-технического обеспечения), а также к связанным со зданиями и с сооружениями процессам проектирования (включая изыскания), строительства, монтажа, наладки, эксплуатации и утилизации (сноса), в том числе требования:</a:t>
            </a:r>
          </a:p>
          <a:p>
            <a:pPr algn="just"/>
            <a:r>
              <a:rPr lang="ru-RU" dirty="0"/>
              <a:t>1) механической безопасности;</a:t>
            </a:r>
          </a:p>
          <a:p>
            <a:pPr algn="just"/>
            <a:r>
              <a:rPr lang="ru-RU" dirty="0"/>
              <a:t>2) пожарной безопасности;</a:t>
            </a:r>
          </a:p>
          <a:p>
            <a:pPr algn="just"/>
            <a:r>
              <a:rPr lang="ru-RU" dirty="0"/>
              <a:t>3) безопасности при опасных природных процессах и явлениях и (или) техногенных воздействиях;</a:t>
            </a:r>
          </a:p>
          <a:p>
            <a:pPr algn="just"/>
            <a:r>
              <a:rPr lang="ru-RU" dirty="0"/>
              <a:t>4) безопасных для здоровья человека условий проживания и пребывания в зданиях и сооружениях;</a:t>
            </a:r>
          </a:p>
          <a:p>
            <a:pPr algn="just"/>
            <a:r>
              <a:rPr lang="ru-RU" dirty="0"/>
              <a:t>5) безопасности для пользователей зданиями и сооружениями;</a:t>
            </a:r>
          </a:p>
          <a:p>
            <a:pPr algn="just"/>
            <a:r>
              <a:rPr lang="ru-RU" dirty="0"/>
              <a:t>6) доступности зданий и сооружений для инвалидов и других групп населения с ограниченными возможностями передвижения;</a:t>
            </a:r>
          </a:p>
          <a:p>
            <a:pPr algn="just"/>
            <a:r>
              <a:rPr lang="ru-RU" dirty="0"/>
              <a:t>7) энергетической эффективности зданий и сооружений;</a:t>
            </a:r>
          </a:p>
          <a:p>
            <a:pPr algn="just"/>
            <a:r>
              <a:rPr lang="ru-RU" dirty="0"/>
              <a:t>8) безопасного уровня воздействия зданий и сооружений на окружающую среду.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01891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Autofit/>
          </a:bodyPr>
          <a:lstStyle/>
          <a:p>
            <a:pPr algn="just"/>
            <a:r>
              <a:rPr lang="ru-RU" sz="1800" dirty="0"/>
              <a:t>Статья 5. Обеспечение соответствия безопасности зданий и сооружений, а также связанных со зданиями и с сооружениями </a:t>
            </a:r>
            <a:r>
              <a:rPr lang="ru-RU" sz="1800" b="1" u="sng" dirty="0"/>
              <a:t>процессов проектирования </a:t>
            </a:r>
            <a:r>
              <a:rPr lang="ru-RU" sz="1800" dirty="0"/>
              <a:t>(включая изыскания), строительства, монтажа, наладки, эксплуатации и утилизации (сноса) требованиям настоящего Федерального закона</a:t>
            </a:r>
          </a:p>
          <a:p>
            <a:pPr algn="just"/>
            <a:r>
              <a:rPr lang="ru-RU" sz="1800" dirty="0"/>
              <a:t>1. Безопасность зданий и сооружений, а также связанных со зданиями и сооружениями процессов проектирования (включая изыскания), строительства, монтажа, наладки, эксплуатации и утилизации (сноса) обеспечивается посредством установления соответствующих требованиям безопасности проектных значений параметров зданий и сооружений и качественных характеристик </a:t>
            </a:r>
            <a:r>
              <a:rPr lang="ru-RU" sz="1800" b="1" u="sng" dirty="0"/>
              <a:t>в течение всего жизненного цикла </a:t>
            </a:r>
            <a:r>
              <a:rPr lang="ru-RU" sz="1800" dirty="0"/>
              <a:t>здания или сооружения, реализации указанных значений и характеристик </a:t>
            </a:r>
            <a:r>
              <a:rPr lang="ru-RU" sz="1800" b="1" u="sng" dirty="0"/>
              <a:t>в процессе строительства, реконструкции, капитального ремонта (далее также - строительство)</a:t>
            </a:r>
            <a:r>
              <a:rPr lang="ru-RU" sz="1800" dirty="0"/>
              <a:t> и поддержания состояния таких параметров и характеристик на требуемом уровне в процессе эксплуатации, консервации и сноса.</a:t>
            </a:r>
          </a:p>
          <a:p>
            <a:pPr algn="just"/>
            <a:r>
              <a:rPr lang="ru-RU" sz="1800" dirty="0"/>
              <a:t>2. Безопасность зданий и сооружений, а также связанных со зданиями и с сооружениями процессов проектирования (включая изыскания), строительства, монтажа, наладки, эксплуатации и утилизации (сноса) обеспечивается посредством соблюдения требований настоящего Федерального закона и требований стандартов и сводов правил, включенных в указанные в частях 1 и 7 статьи 6 настоящего Федерального закона перечни, или требований специальных технических условий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0590382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Статья 6. Документы в области стандартизации, в результате применения которых обеспечивается соблюдение требований настоящего Федерального закона</a:t>
            </a:r>
          </a:p>
          <a:p>
            <a:pPr algn="just"/>
            <a:r>
              <a:rPr lang="ru-RU" dirty="0"/>
              <a:t>1. Правительство Российской Федерации утверждает перечень национальных стандартов и сводов правил (частей таких стандартов и сводов правил), в результате применения которых </a:t>
            </a:r>
            <a:r>
              <a:rPr lang="ru-RU" b="1" u="sng" dirty="0"/>
              <a:t>на обязательной основе</a:t>
            </a:r>
            <a:r>
              <a:rPr lang="ru-RU" dirty="0"/>
              <a:t> обеспечивается соблюдение требований настоящего Федерального закона.</a:t>
            </a:r>
          </a:p>
          <a:p>
            <a:pPr algn="just"/>
            <a:r>
              <a:rPr lang="ru-RU" dirty="0"/>
              <a:t>2. В перечень национальных стандартов и сводов правил, указанный в части 1 настоящей статьи, могут включаться национальные стандарты и своды правил (части таких стандартов и сводов правил), содержащие минимально необходимые требования для обеспечения безопасности зданий и сооружений (в том числе входящих в их состав сетей инженерно-технического обеспечения и систем инженерно-технического обеспечения), а также связанных со зданиями и с сооружениями процессов </a:t>
            </a:r>
            <a:r>
              <a:rPr lang="ru-RU" b="1" u="sng" dirty="0"/>
              <a:t>проектирования (включая изыскания), строительства, монтажа, наладки, эксплуатации и утилизации (сноса).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70233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Autofit/>
          </a:bodyPr>
          <a:lstStyle/>
          <a:p>
            <a:pPr algn="just"/>
            <a:r>
              <a:rPr lang="ru-RU" sz="2200" dirty="0"/>
              <a:t>3. В перечень национальных стандартов и сводов правил, указанный в части 1 настоящей статьи, могут включаться национальные стандарты и своды правил, содержащие различные требования к зданиям и сооружениям, а также к связанным со зданиями и с сооружениями процессам проектирования (включая изыскания), строительства, монтажа, наладки, эксплуатации и утилизации (сноса) по одному предмету, к одному разделу </a:t>
            </a:r>
            <a:r>
              <a:rPr lang="ru-RU" sz="2200" b="1" u="sng" dirty="0"/>
              <a:t>проектной документации</a:t>
            </a:r>
            <a:r>
              <a:rPr lang="ru-RU" sz="2200" dirty="0"/>
              <a:t>, различные подходы к обеспечению безопасности зданий и сооружений. При этом в указанном перечне национальных стандартов и сводов правил должно содержаться указание о возможности соблюдения таких требований, подходов на альтернативной основе. В этом случае застройщик (заказчик) вправе самостоятельно определить, в соответствии с каким из указанных требований, подходов будет осуществляться проектирование (включая инженерные изыскания), строительство, реконструкция, капитальный ремонт и снос (демонтаж) здания или сооружения.</a:t>
            </a:r>
          </a:p>
        </p:txBody>
      </p:sp>
    </p:spTree>
    <p:extLst>
      <p:ext uri="{BB962C8B-B14F-4D97-AF65-F5344CB8AC3E}">
        <p14:creationId xmlns:p14="http://schemas.microsoft.com/office/powerpoint/2010/main" val="18983693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400" dirty="0"/>
              <a:t>4. </a:t>
            </a:r>
            <a:r>
              <a:rPr lang="ru-RU" sz="3400" b="1" u="sng" dirty="0"/>
              <a:t>Национальные стандарты и своды правил, включенные в указанный в части 1 настоящей статьи перечень, являются </a:t>
            </a:r>
            <a:r>
              <a:rPr lang="ru-RU" sz="3400" b="1" u="sng" dirty="0">
                <a:solidFill>
                  <a:srgbClr val="FF0000"/>
                </a:solidFill>
              </a:rPr>
              <a:t>обязательными для применения</a:t>
            </a:r>
            <a:r>
              <a:rPr lang="ru-RU" sz="3400" dirty="0"/>
              <a:t>, за исключением случаев осуществления проектирования и строительства в соответствии со специальными техническими условиями.</a:t>
            </a:r>
          </a:p>
          <a:p>
            <a:pPr algn="just"/>
            <a:r>
              <a:rPr lang="ru-RU" sz="3400" dirty="0"/>
              <a:t>8. В случае, если для подготовки проектной документации требуется отступление от требований, установленных включенными в указанный в части 1 настоящей статьи перечень национальными стандартами и сводами правил, недостаточно требований к надежности и безопасности, установленных указанными стандартами и сводами правил, или такие требования не установлены, подготовка проектной документации и строительство здания или сооружения осуществляются в соответствии со специальными техническими условиями, разрабатываемыми и согласовываемыми в порядке, установленном уполномоченным федеральным органом исполнительной власти.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30300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"Градостроительный кодекс Российской Федерации" от 29.12.2004 N 190-ФЗ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/>
              <a:t>Статья 48. Архитектурно-строительное проектирование</a:t>
            </a:r>
          </a:p>
          <a:p>
            <a:pPr algn="just"/>
            <a:r>
              <a:rPr lang="ru-RU" dirty="0"/>
              <a:t>1. Архитектурно-строительное проектирование осуществляется путем подготовки </a:t>
            </a:r>
            <a:r>
              <a:rPr lang="ru-RU" b="1" u="sng" dirty="0"/>
              <a:t>проектной документации </a:t>
            </a:r>
            <a:r>
              <a:rPr lang="ru-RU" dirty="0"/>
              <a:t>применительно к объектам капитального строительства и их частям, </a:t>
            </a:r>
            <a:r>
              <a:rPr lang="ru-RU" b="1" u="sng" dirty="0"/>
              <a:t>строящимся, реконструируемым</a:t>
            </a:r>
            <a:r>
              <a:rPr lang="ru-RU" dirty="0"/>
              <a:t> в границах принадлежащего застройщику или иному правообладателю (которому при осуществлении бюджетных инвестиций в объекты капитального строительства государственной (муниципальной) собственности органы государственной власти (государственные органы), </a:t>
            </a:r>
            <a:r>
              <a:rPr lang="ru-RU" dirty="0" smtClean="0"/>
              <a:t>….. или </a:t>
            </a:r>
            <a:r>
              <a:rPr lang="ru-RU" dirty="0"/>
              <a:t>органы местного самоуправления передали в случаях, установленных бюджетным законодательством Российской Федерации, на основании соглашений свои полномочия государственного (муниципального) заказчика) земельного участка, </a:t>
            </a:r>
            <a:r>
              <a:rPr lang="ru-RU" b="1" u="sng" dirty="0"/>
              <a:t>а также отдельных разделов проектной документации при проведении капитального ремонта </a:t>
            </a:r>
            <a:r>
              <a:rPr lang="ru-RU" dirty="0"/>
              <a:t>объектов капитального строительства в соответствии с частью 12.2 настоящей статьи.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23269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just"/>
            <a:r>
              <a:rPr lang="ru-RU" dirty="0"/>
              <a:t>2. Проектная документация представляет собой документацию, содержащую материалы </a:t>
            </a:r>
            <a:r>
              <a:rPr lang="ru-RU" b="1" u="sng" dirty="0"/>
              <a:t>в текстовой форме и в виде карт (схем)</a:t>
            </a:r>
            <a:r>
              <a:rPr lang="ru-RU" dirty="0"/>
              <a:t> и определяющую архитектурные, функционально-технологические, конструктивные и инженерно-технические решения для обеспечения </a:t>
            </a:r>
            <a:r>
              <a:rPr lang="ru-RU" b="1" u="sng" dirty="0"/>
              <a:t>строительства, реконструкции объектов капитального строительства, их частей, капитального ремонта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32553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just"/>
            <a:r>
              <a:rPr lang="ru-RU" dirty="0"/>
              <a:t>Статья 52. Осуществление строительства, реконструкции, капитального ремонта объекта капитального строительства</a:t>
            </a:r>
          </a:p>
          <a:p>
            <a:pPr algn="just"/>
            <a:r>
              <a:rPr lang="ru-RU" dirty="0"/>
              <a:t>1. Строительство, реконструкция объектов капитального строительства, а также их капитальный ремонт регулируется настоящим Кодексом, другими федеральными законами и принятыми в соответствии с ними иными нормативными правовыми актами Российской Федерации.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69620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3. Лицом, осуществляющим строительство, реконструкцию, капитальный ремонт объекта капитального строительства (далее - лицо, осуществляющее строительство), может являться застройщик либо привлекаемое застройщиком или техническим заказчиком на основании договора физическое или юридическое лицо. Лицо, осуществляющее строительство, организует и координирует работы по строительству, реконструкции, капитальному ремонту объекта капитального строительства, обеспечивает </a:t>
            </a:r>
            <a:r>
              <a:rPr lang="ru-RU" b="1" u="sng" dirty="0"/>
              <a:t>соблюдение требований проектной документации, технических регламентов</a:t>
            </a:r>
            <a:r>
              <a:rPr lang="ru-RU" dirty="0"/>
              <a:t>, техники безопасности в процессе указанных работ и несет ответственность за качество выполненных работ и их соответствие </a:t>
            </a:r>
            <a:r>
              <a:rPr lang="ru-RU" b="1" u="sng" dirty="0"/>
              <a:t>требованиям проектной документации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30175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7. </a:t>
            </a:r>
            <a:r>
              <a:rPr lang="ru-RU" u="sng" dirty="0"/>
              <a:t>Отклонение параметров объекта капитального строительства от проектной документации</a:t>
            </a:r>
            <a:r>
              <a:rPr lang="ru-RU" dirty="0"/>
              <a:t>, необходимость которого выявилась в процессе строительства, реконструкции, капитального ремонта такого объекта, </a:t>
            </a:r>
            <a:r>
              <a:rPr lang="ru-RU" u="sng" dirty="0"/>
              <a:t>допускается только на основании вновь утвержденной</a:t>
            </a:r>
            <a:r>
              <a:rPr lang="ru-RU" dirty="0"/>
              <a:t> застройщиком или техническим заказчиком </a:t>
            </a:r>
            <a:r>
              <a:rPr lang="ru-RU" u="sng" dirty="0"/>
              <a:t>проектной документации после внесения в нее соответствующих изменений</a:t>
            </a:r>
            <a:r>
              <a:rPr lang="ru-RU" dirty="0"/>
              <a:t> в порядке, установленном уполномоченным Правительством Российской Федерации федеральным органом исполнительной власти.</a:t>
            </a:r>
          </a:p>
        </p:txBody>
      </p:sp>
    </p:spTree>
    <p:extLst>
      <p:ext uri="{BB962C8B-B14F-4D97-AF65-F5344CB8AC3E}">
        <p14:creationId xmlns:p14="http://schemas.microsoft.com/office/powerpoint/2010/main" val="552082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FF0000"/>
                </a:solidFill>
                <a:hlinkClick r:id="rId2"/>
              </a:rPr>
              <a:t>Гражданский кодекс РФ </a:t>
            </a:r>
            <a:r>
              <a:rPr lang="ru-RU" sz="3200" b="1" dirty="0">
                <a:solidFill>
                  <a:srgbClr val="FF0000"/>
                </a:solidFill>
              </a:rPr>
              <a:t/>
            </a:r>
            <a:br>
              <a:rPr lang="ru-RU" sz="3200" b="1" dirty="0">
                <a:solidFill>
                  <a:srgbClr val="FF0000"/>
                </a:solidFill>
              </a:rPr>
            </a:br>
            <a:r>
              <a:rPr lang="ru-RU" sz="3200" b="1" dirty="0">
                <a:solidFill>
                  <a:srgbClr val="FF0000"/>
                </a:solidFill>
                <a:hlinkClick r:id="rId3"/>
              </a:rPr>
              <a:t>Глава 37. Подряд (ст. 702 - 768)</a:t>
            </a:r>
            <a:r>
              <a:rPr lang="ru-RU" sz="3200" b="1" dirty="0">
                <a:solidFill>
                  <a:srgbClr val="FF0000"/>
                </a:solidFill>
              </a:rPr>
              <a:t/>
            </a:r>
            <a:br>
              <a:rPr lang="ru-RU" sz="3200" b="1" dirty="0">
                <a:solidFill>
                  <a:srgbClr val="FF0000"/>
                </a:solidFill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85000" lnSpcReduction="20000"/>
          </a:bodyPr>
          <a:lstStyle/>
          <a:p>
            <a:r>
              <a:rPr lang="ru-RU" sz="3300" b="1" dirty="0">
                <a:solidFill>
                  <a:srgbClr val="FF0000"/>
                </a:solidFill>
              </a:rPr>
              <a:t>§ 1. Общие положения о подряде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Статья </a:t>
            </a:r>
            <a:r>
              <a:rPr lang="ru-RU" sz="2800" b="1" dirty="0"/>
              <a:t>702. Договор подряда</a:t>
            </a:r>
          </a:p>
          <a:p>
            <a:r>
              <a:rPr lang="ru-RU" sz="2800" dirty="0"/>
              <a:t>1. По договору подряда одна сторона (подрядчик) обязуется выполнить по заданию другой стороны (заказчика) определенную работу и сдать ее результат заказчику, а заказчик обязуется принять результат работы и оплатить его.</a:t>
            </a:r>
          </a:p>
          <a:p>
            <a:r>
              <a:rPr lang="ru-RU" sz="2800" dirty="0"/>
              <a:t>2. К отдельным видам договора подряда (бытовой подряд, </a:t>
            </a:r>
            <a:r>
              <a:rPr lang="ru-RU" sz="2800" b="1" dirty="0">
                <a:solidFill>
                  <a:srgbClr val="FF0000"/>
                </a:solidFill>
              </a:rPr>
              <a:t>строительный подряд, подряд на выполнение проектных и изыскательских работ, подрядные работы для государственных нужд</a:t>
            </a:r>
            <a:r>
              <a:rPr lang="ru-RU" sz="2800" dirty="0"/>
              <a:t>) положения, предусмотренные настоящим параграфом, применяются, если иное не установлено правилами настоящего Кодекса об этих видах договоров.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8772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just"/>
            <a:r>
              <a:rPr lang="ru-RU" dirty="0"/>
              <a:t>Постановление Правительства РФ от 16.02.2008 N 87 "О составе разделов проектной документации и требованиях к их содержанию"</a:t>
            </a:r>
          </a:p>
          <a:p>
            <a:pPr algn="just"/>
            <a:r>
              <a:rPr lang="ru-RU" dirty="0"/>
              <a:t>"ГОСТ Р 21.1101-2013. Национальный стандарт Российской Федерации. Система проектной документации для строительства. Основные требования к проектной и рабочей документации"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25285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МЕЖГОСУДАРСТВЕННЫЙ. ГОСТ 21.110—2013 СТАНДАРТ. Система проектной документации для строительства СПЕЦИФИКАЦИЯ ОБОРУДОВАНИЯ, ИЗДЕЛИЙ И МАТЕРИАЛОВ.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F:\УФАС по РБ\К заседанию 03.08.2016\Спецификац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6792"/>
            <a:ext cx="914400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51490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sz="3200" b="1" dirty="0" smtClean="0">
                <a:solidFill>
                  <a:srgbClr val="0070C0"/>
                </a:solidFill>
              </a:rPr>
              <a:t>Статья 34, 384-ФЗ.       </a:t>
            </a:r>
            <a:r>
              <a:rPr lang="ru-RU" sz="3200" b="1" dirty="0" smtClean="0">
                <a:solidFill>
                  <a:srgbClr val="C00000"/>
                </a:solidFill>
              </a:rPr>
              <a:t>Требования к строительным материалам и изделиям, применяемым в процессе строительства зданий и сооружений.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Часть 1. </a:t>
            </a:r>
            <a:r>
              <a:rPr lang="ru-RU" sz="2400" b="1" dirty="0" smtClean="0"/>
              <a:t>Строительство здания или сооружения должно осуществляться с применением строительных материалов и изделий, обеспечивающих соответствие здания или сооружения требованиям настоящего Федерального закона и </a:t>
            </a:r>
            <a:r>
              <a:rPr lang="ru-RU" sz="2800" b="1" dirty="0" smtClean="0">
                <a:solidFill>
                  <a:srgbClr val="C00000"/>
                </a:solidFill>
              </a:rPr>
              <a:t>проектной документации</a:t>
            </a:r>
            <a:r>
              <a:rPr lang="ru-RU" sz="2400" b="1" dirty="0" smtClean="0">
                <a:solidFill>
                  <a:srgbClr val="C0000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Часть 3. </a:t>
            </a:r>
            <a:r>
              <a:rPr lang="ru-RU" sz="2400" b="1" dirty="0"/>
              <a:t>Лицо, осуществляющее строительство здания или сооружения, в соответствии с законодательством о градостроительной деятельности </a:t>
            </a:r>
            <a:r>
              <a:rPr lang="ru-RU" sz="2400" b="1" dirty="0">
                <a:solidFill>
                  <a:srgbClr val="C00000"/>
                </a:solidFill>
              </a:rPr>
              <a:t>должно осуществлять контроль за соответствием применяемых строительных материалов и изделий</a:t>
            </a:r>
            <a:r>
              <a:rPr lang="ru-RU" sz="2400" b="1" dirty="0"/>
              <a:t>, в том числе строительных материалов, производимых на территории, на которой осуществляется строительство, </a:t>
            </a:r>
            <a:r>
              <a:rPr lang="ru-RU" sz="2400" b="1" dirty="0">
                <a:solidFill>
                  <a:srgbClr val="C00000"/>
                </a:solidFill>
              </a:rPr>
              <a:t>требованиям проектной документации в течение всего процесса строительства</a:t>
            </a:r>
            <a:r>
              <a:rPr lang="ru-RU" sz="2000" b="1" dirty="0">
                <a:solidFill>
                  <a:srgbClr val="C00000"/>
                </a:solidFill>
              </a:rPr>
              <a:t>.</a:t>
            </a:r>
          </a:p>
          <a:p>
            <a:endParaRPr lang="ru-RU" sz="2000" dirty="0"/>
          </a:p>
          <a:p>
            <a:pPr marL="0" indent="0">
              <a:buNone/>
            </a:pPr>
            <a:endParaRPr lang="ru-RU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68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76672"/>
            <a:ext cx="8640960" cy="61206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часть </a:t>
            </a:r>
            <a:r>
              <a:rPr lang="ru-RU" b="1" dirty="0">
                <a:solidFill>
                  <a:srgbClr val="0070C0"/>
                </a:solidFill>
              </a:rPr>
              <a:t>10. ст. 15 </a:t>
            </a:r>
            <a:r>
              <a:rPr lang="ru-RU" b="1" dirty="0" smtClean="0">
                <a:solidFill>
                  <a:srgbClr val="0070C0"/>
                </a:solidFill>
              </a:rPr>
              <a:t>ФЗ-384</a:t>
            </a:r>
            <a:endParaRPr lang="ru-RU" b="1" dirty="0">
              <a:solidFill>
                <a:srgbClr val="0070C0"/>
              </a:solidFill>
            </a:endParaRPr>
          </a:p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Проектная документация здания или сооружения должна использоваться в качестве основного документа при принятии решений об обеспечении безопасности здания или сооружения на всех последующих этапах жизненного цикла здания или сооружения</a:t>
            </a:r>
            <a:endParaRPr lang="ru-RU" b="1" dirty="0" smtClean="0"/>
          </a:p>
          <a:p>
            <a:pPr algn="l"/>
            <a:r>
              <a:rPr lang="ru-RU" b="1" dirty="0" smtClean="0">
                <a:solidFill>
                  <a:srgbClr val="0070C0"/>
                </a:solidFill>
              </a:rPr>
              <a:t>часть </a:t>
            </a:r>
            <a:r>
              <a:rPr lang="ru-RU" b="1" dirty="0">
                <a:solidFill>
                  <a:srgbClr val="0070C0"/>
                </a:solidFill>
              </a:rPr>
              <a:t>4 ст. 38 </a:t>
            </a:r>
            <a:r>
              <a:rPr lang="ru-RU" b="1" dirty="0" smtClean="0">
                <a:solidFill>
                  <a:srgbClr val="0070C0"/>
                </a:solidFill>
              </a:rPr>
              <a:t>ФЗ-384</a:t>
            </a:r>
            <a:endParaRPr lang="ru-RU" b="1" dirty="0">
              <a:solidFill>
                <a:srgbClr val="0070C0"/>
              </a:solidFill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Оценкой соответствия здания или сооружения в процессе строительства и при его окончании должно определяться соответствие выполняемых работ в процессе строительства, результатов их выполнения и применяемых строительных материалов и изделий требованиям настоящего Федерального закона </a:t>
            </a:r>
            <a:r>
              <a:rPr lang="ru-RU" b="1" dirty="0" smtClean="0">
                <a:solidFill>
                  <a:srgbClr val="FF0000"/>
                </a:solidFill>
              </a:rPr>
              <a:t>и проектной документации</a:t>
            </a:r>
            <a:endParaRPr lang="ru-RU" dirty="0" smtClean="0">
              <a:solidFill>
                <a:srgbClr val="C00000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pPr algn="just"/>
            <a:endParaRPr lang="ru-RU" dirty="0" smtClean="0">
              <a:hlinkClick r:id="rId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Виктор\Documents\НОСТРОЙ\НООСТРОЙ\Комитет\РИСФ 2015\ТЗ AJ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7752"/>
            <a:ext cx="8208912" cy="6202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28653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№44-ФЗ "О </a:t>
            </a:r>
            <a:r>
              <a:rPr lang="ru-RU" sz="2800" dirty="0"/>
              <a:t>контрактной системе в сфере закупок товаров, работ, услуг для обеспечения государственных и муниципальных нужд"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Статья </a:t>
            </a:r>
            <a:r>
              <a:rPr lang="ru-RU" dirty="0"/>
              <a:t>19. Нормирование в сфере закупок</a:t>
            </a:r>
          </a:p>
          <a:p>
            <a:pPr algn="just"/>
            <a:r>
              <a:rPr lang="ru-RU" dirty="0"/>
              <a:t>4. Правительство Российской Федерации, </a:t>
            </a:r>
            <a:r>
              <a:rPr lang="ru-RU" b="1" u="sng" dirty="0"/>
              <a:t>высшие исполнительные органы государственной власти субъектов Российской Федерации</a:t>
            </a:r>
            <a:r>
              <a:rPr lang="ru-RU" dirty="0"/>
              <a:t>, местные администрации в соответствии с общими правилами нормирования, предусмотренными частью 3 настоящей статьи, </a:t>
            </a:r>
            <a:r>
              <a:rPr lang="ru-RU" u="sng" dirty="0"/>
              <a:t>устанавливают правила нормирования</a:t>
            </a:r>
            <a:r>
              <a:rPr lang="ru-RU" dirty="0"/>
              <a:t> в сфере закупок товаров, работ, услуг для обеспечения соответственно федеральных нужд, нужд субъектов Российской Федерации и муниципальных нужд (далее - правила нормирования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66964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dirty="0" smtClean="0">
                <a:solidFill>
                  <a:srgbClr val="0070C0"/>
                </a:solidFill>
              </a:rPr>
              <a:t> СПАСИБО </a:t>
            </a:r>
          </a:p>
          <a:p>
            <a:pPr marL="0" indent="0" algn="ctr">
              <a:buNone/>
            </a:pPr>
            <a:r>
              <a:rPr lang="ru-RU" sz="6000" b="1" dirty="0" smtClean="0">
                <a:solidFill>
                  <a:srgbClr val="0070C0"/>
                </a:solidFill>
              </a:rPr>
              <a:t>ЗА ВНИМАНИЕ</a:t>
            </a:r>
            <a:endParaRPr lang="ru-RU" sz="6000" b="1" dirty="0">
              <a:solidFill>
                <a:srgbClr val="0070C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DE84-33B0-4D31-9351-0CA0BDC1038E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48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hlinkClick r:id="rId2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hlinkClick r:id="rId2"/>
              </a:rPr>
            </a:br>
            <a:r>
              <a:rPr lang="ru-RU" sz="3200" b="1" dirty="0" smtClean="0">
                <a:solidFill>
                  <a:srgbClr val="FF0000"/>
                </a:solidFill>
                <a:hlinkClick r:id="rId2"/>
              </a:rPr>
              <a:t>Гражданский </a:t>
            </a:r>
            <a:r>
              <a:rPr lang="ru-RU" sz="3200" b="1" dirty="0">
                <a:solidFill>
                  <a:srgbClr val="FF0000"/>
                </a:solidFill>
                <a:hlinkClick r:id="rId2"/>
              </a:rPr>
              <a:t>кодекс РФ </a:t>
            </a:r>
            <a:r>
              <a:rPr lang="ru-RU" sz="3200" b="1" dirty="0">
                <a:solidFill>
                  <a:srgbClr val="FF0000"/>
                </a:solidFill>
              </a:rPr>
              <a:t/>
            </a:r>
            <a:br>
              <a:rPr lang="ru-RU" sz="3200" b="1" dirty="0">
                <a:solidFill>
                  <a:srgbClr val="FF0000"/>
                </a:solidFill>
              </a:rPr>
            </a:br>
            <a:r>
              <a:rPr lang="ru-RU" sz="3200" b="1" dirty="0">
                <a:solidFill>
                  <a:srgbClr val="FF0000"/>
                </a:solidFill>
                <a:hlinkClick r:id="rId3"/>
              </a:rPr>
              <a:t>Глава 37. Подряд (ст. 702 - 768)</a:t>
            </a:r>
            <a:r>
              <a:rPr lang="ru-RU" sz="3200" b="1" dirty="0">
                <a:solidFill>
                  <a:srgbClr val="FF0000"/>
                </a:solidFill>
              </a:rPr>
              <a:t/>
            </a:r>
            <a:br>
              <a:rPr lang="ru-RU" sz="3200" b="1" dirty="0">
                <a:solidFill>
                  <a:srgbClr val="FF0000"/>
                </a:solidFill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</a:pPr>
            <a:r>
              <a:rPr lang="ru-RU" sz="3800" b="1" dirty="0">
                <a:solidFill>
                  <a:srgbClr val="FF0000"/>
                </a:solidFill>
              </a:rPr>
              <a:t>§ 3. Строительный подряд</a:t>
            </a:r>
          </a:p>
          <a:p>
            <a:pPr>
              <a:spcBef>
                <a:spcPts val="0"/>
              </a:spcBef>
            </a:pPr>
            <a:endParaRPr lang="ru-RU" sz="2800" dirty="0"/>
          </a:p>
          <a:p>
            <a:pPr>
              <a:spcBef>
                <a:spcPts val="0"/>
              </a:spcBef>
            </a:pPr>
            <a:r>
              <a:rPr lang="ru-RU" sz="3300" b="1" dirty="0">
                <a:solidFill>
                  <a:srgbClr val="0070C0"/>
                </a:solidFill>
              </a:rPr>
              <a:t>Статья 740. Договор строительного подряда</a:t>
            </a:r>
          </a:p>
          <a:p>
            <a:r>
              <a:rPr lang="ru-RU" sz="2400" dirty="0"/>
              <a:t>1. По договору строительного подряда подрядчик обязуется в установленный договором срок </a:t>
            </a:r>
            <a:r>
              <a:rPr lang="ru-RU" sz="2400" b="1" dirty="0">
                <a:solidFill>
                  <a:srgbClr val="FF0000"/>
                </a:solidFill>
              </a:rPr>
              <a:t>построить по заданию заказчика определенный объект либо выполнить иные строительные работы, </a:t>
            </a:r>
            <a:r>
              <a:rPr lang="ru-RU" sz="2400" dirty="0"/>
              <a:t>а </a:t>
            </a:r>
            <a:r>
              <a:rPr lang="ru-RU" sz="2400" b="1" dirty="0">
                <a:solidFill>
                  <a:srgbClr val="FF0000"/>
                </a:solidFill>
              </a:rPr>
              <a:t>заказчик обязуется создать подрядчику необходимые условия для выполнения работ</a:t>
            </a:r>
            <a:r>
              <a:rPr lang="ru-RU" sz="2400" dirty="0"/>
              <a:t>, принять их результат и уплатить обусловленную цену.</a:t>
            </a:r>
          </a:p>
          <a:p>
            <a:endParaRPr lang="ru-RU" sz="2400" dirty="0"/>
          </a:p>
          <a:p>
            <a:r>
              <a:rPr lang="ru-RU" sz="2400" dirty="0"/>
              <a:t>2. Договор строительного подряда заключается на </a:t>
            </a:r>
            <a:r>
              <a:rPr lang="ru-RU" sz="2400" b="1" dirty="0">
                <a:solidFill>
                  <a:srgbClr val="FF0000"/>
                </a:solidFill>
              </a:rPr>
              <a:t>строительство или реконструкцию предприятия, здания (в том числе жилого дома), сооружения или иного объекта, а также на выполнение монтажных, пусконаладочных и иных неразрывно связанных со строящимся объектом работ</a:t>
            </a:r>
            <a:r>
              <a:rPr lang="ru-RU" sz="2400" dirty="0"/>
              <a:t>. Правила о договоре строительного подряда применяются также к </a:t>
            </a:r>
            <a:r>
              <a:rPr lang="ru-RU" sz="2400" b="1" dirty="0">
                <a:solidFill>
                  <a:srgbClr val="FF0000"/>
                </a:solidFill>
              </a:rPr>
              <a:t>работам по капитальному ремонту зданий и сооружений, </a:t>
            </a:r>
            <a:r>
              <a:rPr lang="ru-RU" sz="2400" dirty="0"/>
              <a:t>если иное не предусмотрено договором.</a:t>
            </a:r>
          </a:p>
          <a:p>
            <a:endParaRPr lang="ru-RU" sz="3400" b="1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291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Статья 709. Цена работы</a:t>
            </a:r>
          </a:p>
          <a:p>
            <a:pPr algn="just"/>
            <a:r>
              <a:rPr lang="ru-RU" dirty="0"/>
              <a:t>1. В договоре подряда указываются цена подлежащей выполнению работы или способы ее определения. При отсутствии в договоре таких указаний цена определяется в соответствии с пунктом 3 статьи 424 настоящего Кодекса.</a:t>
            </a:r>
          </a:p>
          <a:p>
            <a:pPr algn="just"/>
            <a:r>
              <a:rPr lang="ru-RU" dirty="0"/>
              <a:t>2. Цена в договоре подряда включает компенсацию издержек подрядчика и причитающееся ему вознаграждение.</a:t>
            </a:r>
          </a:p>
          <a:p>
            <a:pPr algn="just"/>
            <a:r>
              <a:rPr lang="ru-RU" b="1" u="sng" dirty="0">
                <a:solidFill>
                  <a:srgbClr val="FF0000"/>
                </a:solidFill>
              </a:rPr>
              <a:t>3. Цена работы может быть определена путем составления сметы.</a:t>
            </a:r>
          </a:p>
          <a:p>
            <a:pPr algn="just"/>
            <a:r>
              <a:rPr lang="ru-RU" dirty="0"/>
              <a:t>В случае, когда работа выполняется в соответствии со сметой, составленной подрядчиком, смета приобретает силу и становится частью договора подряда с момента подтверждения ее заказчиком.</a:t>
            </a:r>
          </a:p>
          <a:p>
            <a:pPr algn="just"/>
            <a:r>
              <a:rPr lang="ru-RU" dirty="0"/>
              <a:t>4. </a:t>
            </a:r>
            <a:r>
              <a:rPr lang="ru-RU" b="1" u="sng" dirty="0">
                <a:solidFill>
                  <a:srgbClr val="FF0000"/>
                </a:solidFill>
              </a:rPr>
              <a:t>Цена работы (смета) </a:t>
            </a:r>
            <a:r>
              <a:rPr lang="ru-RU" dirty="0"/>
              <a:t>может быть приблизительной или твердой.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7922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Статья 743. Техническая документация и смета</a:t>
            </a:r>
          </a:p>
          <a:p>
            <a:pPr algn="just"/>
            <a:r>
              <a:rPr lang="ru-RU" dirty="0"/>
              <a:t>1. Подрядчик обязан осуществлять строительство и связанные с ним работы в соответствии </a:t>
            </a:r>
            <a:r>
              <a:rPr lang="ru-RU" b="1" u="sng" dirty="0"/>
              <a:t>с технической документацией</a:t>
            </a:r>
            <a:r>
              <a:rPr lang="ru-RU" dirty="0"/>
              <a:t>, определяющей объем, содержание работ и другие предъявляемые к ним требования, и со </a:t>
            </a:r>
            <a:r>
              <a:rPr lang="ru-RU" b="1" u="sng" dirty="0"/>
              <a:t>сметой, определяющей цену работ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При отсутствии иных указаний в договоре строительного подряда предполагается, что подрядчик обязан выполнить все работы, указанные в технической документации и в смете.</a:t>
            </a:r>
          </a:p>
          <a:p>
            <a:pPr algn="just"/>
            <a:r>
              <a:rPr lang="ru-RU" dirty="0"/>
              <a:t>2. Договором строительного подряда должны быть определены состав и содержание технической документации, а также должно быть предусмотрено, какая из сторон и в какой срок должна предоставить соответствующую документацию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5890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hlinkClick r:id="rId2"/>
              </a:rPr>
              <a:t/>
            </a:r>
            <a:br>
              <a:rPr lang="ru-RU" sz="3200" b="1" dirty="0" smtClean="0">
                <a:hlinkClick r:id="rId2"/>
              </a:rPr>
            </a:br>
            <a:r>
              <a:rPr lang="ru-RU" sz="3200" b="1" dirty="0" smtClean="0">
                <a:solidFill>
                  <a:srgbClr val="FF0000"/>
                </a:solidFill>
                <a:hlinkClick r:id="rId2"/>
              </a:rPr>
              <a:t>Гражданский кодекс РФ </a:t>
            </a:r>
            <a:r>
              <a:rPr lang="ru-RU" sz="3200" b="1" dirty="0">
                <a:solidFill>
                  <a:srgbClr val="FF0000"/>
                </a:solidFill>
              </a:rPr>
              <a:t/>
            </a:r>
            <a:br>
              <a:rPr lang="ru-RU" sz="3200" b="1" dirty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  <a:hlinkClick r:id="rId3"/>
              </a:rPr>
              <a:t>Глава </a:t>
            </a:r>
            <a:r>
              <a:rPr lang="ru-RU" sz="3200" b="1" dirty="0">
                <a:solidFill>
                  <a:srgbClr val="FF0000"/>
                </a:solidFill>
                <a:hlinkClick r:id="rId3"/>
              </a:rPr>
              <a:t>37. Подряд (</a:t>
            </a:r>
            <a:r>
              <a:rPr lang="ru-RU" sz="3200" b="1" dirty="0" smtClean="0">
                <a:solidFill>
                  <a:srgbClr val="FF0000"/>
                </a:solidFill>
                <a:hlinkClick r:id="rId3"/>
              </a:rPr>
              <a:t>ст. </a:t>
            </a:r>
            <a:r>
              <a:rPr lang="ru-RU" sz="3200" b="1" dirty="0">
                <a:solidFill>
                  <a:srgbClr val="FF0000"/>
                </a:solidFill>
                <a:hlinkClick r:id="rId3"/>
              </a:rPr>
              <a:t>702 - 768)</a:t>
            </a:r>
            <a:r>
              <a:rPr lang="ru-RU" sz="3200" b="1" dirty="0">
                <a:solidFill>
                  <a:srgbClr val="FF0000"/>
                </a:solidFill>
              </a:rPr>
              <a:t/>
            </a:r>
            <a:br>
              <a:rPr lang="ru-RU" sz="3200" b="1" dirty="0">
                <a:solidFill>
                  <a:srgbClr val="FF0000"/>
                </a:solidFill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sz="2800" b="1" dirty="0">
                <a:hlinkClick r:id="rId4"/>
              </a:rPr>
              <a:t>§ 5. Подрядные работы для государственных или муниципальных нужд (</a:t>
            </a:r>
            <a:r>
              <a:rPr lang="ru-RU" sz="2800" b="1" dirty="0" err="1">
                <a:hlinkClick r:id="rId4"/>
              </a:rPr>
              <a:t>ст.ст</a:t>
            </a:r>
            <a:r>
              <a:rPr lang="ru-RU" sz="2800" b="1" dirty="0">
                <a:hlinkClick r:id="rId4"/>
              </a:rPr>
              <a:t>. 763 - 768)</a:t>
            </a:r>
            <a:endParaRPr lang="ru-RU" sz="2800" b="1" dirty="0"/>
          </a:p>
          <a:p>
            <a:pPr algn="just"/>
            <a:endParaRPr lang="ru-RU" sz="2400" b="1" dirty="0" smtClean="0"/>
          </a:p>
          <a:p>
            <a:pPr algn="just"/>
            <a:r>
              <a:rPr lang="ru-RU" sz="2400" b="1" dirty="0" smtClean="0"/>
              <a:t>Статья </a:t>
            </a:r>
            <a:r>
              <a:rPr lang="ru-RU" sz="2400" b="1" dirty="0"/>
              <a:t>763.</a:t>
            </a:r>
            <a:r>
              <a:rPr lang="ru-RU" sz="2400" dirty="0"/>
              <a:t> </a:t>
            </a:r>
            <a:r>
              <a:rPr lang="ru-RU" sz="2400" b="1" dirty="0"/>
              <a:t>Государственный или муниципальный контракт на выполнение подрядных работ для государственных или муниципальных нужд</a:t>
            </a:r>
          </a:p>
          <a:p>
            <a:pPr algn="just"/>
            <a:r>
              <a:rPr lang="ru-RU" sz="2400" dirty="0"/>
              <a:t>2. По государственному или муниципальному контракту на выполнение подрядных работ для государственных или муниципальных нужд (далее - государственный или муниципальный контракт) подрядчик </a:t>
            </a:r>
            <a:r>
              <a:rPr lang="ru-RU" sz="2400" b="1" dirty="0">
                <a:solidFill>
                  <a:srgbClr val="FF0000"/>
                </a:solidFill>
              </a:rPr>
              <a:t>обязуется выполнить строительные, проектные и другие связанные со строительством и ремонтом объектов производственного и непроизводственного характера работы и передать их государственному или муниципальному заказчику, а государственный или муниципальный заказчик обязуется принять выполненные работы и оплатить их или обеспечить их оплату.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0168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76672"/>
            <a:ext cx="8640960" cy="6120680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 </a:t>
            </a:r>
            <a:r>
              <a:rPr lang="ru-RU" sz="4200" b="1" dirty="0">
                <a:solidFill>
                  <a:srgbClr val="FF0000"/>
                </a:solidFill>
              </a:rPr>
              <a:t>Сфера применения Закона о контрактной системе </a:t>
            </a:r>
          </a:p>
          <a:p>
            <a:pPr algn="just"/>
            <a:r>
              <a:rPr lang="ru-RU" sz="4100" b="1" dirty="0">
                <a:solidFill>
                  <a:schemeClr val="tx1"/>
                </a:solidFill>
              </a:rPr>
              <a:t>№44-ФЗ</a:t>
            </a:r>
          </a:p>
          <a:p>
            <a:pPr algn="just"/>
            <a:r>
              <a:rPr lang="ru-RU" sz="4100" b="1" dirty="0">
                <a:solidFill>
                  <a:schemeClr val="tx1"/>
                </a:solidFill>
              </a:rPr>
              <a:t>Статья 2. Законодательство Российской Федерации и иные нормативные правовые акты о контрактной системе в сфере закупок товаров, работ, услуг для обеспечения государственных и муниципальных нужд</a:t>
            </a:r>
          </a:p>
          <a:p>
            <a:pPr algn="just"/>
            <a:r>
              <a:rPr lang="ru-RU" sz="4100" b="1" dirty="0">
                <a:solidFill>
                  <a:schemeClr val="tx1"/>
                </a:solidFill>
              </a:rPr>
              <a:t>1. Законодательство Российской Федерации о контрактной системе в сфере закупок товаров, работ, услуг для обеспечения государственных и муниципальных нужд (далее - законодательство Российской Федерации о контрактной системе в сфере закупок) основывается на положениях Конституции Российской Федерации, Гражданского кодекса Российской Федерации, Бюджетного кодекса Российской Федерации и состоит из настоящего Федерального закона </a:t>
            </a:r>
            <a:r>
              <a:rPr lang="ru-RU" sz="4100" b="1" u="sng" dirty="0">
                <a:solidFill>
                  <a:srgbClr val="FF0000"/>
                </a:solidFill>
              </a:rPr>
              <a:t>и других федеральных законов, регулирующих отношения, указанные в части 1 статьи 1 настоящего Федерального закона</a:t>
            </a:r>
            <a:r>
              <a:rPr lang="ru-RU" sz="4100" b="1" dirty="0">
                <a:solidFill>
                  <a:schemeClr val="tx1"/>
                </a:solidFill>
              </a:rPr>
              <a:t>. Нормы права, содержащиеся в других федеральных законах и регулирующие указанные отношения, должны соответствовать настоящему Федеральному закону.</a:t>
            </a:r>
          </a:p>
          <a:p>
            <a:pPr algn="just"/>
            <a:endParaRPr lang="ru-RU" sz="4000" b="1" dirty="0">
              <a:solidFill>
                <a:schemeClr val="accent1"/>
              </a:solidFill>
            </a:endParaRPr>
          </a:p>
          <a:p>
            <a:pPr algn="just"/>
            <a:endParaRPr lang="ru-RU" b="1" dirty="0" smtClean="0">
              <a:solidFill>
                <a:schemeClr val="accent1"/>
              </a:solidFill>
            </a:endParaRPr>
          </a:p>
          <a:p>
            <a:endParaRPr lang="ru-RU" sz="2400" b="1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Статья 1. Сфера применения настоящего Федерального закона</a:t>
            </a:r>
          </a:p>
          <a:p>
            <a:pPr algn="just"/>
            <a:r>
              <a:rPr lang="ru-RU" dirty="0"/>
              <a:t>1. Настоящий Федеральный закон регулирует отношения, направленные на обеспечение государственных и муниципальных нужд в целях повышения эффективности, результативности осуществления закупок товаров, работ, услуг, обеспечения гласности и прозрачности осуществления таких закупок, предотвращения коррупции и других злоупотреблений в сфере таких закупок, в части, касающейся:</a:t>
            </a:r>
          </a:p>
          <a:p>
            <a:pPr algn="just"/>
            <a:r>
              <a:rPr lang="ru-RU" dirty="0"/>
              <a:t>1) </a:t>
            </a:r>
            <a:r>
              <a:rPr lang="ru-RU" u="sng" dirty="0"/>
              <a:t>планирования закупок товаров, работ, услуг;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24309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74203</TotalTime>
  <Words>3070</Words>
  <Application>Microsoft Office PowerPoint</Application>
  <PresentationFormat>Экран (4:3)</PresentationFormat>
  <Paragraphs>143</Paragraphs>
  <Slides>36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Закупки в области строительства</vt:lpstr>
      <vt:lpstr>Презентация PowerPoint</vt:lpstr>
      <vt:lpstr>Гражданский кодекс РФ  Глава 37. Подряд (ст. 702 - 768) </vt:lpstr>
      <vt:lpstr> Гражданский кодекс РФ  Глава 37. Подряд (ст. 702 - 768) </vt:lpstr>
      <vt:lpstr>Презентация PowerPoint</vt:lpstr>
      <vt:lpstr>Презентация PowerPoint</vt:lpstr>
      <vt:lpstr> Гражданский кодекс РФ  Глава 37. Подряд (ст. 702 - 768)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Федеральный закон от 27.12.2002 N 184-ФЗ "О техническом регулировании"</vt:lpstr>
      <vt:lpstr>Презентация PowerPoint</vt:lpstr>
      <vt:lpstr>Презентация PowerPoint</vt:lpstr>
      <vt:lpstr>Федеральный закон от 30.12.2009 N 384-ФЗ "Технический регламент о безопасности зданий и сооружений"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"Градостроительный кодекс Российской Федерации" от 29.12.2004 N 190-ФЗ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МЕЖГОСУДАРСТВЕННЫЙ. ГОСТ 21.110—2013 СТАНДАРТ. Система проектной документации для строительства СПЕЦИФИКАЦИЯ ОБОРУДОВАНИЯ, ИЗДЕЛИЙ И МАТЕРИАЛОВ.</vt:lpstr>
      <vt:lpstr>Статья 34, 384-ФЗ.       Требования к строительным материалам и изделиям, применяемым в процессе строительства зданий и сооружений.</vt:lpstr>
      <vt:lpstr>Презентация PowerPoint</vt:lpstr>
      <vt:lpstr>Презентация PowerPoint</vt:lpstr>
      <vt:lpstr>№44-ФЗ "О контрактной системе в сфере закупок товаров, работ, услуг для обеспечения государственных и муниципальных нужд"</vt:lpstr>
      <vt:lpstr>Презентация PowerPoint</vt:lpstr>
    </vt:vector>
  </TitlesOfParts>
  <Company>НП "Сахалинстрой"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Хлебникова</dc:creator>
  <cp:lastModifiedBy>Виктор</cp:lastModifiedBy>
  <cp:revision>427</cp:revision>
  <cp:lastPrinted>2013-12-11T21:37:58Z</cp:lastPrinted>
  <dcterms:created xsi:type="dcterms:W3CDTF">2013-11-15T04:26:59Z</dcterms:created>
  <dcterms:modified xsi:type="dcterms:W3CDTF">2016-08-02T21:50:21Z</dcterms:modified>
</cp:coreProperties>
</file>