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6" r:id="rId2"/>
    <p:sldId id="296" r:id="rId3"/>
    <p:sldId id="294" r:id="rId4"/>
    <p:sldId id="293" r:id="rId5"/>
    <p:sldId id="291" r:id="rId6"/>
    <p:sldId id="353" r:id="rId7"/>
    <p:sldId id="348" r:id="rId8"/>
    <p:sldId id="345" r:id="rId9"/>
    <p:sldId id="350" r:id="rId10"/>
    <p:sldId id="347" r:id="rId11"/>
    <p:sldId id="351" r:id="rId12"/>
    <p:sldId id="343" r:id="rId13"/>
    <p:sldId id="342" r:id="rId14"/>
    <p:sldId id="352" r:id="rId15"/>
    <p:sldId id="331" r:id="rId16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1748" autoAdjust="0"/>
  </p:normalViewPr>
  <p:slideViewPr>
    <p:cSldViewPr>
      <p:cViewPr>
        <p:scale>
          <a:sx n="70" d="100"/>
          <a:sy n="70" d="100"/>
        </p:scale>
        <p:origin x="-153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E5BB9-8171-42A3-BBC6-FD1375BF0EA6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6EF43-75D2-4938-86EB-A13671BD3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9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5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13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01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01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0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37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F43-75D2-4938-86EB-A13671BD357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8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D52DE5E2A3C6CD8BCDD777F9A2228DCF10B0EE4FF36B282653D0AA9BCB0E80A09381007C335E2C7B72mBJ" TargetMode="External"/><Relationship Id="rId5" Type="http://schemas.openxmlformats.org/officeDocument/2006/relationships/hyperlink" Target="consultantplus://offline/ref=D52DE5E2A3C6CD8BCDD777F9A2228DCF10B0EE4FF36B282653D0AA9BCB0E80A09381007C335E2C7B72mDJ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" y="-99392"/>
            <a:ext cx="9144000" cy="2708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2105422"/>
            <a:ext cx="8424810" cy="38438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национального режима при осуществлении государственных и муниципальных закупок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99792" y="212724"/>
            <a:ext cx="6120554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антимонопольной службы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Башкортостан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800683" y="4797152"/>
            <a:ext cx="701966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565076"/>
            <a:ext cx="8655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допуска иностранных мед. изделий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«третий лишний»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44825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предложение о поставке включённых в Перечень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мед. изделий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товаров из стран ЕАЭС),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при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соблюдении следующих условий: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вышеуказанные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с предложением отечественных мед. изделий полностью соответствуют требованиям документации о закупке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помимо заявки с ин. мед. изделием поданы не менее 2-х заявок с предложением мед. изделий, происходящих из РФ, Республики Армения, Республики Белоруссия и Республики Казахстан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(конкуренция среди поставщиков)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заявках с предложением отечественных мед. изделий указаны разные мед. изделия разных производителей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(конкуренция производителей)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 заявкам с предложением отечественных мед. изделий приложены сертификаты, подтверждающие страну происхождения товара (СТ-1).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1844825"/>
            <a:ext cx="820891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соблюдено хотя бы одно из вышеперечисленных условий, заявка, содержащая предложение о поставке иностранного мед. изделия, подлежит допуску на равных условиях с заявками, в которых предложены отечественные мед. изделия.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68952" cy="4880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-     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23010" y="764703"/>
            <a:ext cx="84969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устанавливаемые в документации, в соответствии с ПП РФ 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заявка на участие в закупке должна содержать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участника такого аукциона и (или)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предлагаемых им товара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работы или услуги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условиям, запретам и ограничениям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ст.14 №44- ФЗ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копии этих документов; </a:t>
            </a:r>
          </a:p>
          <a:p>
            <a:pPr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требование о предоставлении документа, подтверждающего страну происхождения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о происхождении товара, по форме СТ-1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установленной Правилами определения страны происхождения товаров (Соглашение о Правилах определения страны происхождения товаров в СНГ от 20.11.2009).  </a:t>
            </a:r>
          </a:p>
          <a:p>
            <a:pPr indent="-285750"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составе вторых частей заявок на участие в ЭА заказчик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установить требование о предоставлении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 удостоверения на медицинское изделие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для определения производителя товара. </a:t>
            </a:r>
          </a:p>
          <a:p>
            <a:pPr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из заявок невозможно определить производителя (наличие конкуренции среди «отечественных» производителей не подтверждается), то ограничение не устанавливается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2390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3900" algn="just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23925"/>
            <a:ext cx="8506770" cy="5497363"/>
          </a:xfrm>
        </p:spPr>
        <p:txBody>
          <a:bodyPr>
            <a:normAutofit/>
          </a:bodyPr>
          <a:lstStyle/>
          <a:p>
            <a:pPr marL="0" indent="531813" algn="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№ 1</a:t>
            </a:r>
            <a:endParaRPr lang="ru-RU" sz="36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</a:pPr>
            <a:endParaRPr lang="ru-RU" sz="2400" dirty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39383"/>
              </p:ext>
            </p:extLst>
          </p:nvPr>
        </p:nvGraphicFramePr>
        <p:xfrm>
          <a:off x="107505" y="1401500"/>
          <a:ext cx="8928991" cy="491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779"/>
                <a:gridCol w="1776725"/>
                <a:gridCol w="1762163"/>
                <a:gridCol w="1485457"/>
                <a:gridCol w="2038867"/>
              </a:tblGrid>
              <a:tr h="9880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Ранжирование по цене по результатам ЭА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68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Холодильник фармацевтический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«КМЗ», 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68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Морозильник медицинский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«Холод», 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68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Холодильник лабораторный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«КМЗ», Россия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051720" y="308501"/>
            <a:ext cx="1008112" cy="11768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52392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отклоняем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83403"/>
            <a:ext cx="8578778" cy="5337885"/>
          </a:xfrm>
        </p:spPr>
        <p:txBody>
          <a:bodyPr>
            <a:normAutofit/>
          </a:bodyPr>
          <a:lstStyle/>
          <a:p>
            <a:pPr marL="0" indent="531813" algn="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№ 2</a:t>
            </a:r>
            <a:endParaRPr lang="ru-RU" sz="36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</a:pPr>
            <a:endParaRPr lang="ru-RU" sz="2400" dirty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68078"/>
              </p:ext>
            </p:extLst>
          </p:nvPr>
        </p:nvGraphicFramePr>
        <p:xfrm>
          <a:off x="107504" y="1329734"/>
          <a:ext cx="8811331" cy="498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701"/>
                <a:gridCol w="1776831"/>
                <a:gridCol w="1762267"/>
                <a:gridCol w="1485545"/>
                <a:gridCol w="2038987"/>
              </a:tblGrid>
              <a:tr h="10024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Ранжирование по цене по результатам ЭА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59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Холодильник фармацевтический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Электрик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ГМБЛ, Германия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«КМЗ», Россия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97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Морозильник медицинский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Электрик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ГМБЛ, Германия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«Холод», Россия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97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Холодильник лабораторный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Дженерал электрик, США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Электрик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ГМБЛ, Германия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«Завод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холодильного оборудования», Россия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7824" y="6834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683403"/>
            <a:ext cx="3744416" cy="6463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Никого не отклоняем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44688" y="1988841"/>
            <a:ext cx="5688632" cy="2320926"/>
            <a:chOff x="1723901" y="2819400"/>
            <a:chExt cx="4143498" cy="1254393"/>
          </a:xfrm>
        </p:grpSpPr>
        <p:pic>
          <p:nvPicPr>
            <p:cNvPr id="6" name="Picture 5" descr="FAS-logo-color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3901" y="2829806"/>
              <a:ext cx="524493" cy="378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76350" y="3481009"/>
              <a:ext cx="419595" cy="272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2536572" y="2819400"/>
              <a:ext cx="3330827" cy="282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i="1" dirty="0" smtClean="0">
                  <a:solidFill>
                    <a:schemeClr val="tx2"/>
                  </a:solidFill>
                </a:rPr>
                <a:t>www.bash.fas.gov.ru</a:t>
              </a:r>
              <a:endParaRPr lang="en-US" sz="2800" b="1" i="1" dirty="0">
                <a:solidFill>
                  <a:schemeClr val="tx2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536572" y="3308609"/>
              <a:ext cx="2963681" cy="765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Башкортостанское УФАС России</a:t>
              </a:r>
              <a:endParaRPr lang="en-US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3000" b="1" i="1" dirty="0">
                <a:solidFill>
                  <a:srgbClr val="333399"/>
                </a:solidFill>
              </a:endParaRPr>
            </a:p>
          </p:txBody>
        </p:sp>
      </p:grpSp>
      <p:pic>
        <p:nvPicPr>
          <p:cNvPr id="10" name="Picture 2" descr="C:\Users\to02-shamsutdinov\Desktop\картинки на сайт\tem2plate_vk_189x5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6696" y="4293096"/>
            <a:ext cx="648072" cy="5760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96816" y="4077073"/>
            <a:ext cx="4803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http://vk.com/public61109738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3" descr="C:\Users\to02-shamsutdinov\Desktop\картинки на сайт\bas1h_tw_189x5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6696" y="5229200"/>
            <a:ext cx="648072" cy="576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60409" y="515719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bash_ufas</a:t>
            </a:r>
            <a:endParaRPr lang="ru-RU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155700" y="533400"/>
            <a:ext cx="7520756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 algn="ctr"/>
            <a:r>
              <a:rPr lang="ru-RU" sz="4400" b="1" i="1" dirty="0">
                <a:solidFill>
                  <a:schemeClr val="tx2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СПАСИБО ЗА ВНИМАНИЕ!</a:t>
            </a:r>
            <a:r>
              <a:rPr lang="en-US" sz="4400" b="1" i="1" dirty="0">
                <a:solidFill>
                  <a:srgbClr val="333399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/>
            </a:r>
            <a:br>
              <a:rPr lang="en-US" sz="4400" b="1" i="1" dirty="0">
                <a:solidFill>
                  <a:srgbClr val="333399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endParaRPr lang="ru-RU" sz="4400" b="1" i="1" dirty="0">
              <a:solidFill>
                <a:srgbClr val="333399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0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1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национального режима статья 14 44-ФЗ</a:t>
            </a:r>
          </a:p>
          <a:p>
            <a:pPr marL="0" indent="0" algn="ctr">
              <a:buNone/>
            </a:pPr>
            <a:r>
              <a:rPr lang="ru-RU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целях: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основ конституционного строя,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обороны страны и безопасности государства,</a:t>
            </a:r>
          </a:p>
          <a:p>
            <a:pPr algn="just">
              <a:buFontTx/>
              <a:buChar char="-"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ащиты внутреннего рынка,</a:t>
            </a:r>
          </a:p>
          <a:p>
            <a:pPr algn="just">
              <a:buFontTx/>
              <a:buChar char="-"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азвития национальной экономики,</a:t>
            </a:r>
          </a:p>
          <a:p>
            <a:pPr algn="just">
              <a:buFontTx/>
              <a:buChar char="-"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оддержки отечественных товаропроизводителей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устанавливать запрет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допуск товаров, происходящих из иностранных государств, работ, услуг, соответственно выполняемых, оказываемых иностранными лицами, и ограничения допуска указанных товаров, работ, услуг для целей осуществления закупок.</a:t>
            </a:r>
          </a:p>
          <a:p>
            <a:pPr algn="just">
              <a:buFontTx/>
              <a:buChar char="-"/>
            </a:pP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6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4726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72390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закупку иностранной продукции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запреты 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ограничения: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1.Оборона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и безопасность государства – постановление Правительства РФ от 24.12.2013 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1224 (ред. от 29.12.2015г.);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Машиностроение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Правительства РФ от 14.07.2014 № 656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31.01.2015г.);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Легкая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- постановление Правительства РФ от 11.08.2014 № 791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17.02.2016г.);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Программное обеспечение – постановление Правительства РФ от 16.11.2015 №1236; 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Медицинские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- постановление Правительства РФ от 05.02.2015 № 102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(ред. от 02.06.2015г.), постановление Правительства РФ от 30.11.2015 № 1289 (по перечню ЖНВЛП)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преимущественные условия допуска товаров отечественного происхождения: </a:t>
            </a:r>
          </a:p>
          <a:p>
            <a:pPr marL="0" indent="4500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25.03.2014 № 155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 13.11.2015г.)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20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7"/>
            <a:ext cx="8640960" cy="5400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251520" y="908720"/>
            <a:ext cx="8640960" cy="52174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от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25.03.2014г.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условиях допуска товаров, происходящих из иностранных государств для целей осуществления закупок товаров, работ, услуг для обеспечения государственных и муниципальных нужд»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закупок товаров для обеспечения государственных и муниципальных нужд путем проведения конкурса, аукциона, запроса котировок или запроса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закупки, заявки на участие или окончательные предложения которых содержат предложения о поставке товаров, произведенных на территории государств - членов Евразийского экономического союза, предоставляются преференции в отношении цены контракта в размере 15 процентов в порядке, предусмотренном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пунктами 4 -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7 настоящего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приказа</a:t>
            </a:r>
            <a:endParaRPr 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472608"/>
          </a:xfrm>
        </p:spPr>
        <p:txBody>
          <a:bodyPr>
            <a:normAutofit lnSpcReduction="10000"/>
          </a:bodyPr>
          <a:lstStyle/>
          <a:p>
            <a:pPr marL="177800" indent="0" algn="ctr">
              <a:buNone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документации о закупке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указании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(декларировании)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конкурса, аукциона, запроса предложений или запроса котировок в заявке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происхождения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поставляемого товара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страну происхождения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(реквизиты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документа) включаются в контракт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п.10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 РФ от 19.11.2014 № Д28и-2482 – форма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СТ-1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заявке на участие в конкурсе, запросе котировок, запросе предложений, окончательном предложении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за единицу товара по каждой предлагаемой участником закупки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достоверность сведений о стране происхождения товара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указанного в заявке на участие в конкурсе, аукционе, запросе предложений, окончательном предложении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несет участник закупки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342" y="2852936"/>
            <a:ext cx="78813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0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472608"/>
          </a:xfrm>
        </p:spPr>
        <p:txBody>
          <a:bodyPr>
            <a:normAutofit/>
          </a:bodyPr>
          <a:lstStyle/>
          <a:p>
            <a:pPr marL="177800" indent="0" algn="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  <a:p>
            <a:pPr marL="17780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№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0201100002616000017</a:t>
            </a:r>
          </a:p>
          <a:p>
            <a:pPr marL="17780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ГУ-Региональное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Фонда социального страхования Российской Федерации по Республике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Башкортостан</a:t>
            </a:r>
          </a:p>
          <a:p>
            <a:pPr marL="1778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заявках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данной закупки отсутствует декларация подтверждения страны происхождения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78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нормы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Минэкономразвития №155 заказчиком в данном случае не должны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применяться.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904656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от 25.03.2014г.  № 155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(принцип применения при проведении запроса котировок)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Аналогия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конкурсами - преференция применяется исключительно на этапе оценки заявок: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0000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в заявке, содержащей предложение о поставке «отечественных» товаров (Россия, Белоруссия, Казахстан, Армения), снижается на 15 %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контракт заключается по цене, предложенной участником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котировочной заявке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92776"/>
              </p:ext>
            </p:extLst>
          </p:nvPr>
        </p:nvGraphicFramePr>
        <p:xfrm>
          <a:off x="395537" y="3717032"/>
          <a:ext cx="842493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557"/>
                <a:gridCol w="2356126"/>
                <a:gridCol w="1784944"/>
                <a:gridCol w="2927308"/>
              </a:tblGrid>
              <a:tr h="9407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заявок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предложения о поставке «отечественного» товара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контракта в заявке, руб.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с учетом преференций для целей оценки заявок и выбора победителя, 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7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85 000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7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66124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– заявка№ 1, но контракт с участником будет заключен по цене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рублей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68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682" y="1772816"/>
            <a:ext cx="8229600" cy="4349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670241"/>
            <a:ext cx="8496944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05.02.2015 N 102 "Об установлении ограничения допуска отдельных видов медицинских изделий, происходящих из иностранных государств, для целей осуществления закупок для обеспечения государственных и муниципальных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нужд»</a:t>
            </a:r>
          </a:p>
          <a:p>
            <a:pPr algn="just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перечень отдельных видов медицинских изделий, происходящих из иностранных государств, в отношении которых устанавливается ограничение допуска 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68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r>
              <a:rPr lang="ru-RU" sz="2500" dirty="0">
                <a:solidFill>
                  <a:srgbClr val="7030A0"/>
                </a:solidFill>
              </a:rPr>
              <a:t/>
            </a:r>
            <a:br>
              <a:rPr lang="ru-RU" sz="2500" dirty="0">
                <a:solidFill>
                  <a:srgbClr val="7030A0"/>
                </a:solidFill>
              </a:rPr>
            </a:br>
            <a:r>
              <a:rPr lang="ru-RU" sz="2500" dirty="0" smtClean="0">
                <a:solidFill>
                  <a:srgbClr val="7030A0"/>
                </a:solidFill>
              </a:rPr>
              <a:t/>
            </a:r>
            <a:br>
              <a:rPr lang="ru-RU" sz="2500" dirty="0" smtClean="0">
                <a:solidFill>
                  <a:srgbClr val="7030A0"/>
                </a:solidFill>
              </a:rPr>
            </a:b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682" y="1772816"/>
            <a:ext cx="8229600" cy="4349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2964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72"/>
            <a:ext cx="9142964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05.02.2015 N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ограничение попали: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томографы компьютерные с количеством срезов от 1 до 64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устройства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переливания крови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электрокардиографы </a:t>
            </a:r>
          </a:p>
          <a:p>
            <a:pPr marL="285750" indent="-28575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рентгендиагностические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комплексы и проч.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в отношении медицинских изделий, указанных в постановлении № 102, существует конкуренция как среди «отечественных» поставщиков (Россия, Белоруссия, Казахстан, Армения), так и среди «отечественных» производителей, участники закупки, предлагающие в заявке иностранные медицинские изделия, не допускаются к участию в закупке.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2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5385</TotalTime>
  <Words>1281</Words>
  <Application>Microsoft Office PowerPoint</Application>
  <PresentationFormat>Экран (4:3)</PresentationFormat>
  <Paragraphs>194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Применение национального режима при осуществлении государственных и муниципальных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</vt:lpstr>
      <vt:lpstr>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Грибанов</dc:creator>
  <cp:lastModifiedBy>Симонова Т.Ю.</cp:lastModifiedBy>
  <cp:revision>322</cp:revision>
  <cp:lastPrinted>2016-04-06T14:36:43Z</cp:lastPrinted>
  <dcterms:created xsi:type="dcterms:W3CDTF">2012-08-18T07:40:39Z</dcterms:created>
  <dcterms:modified xsi:type="dcterms:W3CDTF">2016-04-07T05:00:37Z</dcterms:modified>
</cp:coreProperties>
</file>