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264" r:id="rId2"/>
    <p:sldId id="329" r:id="rId3"/>
    <p:sldId id="335" r:id="rId4"/>
    <p:sldId id="336" r:id="rId5"/>
    <p:sldId id="337" r:id="rId6"/>
    <p:sldId id="338" r:id="rId7"/>
    <p:sldId id="339" r:id="rId8"/>
    <p:sldId id="340" r:id="rId9"/>
    <p:sldId id="331" r:id="rId10"/>
    <p:sldId id="303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56D"/>
    <a:srgbClr val="003964"/>
    <a:srgbClr val="EE589C"/>
    <a:srgbClr val="93930F"/>
    <a:srgbClr val="368A18"/>
    <a:srgbClr val="CA6DD9"/>
    <a:srgbClr val="005DA2"/>
    <a:srgbClr val="0B56B1"/>
    <a:srgbClr val="2C8394"/>
    <a:srgbClr val="004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>
        <p:scale>
          <a:sx n="66" d="100"/>
          <a:sy n="66" d="100"/>
        </p:scale>
        <p:origin x="-217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dirty="0" smtClean="0">
                <a:effectLst/>
              </a:rPr>
              <a:t>Выданные предупреждения: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пункт 3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</c:v>
                </c:pt>
                <c:pt idx="1">
                  <c:v>17</c:v>
                </c:pt>
                <c:pt idx="2">
                  <c:v>18</c:v>
                </c:pt>
                <c:pt idx="3">
                  <c:v>21</c:v>
                </c:pt>
                <c:pt idx="4">
                  <c:v>20</c:v>
                </c:pt>
                <c:pt idx="5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пункт 5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</c:v>
                </c:pt>
                <c:pt idx="1">
                  <c:v>25</c:v>
                </c:pt>
                <c:pt idx="2">
                  <c:v>21</c:v>
                </c:pt>
                <c:pt idx="3">
                  <c:v>46</c:v>
                </c:pt>
                <c:pt idx="4">
                  <c:v>25</c:v>
                </c:pt>
                <c:pt idx="5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пункт 8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4">
                  <c:v>50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6827008"/>
        <c:axId val="6841088"/>
      </c:barChart>
      <c:catAx>
        <c:axId val="682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841088"/>
        <c:crosses val="autoZero"/>
        <c:auto val="1"/>
        <c:lblAlgn val="ctr"/>
        <c:lblOffset val="100"/>
        <c:noMultiLvlLbl val="0"/>
      </c:catAx>
      <c:valAx>
        <c:axId val="68410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827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10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2400" b="1" dirty="0" smtClean="0"/>
              <a:t>Контроль за деятельностью электросетевых компаний</a:t>
            </a:r>
            <a:endParaRPr lang="ru-RU" sz="24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Федеральный закон от 26.03.2003 №35-ФЗ «Об электроэнергетике»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Правила недискриминационного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доступа к услугам по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передаче электрической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энергии и оказания этих услуг, 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Правила технологического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присоединения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энергопринимающих устройств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потребителей электрической энергии, объектов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 производству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электрической энергии, а также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объектов электросетевого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хозяйства, принадлежащих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сетевым организациям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и иным лицам, к электрическим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сетям,</a:t>
            </a:r>
          </a:p>
          <a:p>
            <a:pPr marL="723900" lvl="0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утвержденные Постановлением Правительства Российской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Федерации от 27 декабря 2004 г.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№861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33400" algn="just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Статья 10 Федерального закона от 26.07.2006 №135-ФЗ «О защите конкуренции» устанавливает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запрет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злоупотребление хозяйствующим субъектом доминирующим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положением: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 indent="533400" algn="just"/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indent="533400" algn="just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Запрещаются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действия (бездействие) занимающего доминирующее положение хозяйствующего субъекта, результатом которых являются или могут являться недопущение, ограничение, устранение конкуренции и (или) ущемление интересов других лиц (хозяйствующих субъектов) в сфере </a:t>
            </a:r>
            <a:r>
              <a:rPr lang="ru-RU" sz="2000" u="sng" dirty="0">
                <a:solidFill>
                  <a:schemeClr val="accent6">
                    <a:lumMod val="75000"/>
                  </a:schemeClr>
                </a:solidFill>
              </a:rPr>
              <a:t>предпринимательской деятельности либо неопределенного круга </a:t>
            </a:r>
            <a:r>
              <a:rPr lang="ru-RU" sz="2000" u="sng" dirty="0" smtClean="0">
                <a:solidFill>
                  <a:schemeClr val="accent6">
                    <a:lumMod val="75000"/>
                  </a:schemeClr>
                </a:solidFill>
              </a:rPr>
              <a:t>потребителей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54101"/>
            <a:ext cx="8510155" cy="5286600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533400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Статья 9.21. Нарушение правил (порядка обеспечения) недискриминационного доступа, порядка подключения (технологического присоединения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):</a:t>
            </a:r>
          </a:p>
          <a:p>
            <a:pPr lvl="0" indent="533400"/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 indent="533400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Нарушение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субъектом естественной монополии правил (порядка обеспечения) недискриминационного доступа или установленного порядка подключения (технологического присоединения) к магистральным нефтепроводам и (или) магистральным нефтепродуктопроводам, электрическим сетям, тепловым сетям, газораспределительным сетям или централизованным системам горячего водоснабжения, холодного водоснабжения и водоотведения, либо нарушение собственником или иным законным владельцем объекта электросетевого хозяйства правил недискриминационного доступа к услугам по передаче электрической энергии, либо препятствование собственником или иным законным владельцем водопроводных и (или) канализационных сетей транспортировке воды по их водопроводным сетям и (или) транспортировке сточных вод по их канализационным сетям -</a:t>
            </a:r>
          </a:p>
          <a:p>
            <a:pPr lvl="0" indent="533400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влечет наложение административного штрафа на должностных лиц в размере от десяти тысяч до сорока тысяч рублей; на юридических лиц - от ста тысяч до пятисот тысяч рублей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1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54101"/>
            <a:ext cx="8510155" cy="5286600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Правила технологического присоединения к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электрическим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сетям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установлены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Постановлением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Правительства Российской Федерации от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27 декабря 2004 г.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№861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Правила технологического присоединения к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сетям газораспределения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установлены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Постановлением Правительства Российской Федерации от 30 декабря 2013 г. №1314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Правила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определения и предоставления технических условий подключения объекта капитального строительства к сетям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теплоснабжения, водоснабжения </a:t>
            </a:r>
            <a:r>
              <a:rPr lang="ru-RU" u="sng" dirty="0">
                <a:solidFill>
                  <a:schemeClr val="accent6">
                    <a:lumMod val="75000"/>
                  </a:schemeClr>
                </a:solidFill>
              </a:rPr>
              <a:t>и </a:t>
            </a:r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водоотведения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установлены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Постановлением Правительства Российской Федерации от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13 февраля 2006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г.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№83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 indent="533400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54101"/>
            <a:ext cx="8510155" cy="5286600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Пункт 6 Правил недискриминационного доступа к услугам по передаче электрической энергии и оказания этих услуг: </a:t>
            </a:r>
          </a:p>
          <a:p>
            <a:pPr lvl="0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«Собственники и иные законные владельцы объектов электросетевого хозяйства, через которые опосредованно присоединено к электрическим сетям сетевой организации энергопринимающее устройство потребителя, не вправе препятствовать перетоку через их объекты электрической энергии для такого потребителя и требовать за это оплату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</a:p>
          <a:p>
            <a:pPr lvl="0"/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Часть 3 статьи 11 Федерального закона «О водоснабжении»: 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«Собственники и иные законные владельцы водопроводных и (или) канализационных сетей не вправе препятствовать транспортировке по их водопроводным и (или) канализационным сетям воды (сточных вод) в целях обеспечения горячего водоснабжения, холодного водоснабжения и (или) водоотведения абонентов, объекты капитального строительства которых подключены (технологически присоединены) к таким сетям, а также до установления тарифов на транспортировку воды по таким водопроводным сетям и (или) на транспортировку сточных вод по таким канализационным сетям требовать возмещения затрат на эксплуатацию этих водопроводных и (или) канализационных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сетей»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6923" y="1054101"/>
            <a:ext cx="8510155" cy="5286600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b="1" dirty="0" smtClean="0">
                <a:solidFill>
                  <a:srgbClr val="002060"/>
                </a:solidFill>
              </a:rPr>
              <a:t>Среди </a:t>
            </a:r>
            <a:r>
              <a:rPr lang="ru-RU" b="1" dirty="0">
                <a:solidFill>
                  <a:srgbClr val="002060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 indent="355600" algn="just"/>
            <a:endParaRPr lang="ru-RU" b="1" dirty="0" smtClean="0">
              <a:solidFill>
                <a:srgbClr val="002060"/>
              </a:solidFill>
            </a:endParaRP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навязывание </a:t>
            </a:r>
            <a:r>
              <a:rPr lang="ru-RU" dirty="0">
                <a:solidFill>
                  <a:srgbClr val="002060"/>
                </a:solidFill>
              </a:rPr>
              <a:t>невыгодных условий договора (50% выявленных нарушений статьи 10 Федерального закона "О защите конкуренции</a:t>
            </a:r>
            <a:r>
              <a:rPr lang="ru-RU" dirty="0" smtClean="0">
                <a:solidFill>
                  <a:srgbClr val="002060"/>
                </a:solidFill>
              </a:rPr>
              <a:t>") – п.3 ч.1 ст.10</a:t>
            </a:r>
            <a:endParaRPr lang="ru-RU" dirty="0">
              <a:solidFill>
                <a:srgbClr val="002060"/>
              </a:solidFill>
            </a:endParaRPr>
          </a:p>
          <a:p>
            <a:pPr lvl="0" indent="35560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необоснованный </a:t>
            </a:r>
            <a:r>
              <a:rPr lang="ru-RU" dirty="0">
                <a:solidFill>
                  <a:srgbClr val="002060"/>
                </a:solidFill>
              </a:rPr>
              <a:t>отказ от заключения договора (23,1</a:t>
            </a:r>
            <a:r>
              <a:rPr lang="ru-RU" dirty="0" smtClean="0">
                <a:solidFill>
                  <a:srgbClr val="002060"/>
                </a:solidFill>
              </a:rPr>
              <a:t>%) – п.5 ч.1 ст.10</a:t>
            </a:r>
          </a:p>
          <a:p>
            <a:pPr lvl="0" indent="355600" algn="just">
              <a:buFont typeface="Wingdings" panose="05000000000000000000" pitchFamily="2" charset="2"/>
              <a:buChar char="Ø"/>
            </a:pPr>
            <a:endParaRPr lang="ru-RU" dirty="0" smtClean="0">
              <a:solidFill>
                <a:srgbClr val="002060"/>
              </a:solidFill>
            </a:endParaRPr>
          </a:p>
          <a:p>
            <a:pPr lvl="0" indent="35560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Статья 39.1 Федерального закона от 26.07.2006 №135-ФЗ «О защите конкуренции»: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</a:rPr>
              <a:t>В случае </a:t>
            </a:r>
            <a:r>
              <a:rPr lang="ru-RU" dirty="0">
                <a:solidFill>
                  <a:srgbClr val="002060"/>
                </a:solidFill>
              </a:rPr>
              <a:t>невыполнения предупреждения в установленный срок при наличии признаков нарушения антимонопольного законодательства антимонопольный орган обязан принять решение о возбуждении дела о нарушении антимонопольного законодательства в срок, не превышающий десяти рабочих дней со дня истечения срока, установленного для выполнения предупреждения</a:t>
            </a:r>
          </a:p>
          <a:p>
            <a:pPr lvl="0" algn="just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624943" y="3218425"/>
            <a:ext cx="859971" cy="3773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54101"/>
            <a:ext cx="8510155" cy="5286600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Основаниями </a:t>
            </a:r>
            <a:r>
              <a:rPr lang="ru-RU" sz="2000" b="1" dirty="0">
                <a:solidFill>
                  <a:srgbClr val="002060"/>
                </a:solidFill>
                <a:latin typeface="Arial" charset="0"/>
                <a:cs typeface="Arial" charset="0"/>
              </a:rPr>
              <a:t>для выдачи предупреждений хозяйствующему </a:t>
            </a:r>
            <a:r>
              <a:rPr lang="ru-RU" sz="2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субъекту также </a:t>
            </a:r>
            <a:r>
              <a:rPr lang="ru-RU" sz="2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являются выявленные признаки </a:t>
            </a:r>
            <a:r>
              <a:rPr lang="ru-RU" sz="2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нарушения:</a:t>
            </a:r>
            <a:endParaRPr lang="ru-RU" sz="2000" b="1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пункта 6 части 1 статьи 10 - экономически, технологически и иным образом не обоснованное установление различных цен доминирующим хозяйствующим субъектом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Arial" charset="0"/>
                <a:cs typeface="Arial" charset="0"/>
              </a:rPr>
              <a:t>пункта 8 части 1 статьи 10 - создание дискриминационных условий доминирующим хозяйствующим субъектом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66800"/>
            <a:ext cx="8510155" cy="5388429"/>
          </a:xfrm>
          <a:prstGeom prst="roundRect">
            <a:avLst>
              <a:gd name="adj" fmla="val 8788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77462096"/>
              </p:ext>
            </p:extLst>
          </p:nvPr>
        </p:nvGraphicFramePr>
        <p:xfrm>
          <a:off x="892630" y="1460501"/>
          <a:ext cx="707027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2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7448</TotalTime>
  <Words>713</Words>
  <Application>Microsoft Office PowerPoint</Application>
  <PresentationFormat>Экран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to02-galiullin</cp:lastModifiedBy>
  <cp:revision>625</cp:revision>
  <cp:lastPrinted>2017-08-01T12:33:15Z</cp:lastPrinted>
  <dcterms:created xsi:type="dcterms:W3CDTF">2014-09-15T17:52:41Z</dcterms:created>
  <dcterms:modified xsi:type="dcterms:W3CDTF">2017-09-07T07:55:12Z</dcterms:modified>
</cp:coreProperties>
</file>