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11"/>
  </p:notesMasterIdLst>
  <p:handoutMasterIdLst>
    <p:handoutMasterId r:id="rId12"/>
  </p:handoutMasterIdLst>
  <p:sldIdLst>
    <p:sldId id="264" r:id="rId2"/>
    <p:sldId id="329" r:id="rId3"/>
    <p:sldId id="330" r:id="rId4"/>
    <p:sldId id="331" r:id="rId5"/>
    <p:sldId id="332" r:id="rId6"/>
    <p:sldId id="333" r:id="rId7"/>
    <p:sldId id="334" r:id="rId8"/>
    <p:sldId id="263" r:id="rId9"/>
    <p:sldId id="303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ндарчук Наталья Сергеевна" initials="БНС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7356D"/>
    <a:srgbClr val="003964"/>
    <a:srgbClr val="EE589C"/>
    <a:srgbClr val="93930F"/>
    <a:srgbClr val="368A18"/>
    <a:srgbClr val="CA6DD9"/>
    <a:srgbClr val="005DA2"/>
    <a:srgbClr val="0B56B1"/>
    <a:srgbClr val="2C8394"/>
    <a:srgbClr val="0043C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51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387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fas-rb\change123\&#1076;&#1083;&#1103;%20&#1040;&#1083;&#1084;&#1072;&#1079;&#1072;\2017\&#1082;%20&#1089;&#1083;&#1091;&#1096;&#1072;&#1085;&#1080;&#1103;&#1084;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Ufas-rb\change123\&#1076;&#1083;&#1103;%20&#1040;&#1083;&#1084;&#1072;&#1079;&#1072;\2017\&#1082;%20&#1089;&#1083;&#1091;&#1096;&#1072;&#1085;&#1080;&#1103;&#1084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Ufas-rb\change123\&#1076;&#1083;&#1103;%20&#1040;&#1083;&#1084;&#1072;&#1079;&#1072;\2017\&#1082;%20&#1089;&#1083;&#1091;&#1096;&#1072;&#1085;&#1080;&#1103;&#1084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Обоснованные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283</c:v>
                </c:pt>
                <c:pt idx="1">
                  <c:v>142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Необоснованные</c:v>
                </c:pt>
              </c:strCache>
            </c:strRef>
          </c:tx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120</c:v>
                </c:pt>
                <c:pt idx="1">
                  <c:v>47</c:v>
                </c:pt>
              </c:numCache>
            </c:numRef>
          </c:val>
        </c:ser>
        <c:overlap val="100"/>
        <c:axId val="76740096"/>
        <c:axId val="76741632"/>
      </c:barChart>
      <c:catAx>
        <c:axId val="76740096"/>
        <c:scaling>
          <c:orientation val="minMax"/>
        </c:scaling>
        <c:axPos val="b"/>
        <c:numFmt formatCode="General" sourceLinked="1"/>
        <c:tickLblPos val="nextTo"/>
        <c:crossAx val="76741632"/>
        <c:crosses val="autoZero"/>
        <c:auto val="1"/>
        <c:lblAlgn val="ctr"/>
        <c:lblOffset val="100"/>
      </c:catAx>
      <c:valAx>
        <c:axId val="76741632"/>
        <c:scaling>
          <c:orientation val="minMax"/>
        </c:scaling>
        <c:axPos val="l"/>
        <c:majorGridlines/>
        <c:numFmt formatCode="General" sourceLinked="1"/>
        <c:tickLblPos val="nextTo"/>
        <c:crossAx val="767400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51330349950605936"/>
          <c:y val="0.11583924709267167"/>
          <c:w val="0.48669650049394081"/>
          <c:h val="0.62490148560468295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5DA2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CA6DD9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5"/>
            <c:spPr>
              <a:solidFill>
                <a:srgbClr val="2C8394"/>
              </a:solidFill>
            </c:spPr>
          </c:dPt>
          <c:dPt>
            <c:idx val="8"/>
            <c:spPr>
              <a:solidFill>
                <a:srgbClr val="EE589C"/>
              </a:solidFill>
            </c:spPr>
          </c:dPt>
          <c:dPt>
            <c:idx val="10"/>
            <c:spPr>
              <a:solidFill>
                <a:srgbClr val="368A18"/>
              </a:solidFill>
            </c:spPr>
          </c:dPt>
          <c:dPt>
            <c:idx val="12"/>
            <c:spPr>
              <a:solidFill>
                <a:srgbClr val="93930F"/>
              </a:solidFill>
            </c:spPr>
          </c:dPt>
          <c:cat>
            <c:strRef>
              <c:f>Лист1!$A$2:$A$16</c:f>
              <c:strCache>
                <c:ptCount val="15"/>
                <c:pt idx="0">
                  <c:v>закупки в соответствии с 223-ФЗ</c:v>
                </c:pt>
                <c:pt idx="1">
                  <c:v>аренда государственного и муниципального имущества</c:v>
                </c:pt>
                <c:pt idx="2">
                  <c:v>аренда и продажа земельных участков, находящихся в государственной и муниципальной собственности</c:v>
                </c:pt>
                <c:pt idx="3">
                  <c:v>продажа государственного и муниципального имущества</c:v>
                </c:pt>
                <c:pt idx="4">
                  <c:v>реализация имущества должников в порядке Закона об исполнительном производстве и Закона об ипотеке</c:v>
                </c:pt>
                <c:pt idx="5">
                  <c:v>реализация имущества должников в порядке Закона о банкротстве</c:v>
                </c:pt>
                <c:pt idx="6">
                  <c:v>государственно-частное партнерство, в том числе концессионные соглашения</c:v>
                </c:pt>
                <c:pt idx="7">
                  <c:v>размещение рекламных конструкций</c:v>
                </c:pt>
                <c:pt idx="8">
                  <c:v>отбор управляющей организации</c:v>
                </c:pt>
                <c:pt idx="9">
                  <c:v>пользование участками недр</c:v>
                </c:pt>
                <c:pt idx="10">
                  <c:v>аренда лесных участков</c:v>
                </c:pt>
                <c:pt idx="11">
                  <c:v>водопользование, рыболовство, добыча водных биоресурсов</c:v>
                </c:pt>
                <c:pt idx="12">
                  <c:v>в сфере градостроительной деятельности</c:v>
                </c:pt>
                <c:pt idx="13">
                  <c:v>привлечение специализир огранизации для капремонта</c:v>
                </c:pt>
                <c:pt idx="14">
                  <c:v>иные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213</c:v>
                </c:pt>
                <c:pt idx="1">
                  <c:v>21</c:v>
                </c:pt>
                <c:pt idx="2">
                  <c:v>36</c:v>
                </c:pt>
                <c:pt idx="3">
                  <c:v>7</c:v>
                </c:pt>
                <c:pt idx="4">
                  <c:v>16</c:v>
                </c:pt>
                <c:pt idx="5">
                  <c:v>7</c:v>
                </c:pt>
                <c:pt idx="6">
                  <c:v>0</c:v>
                </c:pt>
                <c:pt idx="7">
                  <c:v>4</c:v>
                </c:pt>
                <c:pt idx="8">
                  <c:v>5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</c:ser>
      </c:pie3DChart>
    </c:plotArea>
    <c:legend>
      <c:legendPos val="r"/>
      <c:legendEntry>
        <c:idx val="3"/>
        <c:txPr>
          <a:bodyPr anchor="ctr"/>
          <a:lstStyle/>
          <a:p>
            <a:pPr rtl="0">
              <a:lnSpc>
                <a:spcPct val="100000"/>
              </a:lnSpc>
              <a:defRPr sz="1200"/>
            </a:pPr>
            <a:endParaRPr lang="ru-RU"/>
          </a:p>
        </c:txPr>
      </c:legendEntry>
      <c:layout>
        <c:manualLayout>
          <c:xMode val="edge"/>
          <c:yMode val="edge"/>
          <c:x val="1.9173450713558613E-2"/>
          <c:y val="2.6807859955692681E-2"/>
          <c:w val="0.54301337164545649"/>
          <c:h val="0.97319214004430687"/>
        </c:manualLayout>
      </c:layout>
      <c:txPr>
        <a:bodyPr anchor="ctr"/>
        <a:lstStyle/>
        <a:p>
          <a:pPr rtl="0">
            <a:lnSpc>
              <a:spcPct val="100000"/>
            </a:lnSpc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0.51330349950605936"/>
          <c:y val="0.11583924709267161"/>
          <c:w val="0.48669650049394081"/>
          <c:h val="0.62490148560468295"/>
        </c:manualLayout>
      </c:layout>
      <c:pie3DChart>
        <c:varyColors val="1"/>
      </c:pie3DChart>
    </c:plotArea>
    <c:legend>
      <c:legendPos val="r"/>
      <c:layout>
        <c:manualLayout>
          <c:xMode val="edge"/>
          <c:yMode val="edge"/>
          <c:x val="1.9173450713558617E-2"/>
          <c:y val="2.6807859955692681E-2"/>
          <c:w val="0.54301337164545649"/>
          <c:h val="0.97319214004430732"/>
        </c:manualLayout>
      </c:layout>
      <c:txPr>
        <a:bodyPr anchor="ctr"/>
        <a:lstStyle/>
        <a:p>
          <a:pPr rtl="0">
            <a:lnSpc>
              <a:spcPct val="100000"/>
            </a:lnSpc>
            <a:defRPr sz="1200"/>
          </a:pPr>
          <a:endParaRPr lang="ru-RU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4.4987145011870233E-3"/>
          <c:y val="7.9706587066290746E-2"/>
          <c:w val="0.48132820944314447"/>
          <c:h val="0.71489566933980708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005DA2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Pt>
            <c:idx val="2"/>
            <c:spPr>
              <a:solidFill>
                <a:srgbClr val="CA6DD9"/>
              </a:solidFill>
            </c:spPr>
          </c:dPt>
          <c:dPt>
            <c:idx val="3"/>
            <c:spPr>
              <a:solidFill>
                <a:srgbClr val="368A18"/>
              </a:solidFill>
            </c:spPr>
          </c:dPt>
          <c:dPt>
            <c:idx val="4"/>
            <c:spPr>
              <a:solidFill>
                <a:srgbClr val="7030A0"/>
              </a:solidFill>
            </c:spPr>
          </c:dPt>
          <c:dPt>
            <c:idx val="8"/>
            <c:spPr>
              <a:solidFill>
                <a:srgbClr val="EE589C"/>
              </a:solidFill>
            </c:spPr>
          </c:dPt>
          <c:dPt>
            <c:idx val="10"/>
            <c:spPr>
              <a:solidFill>
                <a:srgbClr val="92D050"/>
              </a:solidFill>
            </c:spPr>
          </c:dPt>
          <c:dPt>
            <c:idx val="12"/>
            <c:spPr>
              <a:solidFill>
                <a:srgbClr val="93930F"/>
              </a:solidFill>
            </c:spPr>
          </c:dPt>
          <c:cat>
            <c:strRef>
              <c:f>Лист1!$A$2:$A$16</c:f>
              <c:strCache>
                <c:ptCount val="15"/>
                <c:pt idx="0">
                  <c:v>закупки в соответствии с 223-ФЗ</c:v>
                </c:pt>
                <c:pt idx="1">
                  <c:v>аренда государственного и муниципального имущества</c:v>
                </c:pt>
                <c:pt idx="2">
                  <c:v>аренда и продажа земельных участков, находящихся в государственной и муниципальной собственности</c:v>
                </c:pt>
                <c:pt idx="3">
                  <c:v>продажа государственного и муниципального имущества</c:v>
                </c:pt>
                <c:pt idx="4">
                  <c:v>реализация имущества должников в порядке Закона об исполнительном производстве и Закона об ипотеке</c:v>
                </c:pt>
                <c:pt idx="5">
                  <c:v>реализация имущества должников в порядке Закона о банкротстве</c:v>
                </c:pt>
                <c:pt idx="6">
                  <c:v>государственно-частное партнерство, в том числе концессионные соглашения</c:v>
                </c:pt>
                <c:pt idx="7">
                  <c:v>размещение рекламных конструкций</c:v>
                </c:pt>
                <c:pt idx="8">
                  <c:v>отбор управляющей организации</c:v>
                </c:pt>
                <c:pt idx="9">
                  <c:v>пользование участками недр</c:v>
                </c:pt>
                <c:pt idx="10">
                  <c:v>аренда лесных участков</c:v>
                </c:pt>
                <c:pt idx="11">
                  <c:v>водопользование, рыболовство, добыча водных биоресурсов</c:v>
                </c:pt>
                <c:pt idx="12">
                  <c:v>в сфере градостроительной деятельности</c:v>
                </c:pt>
                <c:pt idx="13">
                  <c:v>привлечение специализир огранизации для капремонта</c:v>
                </c:pt>
                <c:pt idx="14">
                  <c:v>иные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70</c:v>
                </c:pt>
                <c:pt idx="1">
                  <c:v>2</c:v>
                </c:pt>
                <c:pt idx="2">
                  <c:v>12</c:v>
                </c:pt>
                <c:pt idx="3">
                  <c:v>6</c:v>
                </c:pt>
                <c:pt idx="4">
                  <c:v>9</c:v>
                </c:pt>
                <c:pt idx="5">
                  <c:v>18</c:v>
                </c:pt>
                <c:pt idx="6">
                  <c:v>0</c:v>
                </c:pt>
                <c:pt idx="7">
                  <c:v>4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17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0532135344947549"/>
          <c:y val="9.9213217292901563E-3"/>
          <c:w val="0.48568121754815102"/>
          <c:h val="0.97402608061324369"/>
        </c:manualLayout>
      </c:layout>
      <c:txPr>
        <a:bodyPr/>
        <a:lstStyle/>
        <a:p>
          <a:pPr rtl="0">
            <a:defRPr sz="1100"/>
          </a:pPr>
          <a:endParaRPr lang="ru-RU"/>
        </a:p>
      </c:txPr>
    </c:legend>
    <c:plotVisOnly val="1"/>
    <c:dispBlanksAs val="zero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B7B6F-DAD2-44D5-BE57-42A7356CB6D8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4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F685B-CFEE-490A-94C8-E0B2BE7A3E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92420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92" y="1"/>
            <a:ext cx="2946400" cy="496889"/>
          </a:xfrm>
          <a:prstGeom prst="rect">
            <a:avLst/>
          </a:prstGeom>
        </p:spPr>
        <p:txBody>
          <a:bodyPr vert="horz" lIns="91336" tIns="45668" rIns="91336" bIns="45668" rtlCol="0"/>
          <a:lstStyle>
            <a:lvl1pPr algn="r">
              <a:defRPr sz="1200"/>
            </a:lvl1pPr>
          </a:lstStyle>
          <a:p>
            <a:fld id="{7821C3FA-3763-4840-8C2A-B4C2FBAA8983}" type="datetimeFigureOut">
              <a:rPr lang="ru-RU" smtClean="0"/>
              <a:pPr/>
              <a:t>07.09.2017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36" tIns="45668" rIns="91336" bIns="4566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5" y="4714879"/>
            <a:ext cx="5438775" cy="4467226"/>
          </a:xfrm>
          <a:prstGeom prst="rect">
            <a:avLst/>
          </a:prstGeom>
        </p:spPr>
        <p:txBody>
          <a:bodyPr vert="horz" lIns="91336" tIns="45668" rIns="91336" bIns="4566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92" y="9428165"/>
            <a:ext cx="2946400" cy="496888"/>
          </a:xfrm>
          <a:prstGeom prst="rect">
            <a:avLst/>
          </a:prstGeom>
        </p:spPr>
        <p:txBody>
          <a:bodyPr vert="horz" lIns="91336" tIns="45668" rIns="91336" bIns="45668" rtlCol="0" anchor="b"/>
          <a:lstStyle>
            <a:lvl1pPr algn="r">
              <a:defRPr sz="1200"/>
            </a:lvl1pPr>
          </a:lstStyle>
          <a:p>
            <a:fld id="{02E018F3-525C-47C8-801F-613771B237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99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ea typeface="ＭＳ Ｐゴシック" panose="020B0600070205080204" pitchFamily="34" charset="-128"/>
            </a:endParaRP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2CC0916-71C4-4127-BDC7-C2B661D253A1}" type="slidenum">
              <a:rPr lang="ru-RU" altLang="ru-RU" sz="1200" smtClean="0"/>
              <a:pPr/>
              <a:t>9</a:t>
            </a:fld>
            <a:endParaRPr lang="ru-RU" altLang="ru-RU" sz="1200" smtClean="0"/>
          </a:p>
        </p:txBody>
      </p:sp>
    </p:spTree>
    <p:extLst>
      <p:ext uri="{BB962C8B-B14F-4D97-AF65-F5344CB8AC3E}">
        <p14:creationId xmlns="" xmlns:p14="http://schemas.microsoft.com/office/powerpoint/2010/main" val="3294603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70155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F0A90-E9F6-4EDB-8C6E-4EFF2E52AA0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40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51168-4204-4870-A14D-AE54AD30139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277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E63BE-CDE5-4A50-901B-68944D6DF08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79567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F3D84-F5EB-47A5-9643-691D921F5F3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5604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ED8AC4-6D48-4C64-8B13-0F565F6A27A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59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E1BF3-5556-4600-AFBC-2C069EAB8675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240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6FBD-C86D-4290-B5B3-8536ED69465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5141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0E8D2-A31C-4871-A789-660CF0F381E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737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0AE34-E668-4286-9CC2-70221E115C9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7872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88F18-9483-4EE9-8330-33B806EA009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269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D6941-CE76-4EA1-9EF1-7CC0AFB012F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81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3C0EE-7001-46AB-98DB-1C38A7837CC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1024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3152-2444-4604-96E4-73A737D244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4651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9" descr="пр 1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4CE22EC-F280-4136-8D82-D2750EACE0F1}" type="slidenum">
              <a:rPr lang="ru-RU">
                <a:solidFill>
                  <a:srgbClr val="FFFFFF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61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  <p:sldLayoutId id="214748370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5737" y="2774372"/>
            <a:ext cx="74191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Управление Федеральной антимонопольной службы по Республике Башкортостан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8314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В соответствии с правилами статьи 18.1 Закона о защите конкуренции антимонопольный орган рассматривает жалобы на действия организатора торгов, оператора электронной площадки, конкурсной или аукционной комиссии в части порядка организации и проведения торгов. </a:t>
            </a:r>
          </a:p>
          <a:p>
            <a:pPr lvl="0"/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Антимонопольный орган рассматривает жалобы в рамках ст.18.1 Закона о защите конкуренции только в том в случае, если проведение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таких торгов является обязательным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в соответствии с законодательством Российской 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Федерации.</a:t>
            </a:r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ru-RU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66800"/>
            <a:ext cx="8510155" cy="5388429"/>
          </a:xfrm>
          <a:prstGeom prst="roundRect">
            <a:avLst>
              <a:gd name="adj" fmla="val 7980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smtClean="0">
                <a:solidFill>
                  <a:schemeClr val="tx1"/>
                </a:solidFill>
              </a:rPr>
              <a:t>	</a:t>
            </a:r>
            <a:r>
              <a:rPr lang="ru-RU" b="1" dirty="0" smtClean="0">
                <a:solidFill>
                  <a:schemeClr val="tx1"/>
                </a:solidFill>
              </a:rPr>
              <a:t>К </a:t>
            </a:r>
            <a:r>
              <a:rPr lang="ru-RU" b="1" dirty="0">
                <a:solidFill>
                  <a:schemeClr val="tx1"/>
                </a:solidFill>
              </a:rPr>
              <a:t>обязательным в соответствии с законодательством </a:t>
            </a:r>
            <a:r>
              <a:rPr lang="ru-RU" b="1" dirty="0" smtClean="0">
                <a:solidFill>
                  <a:schemeClr val="tx1"/>
                </a:solidFill>
              </a:rPr>
              <a:t>РФ к видам </a:t>
            </a:r>
            <a:r>
              <a:rPr lang="ru-RU" b="1" dirty="0">
                <a:solidFill>
                  <a:schemeClr val="tx1"/>
                </a:solidFill>
              </a:rPr>
              <a:t>торгов относятся: </a:t>
            </a:r>
            <a:endParaRPr lang="ru-RU" b="1" dirty="0" smtClean="0">
              <a:solidFill>
                <a:schemeClr val="tx1"/>
              </a:solidFill>
            </a:endParaRPr>
          </a:p>
          <a:p>
            <a:pPr lvl="0"/>
            <a:endParaRPr lang="ru-RU" b="1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закупки </a:t>
            </a:r>
            <a:r>
              <a:rPr lang="ru-RU" dirty="0">
                <a:solidFill>
                  <a:schemeClr val="tx1"/>
                </a:solidFill>
              </a:rPr>
              <a:t>в соответствии с 223-ФЗ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аренда </a:t>
            </a:r>
            <a:r>
              <a:rPr lang="ru-RU" dirty="0">
                <a:solidFill>
                  <a:schemeClr val="tx1"/>
                </a:solidFill>
              </a:rPr>
              <a:t>государственного и муниципального </a:t>
            </a:r>
            <a:r>
              <a:rPr lang="ru-RU" dirty="0" smtClean="0">
                <a:solidFill>
                  <a:schemeClr val="tx1"/>
                </a:solidFill>
              </a:rPr>
              <a:t>имущества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аренда </a:t>
            </a:r>
            <a:r>
              <a:rPr lang="ru-RU" dirty="0">
                <a:solidFill>
                  <a:schemeClr val="tx1"/>
                </a:solidFill>
              </a:rPr>
              <a:t>и продажа земельных участков, находящихся в государственной и муниципальной собственности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продажа </a:t>
            </a:r>
            <a:r>
              <a:rPr lang="ru-RU" dirty="0">
                <a:solidFill>
                  <a:schemeClr val="tx1"/>
                </a:solidFill>
              </a:rPr>
              <a:t>государственного и муниципального имущества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реализация </a:t>
            </a:r>
            <a:r>
              <a:rPr lang="ru-RU" dirty="0">
                <a:solidFill>
                  <a:schemeClr val="tx1"/>
                </a:solidFill>
              </a:rPr>
              <a:t>имущества должников в порядке Закона об исполнительном производстве и Закона об ипотеке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реализация </a:t>
            </a:r>
            <a:r>
              <a:rPr lang="ru-RU" dirty="0">
                <a:solidFill>
                  <a:schemeClr val="tx1"/>
                </a:solidFill>
              </a:rPr>
              <a:t>имущества должников в порядке Закона о банкротстве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государственно-частное </a:t>
            </a:r>
            <a:r>
              <a:rPr lang="ru-RU" dirty="0">
                <a:solidFill>
                  <a:schemeClr val="tx1"/>
                </a:solidFill>
              </a:rPr>
              <a:t>партнерство, в том числе концессионные соглашения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размещение </a:t>
            </a:r>
            <a:r>
              <a:rPr lang="ru-RU" dirty="0">
                <a:solidFill>
                  <a:schemeClr val="tx1"/>
                </a:solidFill>
              </a:rPr>
              <a:t>рекламных конструкций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отбор </a:t>
            </a:r>
            <a:r>
              <a:rPr lang="ru-RU" dirty="0">
                <a:solidFill>
                  <a:schemeClr val="tx1"/>
                </a:solidFill>
              </a:rPr>
              <a:t>управляющей организации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пользование </a:t>
            </a:r>
            <a:r>
              <a:rPr lang="ru-RU" dirty="0">
                <a:solidFill>
                  <a:schemeClr val="tx1"/>
                </a:solidFill>
              </a:rPr>
              <a:t>участками недр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аренда </a:t>
            </a:r>
            <a:r>
              <a:rPr lang="ru-RU" dirty="0">
                <a:solidFill>
                  <a:schemeClr val="tx1"/>
                </a:solidFill>
              </a:rPr>
              <a:t>лесных участков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водопользование</a:t>
            </a:r>
            <a:r>
              <a:rPr lang="ru-RU" dirty="0">
                <a:solidFill>
                  <a:schemeClr val="tx1"/>
                </a:solidFill>
              </a:rPr>
              <a:t>, рыболовство, добыча водных биоресурсов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сфере градостроительной деятельности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394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066800"/>
            <a:ext cx="8510155" cy="5388429"/>
          </a:xfrm>
          <a:prstGeom prst="roundRect">
            <a:avLst>
              <a:gd name="adj" fmla="val 8788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705908241"/>
              </p:ext>
            </p:extLst>
          </p:nvPr>
        </p:nvGraphicFramePr>
        <p:xfrm>
          <a:off x="435430" y="1436913"/>
          <a:ext cx="4463144" cy="4648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268686" y="1644363"/>
            <a:ext cx="3396342" cy="391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2017 году рассмотрено 189 жалоб в соответствии со статьей 18.1 Закона о защите конкуренции. </a:t>
            </a:r>
            <a:r>
              <a:rPr lang="ru-RU" sz="1600" dirty="0" smtClean="0"/>
              <a:t>75</a:t>
            </a:r>
            <a:r>
              <a:rPr lang="ru-RU" sz="1600" dirty="0"/>
              <a:t>% жалоб, признанных обоснованными, выданы предписания об устранении </a:t>
            </a:r>
            <a:r>
              <a:rPr lang="ru-RU" sz="1600" dirty="0" smtClean="0"/>
              <a:t>нарушений</a:t>
            </a:r>
            <a:endParaRPr lang="ru-RU" sz="1600" dirty="0"/>
          </a:p>
          <a:p>
            <a:endParaRPr lang="ru-RU" sz="1600" dirty="0" smtClean="0"/>
          </a:p>
          <a:p>
            <a:r>
              <a:rPr lang="ru-RU" sz="1600" dirty="0" smtClean="0"/>
              <a:t>В </a:t>
            </a:r>
            <a:r>
              <a:rPr lang="ru-RU" sz="1600" dirty="0"/>
              <a:t>2016 году рассмотрено 403 жалобы в соответствии со статьей 18.1 Закона о защите конкуренции. </a:t>
            </a:r>
            <a:r>
              <a:rPr lang="ru-RU" sz="1600" dirty="0" smtClean="0"/>
              <a:t> </a:t>
            </a:r>
            <a:r>
              <a:rPr lang="ru-RU" sz="1600" dirty="0"/>
              <a:t>70% жалоб, признанных обоснованными, выданы предписания об устранении </a:t>
            </a:r>
            <a:r>
              <a:rPr lang="ru-RU" sz="1600" dirty="0" smtClean="0"/>
              <a:t>нарушений</a:t>
            </a: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10902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42900" y="1262743"/>
            <a:ext cx="8510155" cy="5077957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tx1"/>
                </a:solidFill>
              </a:rPr>
              <a:t>Невозможность выдачи предписаний в случае выявления нарушений в действиях организатора закупки обусловлена тем, что на момент рассмотрения жалоб договоры с победителями зачастую уже </a:t>
            </a:r>
            <a:r>
              <a:rPr lang="ru-RU" dirty="0" smtClean="0">
                <a:solidFill>
                  <a:schemeClr val="tx1"/>
                </a:solidFill>
              </a:rPr>
              <a:t>заключены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</a:endParaRP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</a:rPr>
              <a:t>Управление </a:t>
            </a:r>
            <a:r>
              <a:rPr lang="ru-RU" dirty="0">
                <a:solidFill>
                  <a:schemeClr val="tx1"/>
                </a:solidFill>
              </a:rPr>
              <a:t>при рассмотрении жалоб сталкивалось с тем, что некоторыми заказчиками договор с победителем заключался ранее срока, установленного в Законе </a:t>
            </a:r>
            <a:r>
              <a:rPr lang="ru-RU" dirty="0" smtClean="0">
                <a:solidFill>
                  <a:schemeClr val="tx1"/>
                </a:solidFill>
              </a:rPr>
              <a:t>о </a:t>
            </a:r>
            <a:r>
              <a:rPr lang="ru-RU" dirty="0">
                <a:solidFill>
                  <a:schemeClr val="tx1"/>
                </a:solidFill>
              </a:rPr>
              <a:t>защите </a:t>
            </a:r>
            <a:r>
              <a:rPr lang="ru-RU" dirty="0" smtClean="0">
                <a:solidFill>
                  <a:schemeClr val="tx1"/>
                </a:solidFill>
              </a:rPr>
              <a:t>конкуренции</a:t>
            </a:r>
            <a:r>
              <a:rPr lang="ru-RU" dirty="0">
                <a:solidFill>
                  <a:schemeClr val="tx1"/>
                </a:solidFill>
              </a:rPr>
              <a:t>, для </a:t>
            </a:r>
            <a:r>
              <a:rPr lang="ru-RU" dirty="0" smtClean="0">
                <a:solidFill>
                  <a:schemeClr val="tx1"/>
                </a:solidFill>
              </a:rPr>
              <a:t>процедуры административного контроля со стороны антимонопольного органа. </a:t>
            </a:r>
          </a:p>
          <a:p>
            <a:pPr marL="804863" lvl="0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связи с этим в адрес заказчиков были выданы предписания о внесении изменений в Положение о закупках в части установления срока для заключения договора в соответствии с Законом о закупках и Законом о защите </a:t>
            </a:r>
            <a:r>
              <a:rPr lang="ru-RU" dirty="0" smtClean="0">
                <a:solidFill>
                  <a:schemeClr val="tx1"/>
                </a:solidFill>
              </a:rPr>
              <a:t>конкуренции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8" name="Выгнутая вниз стрелка 7"/>
          <p:cNvSpPr/>
          <p:nvPr/>
        </p:nvSpPr>
        <p:spPr>
          <a:xfrm rot="5400000">
            <a:off x="760198" y="4987814"/>
            <a:ext cx="739390" cy="305284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73328" y="5775938"/>
            <a:ext cx="78050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Большинство жалоб касаются необоснованного отказа в допуске к участию в закупочной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процедуре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923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1" y="6553200"/>
            <a:ext cx="2133600" cy="304800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023257"/>
            <a:ext cx="8871857" cy="5529943"/>
          </a:xfrm>
          <a:prstGeom prst="roundRect">
            <a:avLst/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1915" y="1099181"/>
            <a:ext cx="811282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В 2016 году 53% от общего количества жалоб составляют жалобы по 223ФЗ, на втором месте – жалобы на проведение торгов по аренде и продаже земельных участков – 9%, на третьем месте – жалобы на проведение торгов по аренде государственного или муниципального </a:t>
            </a:r>
            <a:r>
              <a:rPr lang="ru-RU" sz="1400" b="1" dirty="0" smtClean="0"/>
              <a:t>имущества</a:t>
            </a:r>
            <a:endParaRPr lang="ru-RU" sz="1400" b="1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29296625"/>
              </p:ext>
            </p:extLst>
          </p:nvPr>
        </p:nvGraphicFramePr>
        <p:xfrm>
          <a:off x="371599" y="1948543"/>
          <a:ext cx="8511144" cy="4604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6669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1" y="6553200"/>
            <a:ext cx="2133600" cy="304800"/>
          </a:xfrm>
        </p:spPr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2400" y="1023257"/>
            <a:ext cx="8871857" cy="5529943"/>
          </a:xfrm>
          <a:prstGeom prst="roundRect">
            <a:avLst>
              <a:gd name="adj" fmla="val 9974"/>
            </a:avLst>
          </a:prstGeom>
          <a:solidFill>
            <a:schemeClr val="accent3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1915" y="1099181"/>
            <a:ext cx="811282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В 2017 года жалобы по 223ФЗ составляют 49% от общего количества жалоб, второе место делят между собой жалобы на торги, проводимые в соответствии с Законом о банкротстве и жалобы при проведении торгов на привлечение специализированной некоммерческой организации, осуществляющей деятельность, направленную на обеспечение проведения капитального ремонта общего имущества в многоквартирных домах, подрядных организаций для оказания услуг и (или) выполнения работ по капитальному ремонту общего имущества в многоквартирном доме и составляют 12%, третье место - жалобы на проведение торгов по аренде и продаже земельных участков – 8%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58495567"/>
              </p:ext>
            </p:extLst>
          </p:nvPr>
        </p:nvGraphicFramePr>
        <p:xfrm>
          <a:off x="371599" y="1948543"/>
          <a:ext cx="8511144" cy="4604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926283252"/>
              </p:ext>
            </p:extLst>
          </p:nvPr>
        </p:nvGraphicFramePr>
        <p:xfrm>
          <a:off x="446314" y="2329543"/>
          <a:ext cx="8469086" cy="4142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8583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CE1BF3-5556-4600-AFBC-2C069EAB8675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" y="1016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Башкортостанское УФАС России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58" y="181602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Нарушение порядка осуществления закупки товаров, работ, услуг отдельными видами юридических лиц (закупок по 223-ФЗ) влекут за собой административную ответственность, предусмотренную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ст. 7.32.3 КоАП РФ</a:t>
            </a: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4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2017 году Управлением за нарушение порядка осуществления закупок в соответствии с 223-ФЗ вынесено постановлений о наложении штрафа на сумму более 137 тыс.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руб.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0" y="1973524"/>
            <a:ext cx="440871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Нарушение процедуры иных обязательных в соответствии с законодательством Российской Федерации торгов, за исключением 223-ФЗ, 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влечет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за собой административную ответственность, предусмотренную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ст. 7.32.4 КоАП РФ</a:t>
            </a:r>
          </a:p>
          <a:p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1400" dirty="0">
                <a:solidFill>
                  <a:schemeClr val="accent6">
                    <a:lumMod val="50000"/>
                  </a:schemeClr>
                </a:solidFill>
              </a:rPr>
              <a:t>В 2017 году Управлением за нарушение порядка осуществления иных обязательных в соответствии с законодательством Российской Федерации торгов, за исключением 223-ФЗ вынесено постановлений о наложении штрафа на сумму более – 59 тыс. </a:t>
            </a:r>
            <a:r>
              <a:rPr lang="ru-RU" sz="1400" dirty="0" smtClean="0">
                <a:solidFill>
                  <a:schemeClr val="accent6">
                    <a:lumMod val="50000"/>
                  </a:schemeClr>
                </a:solidFill>
              </a:rPr>
              <a:t>руб.</a:t>
            </a:r>
            <a:endParaRPr lang="ru-RU" sz="1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67125" y="969997"/>
            <a:ext cx="4406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Административная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ответственность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3116099">
            <a:off x="4826453" y="1373447"/>
            <a:ext cx="456387" cy="500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8556724">
            <a:off x="3596165" y="1373447"/>
            <a:ext cx="456387" cy="5003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34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ChangeArrowheads="1"/>
          </p:cNvSpPr>
          <p:nvPr/>
        </p:nvSpPr>
        <p:spPr bwMode="auto">
          <a:xfrm>
            <a:off x="1066800" y="756138"/>
            <a:ext cx="7345974" cy="1796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3692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92" b="1"/>
              <a:t>СПАСИБО ЗА ВНИМАНИЕ!</a:t>
            </a:r>
            <a:r>
              <a:rPr lang="en-US" altLang="ru-RU" sz="1846" b="1"/>
              <a:t/>
            </a:r>
            <a:br>
              <a:rPr lang="en-US" altLang="ru-RU" sz="1846" b="1"/>
            </a:br>
            <a:endParaRPr lang="ru-RU" altLang="ru-RU" sz="1846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ru-RU" altLang="ru-RU" sz="1846" b="1"/>
          </a:p>
        </p:txBody>
      </p:sp>
      <p:grpSp>
        <p:nvGrpSpPr>
          <p:cNvPr id="54275" name="Group 11"/>
          <p:cNvGrpSpPr>
            <a:grpSpLocks/>
          </p:cNvGrpSpPr>
          <p:nvPr/>
        </p:nvGrpSpPr>
        <p:grpSpPr bwMode="auto">
          <a:xfrm>
            <a:off x="2645020" y="2631831"/>
            <a:ext cx="4343400" cy="2180492"/>
            <a:chOff x="1676400" y="2743200"/>
            <a:chExt cx="4343400" cy="2362200"/>
          </a:xfrm>
        </p:grpSpPr>
        <p:pic>
          <p:nvPicPr>
            <p:cNvPr id="54276" name="Picture 5" descr="FAS-logo-color.jpg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7" name="Picture 6" descr="14098_427100966728_20531316728_5146316_6182604_n.jpg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8800" y="3581400"/>
              <a:ext cx="533400" cy="533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4278" name="Picture 7" descr="twitter_newbird_blue.png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6400" y="4267200"/>
              <a:ext cx="838200" cy="838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9" name="TextBox 8"/>
            <p:cNvSpPr txBox="1">
              <a:spLocks noChangeArrowheads="1"/>
            </p:cNvSpPr>
            <p:nvPr/>
          </p:nvSpPr>
          <p:spPr bwMode="auto">
            <a:xfrm>
              <a:off x="2536573" y="281940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www.fas.gov.ru</a:t>
              </a:r>
            </a:p>
          </p:txBody>
        </p:sp>
        <p:sp>
          <p:nvSpPr>
            <p:cNvPr id="54280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FAS-book</a:t>
              </a:r>
            </a:p>
          </p:txBody>
        </p:sp>
        <p:sp>
          <p:nvSpPr>
            <p:cNvPr id="54281" name="TextBox 10"/>
            <p:cNvSpPr txBox="1">
              <a:spLocks noChangeArrowheads="1"/>
            </p:cNvSpPr>
            <p:nvPr/>
          </p:nvSpPr>
          <p:spPr bwMode="auto">
            <a:xfrm>
              <a:off x="2536573" y="4343399"/>
              <a:ext cx="3483227" cy="561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333399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ru-RU" sz="2769"/>
                <a:t>rus_fas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77100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7400</TotalTime>
  <Words>531</Words>
  <Application>Microsoft Office PowerPoint</Application>
  <PresentationFormat>Экран (4:3)</PresentationFormat>
  <Paragraphs>57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1_Оформление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Triumph Sparville</dc:creator>
  <cp:lastModifiedBy>Гирфанов А.М.</cp:lastModifiedBy>
  <cp:revision>619</cp:revision>
  <cp:lastPrinted>2017-08-01T12:33:15Z</cp:lastPrinted>
  <dcterms:created xsi:type="dcterms:W3CDTF">2014-09-15T17:52:41Z</dcterms:created>
  <dcterms:modified xsi:type="dcterms:W3CDTF">2017-09-07T05:18:09Z</dcterms:modified>
</cp:coreProperties>
</file>